
<file path=[Content_Types].xml><?xml version="1.0" encoding="utf-8"?>
<Types xmlns="http://schemas.openxmlformats.org/package/2006/content-types">
  <Default Extension="jfif"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6"/>
  </p:notesMasterIdLst>
  <p:sldIdLst>
    <p:sldId id="256" r:id="rId2"/>
    <p:sldId id="257" r:id="rId3"/>
    <p:sldId id="289" r:id="rId4"/>
    <p:sldId id="371" r:id="rId5"/>
    <p:sldId id="263" r:id="rId6"/>
    <p:sldId id="372" r:id="rId7"/>
    <p:sldId id="441" r:id="rId8"/>
    <p:sldId id="259" r:id="rId9"/>
    <p:sldId id="375" r:id="rId10"/>
    <p:sldId id="438" r:id="rId11"/>
    <p:sldId id="373" r:id="rId12"/>
    <p:sldId id="376" r:id="rId13"/>
    <p:sldId id="451" r:id="rId14"/>
    <p:sldId id="434" r:id="rId15"/>
    <p:sldId id="435" r:id="rId16"/>
    <p:sldId id="442" r:id="rId17"/>
    <p:sldId id="378" r:id="rId18"/>
    <p:sldId id="379" r:id="rId19"/>
    <p:sldId id="260" r:id="rId20"/>
    <p:sldId id="383" r:id="rId21"/>
    <p:sldId id="386" r:id="rId22"/>
    <p:sldId id="390" r:id="rId23"/>
    <p:sldId id="382" r:id="rId24"/>
    <p:sldId id="384" r:id="rId25"/>
    <p:sldId id="405" r:id="rId26"/>
    <p:sldId id="385" r:id="rId27"/>
    <p:sldId id="389" r:id="rId28"/>
    <p:sldId id="388" r:id="rId29"/>
    <p:sldId id="394" r:id="rId30"/>
    <p:sldId id="396" r:id="rId31"/>
    <p:sldId id="398" r:id="rId32"/>
    <p:sldId id="439" r:id="rId33"/>
    <p:sldId id="400" r:id="rId34"/>
    <p:sldId id="399" r:id="rId35"/>
    <p:sldId id="440" r:id="rId36"/>
    <p:sldId id="401" r:id="rId37"/>
    <p:sldId id="429" r:id="rId38"/>
    <p:sldId id="432" r:id="rId39"/>
    <p:sldId id="449" r:id="rId40"/>
    <p:sldId id="427" r:id="rId41"/>
    <p:sldId id="261" r:id="rId42"/>
    <p:sldId id="446" r:id="rId43"/>
    <p:sldId id="404" r:id="rId44"/>
    <p:sldId id="419" r:id="rId45"/>
    <p:sldId id="433" r:id="rId46"/>
    <p:sldId id="403" r:id="rId47"/>
    <p:sldId id="409" r:id="rId48"/>
    <p:sldId id="411" r:id="rId49"/>
    <p:sldId id="412" r:id="rId50"/>
    <p:sldId id="428" r:id="rId51"/>
    <p:sldId id="437" r:id="rId52"/>
    <p:sldId id="423" r:id="rId53"/>
    <p:sldId id="415" r:id="rId54"/>
    <p:sldId id="447" r:id="rId55"/>
    <p:sldId id="450" r:id="rId56"/>
    <p:sldId id="448" r:id="rId57"/>
    <p:sldId id="426" r:id="rId58"/>
    <p:sldId id="262" r:id="rId59"/>
    <p:sldId id="431" r:id="rId60"/>
    <p:sldId id="349" r:id="rId61"/>
    <p:sldId id="381" r:id="rId62"/>
    <p:sldId id="430" r:id="rId63"/>
    <p:sldId id="443" r:id="rId64"/>
    <p:sldId id="444"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E9EC1"/>
    <a:srgbClr val="C6133B"/>
    <a:srgbClr val="F47B31"/>
    <a:srgbClr val="0E3D5B"/>
    <a:srgbClr val="EE7236"/>
    <a:srgbClr val="A9A9A9"/>
    <a:srgbClr val="E9454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19" autoAdjust="0"/>
    <p:restoredTop sz="83306" autoAdjust="0"/>
  </p:normalViewPr>
  <p:slideViewPr>
    <p:cSldViewPr snapToGrid="0">
      <p:cViewPr varScale="1">
        <p:scale>
          <a:sx n="103" d="100"/>
          <a:sy n="103" d="100"/>
        </p:scale>
        <p:origin x="256" y="84"/>
      </p:cViewPr>
      <p:guideLst/>
    </p:cSldViewPr>
  </p:slideViewPr>
  <p:outlineViewPr>
    <p:cViewPr>
      <p:scale>
        <a:sx n="33" d="100"/>
        <a:sy n="33" d="100"/>
      </p:scale>
      <p:origin x="0" y="-1967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A34D92-C245-459B-926B-9D371AB35107}" type="datetimeFigureOut">
              <a:rPr lang="en-GB" smtClean="0"/>
              <a:t>06/07/2026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1812F3-F734-45C3-8981-BFFA27E9F80E}" type="slidenum">
              <a:rPr lang="en-GB" smtClean="0"/>
              <a:t>‹#›</a:t>
            </a:fld>
            <a:endParaRPr lang="en-GB"/>
          </a:p>
        </p:txBody>
      </p:sp>
    </p:spTree>
    <p:extLst>
      <p:ext uri="{BB962C8B-B14F-4D97-AF65-F5344CB8AC3E}">
        <p14:creationId xmlns:p14="http://schemas.microsoft.com/office/powerpoint/2010/main" val="38738528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9" name="Google Shape;14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0" name="Google Shape;15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1812F3-F734-45C3-8981-BFFA27E9F80E}" type="slidenum">
              <a:rPr lang="en-GB" smtClean="0"/>
              <a:t>6</a:t>
            </a:fld>
            <a:endParaRPr lang="en-GB"/>
          </a:p>
        </p:txBody>
      </p:sp>
    </p:spTree>
    <p:extLst>
      <p:ext uri="{BB962C8B-B14F-4D97-AF65-F5344CB8AC3E}">
        <p14:creationId xmlns:p14="http://schemas.microsoft.com/office/powerpoint/2010/main" val="727372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1812F3-F734-45C3-8981-BFFA27E9F80E}" type="slidenum">
              <a:rPr lang="en-GB" smtClean="0"/>
              <a:t>10</a:t>
            </a:fld>
            <a:endParaRPr lang="en-GB"/>
          </a:p>
        </p:txBody>
      </p:sp>
    </p:spTree>
    <p:extLst>
      <p:ext uri="{BB962C8B-B14F-4D97-AF65-F5344CB8AC3E}">
        <p14:creationId xmlns:p14="http://schemas.microsoft.com/office/powerpoint/2010/main" val="2315701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1812F3-F734-45C3-8981-BFFA27E9F80E}" type="slidenum">
              <a:rPr lang="en-GB" smtClean="0"/>
              <a:t>36</a:t>
            </a:fld>
            <a:endParaRPr lang="en-GB"/>
          </a:p>
        </p:txBody>
      </p:sp>
    </p:spTree>
    <p:extLst>
      <p:ext uri="{BB962C8B-B14F-4D97-AF65-F5344CB8AC3E}">
        <p14:creationId xmlns:p14="http://schemas.microsoft.com/office/powerpoint/2010/main" val="3999519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4361FD-2ECA-4D86-8EB5-4F1CCAC2A268}" type="slidenum">
              <a:rPr lang="en-GB" smtClean="0"/>
              <a:t>38</a:t>
            </a:fld>
            <a:endParaRPr lang="en-GB"/>
          </a:p>
        </p:txBody>
      </p:sp>
    </p:spTree>
    <p:extLst>
      <p:ext uri="{BB962C8B-B14F-4D97-AF65-F5344CB8AC3E}">
        <p14:creationId xmlns:p14="http://schemas.microsoft.com/office/powerpoint/2010/main" val="3890919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8AED9A-3C0A-C44E-1608-29E0C42F6B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1A0E75-4AEA-580E-260C-29AD233D71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9B9F7A-9305-80DE-C813-AEB1D888A6B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Lexend" pitchFamily="2" charset="0"/>
              </a:rPr>
              <a:t>Unreal Engine's unique Blueprints Visual Scripting system, which provides a node-based interface that can be used without writing code</a:t>
            </a:r>
            <a:endParaRPr lang="en-GB" sz="1400" dirty="0">
              <a:solidFill>
                <a:srgbClr val="0E3D5B"/>
              </a:solidFill>
              <a:latin typeface="Lexend" pitchFamily="2" charset="0"/>
            </a:endParaRPr>
          </a:p>
          <a:p>
            <a:endParaRPr lang="en-GB" dirty="0"/>
          </a:p>
        </p:txBody>
      </p:sp>
      <p:sp>
        <p:nvSpPr>
          <p:cNvPr id="4" name="Slide Number Placeholder 3">
            <a:extLst>
              <a:ext uri="{FF2B5EF4-FFF2-40B4-BE49-F238E27FC236}">
                <a16:creationId xmlns:a16="http://schemas.microsoft.com/office/drawing/2014/main" id="{176D95D8-C423-37E0-6BF6-02FF0ED9ED99}"/>
              </a:ext>
            </a:extLst>
          </p:cNvPr>
          <p:cNvSpPr>
            <a:spLocks noGrp="1"/>
          </p:cNvSpPr>
          <p:nvPr>
            <p:ph type="sldNum" sz="quarter" idx="5"/>
          </p:nvPr>
        </p:nvSpPr>
        <p:spPr/>
        <p:txBody>
          <a:bodyPr/>
          <a:lstStyle/>
          <a:p>
            <a:fld id="{094361FD-2ECA-4D86-8EB5-4F1CCAC2A268}" type="slidenum">
              <a:rPr lang="en-GB" smtClean="0"/>
              <a:t>39</a:t>
            </a:fld>
            <a:endParaRPr lang="en-GB"/>
          </a:p>
        </p:txBody>
      </p:sp>
    </p:spTree>
    <p:extLst>
      <p:ext uri="{BB962C8B-B14F-4D97-AF65-F5344CB8AC3E}">
        <p14:creationId xmlns:p14="http://schemas.microsoft.com/office/powerpoint/2010/main" val="2781468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3C418-C9BB-740D-5E8E-1865515B1B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E9841F-F4A6-9254-5139-E2A3A66637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EC0099-7920-D7F1-ADB9-7D96BCF8AD6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0447DC-EE64-67CC-4FD4-F14D3FDC6609}"/>
              </a:ext>
            </a:extLst>
          </p:cNvPr>
          <p:cNvSpPr>
            <a:spLocks noGrp="1"/>
          </p:cNvSpPr>
          <p:nvPr>
            <p:ph type="sldNum" sz="quarter" idx="5"/>
          </p:nvPr>
        </p:nvSpPr>
        <p:spPr/>
        <p:txBody>
          <a:bodyPr/>
          <a:lstStyle/>
          <a:p>
            <a:fld id="{1F1812F3-F734-45C3-8981-BFFA27E9F80E}" type="slidenum">
              <a:rPr lang="en-GB" smtClean="0"/>
              <a:t>40</a:t>
            </a:fld>
            <a:endParaRPr lang="en-GB"/>
          </a:p>
        </p:txBody>
      </p:sp>
    </p:spTree>
    <p:extLst>
      <p:ext uri="{BB962C8B-B14F-4D97-AF65-F5344CB8AC3E}">
        <p14:creationId xmlns:p14="http://schemas.microsoft.com/office/powerpoint/2010/main" val="4285235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1812F3-F734-45C3-8981-BFFA27E9F80E}" type="slidenum">
              <a:rPr lang="en-GB" smtClean="0"/>
              <a:t>43</a:t>
            </a:fld>
            <a:endParaRPr lang="en-GB"/>
          </a:p>
        </p:txBody>
      </p:sp>
    </p:spTree>
    <p:extLst>
      <p:ext uri="{BB962C8B-B14F-4D97-AF65-F5344CB8AC3E}">
        <p14:creationId xmlns:p14="http://schemas.microsoft.com/office/powerpoint/2010/main" val="7374230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solidFill>
                  <a:schemeClr val="bg1"/>
                </a:solidFill>
                <a:latin typeface="Lexend" pitchFamily="2" charset="0"/>
              </a:rPr>
              <a:t>Building Confidence and Familiarity Through an </a:t>
            </a:r>
          </a:p>
          <a:p>
            <a:r>
              <a:rPr lang="en-GB" sz="1200" b="0" dirty="0">
                <a:solidFill>
                  <a:schemeClr val="bg1"/>
                </a:solidFill>
                <a:latin typeface="Lexend" pitchFamily="2" charset="0"/>
              </a:rPr>
              <a:t>Introductory Video</a:t>
            </a:r>
          </a:p>
          <a:p>
            <a:r>
              <a:rPr lang="en-GB" sz="1200" b="0" dirty="0">
                <a:solidFill>
                  <a:schemeClr val="bg1"/>
                </a:solidFill>
                <a:latin typeface="Lexend" pitchFamily="2" charset="0"/>
              </a:rPr>
              <a:t>Supported teachers around understanding the technology </a:t>
            </a:r>
          </a:p>
          <a:p>
            <a:r>
              <a:rPr lang="en-GB" sz="1200" b="0" dirty="0">
                <a:solidFill>
                  <a:schemeClr val="bg1"/>
                </a:solidFill>
                <a:latin typeface="Lexend" pitchFamily="2" charset="0"/>
              </a:rPr>
              <a:t>Pupils less anxiety knowing what they will do and what it is about</a:t>
            </a:r>
          </a:p>
          <a:p>
            <a:endParaRPr lang="en-GB" sz="1200" b="0" dirty="0">
              <a:solidFill>
                <a:schemeClr val="bg1"/>
              </a:solidFill>
              <a:latin typeface="Lexend" pitchFamily="2" charset="0"/>
            </a:endParaRPr>
          </a:p>
          <a:p>
            <a:r>
              <a:rPr lang="en-GB" sz="1200" kern="1200" dirty="0">
                <a:solidFill>
                  <a:schemeClr val="tx1"/>
                </a:solidFill>
                <a:effectLst/>
                <a:latin typeface="+mn-lt"/>
                <a:ea typeface="+mn-ea"/>
                <a:cs typeface="+mn-cs"/>
              </a:rPr>
              <a:t>The video also helped demystify AR, offering a basic introduction to how the technology works. “</a:t>
            </a:r>
            <a:r>
              <a:rPr lang="en-GB" sz="1200" i="1" kern="1200" dirty="0">
                <a:solidFill>
                  <a:schemeClr val="tx1"/>
                </a:solidFill>
                <a:effectLst/>
                <a:latin typeface="+mn-lt"/>
                <a:ea typeface="+mn-ea"/>
                <a:cs typeface="+mn-cs"/>
              </a:rPr>
              <a:t>We watched the video to learn about how AR works</a:t>
            </a:r>
            <a:r>
              <a:rPr lang="en-GB" sz="1200" kern="1200" dirty="0">
                <a:solidFill>
                  <a:schemeClr val="tx1"/>
                </a:solidFill>
                <a:effectLst/>
                <a:latin typeface="+mn-lt"/>
                <a:ea typeface="+mn-ea"/>
                <a:cs typeface="+mn-cs"/>
              </a:rPr>
              <a:t>,” while introducing key themes such as climate change. Teachers noted that pupils often feel uncertain when faced with unfamiliar experiences, but the video played a key role in easing this anxiety. As one teacher remarked, “</a:t>
            </a:r>
            <a:r>
              <a:rPr lang="en-GB" sz="1200" i="1" kern="1200" dirty="0">
                <a:solidFill>
                  <a:schemeClr val="tx1"/>
                </a:solidFill>
                <a:effectLst/>
                <a:latin typeface="+mn-lt"/>
                <a:ea typeface="+mn-ea"/>
                <a:cs typeface="+mn-cs"/>
              </a:rPr>
              <a:t>The video helps pupils think about what it is, and this is what I need to do</a:t>
            </a:r>
            <a:r>
              <a:rPr lang="en-GB" sz="1200" kern="1200" dirty="0">
                <a:solidFill>
                  <a:schemeClr val="tx1"/>
                </a:solidFill>
                <a:effectLst/>
                <a:latin typeface="+mn-lt"/>
                <a:ea typeface="+mn-ea"/>
                <a:cs typeface="+mn-cs"/>
              </a:rPr>
              <a:t>.” </a:t>
            </a:r>
            <a:endParaRPr lang="en-GB" sz="1200" b="0" dirty="0">
              <a:solidFill>
                <a:schemeClr val="bg1"/>
              </a:solidFill>
              <a:latin typeface="Lexend" pitchFamily="2" charset="0"/>
            </a:endParaRPr>
          </a:p>
          <a:p>
            <a:endParaRPr lang="en-GB" dirty="0"/>
          </a:p>
        </p:txBody>
      </p:sp>
      <p:sp>
        <p:nvSpPr>
          <p:cNvPr id="4" name="Slide Number Placeholder 3"/>
          <p:cNvSpPr>
            <a:spLocks noGrp="1"/>
          </p:cNvSpPr>
          <p:nvPr>
            <p:ph type="sldNum" sz="quarter" idx="5"/>
          </p:nvPr>
        </p:nvSpPr>
        <p:spPr/>
        <p:txBody>
          <a:bodyPr/>
          <a:lstStyle/>
          <a:p>
            <a:fld id="{1F1812F3-F734-45C3-8981-BFFA27E9F80E}" type="slidenum">
              <a:rPr lang="en-GB" smtClean="0"/>
              <a:t>46</a:t>
            </a:fld>
            <a:endParaRPr lang="en-GB"/>
          </a:p>
        </p:txBody>
      </p:sp>
    </p:spTree>
    <p:extLst>
      <p:ext uri="{BB962C8B-B14F-4D97-AF65-F5344CB8AC3E}">
        <p14:creationId xmlns:p14="http://schemas.microsoft.com/office/powerpoint/2010/main" val="42652022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1812F3-F734-45C3-8981-BFFA27E9F80E}" type="slidenum">
              <a:rPr lang="en-GB" smtClean="0"/>
              <a:t>50</a:t>
            </a:fld>
            <a:endParaRPr lang="en-GB"/>
          </a:p>
        </p:txBody>
      </p:sp>
    </p:spTree>
    <p:extLst>
      <p:ext uri="{BB962C8B-B14F-4D97-AF65-F5344CB8AC3E}">
        <p14:creationId xmlns:p14="http://schemas.microsoft.com/office/powerpoint/2010/main" val="12836119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3CAD33-1E16-C060-9B60-DC95B296CF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387533-27BB-E0AE-8F9A-78288BDEFF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CC455D-2935-9EAC-DBF2-D68EA812704E}"/>
              </a:ext>
            </a:extLst>
          </p:cNvPr>
          <p:cNvSpPr>
            <a:spLocks noGrp="1"/>
          </p:cNvSpPr>
          <p:nvPr>
            <p:ph type="body" idx="1"/>
          </p:nvPr>
        </p:nvSpPr>
        <p:spPr/>
        <p:txBody>
          <a:bodyPr/>
          <a:lstStyle/>
          <a:p>
            <a:endParaRPr lang="en-GB" sz="1200" dirty="0">
              <a:solidFill>
                <a:schemeClr val="bg1"/>
              </a:solidFill>
              <a:latin typeface="Lexend" pitchFamily="2" charset="0"/>
            </a:endParaRPr>
          </a:p>
          <a:p>
            <a:endParaRPr lang="en-GB" sz="1200" dirty="0">
              <a:solidFill>
                <a:schemeClr val="bg1"/>
              </a:solidFill>
              <a:latin typeface="Lexend" pitchFamily="2" charset="0"/>
            </a:endParaRPr>
          </a:p>
          <a:p>
            <a:endParaRPr lang="en-GB" dirty="0"/>
          </a:p>
        </p:txBody>
      </p:sp>
      <p:sp>
        <p:nvSpPr>
          <p:cNvPr id="4" name="Slide Number Placeholder 3">
            <a:extLst>
              <a:ext uri="{FF2B5EF4-FFF2-40B4-BE49-F238E27FC236}">
                <a16:creationId xmlns:a16="http://schemas.microsoft.com/office/drawing/2014/main" id="{4C5A5471-49D3-362D-7074-28ACE6538E29}"/>
              </a:ext>
            </a:extLst>
          </p:cNvPr>
          <p:cNvSpPr>
            <a:spLocks noGrp="1"/>
          </p:cNvSpPr>
          <p:nvPr>
            <p:ph type="sldNum" sz="quarter" idx="5"/>
          </p:nvPr>
        </p:nvSpPr>
        <p:spPr/>
        <p:txBody>
          <a:bodyPr/>
          <a:lstStyle/>
          <a:p>
            <a:fld id="{1F1812F3-F734-45C3-8981-BFFA27E9F80E}" type="slidenum">
              <a:rPr lang="en-GB" smtClean="0"/>
              <a:t>51</a:t>
            </a:fld>
            <a:endParaRPr lang="en-GB"/>
          </a:p>
        </p:txBody>
      </p:sp>
    </p:spTree>
    <p:extLst>
      <p:ext uri="{BB962C8B-B14F-4D97-AF65-F5344CB8AC3E}">
        <p14:creationId xmlns:p14="http://schemas.microsoft.com/office/powerpoint/2010/main" val="14219631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90593E-B090-8C2F-7945-DD65854B34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050EFB-7C27-5BC8-227B-F17D1CE64D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D73AA6-B941-FD43-0A0C-A5EC2C69D89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1B07787-C617-4D01-28F9-E45B5C3CAE6C}"/>
              </a:ext>
            </a:extLst>
          </p:cNvPr>
          <p:cNvSpPr>
            <a:spLocks noGrp="1"/>
          </p:cNvSpPr>
          <p:nvPr>
            <p:ph type="sldNum" sz="quarter" idx="5"/>
          </p:nvPr>
        </p:nvSpPr>
        <p:spPr/>
        <p:txBody>
          <a:bodyPr/>
          <a:lstStyle/>
          <a:p>
            <a:fld id="{1F1812F3-F734-45C3-8981-BFFA27E9F80E}" type="slidenum">
              <a:rPr lang="en-GB" smtClean="0"/>
              <a:t>52</a:t>
            </a:fld>
            <a:endParaRPr lang="en-GB"/>
          </a:p>
        </p:txBody>
      </p:sp>
    </p:spTree>
    <p:extLst>
      <p:ext uri="{BB962C8B-B14F-4D97-AF65-F5344CB8AC3E}">
        <p14:creationId xmlns:p14="http://schemas.microsoft.com/office/powerpoint/2010/main" val="436838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solidFill>
                <a:schemeClr val="bg1"/>
              </a:solidFill>
              <a:latin typeface="Lexend" pitchFamily="2" charset="0"/>
            </a:endParaRPr>
          </a:p>
          <a:p>
            <a:endParaRPr lang="en-GB" sz="1200" dirty="0">
              <a:solidFill>
                <a:schemeClr val="bg1"/>
              </a:solidFill>
              <a:latin typeface="Lexend" pitchFamily="2" charset="0"/>
            </a:endParaRPr>
          </a:p>
          <a:p>
            <a:endParaRPr lang="en-GB" dirty="0"/>
          </a:p>
        </p:txBody>
      </p:sp>
      <p:sp>
        <p:nvSpPr>
          <p:cNvPr id="4" name="Slide Number Placeholder 3"/>
          <p:cNvSpPr>
            <a:spLocks noGrp="1"/>
          </p:cNvSpPr>
          <p:nvPr>
            <p:ph type="sldNum" sz="quarter" idx="5"/>
          </p:nvPr>
        </p:nvSpPr>
        <p:spPr/>
        <p:txBody>
          <a:bodyPr/>
          <a:lstStyle/>
          <a:p>
            <a:fld id="{1F1812F3-F734-45C3-8981-BFFA27E9F80E}" type="slidenum">
              <a:rPr lang="en-GB" smtClean="0"/>
              <a:t>53</a:t>
            </a:fld>
            <a:endParaRPr lang="en-GB"/>
          </a:p>
        </p:txBody>
      </p:sp>
    </p:spTree>
    <p:extLst>
      <p:ext uri="{BB962C8B-B14F-4D97-AF65-F5344CB8AC3E}">
        <p14:creationId xmlns:p14="http://schemas.microsoft.com/office/powerpoint/2010/main" val="34585573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3B4E5-2102-323E-34D5-FF9C1CDD9C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9807FA-41B3-694A-2534-06630AB00C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0303FC-4D21-0823-CEE3-672385D9C176}"/>
              </a:ext>
            </a:extLst>
          </p:cNvPr>
          <p:cNvSpPr>
            <a:spLocks noGrp="1"/>
          </p:cNvSpPr>
          <p:nvPr>
            <p:ph type="body" idx="1"/>
          </p:nvPr>
        </p:nvSpPr>
        <p:spPr/>
        <p:txBody>
          <a:bodyPr/>
          <a:lstStyle/>
          <a:p>
            <a:endParaRPr lang="en-GB" sz="1200" dirty="0">
              <a:solidFill>
                <a:schemeClr val="bg1"/>
              </a:solidFill>
              <a:latin typeface="Lexend" pitchFamily="2" charset="0"/>
            </a:endParaRPr>
          </a:p>
          <a:p>
            <a:endParaRPr lang="en-GB" sz="1200" dirty="0">
              <a:solidFill>
                <a:schemeClr val="bg1"/>
              </a:solidFill>
              <a:latin typeface="Lexend" pitchFamily="2" charset="0"/>
            </a:endParaRPr>
          </a:p>
          <a:p>
            <a:endParaRPr lang="en-GB" dirty="0"/>
          </a:p>
        </p:txBody>
      </p:sp>
      <p:sp>
        <p:nvSpPr>
          <p:cNvPr id="4" name="Slide Number Placeholder 3">
            <a:extLst>
              <a:ext uri="{FF2B5EF4-FFF2-40B4-BE49-F238E27FC236}">
                <a16:creationId xmlns:a16="http://schemas.microsoft.com/office/drawing/2014/main" id="{8B52BCB5-123F-CCCA-C8BC-A251A35AFE15}"/>
              </a:ext>
            </a:extLst>
          </p:cNvPr>
          <p:cNvSpPr>
            <a:spLocks noGrp="1"/>
          </p:cNvSpPr>
          <p:nvPr>
            <p:ph type="sldNum" sz="quarter" idx="5"/>
          </p:nvPr>
        </p:nvSpPr>
        <p:spPr/>
        <p:txBody>
          <a:bodyPr/>
          <a:lstStyle/>
          <a:p>
            <a:fld id="{1F1812F3-F734-45C3-8981-BFFA27E9F80E}" type="slidenum">
              <a:rPr lang="en-GB" smtClean="0"/>
              <a:t>54</a:t>
            </a:fld>
            <a:endParaRPr lang="en-GB"/>
          </a:p>
        </p:txBody>
      </p:sp>
    </p:spTree>
    <p:extLst>
      <p:ext uri="{BB962C8B-B14F-4D97-AF65-F5344CB8AC3E}">
        <p14:creationId xmlns:p14="http://schemas.microsoft.com/office/powerpoint/2010/main" val="29144830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1B3A48-F364-0A87-FC4E-34AC4C511D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A7D333-8DE9-305F-1634-D6AF74BEC3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9FAE22-ACCE-1C5F-ECDA-901CA68EB68A}"/>
              </a:ext>
            </a:extLst>
          </p:cNvPr>
          <p:cNvSpPr>
            <a:spLocks noGrp="1"/>
          </p:cNvSpPr>
          <p:nvPr>
            <p:ph type="body" idx="1"/>
          </p:nvPr>
        </p:nvSpPr>
        <p:spPr/>
        <p:txBody>
          <a:bodyPr/>
          <a:lstStyle/>
          <a:p>
            <a:endParaRPr lang="en-GB" sz="1200" dirty="0">
              <a:solidFill>
                <a:schemeClr val="bg1"/>
              </a:solidFill>
              <a:latin typeface="Lexend" pitchFamily="2" charset="0"/>
            </a:endParaRPr>
          </a:p>
          <a:p>
            <a:endParaRPr lang="en-GB" sz="1200" dirty="0">
              <a:solidFill>
                <a:schemeClr val="bg1"/>
              </a:solidFill>
              <a:latin typeface="Lexend" pitchFamily="2" charset="0"/>
            </a:endParaRPr>
          </a:p>
          <a:p>
            <a:endParaRPr lang="en-GB" dirty="0"/>
          </a:p>
        </p:txBody>
      </p:sp>
      <p:sp>
        <p:nvSpPr>
          <p:cNvPr id="4" name="Slide Number Placeholder 3">
            <a:extLst>
              <a:ext uri="{FF2B5EF4-FFF2-40B4-BE49-F238E27FC236}">
                <a16:creationId xmlns:a16="http://schemas.microsoft.com/office/drawing/2014/main" id="{043A0911-0D46-36ED-9921-3289C76D1511}"/>
              </a:ext>
            </a:extLst>
          </p:cNvPr>
          <p:cNvSpPr>
            <a:spLocks noGrp="1"/>
          </p:cNvSpPr>
          <p:nvPr>
            <p:ph type="sldNum" sz="quarter" idx="5"/>
          </p:nvPr>
        </p:nvSpPr>
        <p:spPr/>
        <p:txBody>
          <a:bodyPr/>
          <a:lstStyle/>
          <a:p>
            <a:fld id="{1F1812F3-F734-45C3-8981-BFFA27E9F80E}" type="slidenum">
              <a:rPr lang="en-GB" smtClean="0"/>
              <a:t>55</a:t>
            </a:fld>
            <a:endParaRPr lang="en-GB"/>
          </a:p>
        </p:txBody>
      </p:sp>
    </p:spTree>
    <p:extLst>
      <p:ext uri="{BB962C8B-B14F-4D97-AF65-F5344CB8AC3E}">
        <p14:creationId xmlns:p14="http://schemas.microsoft.com/office/powerpoint/2010/main" val="36826022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87230-9150-A946-37D1-76770E0235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F0DB28-E5F0-6946-2759-5EA1400BEB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755B57-3E78-73BC-B102-BE6F8DD35B37}"/>
              </a:ext>
            </a:extLst>
          </p:cNvPr>
          <p:cNvSpPr>
            <a:spLocks noGrp="1"/>
          </p:cNvSpPr>
          <p:nvPr>
            <p:ph type="body" idx="1"/>
          </p:nvPr>
        </p:nvSpPr>
        <p:spPr/>
        <p:txBody>
          <a:bodyPr/>
          <a:lstStyle/>
          <a:p>
            <a:endParaRPr lang="en-GB" sz="1200" dirty="0">
              <a:solidFill>
                <a:schemeClr val="bg1"/>
              </a:solidFill>
              <a:latin typeface="Lexend" pitchFamily="2" charset="0"/>
            </a:endParaRPr>
          </a:p>
          <a:p>
            <a:endParaRPr lang="en-GB" sz="1200" dirty="0">
              <a:solidFill>
                <a:schemeClr val="bg1"/>
              </a:solidFill>
              <a:latin typeface="Lexend" pitchFamily="2" charset="0"/>
            </a:endParaRPr>
          </a:p>
          <a:p>
            <a:endParaRPr lang="en-GB" dirty="0"/>
          </a:p>
        </p:txBody>
      </p:sp>
      <p:sp>
        <p:nvSpPr>
          <p:cNvPr id="4" name="Slide Number Placeholder 3">
            <a:extLst>
              <a:ext uri="{FF2B5EF4-FFF2-40B4-BE49-F238E27FC236}">
                <a16:creationId xmlns:a16="http://schemas.microsoft.com/office/drawing/2014/main" id="{AEE5F7EE-C9A7-4928-6E8E-BF33664A4325}"/>
              </a:ext>
            </a:extLst>
          </p:cNvPr>
          <p:cNvSpPr>
            <a:spLocks noGrp="1"/>
          </p:cNvSpPr>
          <p:nvPr>
            <p:ph type="sldNum" sz="quarter" idx="5"/>
          </p:nvPr>
        </p:nvSpPr>
        <p:spPr/>
        <p:txBody>
          <a:bodyPr/>
          <a:lstStyle/>
          <a:p>
            <a:fld id="{1F1812F3-F734-45C3-8981-BFFA27E9F80E}" type="slidenum">
              <a:rPr lang="en-GB" smtClean="0"/>
              <a:t>56</a:t>
            </a:fld>
            <a:endParaRPr lang="en-GB"/>
          </a:p>
        </p:txBody>
      </p:sp>
    </p:spTree>
    <p:extLst>
      <p:ext uri="{BB962C8B-B14F-4D97-AF65-F5344CB8AC3E}">
        <p14:creationId xmlns:p14="http://schemas.microsoft.com/office/powerpoint/2010/main" val="31669123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A4FECF-7740-8C71-AD2E-A1B4206F03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4006BA-2D54-7D0A-EAA5-2F121005E6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400426-B0A7-6AE3-2116-2EF8B09B262A}"/>
              </a:ext>
            </a:extLst>
          </p:cNvPr>
          <p:cNvSpPr>
            <a:spLocks noGrp="1"/>
          </p:cNvSpPr>
          <p:nvPr>
            <p:ph type="body" idx="1"/>
          </p:nvPr>
        </p:nvSpPr>
        <p:spPr/>
        <p:txBody>
          <a:bodyPr/>
          <a:lstStyle/>
          <a:p>
            <a:endParaRPr lang="en-GB" sz="1200" dirty="0">
              <a:solidFill>
                <a:schemeClr val="bg1"/>
              </a:solidFill>
              <a:latin typeface="Lexend" pitchFamily="2" charset="0"/>
            </a:endParaRPr>
          </a:p>
          <a:p>
            <a:endParaRPr lang="en-GB" sz="1200" dirty="0">
              <a:solidFill>
                <a:schemeClr val="bg1"/>
              </a:solidFill>
              <a:latin typeface="Lexend" pitchFamily="2" charset="0"/>
            </a:endParaRPr>
          </a:p>
          <a:p>
            <a:endParaRPr lang="en-GB" dirty="0"/>
          </a:p>
        </p:txBody>
      </p:sp>
      <p:sp>
        <p:nvSpPr>
          <p:cNvPr id="4" name="Slide Number Placeholder 3">
            <a:extLst>
              <a:ext uri="{FF2B5EF4-FFF2-40B4-BE49-F238E27FC236}">
                <a16:creationId xmlns:a16="http://schemas.microsoft.com/office/drawing/2014/main" id="{71F0825A-CAA8-FFF0-CB16-EFFAAFC3A506}"/>
              </a:ext>
            </a:extLst>
          </p:cNvPr>
          <p:cNvSpPr>
            <a:spLocks noGrp="1"/>
          </p:cNvSpPr>
          <p:nvPr>
            <p:ph type="sldNum" sz="quarter" idx="5"/>
          </p:nvPr>
        </p:nvSpPr>
        <p:spPr/>
        <p:txBody>
          <a:bodyPr/>
          <a:lstStyle/>
          <a:p>
            <a:fld id="{1F1812F3-F734-45C3-8981-BFFA27E9F80E}" type="slidenum">
              <a:rPr lang="en-GB" smtClean="0"/>
              <a:t>57</a:t>
            </a:fld>
            <a:endParaRPr lang="en-GB"/>
          </a:p>
        </p:txBody>
      </p:sp>
    </p:spTree>
    <p:extLst>
      <p:ext uri="{BB962C8B-B14F-4D97-AF65-F5344CB8AC3E}">
        <p14:creationId xmlns:p14="http://schemas.microsoft.com/office/powerpoint/2010/main" val="15002250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F45673-1B53-8F44-2657-CE4800A5A6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201C50-287D-78F9-5E3A-A69C0A8263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BB740F-A69C-86A7-AFB1-BC7C094D70D9}"/>
              </a:ext>
            </a:extLst>
          </p:cNvPr>
          <p:cNvSpPr>
            <a:spLocks noGrp="1"/>
          </p:cNvSpPr>
          <p:nvPr>
            <p:ph type="body" idx="1"/>
          </p:nvPr>
        </p:nvSpPr>
        <p:spPr/>
        <p:txBody>
          <a:bodyPr/>
          <a:lstStyle/>
          <a:p>
            <a:endParaRPr lang="en-GB" sz="1200" dirty="0">
              <a:solidFill>
                <a:schemeClr val="bg1"/>
              </a:solidFill>
              <a:latin typeface="Lexend" pitchFamily="2" charset="0"/>
            </a:endParaRPr>
          </a:p>
          <a:p>
            <a:endParaRPr lang="en-GB" dirty="0"/>
          </a:p>
        </p:txBody>
      </p:sp>
      <p:sp>
        <p:nvSpPr>
          <p:cNvPr id="4" name="Slide Number Placeholder 3">
            <a:extLst>
              <a:ext uri="{FF2B5EF4-FFF2-40B4-BE49-F238E27FC236}">
                <a16:creationId xmlns:a16="http://schemas.microsoft.com/office/drawing/2014/main" id="{4D72C2E9-583B-108D-10C5-E0934DF26F24}"/>
              </a:ext>
            </a:extLst>
          </p:cNvPr>
          <p:cNvSpPr>
            <a:spLocks noGrp="1"/>
          </p:cNvSpPr>
          <p:nvPr>
            <p:ph type="sldNum" sz="quarter" idx="5"/>
          </p:nvPr>
        </p:nvSpPr>
        <p:spPr/>
        <p:txBody>
          <a:bodyPr/>
          <a:lstStyle/>
          <a:p>
            <a:fld id="{1F1812F3-F734-45C3-8981-BFFA27E9F80E}" type="slidenum">
              <a:rPr lang="en-GB" smtClean="0"/>
              <a:t>59</a:t>
            </a:fld>
            <a:endParaRPr lang="en-GB"/>
          </a:p>
        </p:txBody>
      </p:sp>
    </p:spTree>
    <p:extLst>
      <p:ext uri="{BB962C8B-B14F-4D97-AF65-F5344CB8AC3E}">
        <p14:creationId xmlns:p14="http://schemas.microsoft.com/office/powerpoint/2010/main" val="2084208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4ABEA-9CC9-8029-D0E7-23D81604E8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6654A7-523F-2CD6-34B5-C7FAA06332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F67E96-1C44-7CF3-0D05-357D7A619A67}"/>
              </a:ext>
            </a:extLst>
          </p:cNvPr>
          <p:cNvSpPr>
            <a:spLocks noGrp="1"/>
          </p:cNvSpPr>
          <p:nvPr>
            <p:ph type="dt" sz="half" idx="10"/>
          </p:nvPr>
        </p:nvSpPr>
        <p:spPr/>
        <p:txBody>
          <a:bodyPr/>
          <a:lstStyle/>
          <a:p>
            <a:fld id="{1850A0EF-AD5F-462F-936A-003433E4261E}" type="datetimeFigureOut">
              <a:rPr lang="en-GB" smtClean="0"/>
              <a:t>06/07/2026</a:t>
            </a:fld>
            <a:endParaRPr lang="en-GB"/>
          </a:p>
        </p:txBody>
      </p:sp>
      <p:sp>
        <p:nvSpPr>
          <p:cNvPr id="5" name="Footer Placeholder 4">
            <a:extLst>
              <a:ext uri="{FF2B5EF4-FFF2-40B4-BE49-F238E27FC236}">
                <a16:creationId xmlns:a16="http://schemas.microsoft.com/office/drawing/2014/main" id="{DF497E1E-D67F-B97C-5D93-9230AE2C13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682ABC-50E4-C1DF-8CC2-AE1E78CE22C0}"/>
              </a:ext>
            </a:extLst>
          </p:cNvPr>
          <p:cNvSpPr>
            <a:spLocks noGrp="1"/>
          </p:cNvSpPr>
          <p:nvPr>
            <p:ph type="sldNum" sz="quarter" idx="12"/>
          </p:nvPr>
        </p:nvSpPr>
        <p:spPr/>
        <p:txBody>
          <a:bodyPr/>
          <a:lstStyle/>
          <a:p>
            <a:fld id="{A8EC498E-FD0D-44C0-A77A-C13B97674DD8}" type="slidenum">
              <a:rPr lang="en-GB" smtClean="0"/>
              <a:t>‹#›</a:t>
            </a:fld>
            <a:endParaRPr lang="en-GB"/>
          </a:p>
        </p:txBody>
      </p:sp>
    </p:spTree>
    <p:extLst>
      <p:ext uri="{BB962C8B-B14F-4D97-AF65-F5344CB8AC3E}">
        <p14:creationId xmlns:p14="http://schemas.microsoft.com/office/powerpoint/2010/main" val="1909065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961D1-5E40-E1F1-9B85-673FDCAC69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3B4C81-63D7-BF93-2085-A5C56BDBAF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8179C7-6807-8650-973F-38FAD03B3FFC}"/>
              </a:ext>
            </a:extLst>
          </p:cNvPr>
          <p:cNvSpPr>
            <a:spLocks noGrp="1"/>
          </p:cNvSpPr>
          <p:nvPr>
            <p:ph type="dt" sz="half" idx="10"/>
          </p:nvPr>
        </p:nvSpPr>
        <p:spPr/>
        <p:txBody>
          <a:bodyPr/>
          <a:lstStyle/>
          <a:p>
            <a:fld id="{1850A0EF-AD5F-462F-936A-003433E4261E}" type="datetimeFigureOut">
              <a:rPr lang="en-GB" smtClean="0"/>
              <a:t>06/07/2026</a:t>
            </a:fld>
            <a:endParaRPr lang="en-GB"/>
          </a:p>
        </p:txBody>
      </p:sp>
      <p:sp>
        <p:nvSpPr>
          <p:cNvPr id="5" name="Footer Placeholder 4">
            <a:extLst>
              <a:ext uri="{FF2B5EF4-FFF2-40B4-BE49-F238E27FC236}">
                <a16:creationId xmlns:a16="http://schemas.microsoft.com/office/drawing/2014/main" id="{6B428068-9DC9-5766-9D07-EE8C1764B5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CD2C2A-3401-E95D-537F-8FB225A788AC}"/>
              </a:ext>
            </a:extLst>
          </p:cNvPr>
          <p:cNvSpPr>
            <a:spLocks noGrp="1"/>
          </p:cNvSpPr>
          <p:nvPr>
            <p:ph type="sldNum" sz="quarter" idx="12"/>
          </p:nvPr>
        </p:nvSpPr>
        <p:spPr/>
        <p:txBody>
          <a:bodyPr/>
          <a:lstStyle/>
          <a:p>
            <a:fld id="{A8EC498E-FD0D-44C0-A77A-C13B97674DD8}" type="slidenum">
              <a:rPr lang="en-GB" smtClean="0"/>
              <a:t>‹#›</a:t>
            </a:fld>
            <a:endParaRPr lang="en-GB"/>
          </a:p>
        </p:txBody>
      </p:sp>
    </p:spTree>
    <p:extLst>
      <p:ext uri="{BB962C8B-B14F-4D97-AF65-F5344CB8AC3E}">
        <p14:creationId xmlns:p14="http://schemas.microsoft.com/office/powerpoint/2010/main" val="1417144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DD082-CF14-9F53-9BEE-DE7A99AE8E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29A109A-C951-0656-6515-92074478E60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DDF6BF-EF0E-954B-4F11-B088F12E064E}"/>
              </a:ext>
            </a:extLst>
          </p:cNvPr>
          <p:cNvSpPr>
            <a:spLocks noGrp="1"/>
          </p:cNvSpPr>
          <p:nvPr>
            <p:ph type="dt" sz="half" idx="10"/>
          </p:nvPr>
        </p:nvSpPr>
        <p:spPr/>
        <p:txBody>
          <a:bodyPr/>
          <a:lstStyle/>
          <a:p>
            <a:fld id="{1850A0EF-AD5F-462F-936A-003433E4261E}" type="datetimeFigureOut">
              <a:rPr lang="en-GB" smtClean="0"/>
              <a:t>06/07/2026</a:t>
            </a:fld>
            <a:endParaRPr lang="en-GB"/>
          </a:p>
        </p:txBody>
      </p:sp>
      <p:sp>
        <p:nvSpPr>
          <p:cNvPr id="5" name="Footer Placeholder 4">
            <a:extLst>
              <a:ext uri="{FF2B5EF4-FFF2-40B4-BE49-F238E27FC236}">
                <a16:creationId xmlns:a16="http://schemas.microsoft.com/office/drawing/2014/main" id="{B347835B-902F-557E-1545-C863C4BCCD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B7F1BC-BD5F-1496-AFA1-4ECE9895E56F}"/>
              </a:ext>
            </a:extLst>
          </p:cNvPr>
          <p:cNvSpPr>
            <a:spLocks noGrp="1"/>
          </p:cNvSpPr>
          <p:nvPr>
            <p:ph type="sldNum" sz="quarter" idx="12"/>
          </p:nvPr>
        </p:nvSpPr>
        <p:spPr/>
        <p:txBody>
          <a:bodyPr/>
          <a:lstStyle/>
          <a:p>
            <a:fld id="{A8EC498E-FD0D-44C0-A77A-C13B97674DD8}" type="slidenum">
              <a:rPr lang="en-GB" smtClean="0"/>
              <a:t>‹#›</a:t>
            </a:fld>
            <a:endParaRPr lang="en-GB"/>
          </a:p>
        </p:txBody>
      </p:sp>
    </p:spTree>
    <p:extLst>
      <p:ext uri="{BB962C8B-B14F-4D97-AF65-F5344CB8AC3E}">
        <p14:creationId xmlns:p14="http://schemas.microsoft.com/office/powerpoint/2010/main" val="2792457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1E565-A79F-A2D7-FA68-1232C046C6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64F337-67D1-E848-DA7E-8DE73994B5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B660C39-93C9-02F0-361F-75DE6AB846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BCDABF6-DCE8-6B6D-B3D4-066EF47E8123}"/>
              </a:ext>
            </a:extLst>
          </p:cNvPr>
          <p:cNvSpPr>
            <a:spLocks noGrp="1"/>
          </p:cNvSpPr>
          <p:nvPr>
            <p:ph type="dt" sz="half" idx="10"/>
          </p:nvPr>
        </p:nvSpPr>
        <p:spPr/>
        <p:txBody>
          <a:bodyPr/>
          <a:lstStyle/>
          <a:p>
            <a:fld id="{1850A0EF-AD5F-462F-936A-003433E4261E}" type="datetimeFigureOut">
              <a:rPr lang="en-GB" smtClean="0"/>
              <a:t>06/07/2026</a:t>
            </a:fld>
            <a:endParaRPr lang="en-GB"/>
          </a:p>
        </p:txBody>
      </p:sp>
      <p:sp>
        <p:nvSpPr>
          <p:cNvPr id="6" name="Footer Placeholder 5">
            <a:extLst>
              <a:ext uri="{FF2B5EF4-FFF2-40B4-BE49-F238E27FC236}">
                <a16:creationId xmlns:a16="http://schemas.microsoft.com/office/drawing/2014/main" id="{793231AA-BC1D-F3F6-C16B-6AF6D725A8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F455DB-D32E-31E3-1962-05F4A35B6334}"/>
              </a:ext>
            </a:extLst>
          </p:cNvPr>
          <p:cNvSpPr>
            <a:spLocks noGrp="1"/>
          </p:cNvSpPr>
          <p:nvPr>
            <p:ph type="sldNum" sz="quarter" idx="12"/>
          </p:nvPr>
        </p:nvSpPr>
        <p:spPr/>
        <p:txBody>
          <a:bodyPr/>
          <a:lstStyle/>
          <a:p>
            <a:fld id="{A8EC498E-FD0D-44C0-A77A-C13B97674DD8}" type="slidenum">
              <a:rPr lang="en-GB" smtClean="0"/>
              <a:t>‹#›</a:t>
            </a:fld>
            <a:endParaRPr lang="en-GB"/>
          </a:p>
        </p:txBody>
      </p:sp>
    </p:spTree>
    <p:extLst>
      <p:ext uri="{BB962C8B-B14F-4D97-AF65-F5344CB8AC3E}">
        <p14:creationId xmlns:p14="http://schemas.microsoft.com/office/powerpoint/2010/main" val="766362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24450-AF54-BF3C-7051-30BC163948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D4BE8C-E6B4-A429-8BD6-D2676AD2C3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A08F87-B6D6-FA98-52E3-9CCDEC62D29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6A128B2-1703-2E17-4958-87F1C3DF3A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9BDD1E-18DA-6215-094D-4699B293F1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6CBFBC-7706-9020-55BE-8A5A2783F750}"/>
              </a:ext>
            </a:extLst>
          </p:cNvPr>
          <p:cNvSpPr>
            <a:spLocks noGrp="1"/>
          </p:cNvSpPr>
          <p:nvPr>
            <p:ph type="dt" sz="half" idx="10"/>
          </p:nvPr>
        </p:nvSpPr>
        <p:spPr/>
        <p:txBody>
          <a:bodyPr/>
          <a:lstStyle/>
          <a:p>
            <a:fld id="{1850A0EF-AD5F-462F-936A-003433E4261E}" type="datetimeFigureOut">
              <a:rPr lang="en-GB" smtClean="0"/>
              <a:t>06/07/2026</a:t>
            </a:fld>
            <a:endParaRPr lang="en-GB"/>
          </a:p>
        </p:txBody>
      </p:sp>
      <p:sp>
        <p:nvSpPr>
          <p:cNvPr id="8" name="Footer Placeholder 7">
            <a:extLst>
              <a:ext uri="{FF2B5EF4-FFF2-40B4-BE49-F238E27FC236}">
                <a16:creationId xmlns:a16="http://schemas.microsoft.com/office/drawing/2014/main" id="{3CF9B74A-B6C3-5DFA-6382-067CC3CE2D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22340C-049E-566D-57AA-5B1E5347A4AD}"/>
              </a:ext>
            </a:extLst>
          </p:cNvPr>
          <p:cNvSpPr>
            <a:spLocks noGrp="1"/>
          </p:cNvSpPr>
          <p:nvPr>
            <p:ph type="sldNum" sz="quarter" idx="12"/>
          </p:nvPr>
        </p:nvSpPr>
        <p:spPr/>
        <p:txBody>
          <a:bodyPr/>
          <a:lstStyle/>
          <a:p>
            <a:fld id="{A8EC498E-FD0D-44C0-A77A-C13B97674DD8}" type="slidenum">
              <a:rPr lang="en-GB" smtClean="0"/>
              <a:t>‹#›</a:t>
            </a:fld>
            <a:endParaRPr lang="en-GB"/>
          </a:p>
        </p:txBody>
      </p:sp>
    </p:spTree>
    <p:extLst>
      <p:ext uri="{BB962C8B-B14F-4D97-AF65-F5344CB8AC3E}">
        <p14:creationId xmlns:p14="http://schemas.microsoft.com/office/powerpoint/2010/main" val="4151436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4A02E-FD6C-F366-1EA6-E7191E32DF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E5F45DD-680A-A1E3-016E-BBADF015DBF3}"/>
              </a:ext>
            </a:extLst>
          </p:cNvPr>
          <p:cNvSpPr>
            <a:spLocks noGrp="1"/>
          </p:cNvSpPr>
          <p:nvPr>
            <p:ph type="dt" sz="half" idx="10"/>
          </p:nvPr>
        </p:nvSpPr>
        <p:spPr/>
        <p:txBody>
          <a:bodyPr/>
          <a:lstStyle/>
          <a:p>
            <a:fld id="{1850A0EF-AD5F-462F-936A-003433E4261E}" type="datetimeFigureOut">
              <a:rPr lang="en-GB" smtClean="0"/>
              <a:t>06/07/2026</a:t>
            </a:fld>
            <a:endParaRPr lang="en-GB"/>
          </a:p>
        </p:txBody>
      </p:sp>
      <p:sp>
        <p:nvSpPr>
          <p:cNvPr id="4" name="Footer Placeholder 3">
            <a:extLst>
              <a:ext uri="{FF2B5EF4-FFF2-40B4-BE49-F238E27FC236}">
                <a16:creationId xmlns:a16="http://schemas.microsoft.com/office/drawing/2014/main" id="{BFBC6839-4EC1-D75C-8FC0-BEBE610382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927B15-C6E8-F779-D9EF-00A3BD86EA22}"/>
              </a:ext>
            </a:extLst>
          </p:cNvPr>
          <p:cNvSpPr>
            <a:spLocks noGrp="1"/>
          </p:cNvSpPr>
          <p:nvPr>
            <p:ph type="sldNum" sz="quarter" idx="12"/>
          </p:nvPr>
        </p:nvSpPr>
        <p:spPr/>
        <p:txBody>
          <a:bodyPr/>
          <a:lstStyle/>
          <a:p>
            <a:fld id="{A8EC498E-FD0D-44C0-A77A-C13B97674DD8}" type="slidenum">
              <a:rPr lang="en-GB" smtClean="0"/>
              <a:t>‹#›</a:t>
            </a:fld>
            <a:endParaRPr lang="en-GB"/>
          </a:p>
        </p:txBody>
      </p:sp>
    </p:spTree>
    <p:extLst>
      <p:ext uri="{BB962C8B-B14F-4D97-AF65-F5344CB8AC3E}">
        <p14:creationId xmlns:p14="http://schemas.microsoft.com/office/powerpoint/2010/main" val="881719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10AAD9-EA2C-E683-0E39-74FB9F02028E}"/>
              </a:ext>
            </a:extLst>
          </p:cNvPr>
          <p:cNvSpPr>
            <a:spLocks noGrp="1"/>
          </p:cNvSpPr>
          <p:nvPr>
            <p:ph type="dt" sz="half" idx="10"/>
          </p:nvPr>
        </p:nvSpPr>
        <p:spPr/>
        <p:txBody>
          <a:bodyPr/>
          <a:lstStyle/>
          <a:p>
            <a:fld id="{1850A0EF-AD5F-462F-936A-003433E4261E}" type="datetimeFigureOut">
              <a:rPr lang="en-GB" smtClean="0"/>
              <a:t>06/07/2026</a:t>
            </a:fld>
            <a:endParaRPr lang="en-GB"/>
          </a:p>
        </p:txBody>
      </p:sp>
      <p:sp>
        <p:nvSpPr>
          <p:cNvPr id="3" name="Footer Placeholder 2">
            <a:extLst>
              <a:ext uri="{FF2B5EF4-FFF2-40B4-BE49-F238E27FC236}">
                <a16:creationId xmlns:a16="http://schemas.microsoft.com/office/drawing/2014/main" id="{67E739B7-A86B-DA8B-2439-1E493C9862C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8EB6622-8F88-82C6-3942-3935D7EB4F1E}"/>
              </a:ext>
            </a:extLst>
          </p:cNvPr>
          <p:cNvSpPr>
            <a:spLocks noGrp="1"/>
          </p:cNvSpPr>
          <p:nvPr>
            <p:ph type="sldNum" sz="quarter" idx="12"/>
          </p:nvPr>
        </p:nvSpPr>
        <p:spPr/>
        <p:txBody>
          <a:bodyPr/>
          <a:lstStyle/>
          <a:p>
            <a:fld id="{A8EC498E-FD0D-44C0-A77A-C13B97674DD8}" type="slidenum">
              <a:rPr lang="en-GB" smtClean="0"/>
              <a:t>‹#›</a:t>
            </a:fld>
            <a:endParaRPr lang="en-GB"/>
          </a:p>
        </p:txBody>
      </p:sp>
    </p:spTree>
    <p:extLst>
      <p:ext uri="{BB962C8B-B14F-4D97-AF65-F5344CB8AC3E}">
        <p14:creationId xmlns:p14="http://schemas.microsoft.com/office/powerpoint/2010/main" val="1105088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D4609-D60F-8142-EAB9-55A1118C12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AA0D78C-C075-892D-2C6B-9A0048FEC7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F71E32-05BD-A0E0-5497-F9D2FA7B29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DC1014-EB06-8926-F407-0B42E147CE40}"/>
              </a:ext>
            </a:extLst>
          </p:cNvPr>
          <p:cNvSpPr>
            <a:spLocks noGrp="1"/>
          </p:cNvSpPr>
          <p:nvPr>
            <p:ph type="dt" sz="half" idx="10"/>
          </p:nvPr>
        </p:nvSpPr>
        <p:spPr/>
        <p:txBody>
          <a:bodyPr/>
          <a:lstStyle/>
          <a:p>
            <a:fld id="{1850A0EF-AD5F-462F-936A-003433E4261E}" type="datetimeFigureOut">
              <a:rPr lang="en-GB" smtClean="0"/>
              <a:t>06/07/2026</a:t>
            </a:fld>
            <a:endParaRPr lang="en-GB"/>
          </a:p>
        </p:txBody>
      </p:sp>
      <p:sp>
        <p:nvSpPr>
          <p:cNvPr id="6" name="Footer Placeholder 5">
            <a:extLst>
              <a:ext uri="{FF2B5EF4-FFF2-40B4-BE49-F238E27FC236}">
                <a16:creationId xmlns:a16="http://schemas.microsoft.com/office/drawing/2014/main" id="{75AFA6DB-68B8-C5B9-A65C-A29965149B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93CDF5-1153-1AA9-0FE0-6D917742627A}"/>
              </a:ext>
            </a:extLst>
          </p:cNvPr>
          <p:cNvSpPr>
            <a:spLocks noGrp="1"/>
          </p:cNvSpPr>
          <p:nvPr>
            <p:ph type="sldNum" sz="quarter" idx="12"/>
          </p:nvPr>
        </p:nvSpPr>
        <p:spPr/>
        <p:txBody>
          <a:bodyPr/>
          <a:lstStyle/>
          <a:p>
            <a:fld id="{A8EC498E-FD0D-44C0-A77A-C13B97674DD8}" type="slidenum">
              <a:rPr lang="en-GB" smtClean="0"/>
              <a:t>‹#›</a:t>
            </a:fld>
            <a:endParaRPr lang="en-GB"/>
          </a:p>
        </p:txBody>
      </p:sp>
    </p:spTree>
    <p:extLst>
      <p:ext uri="{BB962C8B-B14F-4D97-AF65-F5344CB8AC3E}">
        <p14:creationId xmlns:p14="http://schemas.microsoft.com/office/powerpoint/2010/main" val="73003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B2871-56F1-6DB3-1973-B8BAFAAB0F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871922-3BBF-5361-0D38-9E864CE26C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14F950-AE95-510E-8C0B-22D829C12B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A554FA-2EFA-CF5A-6731-9DB15E749E4A}"/>
              </a:ext>
            </a:extLst>
          </p:cNvPr>
          <p:cNvSpPr>
            <a:spLocks noGrp="1"/>
          </p:cNvSpPr>
          <p:nvPr>
            <p:ph type="dt" sz="half" idx="10"/>
          </p:nvPr>
        </p:nvSpPr>
        <p:spPr/>
        <p:txBody>
          <a:bodyPr/>
          <a:lstStyle/>
          <a:p>
            <a:fld id="{1850A0EF-AD5F-462F-936A-003433E4261E}" type="datetimeFigureOut">
              <a:rPr lang="en-GB" smtClean="0"/>
              <a:t>06/07/2026</a:t>
            </a:fld>
            <a:endParaRPr lang="en-GB"/>
          </a:p>
        </p:txBody>
      </p:sp>
      <p:sp>
        <p:nvSpPr>
          <p:cNvPr id="6" name="Footer Placeholder 5">
            <a:extLst>
              <a:ext uri="{FF2B5EF4-FFF2-40B4-BE49-F238E27FC236}">
                <a16:creationId xmlns:a16="http://schemas.microsoft.com/office/drawing/2014/main" id="{8E43199F-3BDB-866D-D1F6-F6075206E0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8FFE4F-B227-7446-7066-6F2F0D0A7AE3}"/>
              </a:ext>
            </a:extLst>
          </p:cNvPr>
          <p:cNvSpPr>
            <a:spLocks noGrp="1"/>
          </p:cNvSpPr>
          <p:nvPr>
            <p:ph type="sldNum" sz="quarter" idx="12"/>
          </p:nvPr>
        </p:nvSpPr>
        <p:spPr/>
        <p:txBody>
          <a:bodyPr/>
          <a:lstStyle/>
          <a:p>
            <a:fld id="{A8EC498E-FD0D-44C0-A77A-C13B97674DD8}" type="slidenum">
              <a:rPr lang="en-GB" smtClean="0"/>
              <a:t>‹#›</a:t>
            </a:fld>
            <a:endParaRPr lang="en-GB"/>
          </a:p>
        </p:txBody>
      </p:sp>
    </p:spTree>
    <p:extLst>
      <p:ext uri="{BB962C8B-B14F-4D97-AF65-F5344CB8AC3E}">
        <p14:creationId xmlns:p14="http://schemas.microsoft.com/office/powerpoint/2010/main" val="137754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ABE9C-C438-A5DD-C2D6-96EA95846FF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2AD384-61CE-336B-A46B-4AE23F1B0A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ED9E9A-AE5C-FD2D-C31B-FDAD005F2301}"/>
              </a:ext>
            </a:extLst>
          </p:cNvPr>
          <p:cNvSpPr>
            <a:spLocks noGrp="1"/>
          </p:cNvSpPr>
          <p:nvPr>
            <p:ph type="dt" sz="half" idx="10"/>
          </p:nvPr>
        </p:nvSpPr>
        <p:spPr/>
        <p:txBody>
          <a:bodyPr/>
          <a:lstStyle/>
          <a:p>
            <a:fld id="{1850A0EF-AD5F-462F-936A-003433E4261E}" type="datetimeFigureOut">
              <a:rPr lang="en-GB" smtClean="0"/>
              <a:t>06/07/2026</a:t>
            </a:fld>
            <a:endParaRPr lang="en-GB"/>
          </a:p>
        </p:txBody>
      </p:sp>
      <p:sp>
        <p:nvSpPr>
          <p:cNvPr id="5" name="Footer Placeholder 4">
            <a:extLst>
              <a:ext uri="{FF2B5EF4-FFF2-40B4-BE49-F238E27FC236}">
                <a16:creationId xmlns:a16="http://schemas.microsoft.com/office/drawing/2014/main" id="{E6316343-243B-C473-D0D6-016BA3215B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361DAD-C1BA-91B0-8401-2F524DC60474}"/>
              </a:ext>
            </a:extLst>
          </p:cNvPr>
          <p:cNvSpPr>
            <a:spLocks noGrp="1"/>
          </p:cNvSpPr>
          <p:nvPr>
            <p:ph type="sldNum" sz="quarter" idx="12"/>
          </p:nvPr>
        </p:nvSpPr>
        <p:spPr/>
        <p:txBody>
          <a:bodyPr/>
          <a:lstStyle/>
          <a:p>
            <a:fld id="{A8EC498E-FD0D-44C0-A77A-C13B97674DD8}" type="slidenum">
              <a:rPr lang="en-GB" smtClean="0"/>
              <a:t>‹#›</a:t>
            </a:fld>
            <a:endParaRPr lang="en-GB"/>
          </a:p>
        </p:txBody>
      </p:sp>
    </p:spTree>
    <p:extLst>
      <p:ext uri="{BB962C8B-B14F-4D97-AF65-F5344CB8AC3E}">
        <p14:creationId xmlns:p14="http://schemas.microsoft.com/office/powerpoint/2010/main" val="4074541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DCBCD3-A885-C5C3-F07A-BEA732DEEAD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F2A495-6578-A4FA-DF97-8186997710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9C75FC-14AC-9498-4089-52298DC6D55A}"/>
              </a:ext>
            </a:extLst>
          </p:cNvPr>
          <p:cNvSpPr>
            <a:spLocks noGrp="1"/>
          </p:cNvSpPr>
          <p:nvPr>
            <p:ph type="dt" sz="half" idx="10"/>
          </p:nvPr>
        </p:nvSpPr>
        <p:spPr/>
        <p:txBody>
          <a:bodyPr/>
          <a:lstStyle/>
          <a:p>
            <a:fld id="{1850A0EF-AD5F-462F-936A-003433E4261E}" type="datetimeFigureOut">
              <a:rPr lang="en-GB" smtClean="0"/>
              <a:t>06/07/2026</a:t>
            </a:fld>
            <a:endParaRPr lang="en-GB"/>
          </a:p>
        </p:txBody>
      </p:sp>
      <p:sp>
        <p:nvSpPr>
          <p:cNvPr id="5" name="Footer Placeholder 4">
            <a:extLst>
              <a:ext uri="{FF2B5EF4-FFF2-40B4-BE49-F238E27FC236}">
                <a16:creationId xmlns:a16="http://schemas.microsoft.com/office/drawing/2014/main" id="{0CBFFCF7-4F6A-5A8B-47EF-AE40C2AAAF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E1A275-F518-9C74-0F6E-2DBF6D1C6187}"/>
              </a:ext>
            </a:extLst>
          </p:cNvPr>
          <p:cNvSpPr>
            <a:spLocks noGrp="1"/>
          </p:cNvSpPr>
          <p:nvPr>
            <p:ph type="sldNum" sz="quarter" idx="12"/>
          </p:nvPr>
        </p:nvSpPr>
        <p:spPr/>
        <p:txBody>
          <a:bodyPr/>
          <a:lstStyle/>
          <a:p>
            <a:fld id="{A8EC498E-FD0D-44C0-A77A-C13B97674DD8}" type="slidenum">
              <a:rPr lang="en-GB" smtClean="0"/>
              <a:t>‹#›</a:t>
            </a:fld>
            <a:endParaRPr lang="en-GB"/>
          </a:p>
        </p:txBody>
      </p:sp>
    </p:spTree>
    <p:extLst>
      <p:ext uri="{BB962C8B-B14F-4D97-AF65-F5344CB8AC3E}">
        <p14:creationId xmlns:p14="http://schemas.microsoft.com/office/powerpoint/2010/main" val="2398714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A3FD56-CE10-C15A-25DE-1F878D0183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823EB2-0DEA-7687-CCAE-EEC804D685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30E622-6507-E9EC-6C94-DB1FB2EE61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850A0EF-AD5F-462F-936A-003433E4261E}" type="datetimeFigureOut">
              <a:rPr lang="en-GB" smtClean="0"/>
              <a:t>06/07/2026</a:t>
            </a:fld>
            <a:endParaRPr lang="en-GB"/>
          </a:p>
        </p:txBody>
      </p:sp>
      <p:sp>
        <p:nvSpPr>
          <p:cNvPr id="5" name="Footer Placeholder 4">
            <a:extLst>
              <a:ext uri="{FF2B5EF4-FFF2-40B4-BE49-F238E27FC236}">
                <a16:creationId xmlns:a16="http://schemas.microsoft.com/office/drawing/2014/main" id="{2F2AB26C-268A-84A0-D88D-7DEB7E62E1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11FA7C8-111A-8689-2377-9F95B3AAF2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8EC498E-FD0D-44C0-A77A-C13B97674DD8}" type="slidenum">
              <a:rPr lang="en-GB" smtClean="0"/>
              <a:t>‹#›</a:t>
            </a:fld>
            <a:endParaRPr lang="en-GB"/>
          </a:p>
        </p:txBody>
      </p:sp>
    </p:spTree>
    <p:extLst>
      <p:ext uri="{BB962C8B-B14F-4D97-AF65-F5344CB8AC3E}">
        <p14:creationId xmlns:p14="http://schemas.microsoft.com/office/powerpoint/2010/main" val="3627947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14.JPG"/><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1.xml"/><Relationship Id="rId6" Type="http://schemas.openxmlformats.org/officeDocument/2006/relationships/image" Target="../media/image18.JPG"/><Relationship Id="rId5" Type="http://schemas.microsoft.com/office/2007/relationships/hdphoto" Target="../media/hdphoto1.wdp"/><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png"/><Relationship Id="rId1" Type="http://schemas.openxmlformats.org/officeDocument/2006/relationships/slideLayout" Target="../slideLayouts/slideLayout1.xml"/><Relationship Id="rId4" Type="http://schemas.openxmlformats.org/officeDocument/2006/relationships/image" Target="../media/image30.jpg"/></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g"/><Relationship Id="rId1" Type="http://schemas.openxmlformats.org/officeDocument/2006/relationships/slideLayout" Target="../slideLayouts/slideLayout1.xml"/><Relationship Id="rId4" Type="http://schemas.openxmlformats.org/officeDocument/2006/relationships/image" Target="../media/image36.jpg"/></Relationships>
</file>

<file path=ppt/slides/_rels/slide27.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image" Target="../media/image37.jpg"/><Relationship Id="rId1" Type="http://schemas.openxmlformats.org/officeDocument/2006/relationships/slideLayout" Target="../slideLayouts/slideLayout1.xml"/><Relationship Id="rId4" Type="http://schemas.openxmlformats.org/officeDocument/2006/relationships/image" Target="../media/image39.jpg"/></Relationships>
</file>

<file path=ppt/slides/_rels/slide28.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1.xml"/><Relationship Id="rId5" Type="http://schemas.openxmlformats.org/officeDocument/2006/relationships/image" Target="../media/image44.jpg"/><Relationship Id="rId4" Type="http://schemas.openxmlformats.org/officeDocument/2006/relationships/image" Target="../media/image43.jp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7.png"/><Relationship Id="rId5" Type="http://schemas.openxmlformats.org/officeDocument/2006/relationships/image" Target="../media/image46.jpg"/><Relationship Id="rId4" Type="http://schemas.openxmlformats.org/officeDocument/2006/relationships/image" Target="../media/image45.png"/></Relationships>
</file>

<file path=ppt/slides/_rels/slide3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image" Target="../media/image49.jpg"/><Relationship Id="rId1" Type="http://schemas.openxmlformats.org/officeDocument/2006/relationships/slideLayout" Target="../slideLayouts/slideLayout1.xml"/><Relationship Id="rId4" Type="http://schemas.openxmlformats.org/officeDocument/2006/relationships/image" Target="../media/image51.jp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54.png"/><Relationship Id="rId5" Type="http://schemas.openxmlformats.org/officeDocument/2006/relationships/image" Target="../media/image53.jpg"/><Relationship Id="rId4" Type="http://schemas.openxmlformats.org/officeDocument/2006/relationships/image" Target="../media/image52.jpg"/></Relationships>
</file>

<file path=ppt/slides/_rels/slide34.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60.jp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9.jpg"/><Relationship Id="rId5" Type="http://schemas.openxmlformats.org/officeDocument/2006/relationships/image" Target="../media/image58.jpg"/><Relationship Id="rId4" Type="http://schemas.openxmlformats.org/officeDocument/2006/relationships/image" Target="../media/image57.png"/></Relationships>
</file>

<file path=ppt/slides/_rels/slide36.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62.png"/></Relationships>
</file>

<file path=ppt/slides/_rels/slide3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66.png"/><Relationship Id="rId4" Type="http://schemas.openxmlformats.org/officeDocument/2006/relationships/image" Target="../media/image65.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notesSlide" Target="../notesSlides/notesSlide6.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71.jp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70.jpg"/><Relationship Id="rId5" Type="http://schemas.openxmlformats.org/officeDocument/2006/relationships/image" Target="../media/image69.png"/><Relationship Id="rId4" Type="http://schemas.openxmlformats.org/officeDocument/2006/relationships/notesSlide" Target="../notesSlides/notesSlide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7.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image" Target="../media/image78.jp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notesSlide" Target="../notesSlides/notesSlide10.xml"/></Relationships>
</file>

<file path=ppt/slides/_rels/slide5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82.png"/></Relationships>
</file>

<file path=ppt/slides/_rels/slide52.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78.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image" Target="../media/image84.jfif"/><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3" Type="http://schemas.openxmlformats.org/officeDocument/2006/relationships/image" Target="../media/image85.jp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88.png"/></Relationships>
</file>

<file path=ppt/slides/_rels/slide60.xml.rels><?xml version="1.0" encoding="UTF-8" standalone="yes"?>
<Relationships xmlns="http://schemas.openxmlformats.org/package/2006/relationships"><Relationship Id="rId8" Type="http://schemas.openxmlformats.org/officeDocument/2006/relationships/image" Target="../media/image95.jpeg"/><Relationship Id="rId3" Type="http://schemas.openxmlformats.org/officeDocument/2006/relationships/image" Target="../media/image90.png"/><Relationship Id="rId7" Type="http://schemas.openxmlformats.org/officeDocument/2006/relationships/image" Target="../media/image94.jpeg"/><Relationship Id="rId2" Type="http://schemas.openxmlformats.org/officeDocument/2006/relationships/image" Target="../media/image89.png"/><Relationship Id="rId1" Type="http://schemas.openxmlformats.org/officeDocument/2006/relationships/slideLayout" Target="../slideLayouts/slideLayout7.xml"/><Relationship Id="rId6" Type="http://schemas.openxmlformats.org/officeDocument/2006/relationships/image" Target="../media/image93.png"/><Relationship Id="rId5" Type="http://schemas.openxmlformats.org/officeDocument/2006/relationships/image" Target="../media/image92.png"/><Relationship Id="rId10" Type="http://schemas.openxmlformats.org/officeDocument/2006/relationships/image" Target="../media/image97.jpeg"/><Relationship Id="rId4" Type="http://schemas.openxmlformats.org/officeDocument/2006/relationships/image" Target="../media/image91.png"/><Relationship Id="rId9" Type="http://schemas.openxmlformats.org/officeDocument/2006/relationships/image" Target="../media/image96.png"/></Relationships>
</file>

<file path=ppt/slides/_rels/slide61.xml.rels><?xml version="1.0" encoding="UTF-8" standalone="yes"?>
<Relationships xmlns="http://schemas.openxmlformats.org/package/2006/relationships"><Relationship Id="rId3" Type="http://schemas.openxmlformats.org/officeDocument/2006/relationships/image" Target="../media/image99.jpg"/><Relationship Id="rId2" Type="http://schemas.openxmlformats.org/officeDocument/2006/relationships/image" Target="../media/image98.jpg"/><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svg"/><Relationship Id="rId1" Type="http://schemas.openxmlformats.org/officeDocument/2006/relationships/slideLayout" Target="../slideLayouts/slideLayout1.xml"/><Relationship Id="rId4" Type="http://schemas.openxmlformats.org/officeDocument/2006/relationships/image" Target="../media/image100.jpg"/></Relationships>
</file>

<file path=ppt/slides/_rels/slide63.xml.rels><?xml version="1.0" encoding="UTF-8" standalone="yes"?>
<Relationships xmlns="http://schemas.openxmlformats.org/package/2006/relationships"><Relationship Id="rId3" Type="http://schemas.openxmlformats.org/officeDocument/2006/relationships/hyperlink" Target="https://doi.org/10.1145/3170427.3188695"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3" Type="http://schemas.openxmlformats.org/officeDocument/2006/relationships/hyperlink" Target="https://liu.diva-portal.org/smash/get/diva2:647878/FULLTEXT03.pdf"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1F3DAA3-DD5C-1037-4A37-A799C26D0A4C}"/>
              </a:ext>
              <a:ext uri="{C183D7F6-B498-43B3-948B-1728B52AA6E4}">
                <adec:decorative xmlns:adec="http://schemas.microsoft.com/office/drawing/2017/decorative" val="1"/>
              </a:ext>
            </a:extLst>
          </p:cNvPr>
          <p:cNvSpPr/>
          <p:nvPr/>
        </p:nvSpPr>
        <p:spPr>
          <a:xfrm>
            <a:off x="0" y="0"/>
            <a:ext cx="6096000" cy="6858000"/>
          </a:xfrm>
          <a:prstGeom prst="rect">
            <a:avLst/>
          </a:prstGeom>
          <a:solidFill>
            <a:srgbClr val="E9454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5">
            <a:extLst>
              <a:ext uri="{FF2B5EF4-FFF2-40B4-BE49-F238E27FC236}">
                <a16:creationId xmlns:a16="http://schemas.microsoft.com/office/drawing/2014/main" id="{31A1119E-B267-3BD6-93B7-9A3AC2E0A0DB}"/>
              </a:ext>
              <a:ext uri="{C183D7F6-B498-43B3-948B-1728B52AA6E4}">
                <adec:decorative xmlns:adec="http://schemas.microsoft.com/office/drawing/2017/decorative" val="1"/>
              </a:ext>
            </a:extLst>
          </p:cNvPr>
          <p:cNvSpPr txBox="1">
            <a:spLocks noGrp="1"/>
          </p:cNvSpPr>
          <p:nvPr>
            <p:ph type="title" idx="4294967295"/>
          </p:nvPr>
        </p:nvSpPr>
        <p:spPr>
          <a:xfrm>
            <a:off x="776390" y="5219438"/>
            <a:ext cx="2686434" cy="369332"/>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chemeClr val="bg1"/>
                </a:solidFill>
                <a:effectLst/>
                <a:uLnTx/>
                <a:uFillTx/>
                <a:latin typeface="Lexend" pitchFamily="2" charset="0"/>
                <a:ea typeface="+mn-ea"/>
                <a:cs typeface="+mn-cs"/>
              </a:rPr>
              <a:t>www.epic-science.com</a:t>
            </a:r>
            <a:endParaRPr kumimoji="0" lang="en-GB" sz="1800" b="0" i="0" u="none" strike="noStrike" kern="1200" cap="none" spc="0" normalizeH="0" baseline="0" noProof="0" dirty="0">
              <a:ln>
                <a:noFill/>
              </a:ln>
              <a:solidFill>
                <a:schemeClr val="bg1"/>
              </a:solidFill>
              <a:effectLst/>
              <a:uLnTx/>
              <a:uFillTx/>
              <a:latin typeface="Lexend" pitchFamily="2" charset="0"/>
              <a:ea typeface="+mn-ea"/>
              <a:cs typeface="+mn-cs"/>
            </a:endParaRPr>
          </a:p>
        </p:txBody>
      </p:sp>
      <p:pic>
        <p:nvPicPr>
          <p:cNvPr id="3" name="Picture 2" descr="Logo | York St John University">
            <a:extLst>
              <a:ext uri="{FF2B5EF4-FFF2-40B4-BE49-F238E27FC236}">
                <a16:creationId xmlns:a16="http://schemas.microsoft.com/office/drawing/2014/main" id="{115F701C-024B-08F3-E86F-F19FA29CAD74}"/>
              </a:ext>
            </a:extLst>
          </p:cNvPr>
          <p:cNvPicPr>
            <a:picLocks noChangeAspect="1"/>
          </p:cNvPicPr>
          <p:nvPr/>
        </p:nvPicPr>
        <p:blipFill>
          <a:blip r:embed="rId2"/>
          <a:stretch>
            <a:fillRect/>
          </a:stretch>
        </p:blipFill>
        <p:spPr>
          <a:xfrm>
            <a:off x="6281856" y="4419781"/>
            <a:ext cx="3198628" cy="1599314"/>
          </a:xfrm>
          <a:prstGeom prst="rect">
            <a:avLst/>
          </a:prstGeom>
        </p:spPr>
      </p:pic>
      <p:pic>
        <p:nvPicPr>
          <p:cNvPr id="2" name="Graphic 1" descr="EPIC Science&#10;&#10;">
            <a:extLst>
              <a:ext uri="{FF2B5EF4-FFF2-40B4-BE49-F238E27FC236}">
                <a16:creationId xmlns:a16="http://schemas.microsoft.com/office/drawing/2014/main" id="{FB176F42-9FBA-7A54-1046-7DE6BA29057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76390" y="3812146"/>
            <a:ext cx="2105033" cy="1130219"/>
          </a:xfrm>
          <a:prstGeom prst="rect">
            <a:avLst/>
          </a:prstGeom>
        </p:spPr>
      </p:pic>
      <p:sp>
        <p:nvSpPr>
          <p:cNvPr id="5" name="TextBox 4" descr="JISC XR COMMUNITY&#10;07/07/2026&#10;&#10;&#10;Warren Fearn&#10;Associate Professor in Design,&#10;York St John University.&#10;">
            <a:extLst>
              <a:ext uri="{FF2B5EF4-FFF2-40B4-BE49-F238E27FC236}">
                <a16:creationId xmlns:a16="http://schemas.microsoft.com/office/drawing/2014/main" id="{24A78C93-3FB2-9C7D-BCEE-A92C9A5EC07E}"/>
              </a:ext>
            </a:extLst>
          </p:cNvPr>
          <p:cNvSpPr txBox="1">
            <a:spLocks/>
          </p:cNvSpPr>
          <p:nvPr/>
        </p:nvSpPr>
        <p:spPr>
          <a:xfrm>
            <a:off x="6872390" y="1780821"/>
            <a:ext cx="3541354" cy="203132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1"/>
                </a:solidFill>
                <a:effectLst/>
                <a:uLnTx/>
                <a:uFillTx/>
                <a:latin typeface="Lexend" pitchFamily="2" charset="0"/>
                <a:ea typeface="+mn-ea"/>
                <a:cs typeface="+mn-cs"/>
              </a:rPr>
              <a:t>JISC XR COMMUNITY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1"/>
                </a:solidFill>
                <a:effectLst/>
                <a:uLnTx/>
                <a:uFillTx/>
                <a:latin typeface="Lexend" pitchFamily="2" charset="0"/>
                <a:ea typeface="+mn-ea"/>
                <a:cs typeface="+mn-cs"/>
              </a:rPr>
              <a:t>07/07/2026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chemeClr val="tx1"/>
              </a:solidFill>
              <a:effectLst/>
              <a:uLnTx/>
              <a:uFillTx/>
              <a:latin typeface="Lexend"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chemeClr val="tx1"/>
              </a:solidFill>
              <a:effectLst/>
              <a:uLnTx/>
              <a:uFillTx/>
              <a:latin typeface="Lexend"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tx1"/>
                </a:solidFill>
                <a:effectLst/>
                <a:uLnTx/>
                <a:uFillTx/>
                <a:latin typeface="Lexend" pitchFamily="2" charset="0"/>
                <a:ea typeface="+mn-ea"/>
                <a:cs typeface="+mn-cs"/>
              </a:rPr>
              <a:t>Warren Fearn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1"/>
                </a:solidFill>
                <a:effectLst/>
                <a:uLnTx/>
                <a:uFillTx/>
                <a:latin typeface="Lexend" pitchFamily="2" charset="0"/>
                <a:ea typeface="+mn-ea"/>
                <a:cs typeface="+mn-cs"/>
              </a:rPr>
              <a:t>Associate Professor in Design,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1"/>
                </a:solidFill>
                <a:effectLst/>
                <a:uLnTx/>
                <a:uFillTx/>
                <a:latin typeface="Lexend" pitchFamily="2" charset="0"/>
                <a:ea typeface="+mn-ea"/>
                <a:cs typeface="+mn-cs"/>
              </a:rPr>
              <a:t>York St John University.</a:t>
            </a:r>
          </a:p>
        </p:txBody>
      </p:sp>
      <p:sp>
        <p:nvSpPr>
          <p:cNvPr id="7" name="Title 4">
            <a:extLst>
              <a:ext uri="{FF2B5EF4-FFF2-40B4-BE49-F238E27FC236}">
                <a16:creationId xmlns:a16="http://schemas.microsoft.com/office/drawing/2014/main" id="{D7415528-7876-46EC-7B80-B96EA4C3F97E}"/>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Epic AR Science Project</a:t>
            </a:r>
          </a:p>
        </p:txBody>
      </p:sp>
    </p:spTree>
    <p:extLst>
      <p:ext uri="{BB962C8B-B14F-4D97-AF65-F5344CB8AC3E}">
        <p14:creationId xmlns:p14="http://schemas.microsoft.com/office/powerpoint/2010/main" val="670198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51B838-1FF5-0227-5B59-6A305E83AD4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4D8CFD8-42AA-50B9-E38C-CD4BD92E0457}"/>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E9454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descr="How can a service design approach be used to design, deliver, and evaluate augmented reality&#10;as an educational service for primary science learning in real school settings?&#10;">
            <a:extLst>
              <a:ext uri="{FF2B5EF4-FFF2-40B4-BE49-F238E27FC236}">
                <a16:creationId xmlns:a16="http://schemas.microsoft.com/office/drawing/2014/main" id="{89F66A00-B8BB-0543-51A4-74E426AFE2DF}"/>
              </a:ext>
            </a:extLst>
          </p:cNvPr>
          <p:cNvSpPr txBox="1">
            <a:spLocks noGrp="1"/>
          </p:cNvSpPr>
          <p:nvPr>
            <p:ph type="title" idx="4294967295"/>
          </p:nvPr>
        </p:nvSpPr>
        <p:spPr>
          <a:xfrm>
            <a:off x="895350" y="939800"/>
            <a:ext cx="10197952" cy="206210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chemeClr val="bg1"/>
                </a:solidFill>
                <a:effectLst/>
                <a:uLnTx/>
                <a:uFillTx/>
                <a:latin typeface="Lexend" pitchFamily="2" charset="0"/>
                <a:ea typeface="+mn-ea"/>
                <a:cs typeface="+mn-cs"/>
              </a:rPr>
              <a:t>How can a </a:t>
            </a:r>
            <a:r>
              <a:rPr kumimoji="0" lang="en-GB" sz="3200" b="1" i="0" u="none" strike="noStrike" kern="1200" cap="none" spc="0" normalizeH="0" baseline="0" noProof="0" dirty="0">
                <a:ln>
                  <a:noFill/>
                </a:ln>
                <a:solidFill>
                  <a:schemeClr val="bg1"/>
                </a:solidFill>
                <a:effectLst/>
                <a:uLnTx/>
                <a:uFillTx/>
                <a:latin typeface="Lexend ExtraBold" pitchFamily="2" charset="0"/>
                <a:ea typeface="+mn-ea"/>
                <a:cs typeface="+mn-cs"/>
              </a:rPr>
              <a:t>service design </a:t>
            </a:r>
            <a:r>
              <a:rPr kumimoji="0" lang="en-GB" sz="3200" b="0" i="0" u="none" strike="noStrike" kern="1200" cap="none" spc="0" normalizeH="0" baseline="0" noProof="0" dirty="0">
                <a:ln>
                  <a:noFill/>
                </a:ln>
                <a:solidFill>
                  <a:schemeClr val="bg1"/>
                </a:solidFill>
                <a:effectLst/>
                <a:uLnTx/>
                <a:uFillTx/>
                <a:latin typeface="Lexend" pitchFamily="2" charset="0"/>
                <a:ea typeface="+mn-ea"/>
                <a:cs typeface="+mn-cs"/>
              </a:rPr>
              <a:t>approach be used to design, deliver, and evaluate augmented reality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chemeClr val="bg1"/>
                </a:solidFill>
                <a:effectLst/>
                <a:uLnTx/>
                <a:uFillTx/>
                <a:latin typeface="Lexend" pitchFamily="2" charset="0"/>
                <a:ea typeface="+mn-ea"/>
                <a:cs typeface="+mn-cs"/>
              </a:rPr>
              <a:t>as an educational service for primary science learning in real school settings?</a:t>
            </a:r>
          </a:p>
        </p:txBody>
      </p:sp>
      <p:pic>
        <p:nvPicPr>
          <p:cNvPr id="5" name="Graphic 4" descr="An EPIC SCIENCE logo is in white on a red background">
            <a:extLst>
              <a:ext uri="{FF2B5EF4-FFF2-40B4-BE49-F238E27FC236}">
                <a16:creationId xmlns:a16="http://schemas.microsoft.com/office/drawing/2014/main" id="{C951EA03-E870-9942-8D3D-BA0F9119B0F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23663" y="5196757"/>
            <a:ext cx="421767" cy="721443"/>
          </a:xfrm>
          <a:prstGeom prst="rect">
            <a:avLst/>
          </a:prstGeom>
        </p:spPr>
      </p:pic>
    </p:spTree>
    <p:extLst>
      <p:ext uri="{BB962C8B-B14F-4D97-AF65-F5344CB8AC3E}">
        <p14:creationId xmlns:p14="http://schemas.microsoft.com/office/powerpoint/2010/main" val="1484033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2" name="Rectangle 1">
            <a:extLst>
              <a:ext uri="{FF2B5EF4-FFF2-40B4-BE49-F238E27FC236}">
                <a16:creationId xmlns:a16="http://schemas.microsoft.com/office/drawing/2014/main" id="{7283D6A1-83E8-D2DD-6263-FF6342F89438}"/>
              </a:ext>
              <a:ext uri="{C183D7F6-B498-43B3-948B-1728B52AA6E4}">
                <adec:decorative xmlns:adec="http://schemas.microsoft.com/office/drawing/2017/decorative" val="1"/>
              </a:ext>
            </a:extLst>
          </p:cNvPr>
          <p:cNvSpPr/>
          <p:nvPr/>
        </p:nvSpPr>
        <p:spPr>
          <a:xfrm>
            <a:off x="6146800" y="0"/>
            <a:ext cx="6045200" cy="6858000"/>
          </a:xfrm>
          <a:prstGeom prst="rect">
            <a:avLst/>
          </a:prstGeom>
          <a:solidFill>
            <a:srgbClr val="E9454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Google Shape;154;p6">
            <a:extLst>
              <a:ext uri="{FF2B5EF4-FFF2-40B4-BE49-F238E27FC236}">
                <a16:creationId xmlns:a16="http://schemas.microsoft.com/office/drawing/2014/main" id="{F1742DF5-D2FD-2717-B0D6-26BEBA0510CB}"/>
              </a:ext>
              <a:ext uri="{C183D7F6-B498-43B3-948B-1728B52AA6E4}">
                <adec:decorative xmlns:adec="http://schemas.microsoft.com/office/drawing/2017/decorative" val="1"/>
              </a:ext>
            </a:extLst>
          </p:cNvPr>
          <p:cNvSpPr txBox="1">
            <a:spLocks noGrp="1"/>
          </p:cNvSpPr>
          <p:nvPr>
            <p:ph type="title" idx="4294967295"/>
          </p:nvPr>
        </p:nvSpPr>
        <p:spPr>
          <a:xfrm>
            <a:off x="6810764" y="3751517"/>
            <a:ext cx="4771362" cy="3354724"/>
          </a:xfrm>
          <a:prstGeom prst="rect">
            <a:avLst/>
          </a:prstGeom>
          <a:noFill/>
          <a:ln>
            <a:noFill/>
            <a:prstDash/>
          </a:ln>
          <a:effectLst/>
        </p:spPr>
        <p:txBody>
          <a:bodyPr rot="0" spcFirstLastPara="1" vertOverflow="overflow" horzOverflow="overflow" vert="horz" wrap="square" lIns="91425" tIns="45700" rIns="91425" bIns="4570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chemeClr val="bg1"/>
              </a:solidFill>
              <a:effectLst/>
              <a:uLnTx/>
              <a:uFillTx/>
              <a:latin typeface="Bahnschrift" panose="020B0502040204020203" pitchFamily="34" charset="0"/>
              <a:ea typeface="+mn-ea"/>
              <a:cs typeface="+mn-cs"/>
              <a:sym typeface="Arial"/>
            </a:endParaRP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r>
              <a:rPr kumimoji="0" lang="en-GB" sz="2000" b="1" i="0" u="none" strike="noStrike" kern="1200" cap="none" spc="0" normalizeH="0" baseline="0" noProof="0" dirty="0">
                <a:ln>
                  <a:noFill/>
                </a:ln>
                <a:solidFill>
                  <a:schemeClr val="bg1"/>
                </a:solidFill>
                <a:effectLst/>
                <a:uLnTx/>
                <a:uFillTx/>
                <a:latin typeface="Lexend" pitchFamily="2" charset="0"/>
                <a:ea typeface="+mn-ea"/>
                <a:cs typeface="+mn-cs"/>
                <a:sym typeface="Arial"/>
              </a:rPr>
              <a:t>1) </a:t>
            </a:r>
            <a:r>
              <a:rPr kumimoji="0" lang="en-GB" sz="2000" b="0" i="0" u="none" strike="noStrike" kern="1200" cap="none" spc="0" normalizeH="0" baseline="0" noProof="0" dirty="0">
                <a:ln>
                  <a:noFill/>
                </a:ln>
                <a:solidFill>
                  <a:schemeClr val="bg1"/>
                </a:solidFill>
                <a:effectLst/>
                <a:uLnTx/>
                <a:uFillTx/>
                <a:latin typeface="Lexend" pitchFamily="2" charset="0"/>
                <a:ea typeface="+mn-ea"/>
                <a:cs typeface="+mn-cs"/>
                <a:sym typeface="Arial"/>
              </a:rPr>
              <a:t>How can AR create </a:t>
            </a:r>
            <a:r>
              <a:rPr kumimoji="0" lang="en-GB" sz="2000" b="1" i="0" u="none" strike="noStrike" kern="1200" cap="none" spc="0" normalizeH="0" baseline="0" noProof="0" dirty="0">
                <a:ln>
                  <a:noFill/>
                </a:ln>
                <a:solidFill>
                  <a:schemeClr val="bg1"/>
                </a:solidFill>
                <a:effectLst/>
                <a:uLnTx/>
                <a:uFillTx/>
                <a:latin typeface="Lexend" pitchFamily="2" charset="0"/>
                <a:ea typeface="+mn-ea"/>
                <a:cs typeface="+mn-cs"/>
                <a:sym typeface="Arial"/>
              </a:rPr>
              <a:t>new remote experiences outside of the classroom?</a:t>
            </a:r>
            <a:endParaRPr kumimoji="0" lang="en-GB" sz="2000" b="0" i="0" u="none" strike="noStrike" kern="1200" cap="none" spc="0" normalizeH="0" baseline="0" noProof="0" dirty="0">
              <a:ln>
                <a:noFill/>
              </a:ln>
              <a:solidFill>
                <a:schemeClr val="bg1"/>
              </a:solidFill>
              <a:effectLst/>
              <a:uLnTx/>
              <a:uFillTx/>
              <a:latin typeface="Lexend" pitchFamily="2" charset="0"/>
              <a:ea typeface="+mn-ea"/>
              <a:cs typeface="+mn-cs"/>
            </a:endParaRPr>
          </a:p>
          <a:p>
            <a:pPr marL="285750" marR="0" lvl="0" indent="-171450" algn="l" defTabSz="914400" rtl="0" eaLnBrk="1" fontAlgn="auto" latinLnBrk="0" hangingPunct="1">
              <a:lnSpc>
                <a:spcPct val="100000"/>
              </a:lnSpc>
              <a:spcBef>
                <a:spcPts val="0"/>
              </a:spcBef>
              <a:spcAft>
                <a:spcPts val="0"/>
              </a:spcAft>
              <a:buClr>
                <a:schemeClr val="dk1"/>
              </a:buClr>
              <a:buSzPts val="1800"/>
              <a:buFont typeface="Noto Sans Symbols"/>
              <a:buNone/>
              <a:tabLst/>
              <a:defRPr/>
            </a:pPr>
            <a:endParaRPr kumimoji="0" lang="en-GB" sz="2000" b="1" i="0" u="none" strike="noStrike" kern="1200" cap="none" spc="0" normalizeH="0" baseline="0" noProof="0" dirty="0">
              <a:ln>
                <a:noFill/>
              </a:ln>
              <a:solidFill>
                <a:schemeClr val="bg1"/>
              </a:solidFill>
              <a:effectLst/>
              <a:uLnTx/>
              <a:uFillTx/>
              <a:latin typeface="Lexend" pitchFamily="2" charset="0"/>
              <a:ea typeface="+mn-ea"/>
              <a:cs typeface="+mn-cs"/>
              <a:sym typeface="Arial"/>
            </a:endParaRP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r>
              <a:rPr kumimoji="0" lang="en-GB" sz="2000" b="1" i="0" u="none" strike="noStrike" kern="1200" cap="none" spc="0" normalizeH="0" baseline="0" noProof="0" dirty="0">
                <a:ln>
                  <a:noFill/>
                </a:ln>
                <a:solidFill>
                  <a:schemeClr val="bg1"/>
                </a:solidFill>
                <a:effectLst/>
                <a:uLnTx/>
                <a:uFillTx/>
                <a:latin typeface="Lexend" pitchFamily="2" charset="0"/>
                <a:ea typeface="+mn-ea"/>
                <a:cs typeface="+mn-cs"/>
                <a:sym typeface="Arial"/>
              </a:rPr>
              <a:t>2) </a:t>
            </a:r>
            <a:r>
              <a:rPr kumimoji="0" lang="en-GB" sz="2000" b="0" i="0" u="none" strike="noStrike" kern="1200" cap="none" spc="0" normalizeH="0" baseline="0" noProof="0" dirty="0">
                <a:ln>
                  <a:noFill/>
                </a:ln>
                <a:solidFill>
                  <a:schemeClr val="bg1"/>
                </a:solidFill>
                <a:effectLst/>
                <a:uLnTx/>
                <a:uFillTx/>
                <a:latin typeface="Lexend" pitchFamily="2" charset="0"/>
                <a:ea typeface="+mn-ea"/>
                <a:cs typeface="+mn-cs"/>
                <a:sym typeface="Arial"/>
              </a:rPr>
              <a:t>What are the </a:t>
            </a:r>
            <a:r>
              <a:rPr kumimoji="0" lang="en-GB" sz="2000" b="1" i="0" u="none" strike="noStrike" kern="1200" cap="none" spc="0" normalizeH="0" baseline="0" noProof="0" dirty="0">
                <a:ln>
                  <a:noFill/>
                </a:ln>
                <a:solidFill>
                  <a:schemeClr val="bg1"/>
                </a:solidFill>
                <a:effectLst/>
                <a:uLnTx/>
                <a:uFillTx/>
                <a:latin typeface="Lexend" pitchFamily="2" charset="0"/>
                <a:ea typeface="+mn-ea"/>
                <a:cs typeface="+mn-cs"/>
                <a:sym typeface="Arial"/>
              </a:rPr>
              <a:t>barrier </a:t>
            </a:r>
            <a:r>
              <a:rPr kumimoji="0" lang="en-GB" sz="2000" b="0" i="0" u="none" strike="noStrike" kern="1200" cap="none" spc="0" normalizeH="0" baseline="0" noProof="0" dirty="0">
                <a:ln>
                  <a:noFill/>
                </a:ln>
                <a:solidFill>
                  <a:schemeClr val="bg1"/>
                </a:solidFill>
                <a:effectLst/>
                <a:uLnTx/>
                <a:uFillTx/>
                <a:latin typeface="Lexend" pitchFamily="2" charset="0"/>
                <a:ea typeface="+mn-ea"/>
                <a:cs typeface="+mn-cs"/>
                <a:sym typeface="Arial"/>
              </a:rPr>
              <a:t>and </a:t>
            </a:r>
            <a:r>
              <a:rPr kumimoji="0" lang="en-GB" sz="2000" b="1" i="0" u="none" strike="noStrike" kern="1200" cap="none" spc="0" normalizeH="0" baseline="0" noProof="0" dirty="0">
                <a:ln>
                  <a:noFill/>
                </a:ln>
                <a:solidFill>
                  <a:schemeClr val="bg1"/>
                </a:solidFill>
                <a:effectLst/>
                <a:uLnTx/>
                <a:uFillTx/>
                <a:latin typeface="Lexend" pitchFamily="2" charset="0"/>
                <a:ea typeface="+mn-ea"/>
                <a:cs typeface="+mn-cs"/>
                <a:sym typeface="Arial"/>
              </a:rPr>
              <a:t>opportunities </a:t>
            </a:r>
            <a:r>
              <a:rPr kumimoji="0" lang="en-GB" sz="2000" b="0" i="0" u="none" strike="noStrike" kern="1200" cap="none" spc="0" normalizeH="0" baseline="0" noProof="0" dirty="0">
                <a:ln>
                  <a:noFill/>
                </a:ln>
                <a:solidFill>
                  <a:schemeClr val="bg1"/>
                </a:solidFill>
                <a:effectLst/>
                <a:uLnTx/>
                <a:uFillTx/>
                <a:latin typeface="Lexend" pitchFamily="2" charset="0"/>
                <a:ea typeface="+mn-ea"/>
                <a:cs typeface="+mn-cs"/>
                <a:sym typeface="Arial"/>
              </a:rPr>
              <a:t>for using augmented reality within schools?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chemeClr val="bg1"/>
              </a:solidFill>
              <a:effectLst/>
              <a:uLnTx/>
              <a:uFillTx/>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chemeClr val="bg1"/>
              </a:solidFill>
              <a:effectLst/>
              <a:uLnTx/>
              <a:uFillTx/>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0000"/>
              </a:solidFill>
              <a:effectLst/>
              <a:uLnTx/>
              <a:uFillTx/>
              <a:latin typeface="Arial"/>
              <a:ea typeface="Arial"/>
              <a:cs typeface="Arial"/>
              <a:sym typeface="Arial"/>
            </a:endParaRPr>
          </a:p>
        </p:txBody>
      </p:sp>
      <p:sp>
        <p:nvSpPr>
          <p:cNvPr id="3" name="Google Shape;95;p4" descr="(Akcayir, Akcayir, 2017; Wang, et al., 2017; Radu, 2014; Yuen, Yaoyuneyong, Johnson, 2011), Suggest educators and designers collaborate to create sound pedagogy when developing AR applications that maximise on learning outcomes. &#10;&#10;Silva et al. (2019) found that although educators recognise the potential of AR, the adoption of such technologies within mainstream schools is rare. &#10;&#10;(Kerawalla, Woolward, Luckin, 2006; Bistaman, Idrus, Rashid, 2018) Specifically, demonstrate that AR positively impacts a teaching and learning experience for primary science education. &#10;&#10;(Wellcome Trust, 2024) that primary teachers within the UK education system are now only managing to devote on average 1 hour and 24 minutes per week in teaching science.&#10;">
            <a:extLst>
              <a:ext uri="{FF2B5EF4-FFF2-40B4-BE49-F238E27FC236}">
                <a16:creationId xmlns:a16="http://schemas.microsoft.com/office/drawing/2014/main" id="{B237805A-7651-EF5B-0BA3-8F99824A3DC8}"/>
              </a:ext>
            </a:extLst>
          </p:cNvPr>
          <p:cNvSpPr txBox="1"/>
          <p:nvPr/>
        </p:nvSpPr>
        <p:spPr>
          <a:xfrm>
            <a:off x="387472" y="427530"/>
            <a:ext cx="5366405" cy="6186269"/>
          </a:xfrm>
          <a:prstGeom prst="rect">
            <a:avLst/>
          </a:prstGeom>
          <a:noFill/>
          <a:ln>
            <a:noFill/>
          </a:ln>
        </p:spPr>
        <p:txBody>
          <a:bodyPr spcFirstLastPara="1" wrap="square" lIns="91425" tIns="45700" rIns="91425" bIns="45700" anchor="t" anchorCtr="0">
            <a:spAutoFit/>
          </a:bodyPr>
          <a:lstStyle/>
          <a:p>
            <a:pPr marR="0" lvl="0" algn="l" rtl="0">
              <a:lnSpc>
                <a:spcPct val="100000"/>
              </a:lnSpc>
              <a:spcBef>
                <a:spcPts val="0"/>
              </a:spcBef>
              <a:spcAft>
                <a:spcPts val="0"/>
              </a:spcAft>
              <a:buClr>
                <a:schemeClr val="dk1"/>
              </a:buClr>
              <a:buSzPts val="1400"/>
            </a:pPr>
            <a:r>
              <a:rPr lang="en-US" sz="1800" b="0" u="none" strike="noStrike" cap="none" dirty="0">
                <a:solidFill>
                  <a:schemeClr val="dk1"/>
                </a:solidFill>
                <a:latin typeface="Lexend" pitchFamily="2" charset="0"/>
                <a:cs typeface="Arial" panose="020B0604020202020204" pitchFamily="34" charset="0"/>
                <a:sym typeface="Arial"/>
              </a:rPr>
              <a:t>(</a:t>
            </a:r>
            <a:r>
              <a:rPr lang="en-US" sz="1800" b="0" u="none" strike="noStrike" cap="none" dirty="0" err="1">
                <a:solidFill>
                  <a:schemeClr val="dk1"/>
                </a:solidFill>
                <a:latin typeface="Lexend" pitchFamily="2" charset="0"/>
                <a:cs typeface="Arial" panose="020B0604020202020204" pitchFamily="34" charset="0"/>
                <a:sym typeface="Arial"/>
              </a:rPr>
              <a:t>Akcayir</a:t>
            </a:r>
            <a:r>
              <a:rPr lang="en-US" sz="1800" b="0" u="none" strike="noStrike" cap="none" dirty="0">
                <a:solidFill>
                  <a:schemeClr val="dk1"/>
                </a:solidFill>
                <a:latin typeface="Lexend" pitchFamily="2" charset="0"/>
                <a:cs typeface="Arial" panose="020B0604020202020204" pitchFamily="34" charset="0"/>
                <a:sym typeface="Arial"/>
              </a:rPr>
              <a:t>, </a:t>
            </a:r>
            <a:r>
              <a:rPr lang="en-US" sz="1800" b="0" u="none" strike="noStrike" cap="none" dirty="0" err="1">
                <a:solidFill>
                  <a:schemeClr val="dk1"/>
                </a:solidFill>
                <a:latin typeface="Lexend" pitchFamily="2" charset="0"/>
                <a:cs typeface="Arial" panose="020B0604020202020204" pitchFamily="34" charset="0"/>
                <a:sym typeface="Arial"/>
              </a:rPr>
              <a:t>Akcayir</a:t>
            </a:r>
            <a:r>
              <a:rPr lang="en-US" sz="1800" b="0" u="none" strike="noStrike" cap="none" dirty="0">
                <a:solidFill>
                  <a:schemeClr val="dk1"/>
                </a:solidFill>
                <a:latin typeface="Lexend" pitchFamily="2" charset="0"/>
                <a:cs typeface="Arial" panose="020B0604020202020204" pitchFamily="34" charset="0"/>
                <a:sym typeface="Arial"/>
              </a:rPr>
              <a:t>, 2017; Wang, et al., 2017; Radu, 2014; Yuen, </a:t>
            </a:r>
            <a:r>
              <a:rPr lang="en-US" sz="1800" b="0" u="none" strike="noStrike" cap="none" dirty="0" err="1">
                <a:solidFill>
                  <a:schemeClr val="dk1"/>
                </a:solidFill>
                <a:latin typeface="Lexend" pitchFamily="2" charset="0"/>
                <a:cs typeface="Arial" panose="020B0604020202020204" pitchFamily="34" charset="0"/>
                <a:sym typeface="Arial"/>
              </a:rPr>
              <a:t>Yaoyuneyong</a:t>
            </a:r>
            <a:r>
              <a:rPr lang="en-US" sz="1800" b="0" u="none" strike="noStrike" cap="none" dirty="0">
                <a:solidFill>
                  <a:schemeClr val="dk1"/>
                </a:solidFill>
                <a:latin typeface="Lexend" pitchFamily="2" charset="0"/>
                <a:cs typeface="Arial" panose="020B0604020202020204" pitchFamily="34" charset="0"/>
                <a:sym typeface="Arial"/>
              </a:rPr>
              <a:t>, Johnson, 2011), </a:t>
            </a:r>
            <a:r>
              <a:rPr lang="en-US" sz="1800" b="0" i="0" u="none" strike="noStrike" cap="none" dirty="0">
                <a:solidFill>
                  <a:schemeClr val="dk1"/>
                </a:solidFill>
                <a:latin typeface="Lexend" pitchFamily="2" charset="0"/>
                <a:cs typeface="Arial" panose="020B0604020202020204" pitchFamily="34" charset="0"/>
                <a:sym typeface="Arial"/>
              </a:rPr>
              <a:t>Suggest educators and designers collaborate </a:t>
            </a:r>
            <a:r>
              <a:rPr lang="en-US" sz="1800" dirty="0">
                <a:solidFill>
                  <a:schemeClr val="dk1"/>
                </a:solidFill>
                <a:latin typeface="Lexend" pitchFamily="2" charset="0"/>
                <a:cs typeface="Arial" panose="020B0604020202020204" pitchFamily="34" charset="0"/>
              </a:rPr>
              <a:t>to</a:t>
            </a:r>
            <a:r>
              <a:rPr lang="en-US" sz="1800" b="0" i="0" u="none" strike="noStrike" cap="none" dirty="0">
                <a:solidFill>
                  <a:schemeClr val="dk1"/>
                </a:solidFill>
                <a:latin typeface="Lexend" pitchFamily="2" charset="0"/>
                <a:cs typeface="Arial" panose="020B0604020202020204" pitchFamily="34" charset="0"/>
                <a:sym typeface="Arial"/>
              </a:rPr>
              <a:t> </a:t>
            </a:r>
            <a:r>
              <a:rPr lang="en-US" sz="1800" b="1" i="0" u="none" strike="noStrike" cap="none" dirty="0">
                <a:solidFill>
                  <a:schemeClr val="dk1"/>
                </a:solidFill>
                <a:latin typeface="Lexend" pitchFamily="2" charset="0"/>
                <a:cs typeface="Arial" panose="020B0604020202020204" pitchFamily="34" charset="0"/>
                <a:sym typeface="Arial"/>
              </a:rPr>
              <a:t>create sound pedagogy </a:t>
            </a:r>
            <a:r>
              <a:rPr lang="en-US" sz="1800" b="1" dirty="0">
                <a:solidFill>
                  <a:schemeClr val="dk1"/>
                </a:solidFill>
                <a:latin typeface="Lexend" pitchFamily="2" charset="0"/>
                <a:cs typeface="Arial" panose="020B0604020202020204" pitchFamily="34" charset="0"/>
              </a:rPr>
              <a:t>when </a:t>
            </a:r>
            <a:r>
              <a:rPr lang="en-US" sz="1800" b="1" i="0" u="none" strike="noStrike" cap="none" dirty="0">
                <a:solidFill>
                  <a:schemeClr val="dk1"/>
                </a:solidFill>
                <a:latin typeface="Lexend" pitchFamily="2" charset="0"/>
                <a:cs typeface="Arial" panose="020B0604020202020204" pitchFamily="34" charset="0"/>
                <a:sym typeface="Arial"/>
              </a:rPr>
              <a:t>developing AR applications </a:t>
            </a:r>
            <a:r>
              <a:rPr lang="en-US" sz="1800" b="0" i="0" u="none" strike="noStrike" cap="none" dirty="0">
                <a:solidFill>
                  <a:schemeClr val="dk1"/>
                </a:solidFill>
                <a:latin typeface="Lexend" pitchFamily="2" charset="0"/>
                <a:cs typeface="Arial" panose="020B0604020202020204" pitchFamily="34" charset="0"/>
                <a:sym typeface="Arial"/>
              </a:rPr>
              <a:t>that </a:t>
            </a:r>
            <a:r>
              <a:rPr lang="en-US" sz="1800" b="0" i="0" u="none" strike="noStrike" cap="none" dirty="0" err="1">
                <a:solidFill>
                  <a:schemeClr val="dk1"/>
                </a:solidFill>
                <a:latin typeface="Lexend" pitchFamily="2" charset="0"/>
                <a:cs typeface="Arial" panose="020B0604020202020204" pitchFamily="34" charset="0"/>
                <a:sym typeface="Arial"/>
              </a:rPr>
              <a:t>maximise</a:t>
            </a:r>
            <a:r>
              <a:rPr lang="en-US" sz="1800" b="0" i="0" u="none" strike="noStrike" cap="none" dirty="0">
                <a:solidFill>
                  <a:schemeClr val="dk1"/>
                </a:solidFill>
                <a:latin typeface="Lexend" pitchFamily="2" charset="0"/>
                <a:cs typeface="Arial" panose="020B0604020202020204" pitchFamily="34" charset="0"/>
                <a:sym typeface="Arial"/>
              </a:rPr>
              <a:t> on learning outcomes. </a:t>
            </a:r>
            <a:endParaRPr sz="1800" b="0" i="0" u="none" strike="noStrike" cap="none" dirty="0">
              <a:solidFill>
                <a:srgbClr val="000000"/>
              </a:solidFill>
              <a:latin typeface="Lexend" pitchFamily="2" charset="0"/>
              <a:cs typeface="Arial" panose="020B0604020202020204" pitchFamily="34" charset="0"/>
              <a:sym typeface="Arial"/>
            </a:endParaRPr>
          </a:p>
          <a:p>
            <a:pPr marL="0" marR="0" lvl="0" indent="0" algn="l" rtl="0">
              <a:lnSpc>
                <a:spcPct val="100000"/>
              </a:lnSpc>
              <a:spcBef>
                <a:spcPts val="0"/>
              </a:spcBef>
              <a:spcAft>
                <a:spcPts val="0"/>
              </a:spcAft>
              <a:buClr>
                <a:srgbClr val="000000"/>
              </a:buClr>
              <a:buSzPts val="1200"/>
              <a:buFont typeface="Arial"/>
              <a:buNone/>
            </a:pPr>
            <a:endParaRPr sz="1800" b="0" i="0" u="none" strike="noStrike" cap="none" dirty="0">
              <a:solidFill>
                <a:schemeClr val="dk1"/>
              </a:solidFill>
              <a:latin typeface="Lexend" pitchFamily="2" charset="0"/>
              <a:cs typeface="Arial" panose="020B0604020202020204" pitchFamily="34" charset="0"/>
              <a:sym typeface="Arial"/>
            </a:endParaRPr>
          </a:p>
          <a:p>
            <a:pPr lvl="0">
              <a:buClr>
                <a:schemeClr val="dk1"/>
              </a:buClr>
              <a:buSzPts val="1400"/>
            </a:pPr>
            <a:r>
              <a:rPr lang="en-GB" dirty="0">
                <a:solidFill>
                  <a:schemeClr val="dk1"/>
                </a:solidFill>
                <a:latin typeface="Lexend" pitchFamily="2" charset="0"/>
                <a:cs typeface="Arial" panose="020B0604020202020204" pitchFamily="34" charset="0"/>
                <a:sym typeface="Arial"/>
              </a:rPr>
              <a:t>Silva et al. (2019) found that although educators</a:t>
            </a:r>
            <a:r>
              <a:rPr lang="en-GB" i="1" dirty="0">
                <a:solidFill>
                  <a:schemeClr val="dk1"/>
                </a:solidFill>
                <a:latin typeface="Lexend" pitchFamily="2" charset="0"/>
                <a:cs typeface="Arial" panose="020B0604020202020204" pitchFamily="34" charset="0"/>
                <a:sym typeface="Arial"/>
              </a:rPr>
              <a:t> </a:t>
            </a:r>
            <a:r>
              <a:rPr lang="en-US" sz="1800" b="0" i="0" u="none" strike="noStrike" cap="none" dirty="0" err="1">
                <a:solidFill>
                  <a:schemeClr val="dk1"/>
                </a:solidFill>
                <a:latin typeface="Lexend" pitchFamily="2" charset="0"/>
                <a:cs typeface="Arial" panose="020B0604020202020204" pitchFamily="34" charset="0"/>
                <a:sym typeface="Arial"/>
              </a:rPr>
              <a:t>recognise</a:t>
            </a:r>
            <a:r>
              <a:rPr lang="en-US" sz="1800" b="0" i="0" u="none" strike="noStrike" cap="none" dirty="0">
                <a:solidFill>
                  <a:schemeClr val="dk1"/>
                </a:solidFill>
                <a:latin typeface="Lexend" pitchFamily="2" charset="0"/>
                <a:cs typeface="Arial" panose="020B0604020202020204" pitchFamily="34" charset="0"/>
                <a:sym typeface="Arial"/>
              </a:rPr>
              <a:t> the potential of AR, the </a:t>
            </a:r>
            <a:r>
              <a:rPr lang="en-US" sz="1800" b="1" i="0" u="none" strike="noStrike" cap="none" dirty="0">
                <a:solidFill>
                  <a:schemeClr val="dk1"/>
                </a:solidFill>
                <a:latin typeface="Lexend" pitchFamily="2" charset="0"/>
                <a:cs typeface="Arial" panose="020B0604020202020204" pitchFamily="34" charset="0"/>
                <a:sym typeface="Arial"/>
              </a:rPr>
              <a:t>adoption of such technologies within mainstream schools is rare</a:t>
            </a:r>
            <a:r>
              <a:rPr lang="en-US" sz="1800" b="0" i="0" u="none" strike="noStrike" cap="none" dirty="0">
                <a:solidFill>
                  <a:schemeClr val="dk1"/>
                </a:solidFill>
                <a:latin typeface="Lexend" pitchFamily="2" charset="0"/>
                <a:cs typeface="Arial" panose="020B0604020202020204" pitchFamily="34" charset="0"/>
                <a:sym typeface="Arial"/>
              </a:rPr>
              <a:t>. </a:t>
            </a:r>
            <a:endParaRPr sz="1800" b="0" i="0" u="none" strike="noStrike" cap="none" dirty="0">
              <a:solidFill>
                <a:srgbClr val="000000"/>
              </a:solidFill>
              <a:latin typeface="Lexend" pitchFamily="2" charset="0"/>
              <a:cs typeface="Arial" panose="020B0604020202020204" pitchFamily="34" charset="0"/>
              <a:sym typeface="Arial"/>
            </a:endParaRPr>
          </a:p>
          <a:p>
            <a:pPr marL="0" marR="0" lvl="0" indent="0" algn="l" rtl="0">
              <a:lnSpc>
                <a:spcPct val="100000"/>
              </a:lnSpc>
              <a:spcBef>
                <a:spcPts val="0"/>
              </a:spcBef>
              <a:spcAft>
                <a:spcPts val="0"/>
              </a:spcAft>
              <a:buClr>
                <a:srgbClr val="000000"/>
              </a:buClr>
              <a:buSzPts val="1200"/>
              <a:buFont typeface="Arial"/>
              <a:buNone/>
            </a:pPr>
            <a:endParaRPr sz="1800" b="0" i="0" u="none" strike="noStrike" cap="none" dirty="0">
              <a:solidFill>
                <a:srgbClr val="000000"/>
              </a:solidFill>
              <a:latin typeface="Lexend" pitchFamily="2" charset="0"/>
              <a:cs typeface="Arial" panose="020B0604020202020204" pitchFamily="34" charset="0"/>
              <a:sym typeface="Arial"/>
            </a:endParaRPr>
          </a:p>
          <a:p>
            <a:pPr marR="0" lvl="0" algn="l" rtl="0">
              <a:lnSpc>
                <a:spcPct val="100000"/>
              </a:lnSpc>
              <a:spcBef>
                <a:spcPts val="0"/>
              </a:spcBef>
              <a:spcAft>
                <a:spcPts val="0"/>
              </a:spcAft>
              <a:buClr>
                <a:srgbClr val="000000"/>
              </a:buClr>
              <a:buSzPts val="1400"/>
            </a:pPr>
            <a:r>
              <a:rPr lang="en-US" sz="1800" b="0" u="none" strike="noStrike" cap="none" dirty="0">
                <a:solidFill>
                  <a:srgbClr val="000000"/>
                </a:solidFill>
                <a:latin typeface="Lexend" pitchFamily="2" charset="0"/>
                <a:cs typeface="Arial" panose="020B0604020202020204" pitchFamily="34" charset="0"/>
                <a:sym typeface="Arial"/>
              </a:rPr>
              <a:t>(</a:t>
            </a:r>
            <a:r>
              <a:rPr lang="en-US" sz="1800" b="0" u="none" strike="noStrike" cap="none" dirty="0" err="1">
                <a:solidFill>
                  <a:srgbClr val="000000"/>
                </a:solidFill>
                <a:latin typeface="Lexend" pitchFamily="2" charset="0"/>
                <a:cs typeface="Arial" panose="020B0604020202020204" pitchFamily="34" charset="0"/>
                <a:sym typeface="Arial"/>
              </a:rPr>
              <a:t>Kerawalla</a:t>
            </a:r>
            <a:r>
              <a:rPr lang="en-US" sz="1800" b="0" u="none" strike="noStrike" cap="none" dirty="0">
                <a:solidFill>
                  <a:srgbClr val="000000"/>
                </a:solidFill>
                <a:latin typeface="Lexend" pitchFamily="2" charset="0"/>
                <a:cs typeface="Arial" panose="020B0604020202020204" pitchFamily="34" charset="0"/>
                <a:sym typeface="Arial"/>
              </a:rPr>
              <a:t>, </a:t>
            </a:r>
            <a:r>
              <a:rPr lang="en-US" sz="1800" b="0" u="none" strike="noStrike" cap="none" dirty="0" err="1">
                <a:solidFill>
                  <a:srgbClr val="000000"/>
                </a:solidFill>
                <a:latin typeface="Lexend" pitchFamily="2" charset="0"/>
                <a:cs typeface="Arial" panose="020B0604020202020204" pitchFamily="34" charset="0"/>
                <a:sym typeface="Arial"/>
              </a:rPr>
              <a:t>Woolward</a:t>
            </a:r>
            <a:r>
              <a:rPr lang="en-US" sz="1800" b="0" u="none" strike="noStrike" cap="none" dirty="0">
                <a:solidFill>
                  <a:srgbClr val="000000"/>
                </a:solidFill>
                <a:latin typeface="Lexend" pitchFamily="2" charset="0"/>
                <a:cs typeface="Arial" panose="020B0604020202020204" pitchFamily="34" charset="0"/>
                <a:sym typeface="Arial"/>
              </a:rPr>
              <a:t>, </a:t>
            </a:r>
            <a:r>
              <a:rPr lang="en-US" sz="1800" b="0" u="none" strike="noStrike" cap="none" dirty="0" err="1">
                <a:solidFill>
                  <a:srgbClr val="000000"/>
                </a:solidFill>
                <a:latin typeface="Lexend" pitchFamily="2" charset="0"/>
                <a:cs typeface="Arial" panose="020B0604020202020204" pitchFamily="34" charset="0"/>
                <a:sym typeface="Arial"/>
              </a:rPr>
              <a:t>Luckin</a:t>
            </a:r>
            <a:r>
              <a:rPr lang="en-US" sz="1800" b="0" u="none" strike="noStrike" cap="none" dirty="0">
                <a:solidFill>
                  <a:srgbClr val="000000"/>
                </a:solidFill>
                <a:latin typeface="Lexend" pitchFamily="2" charset="0"/>
                <a:cs typeface="Arial" panose="020B0604020202020204" pitchFamily="34" charset="0"/>
                <a:sym typeface="Arial"/>
              </a:rPr>
              <a:t>, 2006; </a:t>
            </a:r>
            <a:r>
              <a:rPr lang="en-US" sz="1800" b="0" u="none" strike="noStrike" cap="none" dirty="0" err="1">
                <a:solidFill>
                  <a:srgbClr val="000000"/>
                </a:solidFill>
                <a:latin typeface="Lexend" pitchFamily="2" charset="0"/>
                <a:cs typeface="Arial" panose="020B0604020202020204" pitchFamily="34" charset="0"/>
                <a:sym typeface="Arial"/>
              </a:rPr>
              <a:t>Bistaman</a:t>
            </a:r>
            <a:r>
              <a:rPr lang="en-US" sz="1800" b="0" u="none" strike="noStrike" cap="none" dirty="0">
                <a:solidFill>
                  <a:srgbClr val="000000"/>
                </a:solidFill>
                <a:latin typeface="Lexend" pitchFamily="2" charset="0"/>
                <a:cs typeface="Arial" panose="020B0604020202020204" pitchFamily="34" charset="0"/>
                <a:sym typeface="Arial"/>
              </a:rPr>
              <a:t>, </a:t>
            </a:r>
            <a:r>
              <a:rPr lang="en-US" sz="1800" b="0" u="none" strike="noStrike" cap="none" dirty="0" err="1">
                <a:solidFill>
                  <a:srgbClr val="000000"/>
                </a:solidFill>
                <a:latin typeface="Lexend" pitchFamily="2" charset="0"/>
                <a:cs typeface="Arial" panose="020B0604020202020204" pitchFamily="34" charset="0"/>
                <a:sym typeface="Arial"/>
              </a:rPr>
              <a:t>Idrus</a:t>
            </a:r>
            <a:r>
              <a:rPr lang="en-US" sz="1800" b="0" u="none" strike="noStrike" cap="none" dirty="0">
                <a:solidFill>
                  <a:srgbClr val="000000"/>
                </a:solidFill>
                <a:latin typeface="Lexend" pitchFamily="2" charset="0"/>
                <a:cs typeface="Arial" panose="020B0604020202020204" pitchFamily="34" charset="0"/>
                <a:sym typeface="Arial"/>
              </a:rPr>
              <a:t>, Rashid, 2018) </a:t>
            </a:r>
            <a:r>
              <a:rPr lang="en-US" sz="1800" b="0" i="0" u="none" strike="noStrike" cap="none" dirty="0">
                <a:solidFill>
                  <a:srgbClr val="000000"/>
                </a:solidFill>
                <a:latin typeface="Lexend" pitchFamily="2" charset="0"/>
                <a:cs typeface="Arial" panose="020B0604020202020204" pitchFamily="34" charset="0"/>
                <a:sym typeface="Arial"/>
              </a:rPr>
              <a:t>Specifically, demonstrate that AR positively impacts</a:t>
            </a:r>
            <a:r>
              <a:rPr lang="en-US" sz="1800" b="1" i="0" u="none" strike="noStrike" cap="none" dirty="0">
                <a:solidFill>
                  <a:srgbClr val="000000"/>
                </a:solidFill>
                <a:latin typeface="Lexend" pitchFamily="2" charset="0"/>
                <a:cs typeface="Arial" panose="020B0604020202020204" pitchFamily="34" charset="0"/>
                <a:sym typeface="Arial"/>
              </a:rPr>
              <a:t> a teaching and learning experience </a:t>
            </a:r>
            <a:r>
              <a:rPr lang="en-US" sz="1800" b="0" i="0" u="none" strike="noStrike" cap="none" dirty="0">
                <a:solidFill>
                  <a:srgbClr val="000000"/>
                </a:solidFill>
                <a:latin typeface="Lexend" pitchFamily="2" charset="0"/>
                <a:cs typeface="Arial" panose="020B0604020202020204" pitchFamily="34" charset="0"/>
                <a:sym typeface="Arial"/>
              </a:rPr>
              <a:t>for primary science education. </a:t>
            </a:r>
            <a:endParaRPr sz="1800" b="0" i="0" u="none" strike="noStrike" cap="none" dirty="0">
              <a:solidFill>
                <a:schemeClr val="dk1"/>
              </a:solidFill>
              <a:latin typeface="Lexend" pitchFamily="2" charset="0"/>
              <a:cs typeface="Arial" panose="020B0604020202020204" pitchFamily="34" charset="0"/>
              <a:sym typeface="Arial"/>
            </a:endParaRPr>
          </a:p>
          <a:p>
            <a:pPr marL="0" marR="0" lvl="0" indent="0" algn="l" rtl="0">
              <a:lnSpc>
                <a:spcPct val="100000"/>
              </a:lnSpc>
              <a:spcBef>
                <a:spcPts val="0"/>
              </a:spcBef>
              <a:spcAft>
                <a:spcPts val="0"/>
              </a:spcAft>
              <a:buClr>
                <a:srgbClr val="000000"/>
              </a:buClr>
              <a:buSzPts val="1800"/>
              <a:buFont typeface="Arial"/>
              <a:buNone/>
            </a:pPr>
            <a:endParaRPr lang="en-US" sz="1800" b="0" i="0" u="none" strike="noStrike" cap="none" dirty="0">
              <a:solidFill>
                <a:schemeClr val="dk1"/>
              </a:solidFill>
              <a:latin typeface="Lexend" pitchFamily="2" charset="0"/>
              <a:ea typeface="Calibri"/>
              <a:cs typeface="Arial" panose="020B0604020202020204" pitchFamily="34" charset="0"/>
              <a:sym typeface="Calibri"/>
            </a:endParaRPr>
          </a:p>
          <a:p>
            <a:pPr marL="0" marR="0" lvl="0" indent="0" algn="l" rtl="0">
              <a:lnSpc>
                <a:spcPct val="100000"/>
              </a:lnSpc>
              <a:spcBef>
                <a:spcPts val="0"/>
              </a:spcBef>
              <a:spcAft>
                <a:spcPts val="0"/>
              </a:spcAft>
              <a:buClr>
                <a:srgbClr val="000000"/>
              </a:buClr>
              <a:buSzPts val="1800"/>
              <a:buFont typeface="Arial"/>
              <a:buNone/>
            </a:pPr>
            <a:r>
              <a:rPr lang="en-US" sz="1800" b="0" u="none" strike="noStrike" cap="none" dirty="0">
                <a:solidFill>
                  <a:schemeClr val="dk1"/>
                </a:solidFill>
                <a:latin typeface="Lexend" pitchFamily="2" charset="0"/>
                <a:cs typeface="Arial" panose="020B0604020202020204" pitchFamily="34" charset="0"/>
                <a:sym typeface="Arial"/>
              </a:rPr>
              <a:t>(</a:t>
            </a:r>
            <a:r>
              <a:rPr lang="en-US" sz="1800" b="0" u="none" strike="noStrike" cap="none" dirty="0" err="1">
                <a:solidFill>
                  <a:schemeClr val="dk1"/>
                </a:solidFill>
                <a:latin typeface="Lexend" pitchFamily="2" charset="0"/>
                <a:cs typeface="Arial" panose="020B0604020202020204" pitchFamily="34" charset="0"/>
                <a:sym typeface="Arial"/>
              </a:rPr>
              <a:t>Wellcome</a:t>
            </a:r>
            <a:r>
              <a:rPr lang="en-US" sz="1800" b="0" u="none" strike="noStrike" cap="none" dirty="0">
                <a:solidFill>
                  <a:schemeClr val="dk1"/>
                </a:solidFill>
                <a:latin typeface="Lexend" pitchFamily="2" charset="0"/>
                <a:cs typeface="Arial" panose="020B0604020202020204" pitchFamily="34" charset="0"/>
                <a:sym typeface="Arial"/>
              </a:rPr>
              <a:t> Trust, 2024) </a:t>
            </a:r>
            <a:r>
              <a:rPr lang="en-US" sz="1800" b="0" i="0" u="none" strike="noStrike" cap="none" dirty="0">
                <a:solidFill>
                  <a:schemeClr val="dk1"/>
                </a:solidFill>
                <a:latin typeface="Lexend" pitchFamily="2" charset="0"/>
                <a:cs typeface="Arial" panose="020B0604020202020204" pitchFamily="34" charset="0"/>
                <a:sym typeface="Arial"/>
              </a:rPr>
              <a:t>that primary teachers within the UK education system are now only managing to devote on average </a:t>
            </a:r>
            <a:r>
              <a:rPr lang="en-US" sz="1800" b="1" i="0" u="none" strike="noStrike" cap="none" dirty="0">
                <a:solidFill>
                  <a:schemeClr val="dk1"/>
                </a:solidFill>
                <a:latin typeface="Lexend" pitchFamily="2" charset="0"/>
                <a:cs typeface="Arial" panose="020B0604020202020204" pitchFamily="34" charset="0"/>
                <a:sym typeface="Arial"/>
              </a:rPr>
              <a:t>1 hour and 24 minutes per week </a:t>
            </a:r>
            <a:r>
              <a:rPr lang="en-US" sz="1800" b="0" i="0" u="none" strike="noStrike" cap="none" dirty="0">
                <a:solidFill>
                  <a:schemeClr val="dk1"/>
                </a:solidFill>
                <a:latin typeface="Lexend" pitchFamily="2" charset="0"/>
                <a:cs typeface="Arial" panose="020B0604020202020204" pitchFamily="34" charset="0"/>
                <a:sym typeface="Arial"/>
              </a:rPr>
              <a:t>in teaching science.</a:t>
            </a:r>
            <a:endParaRPr sz="1800" b="0" i="0" u="none" strike="noStrike" cap="none" dirty="0">
              <a:solidFill>
                <a:schemeClr val="dk1"/>
              </a:solidFill>
              <a:latin typeface="Lexend" pitchFamily="2" charset="0"/>
              <a:ea typeface="Calibri"/>
              <a:cs typeface="Arial" panose="020B0604020202020204" pitchFamily="34" charset="0"/>
              <a:sym typeface="Calibri"/>
            </a:endParaRPr>
          </a:p>
        </p:txBody>
      </p:sp>
      <p:pic>
        <p:nvPicPr>
          <p:cNvPr id="6" name="Picture 5" descr="EPIC MegaGrant Logo in white on a red background">
            <a:extLst>
              <a:ext uri="{FF2B5EF4-FFF2-40B4-BE49-F238E27FC236}">
                <a16:creationId xmlns:a16="http://schemas.microsoft.com/office/drawing/2014/main" id="{1A6BD55F-D0CC-7102-7CC4-88720BBFFB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0764" y="672131"/>
            <a:ext cx="1838051" cy="1838051"/>
          </a:xfrm>
          <a:prstGeom prst="rect">
            <a:avLst/>
          </a:prstGeom>
        </p:spPr>
      </p:pic>
      <p:sp>
        <p:nvSpPr>
          <p:cNvPr id="4" name="Title 4">
            <a:extLst>
              <a:ext uri="{FF2B5EF4-FFF2-40B4-BE49-F238E27FC236}">
                <a16:creationId xmlns:a16="http://schemas.microsoft.com/office/drawing/2014/main" id="{958589E1-8744-6355-219B-F3CECE0100A0}"/>
              </a:ext>
            </a:extLst>
          </p:cNvPr>
          <p:cNvSpPr txBox="1">
            <a:spLocks/>
          </p:cNvSpPr>
          <p:nvPr/>
        </p:nvSpPr>
        <p:spPr>
          <a:xfrm>
            <a:off x="1524000" y="-2387600"/>
            <a:ext cx="9144000" cy="23876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Researching AR adoption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9A4264-1AD4-1602-FF12-AA8A819605D0}"/>
              </a:ext>
              <a:ext uri="{C183D7F6-B498-43B3-948B-1728B52AA6E4}">
                <adec:decorative xmlns:adec="http://schemas.microsoft.com/office/drawing/2017/decorative" val="1"/>
              </a:ext>
            </a:extLst>
          </p:cNvPr>
          <p:cNvSpPr/>
          <p:nvPr/>
        </p:nvSpPr>
        <p:spPr>
          <a:xfrm>
            <a:off x="6146800" y="0"/>
            <a:ext cx="6045200" cy="6858000"/>
          </a:xfrm>
          <a:prstGeom prst="rect">
            <a:avLst/>
          </a:prstGeom>
          <a:solidFill>
            <a:srgbClr val="E9454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Content Placeholder 2" descr="Organisations can use service design to improve the services they offer now and develop whole new value propositions, perhaps based on new technology or new market developments. &#10;&#10;Stickdorn et al (2018). This is Service Design Doing. P14/15&#10;">
            <a:extLst>
              <a:ext uri="{FF2B5EF4-FFF2-40B4-BE49-F238E27FC236}">
                <a16:creationId xmlns:a16="http://schemas.microsoft.com/office/drawing/2014/main" id="{41334CF7-F8AD-127D-EB43-EE7E0211AB4B}"/>
              </a:ext>
            </a:extLst>
          </p:cNvPr>
          <p:cNvSpPr txBox="1">
            <a:spLocks/>
          </p:cNvSpPr>
          <p:nvPr/>
        </p:nvSpPr>
        <p:spPr>
          <a:xfrm>
            <a:off x="6675893" y="3775427"/>
            <a:ext cx="5037814" cy="2736145"/>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GB" sz="2600" dirty="0">
                <a:solidFill>
                  <a:schemeClr val="bg1"/>
                </a:solidFill>
                <a:latin typeface="Lexend" pitchFamily="2" charset="0"/>
                <a:cs typeface="Arial" panose="020B0604020202020204" pitchFamily="34" charset="0"/>
              </a:rPr>
              <a:t>Organisations can use service design to improve the services they offer now and develop whole new value propositions, perhaps based on new technology or new market developments. </a:t>
            </a:r>
          </a:p>
          <a:p>
            <a:pPr marL="0" indent="0">
              <a:buFont typeface="Arial" panose="020B0604020202020204" pitchFamily="34" charset="0"/>
              <a:buNone/>
            </a:pPr>
            <a:endParaRPr lang="en-GB" sz="2000" dirty="0">
              <a:solidFill>
                <a:schemeClr val="bg1"/>
              </a:solidFill>
              <a:latin typeface="Lexend" pitchFamily="2" charset="0"/>
              <a:cs typeface="Arial" panose="020B0604020202020204" pitchFamily="34" charset="0"/>
            </a:endParaRPr>
          </a:p>
          <a:p>
            <a:pPr marL="0" indent="0">
              <a:buFont typeface="Arial" panose="020B0604020202020204" pitchFamily="34" charset="0"/>
              <a:buNone/>
            </a:pPr>
            <a:r>
              <a:rPr lang="en-GB" sz="1500" dirty="0">
                <a:solidFill>
                  <a:schemeClr val="bg1"/>
                </a:solidFill>
                <a:latin typeface="Lexend" pitchFamily="2" charset="0"/>
              </a:rPr>
              <a:t>Stickdorn et al (2018). This is Service Design Doing. P14/15</a:t>
            </a:r>
            <a:endParaRPr lang="en-GB" sz="1500" dirty="0">
              <a:solidFill>
                <a:schemeClr val="bg1"/>
              </a:solidFill>
              <a:latin typeface="Lexend" pitchFamily="2" charset="0"/>
              <a:cs typeface="Arial" panose="020B0604020202020204" pitchFamily="34" charset="0"/>
            </a:endParaRPr>
          </a:p>
          <a:p>
            <a:pPr marL="0" indent="0">
              <a:buFont typeface="Arial" panose="020B0604020202020204" pitchFamily="34" charset="0"/>
              <a:buNone/>
            </a:pPr>
            <a:endParaRPr lang="en-GB" sz="2400" dirty="0">
              <a:latin typeface="Arial" panose="020B0604020202020204" pitchFamily="34" charset="0"/>
              <a:cs typeface="Arial" panose="020B0604020202020204" pitchFamily="34" charset="0"/>
            </a:endParaRPr>
          </a:p>
        </p:txBody>
      </p:sp>
      <p:sp>
        <p:nvSpPr>
          <p:cNvPr id="3" name="Content Placeholder 2" descr="Brown (2009) acknowledges that an everyday device is already considered a service – a mobile phone connecting us to a telecommunications network – and the lines between product and service have blurred.&#10;&#10;Brown, T. (2009). Change by Design:  How Design Thinking Transforms Organizations and Inspires Innovation. P25. &#10;">
            <a:extLst>
              <a:ext uri="{FF2B5EF4-FFF2-40B4-BE49-F238E27FC236}">
                <a16:creationId xmlns:a16="http://schemas.microsoft.com/office/drawing/2014/main" id="{71C89F37-520E-C32A-750F-D9D83B58C5BE}"/>
              </a:ext>
            </a:extLst>
          </p:cNvPr>
          <p:cNvSpPr>
            <a:spLocks noGrp="1"/>
          </p:cNvSpPr>
          <p:nvPr>
            <p:ph idx="1"/>
          </p:nvPr>
        </p:nvSpPr>
        <p:spPr>
          <a:xfrm>
            <a:off x="6675893" y="457164"/>
            <a:ext cx="5037814" cy="2925652"/>
          </a:xfrm>
        </p:spPr>
        <p:txBody>
          <a:bodyPr>
            <a:normAutofit fontScale="77500" lnSpcReduction="20000"/>
          </a:bodyPr>
          <a:lstStyle/>
          <a:p>
            <a:pPr marL="0" indent="0">
              <a:lnSpc>
                <a:spcPct val="120000"/>
              </a:lnSpc>
              <a:buNone/>
            </a:pPr>
            <a:r>
              <a:rPr lang="en-GB" sz="2600" dirty="0">
                <a:solidFill>
                  <a:schemeClr val="bg1"/>
                </a:solidFill>
                <a:latin typeface="Lexend" pitchFamily="2" charset="0"/>
                <a:cs typeface="Arial" panose="020B0604020202020204" pitchFamily="34" charset="0"/>
              </a:rPr>
              <a:t>Brown (2009) acknowledges that an everyday device is already considered a service – a mobile phone connecting us to a telecommunications network – and the lines between product and service have blurred.</a:t>
            </a:r>
          </a:p>
          <a:p>
            <a:pPr marL="0" indent="0">
              <a:lnSpc>
                <a:spcPct val="120000"/>
              </a:lnSpc>
              <a:buNone/>
            </a:pPr>
            <a:endParaRPr lang="en-GB" sz="2000" dirty="0">
              <a:solidFill>
                <a:schemeClr val="bg1"/>
              </a:solidFill>
              <a:latin typeface="Lexend" pitchFamily="2" charset="0"/>
              <a:cs typeface="Arial" panose="020B0604020202020204" pitchFamily="34" charset="0"/>
            </a:endParaRPr>
          </a:p>
          <a:p>
            <a:pPr marL="0" indent="0">
              <a:lnSpc>
                <a:spcPct val="120000"/>
              </a:lnSpc>
              <a:buNone/>
            </a:pPr>
            <a:r>
              <a:rPr lang="en-GB" sz="1700" dirty="0">
                <a:solidFill>
                  <a:schemeClr val="bg1"/>
                </a:solidFill>
                <a:latin typeface="Lexend" pitchFamily="2" charset="0"/>
              </a:rPr>
              <a:t>Brown, T. (2009). Change by Design:  How Design Thinking Transforms Organizations and Inspires Innovation. P25.</a:t>
            </a:r>
            <a:r>
              <a:rPr lang="en-GB" sz="1700" dirty="0">
                <a:solidFill>
                  <a:schemeClr val="bg1"/>
                </a:solidFill>
                <a:latin typeface="Lexend" pitchFamily="2" charset="0"/>
                <a:cs typeface="Arial" panose="020B0604020202020204" pitchFamily="34" charset="0"/>
              </a:rPr>
              <a:t> </a:t>
            </a:r>
          </a:p>
          <a:p>
            <a:pPr marL="0" indent="0">
              <a:buNone/>
            </a:pPr>
            <a:endParaRPr lang="en-GB" sz="2400" dirty="0">
              <a:latin typeface="Arial" panose="020B0604020202020204" pitchFamily="34" charset="0"/>
              <a:cs typeface="Arial" panose="020B0604020202020204" pitchFamily="34" charset="0"/>
            </a:endParaRPr>
          </a:p>
        </p:txBody>
      </p:sp>
      <p:pic>
        <p:nvPicPr>
          <p:cNvPr id="2054" name="Picture 6" descr="The Design Thinking Playbook">
            <a:extLst>
              <a:ext uri="{FF2B5EF4-FFF2-40B4-BE49-F238E27FC236}">
                <a16:creationId xmlns:a16="http://schemas.microsoft.com/office/drawing/2014/main" id="{0B05A922-D469-9808-D5C1-E54B0A46E5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239" y="1645456"/>
            <a:ext cx="2118732" cy="173736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bout us – building tools for human-centered design | Smaply">
            <a:extLst>
              <a:ext uri="{FF2B5EF4-FFF2-40B4-BE49-F238E27FC236}">
                <a16:creationId xmlns:a16="http://schemas.microsoft.com/office/drawing/2014/main" id="{9557FB85-9629-1B6A-2068-A35C509008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1612" y="3633744"/>
            <a:ext cx="3583812" cy="3097033"/>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Our new book: Design. Think. Make. Break. Repeat. BIS Publishers – Claudia  Núñez-Pacheco">
            <a:extLst>
              <a:ext uri="{FF2B5EF4-FFF2-40B4-BE49-F238E27FC236}">
                <a16:creationId xmlns:a16="http://schemas.microsoft.com/office/drawing/2014/main" id="{FDD0DAC6-4BC6-565E-939F-3A741F39AC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953" y="3924300"/>
            <a:ext cx="1587043" cy="202961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8BD1DC0-A6B7-2687-1E20-3EADC94A6EA0}"/>
              </a:ext>
            </a:extLst>
          </p:cNvPr>
          <p:cNvSpPr>
            <a:spLocks noGrp="1"/>
          </p:cNvSpPr>
          <p:nvPr>
            <p:ph type="title"/>
          </p:nvPr>
        </p:nvSpPr>
        <p:spPr>
          <a:xfrm>
            <a:off x="614239" y="458498"/>
            <a:ext cx="4592761" cy="891181"/>
          </a:xfrm>
        </p:spPr>
        <p:txBody>
          <a:bodyPr>
            <a:normAutofit/>
          </a:bodyPr>
          <a:lstStyle/>
          <a:p>
            <a:r>
              <a:rPr lang="en-GB" sz="3200" dirty="0">
                <a:latin typeface="Lexend" pitchFamily="2" charset="0"/>
                <a:cs typeface="Arial" panose="020B0604020202020204" pitchFamily="34" charset="0"/>
              </a:rPr>
              <a:t>Why </a:t>
            </a:r>
            <a:r>
              <a:rPr lang="en-GB" sz="3200" b="1" dirty="0">
                <a:latin typeface="Lexend" pitchFamily="2" charset="0"/>
                <a:cs typeface="Arial" panose="020B0604020202020204" pitchFamily="34" charset="0"/>
              </a:rPr>
              <a:t>Service Design</a:t>
            </a:r>
            <a:r>
              <a:rPr lang="en-GB" sz="3200" dirty="0">
                <a:latin typeface="Lexend" pitchFamily="2" charset="0"/>
                <a:cs typeface="Arial" panose="020B0604020202020204" pitchFamily="34" charset="0"/>
              </a:rPr>
              <a:t>?</a:t>
            </a:r>
          </a:p>
        </p:txBody>
      </p:sp>
    </p:spTree>
    <p:extLst>
      <p:ext uri="{BB962C8B-B14F-4D97-AF65-F5344CB8AC3E}">
        <p14:creationId xmlns:p14="http://schemas.microsoft.com/office/powerpoint/2010/main" val="1569542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0F6302-96AD-2B6F-325D-E3C377A36ACA}"/>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C3B87EE6-C30E-40C3-32DD-04FF425AF80C}"/>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E9454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descr="Diagram illustrating a four-stage process with hexagons labeled Exploration, Creation, Reflection, and Implementation arranged horizontally on a red background. Curved black arrows connect each stage to multiple others, indicating iterative or non-linear relationships among stages.">
            <a:extLst>
              <a:ext uri="{FF2B5EF4-FFF2-40B4-BE49-F238E27FC236}">
                <a16:creationId xmlns:a16="http://schemas.microsoft.com/office/drawing/2014/main" id="{377170FE-C687-BF5B-2CC8-7AA97D9545A4}"/>
              </a:ext>
            </a:extLst>
          </p:cNvPr>
          <p:cNvPicPr>
            <a:picLocks noChangeAspect="1"/>
          </p:cNvPicPr>
          <p:nvPr/>
        </p:nvPicPr>
        <p:blipFill>
          <a:blip r:embed="rId2"/>
          <a:srcRect t="1559"/>
          <a:stretch>
            <a:fillRect/>
          </a:stretch>
        </p:blipFill>
        <p:spPr>
          <a:xfrm>
            <a:off x="821305" y="0"/>
            <a:ext cx="10689089" cy="6336070"/>
          </a:xfrm>
          <a:prstGeom prst="rect">
            <a:avLst/>
          </a:prstGeom>
        </p:spPr>
      </p:pic>
      <p:sp>
        <p:nvSpPr>
          <p:cNvPr id="14" name="Title 13">
            <a:extLst>
              <a:ext uri="{FF2B5EF4-FFF2-40B4-BE49-F238E27FC236}">
                <a16:creationId xmlns:a16="http://schemas.microsoft.com/office/drawing/2014/main" id="{460F7973-74DE-70C2-F44C-783698E61D5D}"/>
              </a:ext>
              <a:ext uri="{C183D7F6-B498-43B3-948B-1728B52AA6E4}">
                <adec:decorative xmlns:adec="http://schemas.microsoft.com/office/drawing/2017/decorative" val="1"/>
              </a:ext>
            </a:extLst>
          </p:cNvPr>
          <p:cNvSpPr txBox="1">
            <a:spLocks noGrp="1"/>
          </p:cNvSpPr>
          <p:nvPr>
            <p:ph type="title" idx="4294967295"/>
          </p:nvPr>
        </p:nvSpPr>
        <p:spPr>
          <a:xfrm>
            <a:off x="3672587" y="889295"/>
            <a:ext cx="4986523" cy="461665"/>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chemeClr val="bg1"/>
                </a:solidFill>
                <a:effectLst/>
                <a:uLnTx/>
                <a:uFillTx/>
                <a:latin typeface="+mn-lt"/>
                <a:ea typeface="+mn-ea"/>
                <a:cs typeface="+mn-cs"/>
              </a:rPr>
              <a:t>A Service Design Iterative Process</a:t>
            </a:r>
          </a:p>
        </p:txBody>
      </p:sp>
      <p:sp>
        <p:nvSpPr>
          <p:cNvPr id="16" name="TextBox 15">
            <a:extLst>
              <a:ext uri="{FF2B5EF4-FFF2-40B4-BE49-F238E27FC236}">
                <a16:creationId xmlns:a16="http://schemas.microsoft.com/office/drawing/2014/main" id="{8DE7511A-7F2D-EE45-56C0-89D1DBC7F8A6}"/>
              </a:ext>
            </a:extLst>
          </p:cNvPr>
          <p:cNvSpPr txBox="1"/>
          <p:nvPr/>
        </p:nvSpPr>
        <p:spPr>
          <a:xfrm>
            <a:off x="1780125" y="5660928"/>
            <a:ext cx="8631750" cy="307777"/>
          </a:xfrm>
          <a:prstGeom prst="rect">
            <a:avLst/>
          </a:prstGeom>
          <a:noFill/>
        </p:spPr>
        <p:txBody>
          <a:bodyPr wrap="square">
            <a:spAutoFit/>
          </a:bodyPr>
          <a:lstStyle/>
          <a:p>
            <a:pPr marL="0" marR="0" lvl="0" indent="0" algn="ctr" rtl="0">
              <a:spcBef>
                <a:spcPts val="0"/>
              </a:spcBef>
              <a:spcAft>
                <a:spcPts val="0"/>
              </a:spcAft>
              <a:buNone/>
            </a:pPr>
            <a:r>
              <a:rPr lang="en-GB" sz="1400" b="1" dirty="0">
                <a:solidFill>
                  <a:schemeClr val="bg1"/>
                </a:solidFill>
                <a:latin typeface="Arial"/>
                <a:ea typeface="Arial"/>
                <a:cs typeface="Arial"/>
                <a:sym typeface="Arial"/>
              </a:rPr>
              <a:t>Stickdorn, </a:t>
            </a:r>
            <a:r>
              <a:rPr lang="en-GB" sz="1400" b="1" dirty="0" err="1">
                <a:solidFill>
                  <a:schemeClr val="bg1"/>
                </a:solidFill>
                <a:latin typeface="Arial"/>
                <a:ea typeface="Arial"/>
                <a:cs typeface="Arial"/>
                <a:sym typeface="Arial"/>
              </a:rPr>
              <a:t>Hormess</a:t>
            </a:r>
            <a:r>
              <a:rPr lang="en-GB" sz="1400" b="1" dirty="0">
                <a:solidFill>
                  <a:schemeClr val="bg1"/>
                </a:solidFill>
                <a:latin typeface="Arial"/>
                <a:ea typeface="Arial"/>
                <a:cs typeface="Arial"/>
                <a:sym typeface="Arial"/>
              </a:rPr>
              <a:t>, Lawrence and Schneider (2018)</a:t>
            </a:r>
            <a:r>
              <a:rPr lang="en-GB" sz="1400" b="1" dirty="0">
                <a:solidFill>
                  <a:schemeClr val="bg1"/>
                </a:solidFill>
                <a:sym typeface="Arial"/>
              </a:rPr>
              <a:t> </a:t>
            </a:r>
            <a:r>
              <a:rPr lang="en-GB" sz="1400" b="1" dirty="0">
                <a:solidFill>
                  <a:schemeClr val="bg1"/>
                </a:solidFill>
                <a:latin typeface="Arial"/>
                <a:ea typeface="Arial"/>
                <a:cs typeface="Arial"/>
                <a:sym typeface="Arial"/>
              </a:rPr>
              <a:t>This is Service Design Thinking </a:t>
            </a:r>
          </a:p>
        </p:txBody>
      </p:sp>
      <p:sp>
        <p:nvSpPr>
          <p:cNvPr id="2" name="Title 4">
            <a:extLst>
              <a:ext uri="{FF2B5EF4-FFF2-40B4-BE49-F238E27FC236}">
                <a16:creationId xmlns:a16="http://schemas.microsoft.com/office/drawing/2014/main" id="{C7F38AC5-696F-E37A-9D3C-9C951EB45639}"/>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A service design iterative process</a:t>
            </a:r>
          </a:p>
        </p:txBody>
      </p:sp>
    </p:spTree>
    <p:extLst>
      <p:ext uri="{BB962C8B-B14F-4D97-AF65-F5344CB8AC3E}">
        <p14:creationId xmlns:p14="http://schemas.microsoft.com/office/powerpoint/2010/main" val="4207076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CDD860-C1F9-D168-1835-58628C2F3E1F}"/>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A6631FE3-E22B-F15C-E035-0ECEBE88E92D}"/>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E9454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Rectangle 1">
            <a:extLst>
              <a:ext uri="{FF2B5EF4-FFF2-40B4-BE49-F238E27FC236}">
                <a16:creationId xmlns:a16="http://schemas.microsoft.com/office/drawing/2014/main" id="{BA70FDF3-2C2F-A720-E7CF-D837E20737C8}"/>
              </a:ext>
              <a:ext uri="{C183D7F6-B498-43B3-948B-1728B52AA6E4}">
                <adec:decorative xmlns:adec="http://schemas.microsoft.com/office/drawing/2017/decorative" val="1"/>
              </a:ext>
            </a:extLst>
          </p:cNvPr>
          <p:cNvSpPr/>
          <p:nvPr/>
        </p:nvSpPr>
        <p:spPr>
          <a:xfrm>
            <a:off x="6896986" y="3198"/>
            <a:ext cx="5295013" cy="6854801"/>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grpSp>
        <p:nvGrpSpPr>
          <p:cNvPr id="8" name="Group 7" descr="Partnership logos &#10;&#10;Epic MegGrant&#10;Ebor Academy Trust&#10;York St John University&#10;GDXR Learn&#10;Sonas Audio Services&#10;Garthwest&#10;Centre for Industry Collaboration&#10;Clickview">
            <a:extLst>
              <a:ext uri="{FF2B5EF4-FFF2-40B4-BE49-F238E27FC236}">
                <a16:creationId xmlns:a16="http://schemas.microsoft.com/office/drawing/2014/main" id="{3E0A2D38-C1B1-E1DF-CB00-722011E7A956}"/>
              </a:ext>
            </a:extLst>
          </p:cNvPr>
          <p:cNvGrpSpPr/>
          <p:nvPr/>
        </p:nvGrpSpPr>
        <p:grpSpPr>
          <a:xfrm>
            <a:off x="7744565" y="481990"/>
            <a:ext cx="3662695" cy="5894020"/>
            <a:chOff x="7905528" y="904066"/>
            <a:chExt cx="3166508" cy="5095554"/>
          </a:xfrm>
        </p:grpSpPr>
        <p:pic>
          <p:nvPicPr>
            <p:cNvPr id="4" name="Picture 3">
              <a:extLst>
                <a:ext uri="{FF2B5EF4-FFF2-40B4-BE49-F238E27FC236}">
                  <a16:creationId xmlns:a16="http://schemas.microsoft.com/office/drawing/2014/main" id="{3E499DA9-D86F-257F-0249-12634D662278}"/>
                </a:ext>
              </a:extLst>
            </p:cNvPr>
            <p:cNvPicPr>
              <a:picLocks noChangeAspect="1"/>
            </p:cNvPicPr>
            <p:nvPr/>
          </p:nvPicPr>
          <p:blipFill>
            <a:blip r:embed="rId3"/>
            <a:srcRect r="73276"/>
            <a:stretch>
              <a:fillRect/>
            </a:stretch>
          </p:blipFill>
          <p:spPr>
            <a:xfrm>
              <a:off x="7905528" y="904066"/>
              <a:ext cx="2880978" cy="1171098"/>
            </a:xfrm>
            <a:prstGeom prst="rect">
              <a:avLst/>
            </a:prstGeom>
          </p:spPr>
        </p:pic>
        <p:pic>
          <p:nvPicPr>
            <p:cNvPr id="5" name="Picture 4">
              <a:extLst>
                <a:ext uri="{FF2B5EF4-FFF2-40B4-BE49-F238E27FC236}">
                  <a16:creationId xmlns:a16="http://schemas.microsoft.com/office/drawing/2014/main" id="{2ED40F4D-58ED-2869-91D0-0C81E6C3B90E}"/>
                </a:ext>
              </a:extLst>
            </p:cNvPr>
            <p:cNvPicPr>
              <a:picLocks noChangeAspect="1"/>
            </p:cNvPicPr>
            <p:nvPr/>
          </p:nvPicPr>
          <p:blipFill>
            <a:blip r:embed="rId3"/>
            <a:srcRect l="25541" r="46252"/>
            <a:stretch>
              <a:fillRect/>
            </a:stretch>
          </p:blipFill>
          <p:spPr>
            <a:xfrm>
              <a:off x="8031124" y="2212218"/>
              <a:ext cx="3040912" cy="1171098"/>
            </a:xfrm>
            <a:prstGeom prst="rect">
              <a:avLst/>
            </a:prstGeom>
          </p:spPr>
        </p:pic>
        <p:pic>
          <p:nvPicPr>
            <p:cNvPr id="6" name="Picture 5">
              <a:extLst>
                <a:ext uri="{FF2B5EF4-FFF2-40B4-BE49-F238E27FC236}">
                  <a16:creationId xmlns:a16="http://schemas.microsoft.com/office/drawing/2014/main" id="{11A525CE-FEDA-74BD-FB5A-46B143F3F878}"/>
                </a:ext>
              </a:extLst>
            </p:cNvPr>
            <p:cNvPicPr>
              <a:picLocks noChangeAspect="1"/>
            </p:cNvPicPr>
            <p:nvPr/>
          </p:nvPicPr>
          <p:blipFill>
            <a:blip r:embed="rId3"/>
            <a:srcRect l="52564" r="25278"/>
            <a:stretch>
              <a:fillRect/>
            </a:stretch>
          </p:blipFill>
          <p:spPr>
            <a:xfrm>
              <a:off x="8357189" y="3520370"/>
              <a:ext cx="2388782" cy="1171098"/>
            </a:xfrm>
            <a:prstGeom prst="rect">
              <a:avLst/>
            </a:prstGeom>
          </p:spPr>
        </p:pic>
        <p:pic>
          <p:nvPicPr>
            <p:cNvPr id="7" name="Picture 6">
              <a:extLst>
                <a:ext uri="{FF2B5EF4-FFF2-40B4-BE49-F238E27FC236}">
                  <a16:creationId xmlns:a16="http://schemas.microsoft.com/office/drawing/2014/main" id="{DC20EEC2-8F5D-F7AD-60D9-1DA7E908CB97}"/>
                </a:ext>
              </a:extLst>
            </p:cNvPr>
            <p:cNvPicPr>
              <a:picLocks noChangeAspect="1"/>
            </p:cNvPicPr>
            <p:nvPr/>
          </p:nvPicPr>
          <p:blipFill>
            <a:blip r:embed="rId3"/>
            <a:srcRect l="73999"/>
            <a:stretch>
              <a:fillRect/>
            </a:stretch>
          </p:blipFill>
          <p:spPr>
            <a:xfrm>
              <a:off x="8150077" y="4828522"/>
              <a:ext cx="2803005" cy="1171098"/>
            </a:xfrm>
            <a:prstGeom prst="rect">
              <a:avLst/>
            </a:prstGeom>
          </p:spPr>
        </p:pic>
      </p:grpSp>
      <p:sp>
        <p:nvSpPr>
          <p:cNvPr id="14" name="Title 13" descr="1.User Centred&#10;2.Co-creative&#10;3.Sequencing&#10;4.Evidencing&#10;5.Holistic&#10;&#10;Images of logos - epic megagrant, ebor academy trst, GDXR learn, Clickview, sonas audio services, york st john university">
            <a:extLst>
              <a:ext uri="{FF2B5EF4-FFF2-40B4-BE49-F238E27FC236}">
                <a16:creationId xmlns:a16="http://schemas.microsoft.com/office/drawing/2014/main" id="{4D33ED31-8C02-A623-19D6-2171526597EA}"/>
              </a:ext>
              <a:ext uri="{C183D7F6-B498-43B3-948B-1728B52AA6E4}">
                <adec:decorative xmlns:adec="http://schemas.microsoft.com/office/drawing/2017/decorative" val="0"/>
              </a:ext>
            </a:extLst>
          </p:cNvPr>
          <p:cNvSpPr txBox="1">
            <a:spLocks noGrp="1"/>
          </p:cNvSpPr>
          <p:nvPr>
            <p:ph type="title" idx="4294967295"/>
          </p:nvPr>
        </p:nvSpPr>
        <p:spPr>
          <a:xfrm>
            <a:off x="592062" y="1015275"/>
            <a:ext cx="6037492" cy="4985980"/>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schemeClr val="bg1"/>
                </a:solidFill>
                <a:effectLst/>
                <a:uLnTx/>
                <a:uFillTx/>
                <a:latin typeface="Lexend" pitchFamily="2" charset="0"/>
                <a:ea typeface="+mn-ea"/>
                <a:cs typeface="+mn-cs"/>
              </a:rPr>
              <a:t>1.User Centred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schemeClr val="bg1"/>
                </a:solidFill>
                <a:effectLst/>
                <a:uLnTx/>
                <a:uFillTx/>
                <a:latin typeface="Lexend" pitchFamily="2" charset="0"/>
                <a:ea typeface="+mn-ea"/>
                <a:cs typeface="+mn-cs"/>
              </a:rPr>
              <a:t>2.Co-creative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schemeClr val="bg1"/>
                </a:solidFill>
                <a:effectLst/>
                <a:uLnTx/>
                <a:uFillTx/>
                <a:latin typeface="Lexend" pitchFamily="2" charset="0"/>
                <a:ea typeface="+mn-ea"/>
                <a:cs typeface="+mn-cs"/>
              </a:rPr>
              <a:t>3.Sequencing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schemeClr val="bg1"/>
                </a:solidFill>
                <a:effectLst/>
                <a:uLnTx/>
                <a:uFillTx/>
                <a:latin typeface="Lexend" pitchFamily="2" charset="0"/>
                <a:ea typeface="+mn-ea"/>
                <a:cs typeface="+mn-cs"/>
              </a:rPr>
              <a:t>4.Evidencing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schemeClr val="bg1"/>
                </a:solidFill>
                <a:effectLst/>
                <a:uLnTx/>
                <a:uFillTx/>
                <a:latin typeface="Lexend" pitchFamily="2" charset="0"/>
                <a:ea typeface="+mn-ea"/>
                <a:cs typeface="+mn-cs"/>
              </a:rPr>
              <a:t>5.Holistic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chemeClr val="tx1"/>
              </a:solidFill>
              <a:effectLst/>
              <a:uLnTx/>
              <a:uFillTx/>
              <a:latin typeface="+mn-lt"/>
              <a:ea typeface="+mn-ea"/>
              <a:cs typeface="+mn-cs"/>
            </a:endParaRPr>
          </a:p>
        </p:txBody>
      </p:sp>
      <p:sp>
        <p:nvSpPr>
          <p:cNvPr id="9" name="Title 4">
            <a:extLst>
              <a:ext uri="{FF2B5EF4-FFF2-40B4-BE49-F238E27FC236}">
                <a16:creationId xmlns:a16="http://schemas.microsoft.com/office/drawing/2014/main" id="{BC6931D4-93EE-01D5-4EDC-A7600AC378E3}"/>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5 Design Principles</a:t>
            </a:r>
          </a:p>
        </p:txBody>
      </p:sp>
    </p:spTree>
    <p:extLst>
      <p:ext uri="{BB962C8B-B14F-4D97-AF65-F5344CB8AC3E}">
        <p14:creationId xmlns:p14="http://schemas.microsoft.com/office/powerpoint/2010/main" val="3341973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435779-C0E1-A499-5AE2-3281A084A444}"/>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B8DBF21F-C2C2-D10B-45AD-D97133964978}"/>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E9454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descr="Photograph collage featuring six black-and-white headshots of academic and advisory professionals arranged in two rows on a red background. Each hexagonal portrait is accompanied by names, titles, and affiliations from York St John University, University of York, and Ebor Academy Trust, highlighting roles in design, education, computing, science, and interactive media.">
            <a:extLst>
              <a:ext uri="{FF2B5EF4-FFF2-40B4-BE49-F238E27FC236}">
                <a16:creationId xmlns:a16="http://schemas.microsoft.com/office/drawing/2014/main" id="{8F270EA0-C29A-AB17-322F-1916CB6537AA}"/>
              </a:ext>
            </a:extLst>
          </p:cNvPr>
          <p:cNvPicPr>
            <a:picLocks noChangeAspect="1"/>
          </p:cNvPicPr>
          <p:nvPr/>
        </p:nvPicPr>
        <p:blipFill>
          <a:blip r:embed="rId2"/>
          <a:stretch>
            <a:fillRect/>
          </a:stretch>
        </p:blipFill>
        <p:spPr>
          <a:xfrm>
            <a:off x="557888" y="1238694"/>
            <a:ext cx="5521556" cy="4486938"/>
          </a:xfrm>
          <a:prstGeom prst="rect">
            <a:avLst/>
          </a:prstGeom>
        </p:spPr>
      </p:pic>
      <p:pic>
        <p:nvPicPr>
          <p:cNvPr id="12" name="Picture 11" descr="Photograph collage featuring six professionals with headshots framed in white hexagons against a red background, each accompanied by names, job titles, and locations. The layout highlights diverse roles in graphic design, animation, audio engineering, and packaging from the UK and Australia, emphasizing expertise and geographic distribution.">
            <a:extLst>
              <a:ext uri="{FF2B5EF4-FFF2-40B4-BE49-F238E27FC236}">
                <a16:creationId xmlns:a16="http://schemas.microsoft.com/office/drawing/2014/main" id="{084D94DF-7034-E3EF-850B-48C29C0891DF}"/>
              </a:ext>
            </a:extLst>
          </p:cNvPr>
          <p:cNvPicPr>
            <a:picLocks noChangeAspect="1"/>
          </p:cNvPicPr>
          <p:nvPr/>
        </p:nvPicPr>
        <p:blipFill>
          <a:blip r:embed="rId3"/>
          <a:stretch>
            <a:fillRect/>
          </a:stretch>
        </p:blipFill>
        <p:spPr>
          <a:xfrm>
            <a:off x="5994385" y="1339702"/>
            <a:ext cx="5592966" cy="4385929"/>
          </a:xfrm>
          <a:prstGeom prst="rect">
            <a:avLst/>
          </a:prstGeom>
        </p:spPr>
      </p:pic>
      <p:sp>
        <p:nvSpPr>
          <p:cNvPr id="4" name="Title 13">
            <a:extLst>
              <a:ext uri="{FF2B5EF4-FFF2-40B4-BE49-F238E27FC236}">
                <a16:creationId xmlns:a16="http://schemas.microsoft.com/office/drawing/2014/main" id="{2478C8A7-BC21-A924-0077-137A4EEF8098}"/>
              </a:ext>
            </a:extLst>
          </p:cNvPr>
          <p:cNvSpPr txBox="1">
            <a:spLocks noGrp="1"/>
          </p:cNvSpPr>
          <p:nvPr>
            <p:ph type="title" idx="4294967295"/>
          </p:nvPr>
        </p:nvSpPr>
        <p:spPr>
          <a:xfrm>
            <a:off x="3501123" y="827533"/>
            <a:ext cx="4986523" cy="461665"/>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chemeClr val="bg1"/>
                </a:solidFill>
                <a:effectLst/>
                <a:uLnTx/>
                <a:uFillTx/>
                <a:latin typeface="+mn-lt"/>
                <a:ea typeface="+mn-ea"/>
                <a:cs typeface="+mn-cs"/>
              </a:rPr>
              <a:t>Project Team</a:t>
            </a:r>
          </a:p>
        </p:txBody>
      </p:sp>
    </p:spTree>
    <p:extLst>
      <p:ext uri="{BB962C8B-B14F-4D97-AF65-F5344CB8AC3E}">
        <p14:creationId xmlns:p14="http://schemas.microsoft.com/office/powerpoint/2010/main" val="20812600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67DCF0-043C-9D45-456D-53AF6CF7D52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CD211577-ABE7-4910-8D09-0BE6EEB6FB53}"/>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EE72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descr="The Exploration Stage.&#10;">
            <a:extLst>
              <a:ext uri="{FF2B5EF4-FFF2-40B4-BE49-F238E27FC236}">
                <a16:creationId xmlns:a16="http://schemas.microsoft.com/office/drawing/2014/main" id="{437585D3-B1F3-F317-E5A1-FB70D64D48B0}"/>
              </a:ext>
            </a:extLst>
          </p:cNvPr>
          <p:cNvSpPr txBox="1">
            <a:spLocks noGrp="1"/>
          </p:cNvSpPr>
          <p:nvPr>
            <p:ph type="title" idx="4294967295"/>
          </p:nvPr>
        </p:nvSpPr>
        <p:spPr>
          <a:xfrm>
            <a:off x="555244" y="584454"/>
            <a:ext cx="11011916" cy="1446550"/>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200" b="1" i="0" u="none" strike="noStrike" kern="1200" cap="none" spc="0" normalizeH="0" baseline="0" noProof="0" dirty="0">
                <a:ln>
                  <a:noFill/>
                </a:ln>
                <a:solidFill>
                  <a:schemeClr val="bg1"/>
                </a:solidFill>
                <a:effectLst/>
                <a:uLnTx/>
                <a:uFillTx/>
                <a:latin typeface="Lexend" pitchFamily="2" charset="0"/>
                <a:ea typeface="+mn-ea"/>
                <a:cs typeface="+mn-cs"/>
              </a:rPr>
              <a:t>Exploration.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dirty="0">
              <a:ln>
                <a:noFill/>
              </a:ln>
              <a:solidFill>
                <a:schemeClr val="bg1"/>
              </a:solidFill>
              <a:effectLst/>
              <a:uLnTx/>
              <a:uFillTx/>
              <a:latin typeface="Lexend" pitchFamily="2" charset="0"/>
              <a:ea typeface="+mn-ea"/>
              <a:cs typeface="+mn-cs"/>
            </a:endParaRPr>
          </a:p>
        </p:txBody>
      </p:sp>
    </p:spTree>
    <p:extLst>
      <p:ext uri="{BB962C8B-B14F-4D97-AF65-F5344CB8AC3E}">
        <p14:creationId xmlns:p14="http://schemas.microsoft.com/office/powerpoint/2010/main" val="1297746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EE64C-2D1F-A943-D2CB-5492273FAAE3}"/>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C37E613-1E35-2010-1148-09BB00146C38}"/>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EE72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descr="Observations&#10;Focus Groups&#10;Contextual Interviews&#10;Online Questionnaire&#10;Empathy Mapping&#10;What might be……&#10;Design Sprints&#10;&#10;*64 Primary School Teachers and Ebor Academy Trust, York">
            <a:extLst>
              <a:ext uri="{FF2B5EF4-FFF2-40B4-BE49-F238E27FC236}">
                <a16:creationId xmlns:a16="http://schemas.microsoft.com/office/drawing/2014/main" id="{1A30C1C3-71D1-9D5C-1E6B-D789C92E8E10}"/>
              </a:ext>
              <a:ext uri="{C183D7F6-B498-43B3-948B-1728B52AA6E4}">
                <adec:decorative xmlns:adec="http://schemas.microsoft.com/office/drawing/2017/decorative" val="0"/>
              </a:ext>
            </a:extLst>
          </p:cNvPr>
          <p:cNvSpPr txBox="1">
            <a:spLocks noGrp="1"/>
          </p:cNvSpPr>
          <p:nvPr>
            <p:ph type="title" idx="4294967295"/>
          </p:nvPr>
        </p:nvSpPr>
        <p:spPr>
          <a:xfrm>
            <a:off x="497004" y="826310"/>
            <a:ext cx="11092484" cy="5324535"/>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rPr>
              <a:t>Observations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rPr>
              <a:t>Focus Groups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rPr>
              <a:t>Contextual Interviews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rPr>
              <a:t>Online Questionnaire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rPr>
              <a:t>Empathy Mapping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rPr>
              <a:t>What might be……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rPr>
              <a:t>Design Sprints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chemeClr val="bg1"/>
                </a:solidFill>
                <a:effectLst/>
                <a:uLnTx/>
                <a:uFillTx/>
                <a:latin typeface="Lexend" pitchFamily="2" charset="0"/>
                <a:ea typeface="+mn-ea"/>
                <a:cs typeface="+mn-cs"/>
              </a:rPr>
              <a:t>*64 Primary School Teachers and Ebor Academy Trust, York.</a:t>
            </a:r>
            <a:endParaRPr kumimoji="0" lang="en-GB" sz="2000" b="0" i="0" u="none" strike="noStrike" kern="1200" cap="none" spc="0" normalizeH="0" baseline="0" noProof="0" dirty="0">
              <a:ln>
                <a:noFill/>
              </a:ln>
              <a:solidFill>
                <a:schemeClr val="bg1"/>
              </a:solidFill>
              <a:effectLst/>
              <a:uLnTx/>
              <a:uFillTx/>
              <a:latin typeface="Lexend" pitchFamily="2" charset="0"/>
              <a:ea typeface="+mn-ea"/>
              <a:cs typeface="+mn-cs"/>
            </a:endParaRPr>
          </a:p>
        </p:txBody>
      </p:sp>
      <p:sp>
        <p:nvSpPr>
          <p:cNvPr id="3" name="Title 4">
            <a:extLst>
              <a:ext uri="{FF2B5EF4-FFF2-40B4-BE49-F238E27FC236}">
                <a16:creationId xmlns:a16="http://schemas.microsoft.com/office/drawing/2014/main" id="{4DF92A3A-AA51-1662-7967-7504E0E99EC9}"/>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Research Methods for Exploration Stage</a:t>
            </a:r>
          </a:p>
        </p:txBody>
      </p:sp>
    </p:spTree>
    <p:extLst>
      <p:ext uri="{BB962C8B-B14F-4D97-AF65-F5344CB8AC3E}">
        <p14:creationId xmlns:p14="http://schemas.microsoft.com/office/powerpoint/2010/main" val="3422419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E0B7D7-B7B6-6BAE-0D05-ABA84DF8417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4DBC199-4911-3E2D-F418-E463F60C2C7B}"/>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EE72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descr="Photograph of a classroom with a teacher standing near a whiteboard and a large screen displaying a video or presentation. The screen shows a person climbing a rope, with text and video controls visible, indicating an educational or instructional context.">
            <a:extLst>
              <a:ext uri="{FF2B5EF4-FFF2-40B4-BE49-F238E27FC236}">
                <a16:creationId xmlns:a16="http://schemas.microsoft.com/office/drawing/2014/main" id="{02251C26-93CE-51BD-7171-1F3198F40276}"/>
              </a:ext>
            </a:extLst>
          </p:cNvPr>
          <p:cNvPicPr>
            <a:picLocks noChangeAspect="1"/>
          </p:cNvPicPr>
          <p:nvPr/>
        </p:nvPicPr>
        <p:blipFill rotWithShape="1">
          <a:blip r:embed="rId3">
            <a:extLst>
              <a:ext uri="{28A0092B-C50C-407E-A947-70E740481C1C}">
                <a14:useLocalDpi xmlns:a14="http://schemas.microsoft.com/office/drawing/2010/main" val="0"/>
              </a:ext>
            </a:extLst>
          </a:blip>
          <a:srcRect l="6632" r="36537" b="3"/>
          <a:stretch/>
        </p:blipFill>
        <p:spPr>
          <a:xfrm rot="10800000">
            <a:off x="468057" y="1796469"/>
            <a:ext cx="3413437" cy="4504660"/>
          </a:xfrm>
          <a:prstGeom prst="rect">
            <a:avLst/>
          </a:prstGeom>
        </p:spPr>
      </p:pic>
      <p:pic>
        <p:nvPicPr>
          <p:cNvPr id="8" name="Picture 7" descr="A photograph of a classroom projector screen displaying a slide with instructions for a video analysis exercise. The slide includes six numbered questions in blue text on a white background, with a cartoon character and a blue border at the bottom, focusing on understanding team work and communication.">
            <a:extLst>
              <a:ext uri="{FF2B5EF4-FFF2-40B4-BE49-F238E27FC236}">
                <a16:creationId xmlns:a16="http://schemas.microsoft.com/office/drawing/2014/main" id="{D15E1C28-EDB3-C7D9-D6DF-553C5C503DA3}"/>
              </a:ext>
            </a:extLst>
          </p:cNvPr>
          <p:cNvPicPr>
            <a:picLocks noChangeAspect="1"/>
          </p:cNvPicPr>
          <p:nvPr/>
        </p:nvPicPr>
        <p:blipFill rotWithShape="1">
          <a:blip r:embed="rId4">
            <a:extLst>
              <a:ext uri="{28A0092B-C50C-407E-A947-70E740481C1C}">
                <a14:useLocalDpi xmlns:a14="http://schemas.microsoft.com/office/drawing/2010/main" val="0"/>
              </a:ext>
            </a:extLst>
          </a:blip>
          <a:srcRect l="30314" r="26992" b="3"/>
          <a:stretch/>
        </p:blipFill>
        <p:spPr>
          <a:xfrm rot="10800000">
            <a:off x="4351595" y="694225"/>
            <a:ext cx="3191873" cy="5606904"/>
          </a:xfrm>
          <a:prstGeom prst="rect">
            <a:avLst/>
          </a:prstGeom>
        </p:spPr>
      </p:pic>
      <p:pic>
        <p:nvPicPr>
          <p:cNvPr id="3" name="Picture 2" descr="Photograph of a classroom setup featuring a projector screen displaying text, surrounded by educational posters and charts on walls. Red chairs and tables are arranged for students, with a projector mounted on the ceiling aimed at the screen, indicating a learning or presentation environment.">
            <a:extLst>
              <a:ext uri="{FF2B5EF4-FFF2-40B4-BE49-F238E27FC236}">
                <a16:creationId xmlns:a16="http://schemas.microsoft.com/office/drawing/2014/main" id="{44528D2A-1164-EF03-DEBA-C5F03CB529A4}"/>
              </a:ext>
            </a:extLst>
          </p:cNvPr>
          <p:cNvPicPr>
            <a:picLocks noChangeAspect="1"/>
          </p:cNvPicPr>
          <p:nvPr/>
        </p:nvPicPr>
        <p:blipFill>
          <a:blip r:embed="rId5">
            <a:extLst>
              <a:ext uri="{28A0092B-C50C-407E-A947-70E740481C1C}">
                <a14:useLocalDpi xmlns:a14="http://schemas.microsoft.com/office/drawing/2010/main" val="0"/>
              </a:ext>
            </a:extLst>
          </a:blip>
          <a:srcRect l="25161" t="19443" r="33826" b="-1200"/>
          <a:stretch>
            <a:fillRect/>
          </a:stretch>
        </p:blipFill>
        <p:spPr>
          <a:xfrm rot="10800000">
            <a:off x="7973564" y="612647"/>
            <a:ext cx="3750379" cy="5688482"/>
          </a:xfrm>
          <a:prstGeom prst="rect">
            <a:avLst/>
          </a:prstGeom>
        </p:spPr>
      </p:pic>
      <p:sp>
        <p:nvSpPr>
          <p:cNvPr id="6" name="Title 5">
            <a:extLst>
              <a:ext uri="{FF2B5EF4-FFF2-40B4-BE49-F238E27FC236}">
                <a16:creationId xmlns:a16="http://schemas.microsoft.com/office/drawing/2014/main" id="{B1866B53-C2F3-0DFD-B769-E986D5AC3D84}"/>
              </a:ext>
            </a:extLst>
          </p:cNvPr>
          <p:cNvSpPr txBox="1">
            <a:spLocks noGrp="1"/>
          </p:cNvSpPr>
          <p:nvPr>
            <p:ph type="title" idx="4294967295"/>
          </p:nvPr>
        </p:nvSpPr>
        <p:spPr>
          <a:xfrm>
            <a:off x="468056" y="612646"/>
            <a:ext cx="6036390" cy="646331"/>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chemeClr val="bg1"/>
                </a:solidFill>
                <a:effectLst/>
                <a:uLnTx/>
                <a:uFillTx/>
                <a:latin typeface="Lexend" pitchFamily="2" charset="0"/>
                <a:ea typeface="+mn-ea"/>
                <a:cs typeface="+mn-cs"/>
              </a:rPr>
              <a:t>Observations.</a:t>
            </a:r>
            <a:endParaRPr kumimoji="0" lang="en-GB" sz="3600" b="0" i="0" u="none" strike="noStrike" kern="1200" cap="none" spc="0" normalizeH="0" baseline="0" noProof="0" dirty="0">
              <a:ln>
                <a:noFill/>
              </a:ln>
              <a:solidFill>
                <a:schemeClr val="bg1"/>
              </a:solidFill>
              <a:effectLst/>
              <a:uLnTx/>
              <a:uFillTx/>
              <a:latin typeface="Lexend" pitchFamily="2" charset="0"/>
              <a:ea typeface="+mn-ea"/>
              <a:cs typeface="+mn-cs"/>
            </a:endParaRPr>
          </a:p>
        </p:txBody>
      </p:sp>
    </p:spTree>
    <p:extLst>
      <p:ext uri="{BB962C8B-B14F-4D97-AF65-F5344CB8AC3E}">
        <p14:creationId xmlns:p14="http://schemas.microsoft.com/office/powerpoint/2010/main" val="1278127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E0B7D7-B7B6-6BAE-0D05-ABA84DF8417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4DBC199-4911-3E2D-F418-E463F60C2C7B}"/>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EE72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descr="Photograph of a person wearing an augmented reality (AR) headset and holding a controller, interacting with a projected screen. The screen displays the text &quot;Let's play around with AR Kit,&quot; indicating a demonstration or exploration of AR technology.">
            <a:extLst>
              <a:ext uri="{FF2B5EF4-FFF2-40B4-BE49-F238E27FC236}">
                <a16:creationId xmlns:a16="http://schemas.microsoft.com/office/drawing/2014/main" id="{A4C5AB21-B58E-10DF-687A-EBE99A1D09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4095754" y="1378190"/>
            <a:ext cx="4791228" cy="3593422"/>
          </a:xfrm>
          <a:prstGeom prst="rect">
            <a:avLst/>
          </a:prstGeom>
        </p:spPr>
      </p:pic>
      <p:pic>
        <p:nvPicPr>
          <p:cNvPr id="2" name="Picture 1" descr="Photograph showing two people leaning over a table, closely looking at a smartphone displaying an image of an augmented reality experience. &#10;&#10; The table contains a notebook, pen, snack package, and a stack of cookies, suggesting a casual or work-related setting involving food or snack discussion.">
            <a:extLst>
              <a:ext uri="{FF2B5EF4-FFF2-40B4-BE49-F238E27FC236}">
                <a16:creationId xmlns:a16="http://schemas.microsoft.com/office/drawing/2014/main" id="{E1E8C788-ECEB-EED7-2350-B205F3A5CE5C}"/>
              </a:ext>
            </a:extLst>
          </p:cNvPr>
          <p:cNvPicPr>
            <a:picLocks noChangeAspect="1"/>
          </p:cNvPicPr>
          <p:nvPr/>
        </p:nvPicPr>
        <p:blipFill>
          <a:blip r:embed="rId3">
            <a:extLst>
              <a:ext uri="{28A0092B-C50C-407E-A947-70E740481C1C}">
                <a14:useLocalDpi xmlns:a14="http://schemas.microsoft.com/office/drawing/2010/main" val="0"/>
              </a:ext>
            </a:extLst>
          </a:blip>
          <a:srcRect l="9579"/>
          <a:stretch>
            <a:fillRect/>
          </a:stretch>
        </p:blipFill>
        <p:spPr>
          <a:xfrm rot="5400000">
            <a:off x="186620" y="2147055"/>
            <a:ext cx="4480349" cy="3716249"/>
          </a:xfrm>
          <a:prstGeom prst="rect">
            <a:avLst/>
          </a:prstGeom>
        </p:spPr>
      </p:pic>
      <p:pic>
        <p:nvPicPr>
          <p:cNvPr id="10" name="Picture 9" descr="Handwritten notes on a whiteboard with yellow sticky notes, outlining a timeline and key points related to affordability, empathy, and support for caregivers and patients. The content includes diagrams, arrows, and underlined phrases emphasizing concepts like &quot;affordable,&quot; &quot;empathy,&quot; &quot;support all learning disabilities,&quot; and &quot;accessibility for all learners.&quot;">
            <a:extLst>
              <a:ext uri="{FF2B5EF4-FFF2-40B4-BE49-F238E27FC236}">
                <a16:creationId xmlns:a16="http://schemas.microsoft.com/office/drawing/2014/main" id="{D2CBF607-23B3-9740-B1BD-DA68194CFD49}"/>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rcRect r="35888"/>
          <a:stretch>
            <a:fillRect/>
          </a:stretch>
        </p:blipFill>
        <p:spPr>
          <a:xfrm rot="5400000">
            <a:off x="8922820" y="554285"/>
            <a:ext cx="2649712" cy="3099718"/>
          </a:xfrm>
          <a:prstGeom prst="rect">
            <a:avLst/>
          </a:prstGeom>
        </p:spPr>
      </p:pic>
      <p:pic>
        <p:nvPicPr>
          <p:cNvPr id="5" name="Picture 4" descr="Photograph of a workspace featuring various office supplies and technology devices arranged on a white desk. Items include a blue book titled &quot;Sprint,&quot; a pack of Paper Mate pens, a stack of Quick Notes, a black headset, and a gray computer mouse on a white mouse pad.">
            <a:extLst>
              <a:ext uri="{FF2B5EF4-FFF2-40B4-BE49-F238E27FC236}">
                <a16:creationId xmlns:a16="http://schemas.microsoft.com/office/drawing/2014/main" id="{93370FD3-C1A3-9BE9-FE34-18E4A5A813CC}"/>
              </a:ext>
            </a:extLst>
          </p:cNvPr>
          <p:cNvPicPr>
            <a:picLocks noChangeAspect="1"/>
          </p:cNvPicPr>
          <p:nvPr/>
        </p:nvPicPr>
        <p:blipFill>
          <a:blip r:embed="rId6">
            <a:extLst>
              <a:ext uri="{28A0092B-C50C-407E-A947-70E740481C1C}">
                <a14:useLocalDpi xmlns:a14="http://schemas.microsoft.com/office/drawing/2010/main" val="0"/>
              </a:ext>
            </a:extLst>
          </a:blip>
          <a:srcRect l="9858"/>
          <a:stretch>
            <a:fillRect/>
          </a:stretch>
        </p:blipFill>
        <p:spPr>
          <a:xfrm>
            <a:off x="8697816" y="3699802"/>
            <a:ext cx="3065871" cy="2550868"/>
          </a:xfrm>
          <a:prstGeom prst="rect">
            <a:avLst/>
          </a:prstGeom>
        </p:spPr>
      </p:pic>
      <p:sp>
        <p:nvSpPr>
          <p:cNvPr id="6" name="Title 5">
            <a:extLst>
              <a:ext uri="{FF2B5EF4-FFF2-40B4-BE49-F238E27FC236}">
                <a16:creationId xmlns:a16="http://schemas.microsoft.com/office/drawing/2014/main" id="{B1866B53-C2F3-0DFD-B769-E986D5AC3D84}"/>
              </a:ext>
            </a:extLst>
          </p:cNvPr>
          <p:cNvSpPr txBox="1">
            <a:spLocks noGrp="1"/>
          </p:cNvSpPr>
          <p:nvPr>
            <p:ph type="title" idx="4294967295"/>
          </p:nvPr>
        </p:nvSpPr>
        <p:spPr>
          <a:xfrm>
            <a:off x="468056" y="612646"/>
            <a:ext cx="6036390" cy="646331"/>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chemeClr val="bg1"/>
                </a:solidFill>
                <a:effectLst/>
                <a:uLnTx/>
                <a:uFillTx/>
                <a:latin typeface="Lexend" pitchFamily="2" charset="0"/>
                <a:ea typeface="+mn-ea"/>
                <a:cs typeface="+mn-cs"/>
              </a:rPr>
              <a:t>Focus groups</a:t>
            </a:r>
            <a:endParaRPr kumimoji="0" lang="en-GB" sz="3600" b="0" i="0" u="none" strike="noStrike" kern="1200" cap="none" spc="0" normalizeH="0" baseline="0" noProof="0" dirty="0">
              <a:ln>
                <a:noFill/>
              </a:ln>
              <a:solidFill>
                <a:schemeClr val="bg1"/>
              </a:solidFill>
              <a:effectLst/>
              <a:uLnTx/>
              <a:uFillTx/>
              <a:latin typeface="Lexend" pitchFamily="2" charset="0"/>
              <a:ea typeface="+mn-ea"/>
              <a:cs typeface="+mn-cs"/>
            </a:endParaRPr>
          </a:p>
        </p:txBody>
      </p:sp>
    </p:spTree>
    <p:extLst>
      <p:ext uri="{BB962C8B-B14F-4D97-AF65-F5344CB8AC3E}">
        <p14:creationId xmlns:p14="http://schemas.microsoft.com/office/powerpoint/2010/main" val="32353509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1806C9-DA6B-3D83-0336-18ABACE21590}"/>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5CC58760-D1EF-725D-E0E6-258BD274C9E2}"/>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EE72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639E8C95-2157-708A-EC83-A5B019BE4378}"/>
              </a:ext>
              <a:ext uri="{C183D7F6-B498-43B3-948B-1728B52AA6E4}">
                <adec:decorative xmlns:adec="http://schemas.microsoft.com/office/drawing/2017/decorative" val="1"/>
              </a:ext>
            </a:extLst>
          </p:cNvPr>
          <p:cNvSpPr/>
          <p:nvPr/>
        </p:nvSpPr>
        <p:spPr>
          <a:xfrm>
            <a:off x="381000" y="356616"/>
            <a:ext cx="11430000" cy="6144768"/>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grpSp>
        <p:nvGrpSpPr>
          <p:cNvPr id="3" name="Google Shape;188;p9" descr="Image of an empathy mapping template to gather teachers' opinions around the use of augmented reality">
            <a:extLst>
              <a:ext uri="{FF2B5EF4-FFF2-40B4-BE49-F238E27FC236}">
                <a16:creationId xmlns:a16="http://schemas.microsoft.com/office/drawing/2014/main" id="{D099DD37-6FD6-65E4-EB5D-28EE423422CF}"/>
              </a:ext>
            </a:extLst>
          </p:cNvPr>
          <p:cNvGrpSpPr/>
          <p:nvPr/>
        </p:nvGrpSpPr>
        <p:grpSpPr>
          <a:xfrm>
            <a:off x="912115" y="905033"/>
            <a:ext cx="10367770" cy="5195230"/>
            <a:chOff x="614170" y="724962"/>
            <a:chExt cx="11275548" cy="5842334"/>
          </a:xfrm>
        </p:grpSpPr>
        <p:pic>
          <p:nvPicPr>
            <p:cNvPr id="7" name="Google Shape;189;p9" descr="Diagram of an empathy map canvas designed to help understand user perspectives by categorizing thoughts, feelings, sights, and sounds around a central user icon. Color-coded sticky notes highlight user emotions, observations, and behaviors, with sections for pain points and gains, emphasizing communication, creativity, and enhanced learning as key insights.">
              <a:extLst>
                <a:ext uri="{FF2B5EF4-FFF2-40B4-BE49-F238E27FC236}">
                  <a16:creationId xmlns:a16="http://schemas.microsoft.com/office/drawing/2014/main" id="{ADB07AFE-381D-F216-8392-8901716231D5}"/>
                </a:ext>
              </a:extLst>
            </p:cNvPr>
            <p:cNvPicPr preferRelativeResize="0"/>
            <p:nvPr/>
          </p:nvPicPr>
          <p:blipFill rotWithShape="1">
            <a:blip r:embed="rId2">
              <a:alphaModFix/>
            </a:blip>
            <a:srcRect t="26737"/>
            <a:stretch/>
          </p:blipFill>
          <p:spPr>
            <a:xfrm>
              <a:off x="614170" y="1922268"/>
              <a:ext cx="6099235" cy="3870251"/>
            </a:xfrm>
            <a:prstGeom prst="rect">
              <a:avLst/>
            </a:prstGeom>
            <a:noFill/>
            <a:ln>
              <a:noFill/>
            </a:ln>
          </p:spPr>
        </p:pic>
        <p:pic>
          <p:nvPicPr>
            <p:cNvPr id="8" name="Google Shape;190;p9" descr="Diagram of an empathy map designed to build user empathy by organizing thoughts, feelings, and actions related to AR and technology in teaching. The map includes color-coded sticky notes with user quotes and observations, highlighting mixed reactions to AR's potential impact on teaching, concerns about student engagement, and suggestions for integrating technology into daily practice.">
              <a:extLst>
                <a:ext uri="{FF2B5EF4-FFF2-40B4-BE49-F238E27FC236}">
                  <a16:creationId xmlns:a16="http://schemas.microsoft.com/office/drawing/2014/main" id="{CBEAA06D-C52F-9400-534E-F55E943EB884}"/>
                </a:ext>
              </a:extLst>
            </p:cNvPr>
            <p:cNvPicPr preferRelativeResize="0"/>
            <p:nvPr/>
          </p:nvPicPr>
          <p:blipFill rotWithShape="1">
            <a:blip r:embed="rId3">
              <a:alphaModFix/>
            </a:blip>
            <a:srcRect t="12456"/>
            <a:stretch/>
          </p:blipFill>
          <p:spPr>
            <a:xfrm>
              <a:off x="7189160" y="724962"/>
              <a:ext cx="4700558" cy="5842334"/>
            </a:xfrm>
            <a:prstGeom prst="rect">
              <a:avLst/>
            </a:prstGeom>
            <a:noFill/>
            <a:ln>
              <a:noFill/>
            </a:ln>
          </p:spPr>
        </p:pic>
      </p:grpSp>
      <p:sp>
        <p:nvSpPr>
          <p:cNvPr id="5" name="Title 4">
            <a:extLst>
              <a:ext uri="{FF2B5EF4-FFF2-40B4-BE49-F238E27FC236}">
                <a16:creationId xmlns:a16="http://schemas.microsoft.com/office/drawing/2014/main" id="{BA7D6447-F644-BD01-140E-499DF0FEC87E}"/>
              </a:ext>
            </a:extLst>
          </p:cNvPr>
          <p:cNvSpPr txBox="1">
            <a:spLocks noGrp="1"/>
          </p:cNvSpPr>
          <p:nvPr>
            <p:ph type="title" idx="4294967295"/>
          </p:nvPr>
        </p:nvSpPr>
        <p:spPr>
          <a:xfrm>
            <a:off x="912115" y="905033"/>
            <a:ext cx="4425597" cy="584775"/>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EE7236"/>
                </a:solidFill>
                <a:effectLst/>
                <a:uLnTx/>
                <a:uFillTx/>
                <a:latin typeface="Lexend" pitchFamily="2" charset="0"/>
                <a:ea typeface="+mn-ea"/>
                <a:cs typeface="+mn-cs"/>
              </a:rPr>
              <a:t>Empathy Mapping</a:t>
            </a:r>
            <a:r>
              <a:rPr kumimoji="0" lang="en-GB" sz="3200" b="1" i="0" u="none" strike="noStrike" kern="1200" cap="none" spc="0" normalizeH="0" baseline="0" noProof="0" dirty="0">
                <a:ln>
                  <a:noFill/>
                </a:ln>
                <a:solidFill>
                  <a:schemeClr val="bg1"/>
                </a:solidFill>
                <a:effectLst/>
                <a:uLnTx/>
                <a:uFillTx/>
                <a:latin typeface="Lexend" pitchFamily="2" charset="0"/>
                <a:ea typeface="+mn-ea"/>
                <a:cs typeface="+mn-cs"/>
              </a:rPr>
              <a:t>.</a:t>
            </a:r>
            <a:endParaRPr kumimoji="0" lang="en-GB" sz="3200" b="0" i="0" u="none" strike="noStrike" kern="1200" cap="none" spc="0" normalizeH="0" baseline="0" noProof="0" dirty="0">
              <a:ln>
                <a:noFill/>
              </a:ln>
              <a:solidFill>
                <a:schemeClr val="bg1"/>
              </a:solidFill>
              <a:effectLst/>
              <a:uLnTx/>
              <a:uFillTx/>
              <a:latin typeface="Lexend" pitchFamily="2" charset="0"/>
              <a:ea typeface="+mn-ea"/>
              <a:cs typeface="+mn-cs"/>
            </a:endParaRPr>
          </a:p>
        </p:txBody>
      </p:sp>
    </p:spTree>
    <p:extLst>
      <p:ext uri="{BB962C8B-B14F-4D97-AF65-F5344CB8AC3E}">
        <p14:creationId xmlns:p14="http://schemas.microsoft.com/office/powerpoint/2010/main" val="1628378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01F9CD-1DB0-01D9-DCAD-58EE6F412978}"/>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93B5D6D0-DB80-1F99-815F-FD7DF6E772AB}"/>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EE72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30D2D809-C021-3D69-651D-2EE3651B9CF3}"/>
              </a:ext>
              <a:ext uri="{C183D7F6-B498-43B3-948B-1728B52AA6E4}">
                <adec:decorative xmlns:adec="http://schemas.microsoft.com/office/drawing/2017/decorative" val="1"/>
              </a:ext>
            </a:extLst>
          </p:cNvPr>
          <p:cNvSpPr/>
          <p:nvPr/>
        </p:nvSpPr>
        <p:spPr>
          <a:xfrm>
            <a:off x="381000" y="356616"/>
            <a:ext cx="11430000" cy="6144768"/>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pic>
        <p:nvPicPr>
          <p:cNvPr id="4" name="Picture 3" descr="Hand-drawn diagram with sketches and notes exploring concepts of waves, forces, and interactions, including illustrations of sound waves, light refraction, and force effects on objects. Key elements include labeled drawings of wave patterns, force diagrams, and questions prompting observation of physical phenomena, using blue and black ink with minimal color accents.">
            <a:extLst>
              <a:ext uri="{FF2B5EF4-FFF2-40B4-BE49-F238E27FC236}">
                <a16:creationId xmlns:a16="http://schemas.microsoft.com/office/drawing/2014/main" id="{3F00ECB2-904A-6F39-A1D4-8C45988C9BA1}"/>
              </a:ext>
              <a:ext uri="{C183D7F6-B498-43B3-948B-1728B52AA6E4}">
                <adec:decorative xmlns:adec="http://schemas.microsoft.com/office/drawing/2017/decorative" val="0"/>
              </a:ext>
            </a:extLst>
          </p:cNvPr>
          <p:cNvPicPr>
            <a:picLocks noChangeAspect="1"/>
          </p:cNvPicPr>
          <p:nvPr/>
        </p:nvPicPr>
        <p:blipFill>
          <a:blip r:embed="rId2"/>
          <a:srcRect t="3570"/>
          <a:stretch>
            <a:fillRect/>
          </a:stretch>
        </p:blipFill>
        <p:spPr>
          <a:xfrm>
            <a:off x="3420534" y="813857"/>
            <a:ext cx="8194237" cy="5473802"/>
          </a:xfrm>
          <a:prstGeom prst="rect">
            <a:avLst/>
          </a:prstGeom>
        </p:spPr>
      </p:pic>
      <p:sp>
        <p:nvSpPr>
          <p:cNvPr id="11" name="TextBox 10">
            <a:extLst>
              <a:ext uri="{FF2B5EF4-FFF2-40B4-BE49-F238E27FC236}">
                <a16:creationId xmlns:a16="http://schemas.microsoft.com/office/drawing/2014/main" id="{6829F468-927F-3E64-F9A1-B6B84E35C3E2}"/>
              </a:ext>
            </a:extLst>
          </p:cNvPr>
          <p:cNvSpPr txBox="1"/>
          <p:nvPr/>
        </p:nvSpPr>
        <p:spPr>
          <a:xfrm>
            <a:off x="912115" y="4198641"/>
            <a:ext cx="3671917" cy="1754326"/>
          </a:xfrm>
          <a:prstGeom prst="rect">
            <a:avLst/>
          </a:prstGeom>
          <a:noFill/>
        </p:spPr>
        <p:txBody>
          <a:bodyPr wrap="square">
            <a:spAutoFit/>
          </a:bodyPr>
          <a:lstStyle/>
          <a:p>
            <a:pPr marR="0" algn="l" rtl="0"/>
            <a:endParaRPr lang="en-GB" sz="1800" b="0" i="0" u="none" strike="noStrike" baseline="30000" dirty="0">
              <a:solidFill>
                <a:srgbClr val="000000"/>
              </a:solidFill>
              <a:latin typeface="Lexend" pitchFamily="2" charset="0"/>
            </a:endParaRPr>
          </a:p>
          <a:p>
            <a:pPr marR="0" algn="l" rtl="0"/>
            <a:endParaRPr lang="en-GB" baseline="30000" dirty="0">
              <a:solidFill>
                <a:srgbClr val="000000"/>
              </a:solidFill>
              <a:latin typeface="Lexend" pitchFamily="2" charset="0"/>
            </a:endParaRPr>
          </a:p>
          <a:p>
            <a:pPr marR="0" algn="l" rtl="0"/>
            <a:endParaRPr lang="en-GB" sz="1800" b="0" i="0" u="none" strike="noStrike" baseline="30000" dirty="0">
              <a:solidFill>
                <a:srgbClr val="000000"/>
              </a:solidFill>
              <a:latin typeface="Lexend" pitchFamily="2" charset="0"/>
            </a:endParaRPr>
          </a:p>
          <a:p>
            <a:pPr marR="0" algn="l" rtl="0"/>
            <a:endParaRPr lang="en-GB" baseline="30000" dirty="0">
              <a:solidFill>
                <a:srgbClr val="000000"/>
              </a:solidFill>
              <a:latin typeface="Lexend" pitchFamily="2" charset="0"/>
            </a:endParaRPr>
          </a:p>
          <a:p>
            <a:pPr marR="0" algn="l" rtl="0"/>
            <a:endParaRPr lang="en-GB" sz="1800" b="0" i="0" u="none" strike="noStrike" baseline="30000" dirty="0">
              <a:solidFill>
                <a:srgbClr val="000000"/>
              </a:solidFill>
              <a:latin typeface="Lexend" pitchFamily="2" charset="0"/>
            </a:endParaRPr>
          </a:p>
          <a:p>
            <a:pPr marR="0" algn="l" rtl="0"/>
            <a:endParaRPr lang="en-GB" baseline="30000" dirty="0">
              <a:solidFill>
                <a:srgbClr val="000000"/>
              </a:solidFill>
              <a:latin typeface="Lexend" pitchFamily="2" charset="0"/>
            </a:endParaRPr>
          </a:p>
          <a:p>
            <a:pPr marR="0" algn="l" rtl="0"/>
            <a:endParaRPr lang="en-GB" sz="1800" b="0" i="0" u="none" strike="noStrike" baseline="30000" dirty="0">
              <a:solidFill>
                <a:srgbClr val="000000"/>
              </a:solidFill>
              <a:latin typeface="Lexend" pitchFamily="2" charset="0"/>
            </a:endParaRPr>
          </a:p>
          <a:p>
            <a:pPr marR="0" algn="l" rtl="0"/>
            <a:r>
              <a:rPr lang="en-GB" sz="1800" b="0" i="0" u="none" strike="noStrike" baseline="30000" dirty="0">
                <a:solidFill>
                  <a:srgbClr val="000000"/>
                </a:solidFill>
                <a:latin typeface="Lexend" pitchFamily="2" charset="0"/>
              </a:rPr>
              <a:t>Knapp, J., </a:t>
            </a:r>
            <a:r>
              <a:rPr lang="en-GB" sz="1800" b="0" i="0" u="none" strike="noStrike" baseline="30000" dirty="0" err="1">
                <a:solidFill>
                  <a:srgbClr val="000000"/>
                </a:solidFill>
                <a:latin typeface="Lexend" pitchFamily="2" charset="0"/>
              </a:rPr>
              <a:t>Zeratsky</a:t>
            </a:r>
            <a:r>
              <a:rPr lang="en-GB" sz="1800" b="0" i="0" u="none" strike="noStrike" baseline="30000" dirty="0">
                <a:solidFill>
                  <a:srgbClr val="000000"/>
                </a:solidFill>
                <a:latin typeface="Lexend" pitchFamily="2" charset="0"/>
              </a:rPr>
              <a:t>, J., </a:t>
            </a:r>
          </a:p>
          <a:p>
            <a:pPr marR="0" algn="l" rtl="0"/>
            <a:r>
              <a:rPr lang="en-GB" sz="1800" b="0" i="0" u="none" strike="noStrike" baseline="30000" dirty="0">
                <a:solidFill>
                  <a:srgbClr val="000000"/>
                </a:solidFill>
                <a:latin typeface="Lexend" pitchFamily="2" charset="0"/>
              </a:rPr>
              <a:t>and Kowitz, B. (2016). </a:t>
            </a:r>
          </a:p>
        </p:txBody>
      </p:sp>
      <p:sp>
        <p:nvSpPr>
          <p:cNvPr id="5" name="Title 4">
            <a:extLst>
              <a:ext uri="{FF2B5EF4-FFF2-40B4-BE49-F238E27FC236}">
                <a16:creationId xmlns:a16="http://schemas.microsoft.com/office/drawing/2014/main" id="{7A5657B6-0303-3804-7D95-5AC8278B92E5}"/>
              </a:ext>
            </a:extLst>
          </p:cNvPr>
          <p:cNvSpPr txBox="1">
            <a:spLocks noGrp="1"/>
          </p:cNvSpPr>
          <p:nvPr>
            <p:ph type="title" idx="4294967295"/>
          </p:nvPr>
        </p:nvSpPr>
        <p:spPr>
          <a:xfrm>
            <a:off x="912115" y="905033"/>
            <a:ext cx="4425597" cy="584775"/>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EE7236"/>
                </a:solidFill>
                <a:effectLst/>
                <a:uLnTx/>
                <a:uFillTx/>
                <a:latin typeface="Lexend" pitchFamily="2" charset="0"/>
                <a:ea typeface="+mn-ea"/>
                <a:cs typeface="+mn-cs"/>
              </a:rPr>
              <a:t>Crazy 8s</a:t>
            </a:r>
            <a:r>
              <a:rPr kumimoji="0" lang="en-GB" sz="3200" b="1" i="0" u="none" strike="noStrike" kern="1200" cap="none" spc="0" normalizeH="0" baseline="0" noProof="0" dirty="0">
                <a:ln>
                  <a:noFill/>
                </a:ln>
                <a:solidFill>
                  <a:schemeClr val="bg1"/>
                </a:solidFill>
                <a:effectLst/>
                <a:uLnTx/>
                <a:uFillTx/>
                <a:latin typeface="Lexend" pitchFamily="2" charset="0"/>
                <a:ea typeface="+mn-ea"/>
                <a:cs typeface="+mn-cs"/>
              </a:rPr>
              <a:t>.</a:t>
            </a:r>
            <a:endParaRPr kumimoji="0" lang="en-GB" sz="3200" b="0" i="0" u="none" strike="noStrike" kern="1200" cap="none" spc="0" normalizeH="0" baseline="0" noProof="0" dirty="0">
              <a:ln>
                <a:noFill/>
              </a:ln>
              <a:solidFill>
                <a:schemeClr val="bg1"/>
              </a:solidFill>
              <a:effectLst/>
              <a:uLnTx/>
              <a:uFillTx/>
              <a:latin typeface="Lexend" pitchFamily="2" charset="0"/>
              <a:ea typeface="+mn-ea"/>
              <a:cs typeface="+mn-cs"/>
            </a:endParaRPr>
          </a:p>
        </p:txBody>
      </p:sp>
    </p:spTree>
    <p:extLst>
      <p:ext uri="{BB962C8B-B14F-4D97-AF65-F5344CB8AC3E}">
        <p14:creationId xmlns:p14="http://schemas.microsoft.com/office/powerpoint/2010/main" val="22036432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E37285-2C6B-EAEF-6EC4-C5D6ADF235A8}"/>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C5FB5812-B5BE-34FF-256A-22C0049E1CAA}"/>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Teacher feedback about AR</a:t>
            </a:r>
          </a:p>
        </p:txBody>
      </p:sp>
      <p:sp>
        <p:nvSpPr>
          <p:cNvPr id="4" name="Rectangle 3">
            <a:extLst>
              <a:ext uri="{FF2B5EF4-FFF2-40B4-BE49-F238E27FC236}">
                <a16:creationId xmlns:a16="http://schemas.microsoft.com/office/drawing/2014/main" id="{B119ABA7-742C-8391-1984-D4FEE83D77FF}"/>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F47B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descr="Graphic with multiple white speech bubbles on an orange background, each containing questions and concerns about ICT in education. Key phrases include &quot;Nervous or confident about using it,&quot; &quot;Is it reliable technology?&quot; &quot;What is the cost to the school?&quot; and &quot;Could it transform my teaching?&quot; highlighting teacher apprehensions and considerations regarding technology integration.">
            <a:extLst>
              <a:ext uri="{FF2B5EF4-FFF2-40B4-BE49-F238E27FC236}">
                <a16:creationId xmlns:a16="http://schemas.microsoft.com/office/drawing/2014/main" id="{18AA1BA2-DC7C-F283-02E3-B4DCD21AD0C6}"/>
              </a:ext>
            </a:extLst>
          </p:cNvPr>
          <p:cNvPicPr>
            <a:picLocks noChangeAspect="1"/>
          </p:cNvPicPr>
          <p:nvPr/>
        </p:nvPicPr>
        <p:blipFill>
          <a:blip r:embed="rId2"/>
          <a:stretch>
            <a:fillRect/>
          </a:stretch>
        </p:blipFill>
        <p:spPr>
          <a:xfrm>
            <a:off x="1496991" y="0"/>
            <a:ext cx="9746657" cy="6858000"/>
          </a:xfrm>
          <a:prstGeom prst="rect">
            <a:avLst/>
          </a:prstGeom>
        </p:spPr>
      </p:pic>
    </p:spTree>
    <p:extLst>
      <p:ext uri="{BB962C8B-B14F-4D97-AF65-F5344CB8AC3E}">
        <p14:creationId xmlns:p14="http://schemas.microsoft.com/office/powerpoint/2010/main" val="1250198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D43A11-72F6-002E-AC16-CE3ED8EE039A}"/>
            </a:ext>
          </a:extLst>
        </p:cNvPr>
        <p:cNvGrpSpPr/>
        <p:nvPr/>
      </p:nvGrpSpPr>
      <p:grpSpPr>
        <a:xfrm>
          <a:off x="0" y="0"/>
          <a:ext cx="0" cy="0"/>
          <a:chOff x="0" y="0"/>
          <a:chExt cx="0" cy="0"/>
        </a:xfrm>
      </p:grpSpPr>
      <p:pic>
        <p:nvPicPr>
          <p:cNvPr id="3" name="Picture 2" descr="A diagram of 14 orange speech bubbles containing positive feedback and questions about augmented reality (AR) in education, highlighting enthusiasm and curiosity about its integration into curriculum and teaching practices. Key phrases include &quot;Kids will love it,&quot; &quot;Time to explore AR,&quot; and &quot;Map out across curriculum design,&quot; emphasizing interest in practical application and cross-subject use.">
            <a:extLst>
              <a:ext uri="{FF2B5EF4-FFF2-40B4-BE49-F238E27FC236}">
                <a16:creationId xmlns:a16="http://schemas.microsoft.com/office/drawing/2014/main" id="{64F948D1-8452-2CBE-9830-884B25373833}"/>
              </a:ext>
            </a:extLst>
          </p:cNvPr>
          <p:cNvPicPr>
            <a:picLocks noChangeAspect="1"/>
          </p:cNvPicPr>
          <p:nvPr/>
        </p:nvPicPr>
        <p:blipFill>
          <a:blip r:embed="rId2"/>
          <a:stretch>
            <a:fillRect/>
          </a:stretch>
        </p:blipFill>
        <p:spPr>
          <a:xfrm>
            <a:off x="1281488" y="112048"/>
            <a:ext cx="9629023" cy="6483682"/>
          </a:xfrm>
          <a:prstGeom prst="rect">
            <a:avLst/>
          </a:prstGeom>
        </p:spPr>
      </p:pic>
      <p:sp>
        <p:nvSpPr>
          <p:cNvPr id="5" name="Title 4">
            <a:extLst>
              <a:ext uri="{FF2B5EF4-FFF2-40B4-BE49-F238E27FC236}">
                <a16:creationId xmlns:a16="http://schemas.microsoft.com/office/drawing/2014/main" id="{61258248-1B98-4093-077F-006D588B01A9}"/>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Teacher feedback about using AR</a:t>
            </a:r>
          </a:p>
        </p:txBody>
      </p:sp>
    </p:spTree>
    <p:extLst>
      <p:ext uri="{BB962C8B-B14F-4D97-AF65-F5344CB8AC3E}">
        <p14:creationId xmlns:p14="http://schemas.microsoft.com/office/powerpoint/2010/main" val="3054968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0C48C0-48CE-94C0-4DB7-3FEFEC5AD8A8}"/>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494F859B-0CAD-9B03-A103-3A48EC8E73D2}"/>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F47B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descr="Hexagon-shaped infographic displays percentage of teachers using AR or VR applications based on a questionnaire. Larger hexagon shows 72% of teachers do not use AR/VR, smaller hexagon shows 28% do use these technologies, set against an orange background.">
            <a:extLst>
              <a:ext uri="{FF2B5EF4-FFF2-40B4-BE49-F238E27FC236}">
                <a16:creationId xmlns:a16="http://schemas.microsoft.com/office/drawing/2014/main" id="{5B200517-46A3-54E1-04DB-85CF42D8EB80}"/>
              </a:ext>
            </a:extLst>
          </p:cNvPr>
          <p:cNvPicPr>
            <a:picLocks noChangeAspect="1"/>
          </p:cNvPicPr>
          <p:nvPr/>
        </p:nvPicPr>
        <p:blipFill>
          <a:blip r:embed="rId2"/>
          <a:stretch>
            <a:fillRect/>
          </a:stretch>
        </p:blipFill>
        <p:spPr>
          <a:xfrm>
            <a:off x="2467026" y="849474"/>
            <a:ext cx="7257948" cy="5159051"/>
          </a:xfrm>
          <a:prstGeom prst="rect">
            <a:avLst/>
          </a:prstGeom>
        </p:spPr>
      </p:pic>
      <p:sp>
        <p:nvSpPr>
          <p:cNvPr id="2" name="Title 1">
            <a:extLst>
              <a:ext uri="{FF2B5EF4-FFF2-40B4-BE49-F238E27FC236}">
                <a16:creationId xmlns:a16="http://schemas.microsoft.com/office/drawing/2014/main" id="{5796679E-F85A-B781-AB5C-D931E7507463}"/>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Percentage of teachers using AR or VR in the classroom</a:t>
            </a:r>
          </a:p>
        </p:txBody>
      </p:sp>
    </p:spTree>
    <p:extLst>
      <p:ext uri="{BB962C8B-B14F-4D97-AF65-F5344CB8AC3E}">
        <p14:creationId xmlns:p14="http://schemas.microsoft.com/office/powerpoint/2010/main" val="2265698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D2E76-6527-46D8-2A15-E0EF1AA9CB53}"/>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3907E37C-539E-F96B-FB09-64783ACACC08}"/>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EE72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FF9762F4-85D8-7B0F-04AC-657790A84E4F}"/>
              </a:ext>
              <a:ext uri="{C183D7F6-B498-43B3-948B-1728B52AA6E4}">
                <adec:decorative xmlns:adec="http://schemas.microsoft.com/office/drawing/2017/decorative" val="1"/>
              </a:ext>
            </a:extLst>
          </p:cNvPr>
          <p:cNvSpPr/>
          <p:nvPr/>
        </p:nvSpPr>
        <p:spPr>
          <a:xfrm>
            <a:off x="292608" y="265176"/>
            <a:ext cx="11631168"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pic>
        <p:nvPicPr>
          <p:cNvPr id="2" name="Google Shape;198;p10" descr="Diagram illustrating augmented reality service barriers and opportunities across home, school, remote, and classroom settings. Key elements include red circles indicating high-importance barriers like poor Wi-Fi connectivity and lack of training, and green circles showing opportunities such as shared AR networks and science curriculum integration, with dotted lines connecting stakeholders like parents, pupils, teachers, and developers.">
            <a:extLst>
              <a:ext uri="{FF2B5EF4-FFF2-40B4-BE49-F238E27FC236}">
                <a16:creationId xmlns:a16="http://schemas.microsoft.com/office/drawing/2014/main" id="{228F4E92-A78E-4607-FEDC-5AFEE74D08B3}"/>
              </a:ext>
            </a:extLst>
          </p:cNvPr>
          <p:cNvPicPr preferRelativeResize="0"/>
          <p:nvPr/>
        </p:nvPicPr>
        <p:blipFill rotWithShape="1">
          <a:blip r:embed="rId2">
            <a:alphaModFix/>
          </a:blip>
          <a:srcRect l="3496" t="21777" b="3048"/>
          <a:stretch>
            <a:fillRect/>
          </a:stretch>
        </p:blipFill>
        <p:spPr>
          <a:xfrm>
            <a:off x="1592559" y="873692"/>
            <a:ext cx="9031265" cy="4919902"/>
          </a:xfrm>
          <a:prstGeom prst="rect">
            <a:avLst/>
          </a:prstGeom>
          <a:noFill/>
          <a:ln>
            <a:noFill/>
          </a:ln>
        </p:spPr>
      </p:pic>
      <p:pic>
        <p:nvPicPr>
          <p:cNvPr id="4" name="Google Shape;198;p10" descr="hey to show barriers and opportunities of using augmented reality">
            <a:extLst>
              <a:ext uri="{FF2B5EF4-FFF2-40B4-BE49-F238E27FC236}">
                <a16:creationId xmlns:a16="http://schemas.microsoft.com/office/drawing/2014/main" id="{CEB4D3FC-17AC-C68B-56BF-71D0A8B75A4C}"/>
              </a:ext>
            </a:extLst>
          </p:cNvPr>
          <p:cNvPicPr preferRelativeResize="0"/>
          <p:nvPr/>
        </p:nvPicPr>
        <p:blipFill rotWithShape="1">
          <a:blip r:embed="rId2">
            <a:alphaModFix/>
          </a:blip>
          <a:srcRect l="65622" t="3257" r="3350" b="77687"/>
          <a:stretch/>
        </p:blipFill>
        <p:spPr>
          <a:xfrm>
            <a:off x="9027026" y="985017"/>
            <a:ext cx="2127531" cy="913734"/>
          </a:xfrm>
          <a:prstGeom prst="rect">
            <a:avLst/>
          </a:prstGeom>
          <a:noFill/>
          <a:ln>
            <a:noFill/>
          </a:ln>
        </p:spPr>
      </p:pic>
      <p:sp>
        <p:nvSpPr>
          <p:cNvPr id="3" name="TextBox 2">
            <a:extLst>
              <a:ext uri="{FF2B5EF4-FFF2-40B4-BE49-F238E27FC236}">
                <a16:creationId xmlns:a16="http://schemas.microsoft.com/office/drawing/2014/main" id="{0C7D691A-246E-DE03-92BE-589A28BACF6C}"/>
              </a:ext>
            </a:extLst>
          </p:cNvPr>
          <p:cNvSpPr txBox="1"/>
          <p:nvPr/>
        </p:nvSpPr>
        <p:spPr>
          <a:xfrm>
            <a:off x="3023976" y="5920270"/>
            <a:ext cx="5392823" cy="276999"/>
          </a:xfrm>
          <a:prstGeom prst="rect">
            <a:avLst/>
          </a:prstGeom>
          <a:noFill/>
        </p:spPr>
        <p:txBody>
          <a:bodyPr wrap="none" rtlCol="0">
            <a:spAutoFit/>
          </a:bodyPr>
          <a:lstStyle/>
          <a:p>
            <a:r>
              <a:rPr lang="en-GB" sz="1200" b="1" dirty="0">
                <a:latin typeface="Lexend" pitchFamily="2" charset="0"/>
              </a:rPr>
              <a:t>Fearn, W and Hook, J (2023) A Service Design Thinking Approach</a:t>
            </a:r>
          </a:p>
        </p:txBody>
      </p:sp>
      <p:sp>
        <p:nvSpPr>
          <p:cNvPr id="5" name="Title 4">
            <a:extLst>
              <a:ext uri="{FF2B5EF4-FFF2-40B4-BE49-F238E27FC236}">
                <a16:creationId xmlns:a16="http://schemas.microsoft.com/office/drawing/2014/main" id="{2DE03ABF-13FB-0ABE-5F9D-1A26E1052132}"/>
              </a:ext>
            </a:extLst>
          </p:cNvPr>
          <p:cNvSpPr txBox="1">
            <a:spLocks noGrp="1"/>
          </p:cNvSpPr>
          <p:nvPr>
            <p:ph type="title" idx="4294967295"/>
          </p:nvPr>
        </p:nvSpPr>
        <p:spPr>
          <a:xfrm>
            <a:off x="687330" y="523352"/>
            <a:ext cx="4425597" cy="461665"/>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EE7236"/>
                </a:solidFill>
                <a:effectLst/>
                <a:uLnTx/>
                <a:uFillTx/>
                <a:latin typeface="Lexend" pitchFamily="2" charset="0"/>
                <a:ea typeface="+mn-ea"/>
                <a:cs typeface="+mn-cs"/>
              </a:rPr>
              <a:t>Mapping Key Points</a:t>
            </a:r>
            <a:endParaRPr kumimoji="0" lang="en-GB" sz="3200" b="0" i="0" u="none" strike="noStrike" kern="1200" cap="none" spc="0" normalizeH="0" baseline="0" noProof="0" dirty="0">
              <a:ln>
                <a:noFill/>
              </a:ln>
              <a:solidFill>
                <a:schemeClr val="bg1"/>
              </a:solidFill>
              <a:effectLst/>
              <a:uLnTx/>
              <a:uFillTx/>
              <a:latin typeface="Lexend" pitchFamily="2" charset="0"/>
              <a:ea typeface="+mn-ea"/>
              <a:cs typeface="+mn-cs"/>
            </a:endParaRPr>
          </a:p>
        </p:txBody>
      </p:sp>
    </p:spTree>
    <p:extLst>
      <p:ext uri="{BB962C8B-B14F-4D97-AF65-F5344CB8AC3E}">
        <p14:creationId xmlns:p14="http://schemas.microsoft.com/office/powerpoint/2010/main" val="10040596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A2DE11-3F87-FF1F-F1C9-05B3BC7A8C1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7024D325-BD20-9088-BC0C-7FED2BEBBB89}"/>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EE72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descr="A list of opportunities when using augmented reality in primary schools">
            <a:extLst>
              <a:ext uri="{FF2B5EF4-FFF2-40B4-BE49-F238E27FC236}">
                <a16:creationId xmlns:a16="http://schemas.microsoft.com/office/drawing/2014/main" id="{32845C6A-3594-69DC-E601-5FF493597756}"/>
              </a:ext>
            </a:extLst>
          </p:cNvPr>
          <p:cNvSpPr txBox="1"/>
          <p:nvPr/>
        </p:nvSpPr>
        <p:spPr>
          <a:xfrm>
            <a:off x="7003312" y="826310"/>
            <a:ext cx="4464856" cy="5180905"/>
          </a:xfrm>
          <a:prstGeom prst="rect">
            <a:avLst/>
          </a:prstGeom>
          <a:noFill/>
        </p:spPr>
        <p:txBody>
          <a:bodyPr wrap="square" rtlCol="0">
            <a:spAutoFit/>
          </a:bodyPr>
          <a:lstStyle/>
          <a:p>
            <a:r>
              <a:rPr lang="en-GB" sz="3200" b="1" dirty="0">
                <a:solidFill>
                  <a:schemeClr val="bg1"/>
                </a:solidFill>
                <a:latin typeface="Lexend" pitchFamily="2" charset="0"/>
                <a:ea typeface="Arial"/>
                <a:cs typeface="Arial"/>
                <a:sym typeface="Arial"/>
              </a:rPr>
              <a:t>Opportunities</a:t>
            </a:r>
            <a:endParaRPr lang="en-GB" sz="3200" dirty="0">
              <a:solidFill>
                <a:schemeClr val="bg1"/>
              </a:solidFill>
              <a:latin typeface="Lexend" pitchFamily="2" charset="0"/>
            </a:endParaRPr>
          </a:p>
          <a:p>
            <a:pPr lvl="0">
              <a:buClr>
                <a:srgbClr val="000000"/>
              </a:buClr>
              <a:buSzPts val="1800"/>
            </a:pPr>
            <a:endParaRPr lang="en-GB" sz="2400" dirty="0">
              <a:solidFill>
                <a:schemeClr val="bg1"/>
              </a:solidFill>
              <a:latin typeface="Lexend" pitchFamily="2" charset="0"/>
              <a:ea typeface="Arial"/>
              <a:cs typeface="Arial"/>
              <a:sym typeface="Arial"/>
            </a:endParaRPr>
          </a:p>
          <a:p>
            <a:pPr lvl="0">
              <a:buClr>
                <a:srgbClr val="000000"/>
              </a:buClr>
              <a:buSzPts val="1800"/>
            </a:pPr>
            <a:r>
              <a:rPr lang="en-GB" sz="2000" dirty="0">
                <a:solidFill>
                  <a:schemeClr val="bg1"/>
                </a:solidFill>
                <a:latin typeface="Lexend" pitchFamily="2" charset="0"/>
                <a:ea typeface="Arial"/>
                <a:cs typeface="Arial"/>
                <a:sym typeface="Arial"/>
              </a:rPr>
              <a:t>Curriculum Alignment</a:t>
            </a:r>
          </a:p>
          <a:p>
            <a:pPr lvl="0">
              <a:buClr>
                <a:srgbClr val="000000"/>
              </a:buClr>
              <a:buSzPts val="1800"/>
            </a:pPr>
            <a:r>
              <a:rPr lang="en-GB" sz="2000" dirty="0">
                <a:solidFill>
                  <a:schemeClr val="bg1"/>
                </a:solidFill>
                <a:latin typeface="Lexend" pitchFamily="2" charset="0"/>
                <a:ea typeface="Arial"/>
                <a:cs typeface="Arial"/>
                <a:sym typeface="Arial"/>
              </a:rPr>
              <a:t>Cross Curriculum </a:t>
            </a:r>
            <a:endParaRPr lang="en-GB" sz="2000" dirty="0">
              <a:solidFill>
                <a:schemeClr val="bg1"/>
              </a:solidFill>
              <a:latin typeface="Lexend" pitchFamily="2" charset="0"/>
            </a:endParaRPr>
          </a:p>
          <a:p>
            <a:pPr lvl="0">
              <a:buClr>
                <a:srgbClr val="000000"/>
              </a:buClr>
              <a:buSzPts val="1800"/>
            </a:pPr>
            <a:r>
              <a:rPr lang="en-GB" sz="2000" dirty="0">
                <a:solidFill>
                  <a:schemeClr val="bg1"/>
                </a:solidFill>
                <a:latin typeface="Lexend" pitchFamily="2" charset="0"/>
                <a:ea typeface="Arial"/>
                <a:cs typeface="Arial"/>
                <a:sym typeface="Arial"/>
              </a:rPr>
              <a:t>Connecting Science to Real Life</a:t>
            </a:r>
          </a:p>
          <a:p>
            <a:pPr lvl="0">
              <a:buClr>
                <a:srgbClr val="000000"/>
              </a:buClr>
              <a:buSzPts val="1800"/>
            </a:pPr>
            <a:r>
              <a:rPr lang="en-GB" sz="2000" dirty="0">
                <a:solidFill>
                  <a:schemeClr val="bg1"/>
                </a:solidFill>
                <a:latin typeface="Lexend" pitchFamily="2" charset="0"/>
                <a:ea typeface="Arial"/>
                <a:cs typeface="Arial"/>
                <a:sym typeface="Arial"/>
              </a:rPr>
              <a:t>Engaging in unique ways</a:t>
            </a:r>
            <a:endParaRPr lang="en-GB" sz="2000" dirty="0">
              <a:solidFill>
                <a:schemeClr val="bg1"/>
              </a:solidFill>
              <a:latin typeface="Lexend" pitchFamily="2" charset="0"/>
            </a:endParaRPr>
          </a:p>
          <a:p>
            <a:pPr lvl="0">
              <a:buClr>
                <a:srgbClr val="000000"/>
              </a:buClr>
              <a:buSzPts val="1800"/>
            </a:pPr>
            <a:r>
              <a:rPr lang="en-GB" sz="2000" dirty="0">
                <a:solidFill>
                  <a:schemeClr val="bg1"/>
                </a:solidFill>
                <a:latin typeface="Lexend" pitchFamily="2" charset="0"/>
                <a:ea typeface="Arial"/>
                <a:cs typeface="Arial"/>
                <a:sym typeface="Arial"/>
              </a:rPr>
              <a:t>Educate teachers on new technology</a:t>
            </a:r>
            <a:endParaRPr lang="en-GB" sz="2000" dirty="0">
              <a:solidFill>
                <a:schemeClr val="bg1"/>
              </a:solidFill>
              <a:latin typeface="Lexend" pitchFamily="2" charset="0"/>
            </a:endParaRPr>
          </a:p>
          <a:p>
            <a:pPr lvl="0">
              <a:buClr>
                <a:srgbClr val="000000"/>
              </a:buClr>
              <a:buSzPts val="1800"/>
            </a:pPr>
            <a:r>
              <a:rPr lang="en-GB" sz="2000" dirty="0">
                <a:solidFill>
                  <a:schemeClr val="bg1"/>
                </a:solidFill>
                <a:latin typeface="Lexend" pitchFamily="2" charset="0"/>
                <a:ea typeface="Arial"/>
                <a:cs typeface="Arial"/>
                <a:sym typeface="Arial"/>
              </a:rPr>
              <a:t>Changing teacher attitudes</a:t>
            </a:r>
            <a:endParaRPr lang="en-GB" sz="2000" dirty="0">
              <a:solidFill>
                <a:schemeClr val="bg1"/>
              </a:solidFill>
              <a:latin typeface="Lexend" pitchFamily="2" charset="0"/>
            </a:endParaRPr>
          </a:p>
          <a:p>
            <a:pPr lvl="0">
              <a:buClr>
                <a:srgbClr val="000000"/>
              </a:buClr>
              <a:buSzPts val="1800"/>
            </a:pPr>
            <a:r>
              <a:rPr lang="en-GB" sz="2000" dirty="0">
                <a:solidFill>
                  <a:schemeClr val="bg1"/>
                </a:solidFill>
                <a:latin typeface="Lexend" pitchFamily="2" charset="0"/>
                <a:ea typeface="Arial"/>
                <a:cs typeface="Arial"/>
                <a:sym typeface="Arial"/>
              </a:rPr>
              <a:t>Science Capital</a:t>
            </a:r>
            <a:endParaRPr lang="en-GB" sz="2000" dirty="0">
              <a:solidFill>
                <a:schemeClr val="bg1"/>
              </a:solidFill>
              <a:latin typeface="Lexend" pitchFamily="2" charset="0"/>
            </a:endParaRPr>
          </a:p>
          <a:p>
            <a:pPr lvl="0">
              <a:buClr>
                <a:srgbClr val="000000"/>
              </a:buClr>
              <a:buSzPts val="1800"/>
            </a:pPr>
            <a:r>
              <a:rPr lang="en-GB" sz="2000" dirty="0">
                <a:solidFill>
                  <a:schemeClr val="bg1"/>
                </a:solidFill>
                <a:latin typeface="Lexend" pitchFamily="2" charset="0"/>
                <a:ea typeface="Arial"/>
                <a:cs typeface="Arial"/>
                <a:sym typeface="Arial"/>
              </a:rPr>
              <a:t>Relevance to Real Life</a:t>
            </a:r>
            <a:endParaRPr lang="en-GB" sz="2000" dirty="0">
              <a:solidFill>
                <a:schemeClr val="bg1"/>
              </a:solidFill>
              <a:latin typeface="Lexend" pitchFamily="2" charset="0"/>
            </a:endParaRPr>
          </a:p>
          <a:p>
            <a:pPr lvl="0">
              <a:buClr>
                <a:srgbClr val="000000"/>
              </a:buClr>
              <a:buSzPts val="1800"/>
            </a:pPr>
            <a:r>
              <a:rPr lang="en-GB" sz="2000" dirty="0">
                <a:solidFill>
                  <a:schemeClr val="bg1"/>
                </a:solidFill>
                <a:latin typeface="Lexend" pitchFamily="2" charset="0"/>
                <a:ea typeface="Arial"/>
                <a:cs typeface="Arial"/>
                <a:sym typeface="Arial"/>
              </a:rPr>
              <a:t>Abstract Concepts</a:t>
            </a:r>
          </a:p>
          <a:p>
            <a:pPr lvl="0">
              <a:buClr>
                <a:srgbClr val="000000"/>
              </a:buClr>
              <a:buSzPts val="1800"/>
            </a:pPr>
            <a:r>
              <a:rPr lang="en-GB" sz="2000" dirty="0">
                <a:solidFill>
                  <a:schemeClr val="bg1"/>
                </a:solidFill>
                <a:latin typeface="Lexend" pitchFamily="2" charset="0"/>
              </a:rPr>
              <a:t>Deep Dive</a:t>
            </a:r>
          </a:p>
          <a:p>
            <a:pPr lvl="0">
              <a:buClr>
                <a:srgbClr val="000000"/>
              </a:buClr>
              <a:buSzPts val="1800"/>
            </a:pPr>
            <a:r>
              <a:rPr lang="en-GB" sz="2000" b="1" dirty="0">
                <a:latin typeface="Lexend" pitchFamily="2" charset="0"/>
              </a:rPr>
              <a:t>Science Events/Inspire Days</a:t>
            </a:r>
          </a:p>
          <a:p>
            <a:endParaRPr lang="en-GB" sz="4000" b="1" baseline="30000" dirty="0">
              <a:solidFill>
                <a:schemeClr val="bg1"/>
              </a:solidFill>
              <a:latin typeface="Lexend" pitchFamily="2" charset="0"/>
            </a:endParaRPr>
          </a:p>
        </p:txBody>
      </p:sp>
      <p:sp>
        <p:nvSpPr>
          <p:cNvPr id="2" name="Title 1" descr="A list of challenges when using augmented reality in primary schools">
            <a:extLst>
              <a:ext uri="{FF2B5EF4-FFF2-40B4-BE49-F238E27FC236}">
                <a16:creationId xmlns:a16="http://schemas.microsoft.com/office/drawing/2014/main" id="{CFD90E5F-AC9A-6431-C651-DB336BA03F6B}"/>
              </a:ext>
              <a:ext uri="{C183D7F6-B498-43B3-948B-1728B52AA6E4}">
                <adec:decorative xmlns:adec="http://schemas.microsoft.com/office/drawing/2017/decorative" val="0"/>
              </a:ext>
            </a:extLst>
          </p:cNvPr>
          <p:cNvSpPr txBox="1">
            <a:spLocks noGrp="1"/>
          </p:cNvSpPr>
          <p:nvPr>
            <p:ph type="title" idx="4294967295"/>
          </p:nvPr>
        </p:nvSpPr>
        <p:spPr>
          <a:xfrm>
            <a:off x="723832" y="826310"/>
            <a:ext cx="7542344" cy="5570756"/>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chemeClr val="bg1"/>
                </a:solidFill>
                <a:effectLst/>
                <a:uLnTx/>
                <a:uFillTx/>
                <a:latin typeface="Lexend" pitchFamily="2" charset="0"/>
                <a:ea typeface="Arial"/>
                <a:cs typeface="Arial"/>
                <a:sym typeface="Arial"/>
              </a:rPr>
              <a:t>Challenges</a:t>
            </a:r>
            <a:endParaRPr kumimoji="0" lang="en-GB" sz="3200" b="0" i="0" u="none" strike="noStrike" kern="1200" cap="none" spc="0" normalizeH="0" baseline="0" noProof="0" dirty="0">
              <a:ln>
                <a:noFill/>
              </a:ln>
              <a:solidFill>
                <a:schemeClr val="bg1"/>
              </a:solidFill>
              <a:effectLst/>
              <a:uLnTx/>
              <a:uFillTx/>
              <a:latin typeface="Lexend" pitchFamily="2" charset="0"/>
              <a:ea typeface="+mn-ea"/>
              <a:cs typeface="+mn-cs"/>
            </a:endParaRP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endParaRPr kumimoji="0" lang="en-GB" sz="2400" b="0" i="0" u="none" strike="noStrike" kern="1200" cap="none" spc="0" normalizeH="0" baseline="0" noProof="0" dirty="0">
              <a:ln>
                <a:noFill/>
              </a:ln>
              <a:solidFill>
                <a:schemeClr val="bg1"/>
              </a:solidFill>
              <a:effectLst/>
              <a:uLnTx/>
              <a:uFillTx/>
              <a:latin typeface="Lexend" pitchFamily="2" charset="0"/>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r>
              <a:rPr kumimoji="0" lang="en-GB" sz="2000" b="0" i="0" u="none" strike="noStrike" kern="1200" cap="none" spc="0" normalizeH="0" baseline="0" noProof="0" dirty="0">
                <a:ln>
                  <a:noFill/>
                </a:ln>
                <a:solidFill>
                  <a:schemeClr val="bg1"/>
                </a:solidFill>
                <a:effectLst/>
                <a:uLnTx/>
                <a:uFillTx/>
                <a:latin typeface="Lexend" pitchFamily="2" charset="0"/>
                <a:ea typeface="Arial"/>
                <a:cs typeface="Arial"/>
                <a:sym typeface="Arial"/>
              </a:rPr>
              <a:t>Affordability &amp; Investment</a:t>
            </a: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r>
              <a:rPr kumimoji="0" lang="en-GB" sz="2000" b="0" i="0" u="none" strike="noStrike" kern="1200" cap="none" spc="0" normalizeH="0" baseline="0" noProof="0" dirty="0">
                <a:ln>
                  <a:noFill/>
                </a:ln>
                <a:solidFill>
                  <a:schemeClr val="bg1"/>
                </a:solidFill>
                <a:effectLst/>
                <a:uLnTx/>
                <a:uFillTx/>
                <a:latin typeface="Lexend" pitchFamily="2" charset="0"/>
                <a:ea typeface="Arial"/>
                <a:cs typeface="Arial"/>
                <a:sym typeface="Arial"/>
              </a:rPr>
              <a:t>Staff Attitude &amp; Confidence</a:t>
            </a: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r>
              <a:rPr kumimoji="0" lang="en-GB" sz="2000" b="0" i="0" u="none" strike="noStrike" kern="1200" cap="none" spc="0" normalizeH="0" baseline="0" noProof="0" dirty="0">
                <a:ln>
                  <a:noFill/>
                </a:ln>
                <a:solidFill>
                  <a:schemeClr val="bg1"/>
                </a:solidFill>
                <a:effectLst/>
                <a:uLnTx/>
                <a:uFillTx/>
                <a:latin typeface="Lexend" pitchFamily="2" charset="0"/>
                <a:ea typeface="Arial"/>
                <a:cs typeface="Arial"/>
                <a:sym typeface="Arial"/>
              </a:rPr>
              <a:t>IT Infrastructure</a:t>
            </a: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r>
              <a:rPr kumimoji="0" lang="en-GB" sz="2000" b="0" i="0" u="none" strike="noStrike" kern="1200" cap="none" spc="0" normalizeH="0" baseline="0" noProof="0" dirty="0">
                <a:ln>
                  <a:noFill/>
                </a:ln>
                <a:solidFill>
                  <a:schemeClr val="bg1"/>
                </a:solidFill>
                <a:effectLst/>
                <a:uLnTx/>
                <a:uFillTx/>
                <a:latin typeface="Lexend" pitchFamily="2" charset="0"/>
                <a:ea typeface="Arial"/>
                <a:cs typeface="Arial"/>
                <a:sym typeface="Arial"/>
              </a:rPr>
              <a:t>Time Preparation</a:t>
            </a: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r>
              <a:rPr kumimoji="0" lang="en-GB" sz="2000" b="0" i="0" u="none" strike="noStrike" kern="1200" cap="none" spc="0" normalizeH="0" baseline="0" noProof="0" dirty="0">
                <a:ln>
                  <a:noFill/>
                </a:ln>
                <a:solidFill>
                  <a:schemeClr val="bg1"/>
                </a:solidFill>
                <a:effectLst/>
                <a:uLnTx/>
                <a:uFillTx/>
                <a:latin typeface="Lexend" pitchFamily="2" charset="0"/>
                <a:ea typeface="Arial"/>
                <a:cs typeface="Arial"/>
                <a:sym typeface="Arial"/>
              </a:rPr>
              <a:t>CPD &amp; Training</a:t>
            </a: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r>
              <a:rPr kumimoji="0" lang="en-GB" sz="2000" b="0" i="0" u="none" strike="noStrike" kern="1200" cap="none" spc="0" normalizeH="0" baseline="0" noProof="0" dirty="0">
                <a:ln>
                  <a:noFill/>
                </a:ln>
                <a:solidFill>
                  <a:schemeClr val="bg1"/>
                </a:solidFill>
                <a:effectLst/>
                <a:uLnTx/>
                <a:uFillTx/>
                <a:latin typeface="Lexend" pitchFamily="2" charset="0"/>
                <a:ea typeface="Arial"/>
                <a:cs typeface="Arial"/>
                <a:sym typeface="Arial"/>
              </a:rPr>
              <a:t>Inclusive</a:t>
            </a:r>
            <a:endParaRPr kumimoji="0" lang="en-GB" sz="2000" b="0" i="0" u="none" strike="noStrike" kern="1200" cap="none" spc="0" normalizeH="0" baseline="0" noProof="0" dirty="0">
              <a:ln>
                <a:noFill/>
              </a:ln>
              <a:solidFill>
                <a:schemeClr val="bg1"/>
              </a:solidFill>
              <a:effectLst/>
              <a:uLnTx/>
              <a:uFillTx/>
              <a:latin typeface="Lexend" pitchFamily="2" charset="0"/>
              <a:ea typeface="+mn-ea"/>
              <a:cs typeface="+mn-cs"/>
            </a:endParaRP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r>
              <a:rPr kumimoji="0" lang="en-GB" sz="2000" b="0" i="0" u="none" strike="noStrike" kern="1200" cap="none" spc="0" normalizeH="0" baseline="0" noProof="0" dirty="0">
                <a:ln>
                  <a:noFill/>
                </a:ln>
                <a:solidFill>
                  <a:schemeClr val="bg1"/>
                </a:solidFill>
                <a:effectLst/>
                <a:uLnTx/>
                <a:uFillTx/>
                <a:latin typeface="Lexend" pitchFamily="2" charset="0"/>
                <a:ea typeface="Arial"/>
                <a:cs typeface="Arial"/>
                <a:sym typeface="Arial"/>
              </a:rPr>
              <a:t>Wi-Fi Control / Access </a:t>
            </a:r>
            <a:endParaRPr kumimoji="0" lang="en-GB" sz="2000" b="0" i="0" u="none" strike="noStrike" kern="1200" cap="none" spc="0" normalizeH="0" baseline="0" noProof="0" dirty="0">
              <a:ln>
                <a:noFill/>
              </a:ln>
              <a:solidFill>
                <a:schemeClr val="bg1"/>
              </a:solidFill>
              <a:effectLst/>
              <a:uLnTx/>
              <a:uFillTx/>
              <a:latin typeface="Lexend" pitchFamily="2" charset="0"/>
              <a:ea typeface="+mn-ea"/>
              <a:cs typeface="+mn-cs"/>
            </a:endParaRP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r>
              <a:rPr kumimoji="0" lang="en-GB" sz="2000" b="0" i="0" u="none" strike="noStrike" kern="1200" cap="none" spc="0" normalizeH="0" baseline="0" noProof="0" dirty="0">
                <a:ln>
                  <a:noFill/>
                </a:ln>
                <a:solidFill>
                  <a:schemeClr val="bg1"/>
                </a:solidFill>
                <a:effectLst/>
                <a:uLnTx/>
                <a:uFillTx/>
                <a:latin typeface="Lexend" pitchFamily="2" charset="0"/>
                <a:ea typeface="Arial"/>
                <a:cs typeface="Arial"/>
                <a:sym typeface="Arial"/>
              </a:rPr>
              <a:t>Digital Divide</a:t>
            </a:r>
            <a:endParaRPr kumimoji="0" lang="en-GB" sz="2000" b="0" i="0" u="none" strike="noStrike" kern="1200" cap="none" spc="0" normalizeH="0" baseline="0" noProof="0" dirty="0">
              <a:ln>
                <a:noFill/>
              </a:ln>
              <a:solidFill>
                <a:schemeClr val="bg1"/>
              </a:solidFill>
              <a:effectLst/>
              <a:uLnTx/>
              <a:uFillTx/>
              <a:latin typeface="Lexend" pitchFamily="2" charset="0"/>
              <a:ea typeface="+mn-ea"/>
              <a:cs typeface="+mn-cs"/>
            </a:endParaRP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r>
              <a:rPr kumimoji="0" lang="en-GB" sz="2000" b="0" i="0" u="none" strike="noStrike" kern="1200" cap="none" spc="0" normalizeH="0" baseline="0" noProof="0" dirty="0">
                <a:ln>
                  <a:noFill/>
                </a:ln>
                <a:solidFill>
                  <a:schemeClr val="bg1"/>
                </a:solidFill>
                <a:effectLst/>
                <a:uLnTx/>
                <a:uFillTx/>
                <a:latin typeface="Lexend" pitchFamily="2" charset="0"/>
                <a:ea typeface="Arial"/>
                <a:cs typeface="Arial"/>
                <a:sym typeface="Arial"/>
              </a:rPr>
              <a:t>Access to Devices</a:t>
            </a:r>
            <a:endParaRPr kumimoji="0" lang="en-GB" sz="2000" b="0" i="0" u="none" strike="noStrike" kern="1200" cap="none" spc="0" normalizeH="0" baseline="0" noProof="0" dirty="0">
              <a:ln>
                <a:noFill/>
              </a:ln>
              <a:solidFill>
                <a:schemeClr val="bg1"/>
              </a:solidFill>
              <a:effectLst/>
              <a:uLnTx/>
              <a:uFillTx/>
              <a:latin typeface="Lexend" pitchFamily="2" charset="0"/>
              <a:ea typeface="+mn-ea"/>
              <a:cs typeface="+mn-cs"/>
            </a:endParaRP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r>
              <a:rPr kumimoji="0" lang="en-GB" sz="2000" b="0" i="0" u="none" strike="noStrike" kern="1200" cap="none" spc="0" normalizeH="0" baseline="0" noProof="0" dirty="0">
                <a:ln>
                  <a:noFill/>
                </a:ln>
                <a:solidFill>
                  <a:schemeClr val="bg1"/>
                </a:solidFill>
                <a:effectLst/>
                <a:uLnTx/>
                <a:uFillTx/>
                <a:latin typeface="Lexend" pitchFamily="2" charset="0"/>
                <a:ea typeface="Arial"/>
                <a:cs typeface="Arial"/>
                <a:sym typeface="Arial"/>
              </a:rPr>
              <a:t>Safeguarding Children</a:t>
            </a:r>
            <a:endParaRPr kumimoji="0" lang="en-GB" sz="2000" b="0" i="0" u="none" strike="noStrike" kern="1200" cap="none" spc="0" normalizeH="0" baseline="0" noProof="0" dirty="0">
              <a:ln>
                <a:noFill/>
              </a:ln>
              <a:solidFill>
                <a:schemeClr val="bg1"/>
              </a:solidFill>
              <a:effectLst/>
              <a:uLnTx/>
              <a:uFillTx/>
              <a:latin typeface="Lexend" pitchFamily="2" charset="0"/>
              <a:ea typeface="+mn-ea"/>
              <a:cs typeface="+mn-cs"/>
            </a:endParaRP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r>
              <a:rPr kumimoji="0" lang="en-GB" sz="2000" b="1" i="0" u="none" strike="noStrike" kern="1200" cap="none" spc="0" normalizeH="0" baseline="0" noProof="0" dirty="0">
                <a:ln>
                  <a:noFill/>
                </a:ln>
                <a:solidFill>
                  <a:schemeClr val="tx1"/>
                </a:solidFill>
                <a:effectLst/>
                <a:uLnTx/>
                <a:uFillTx/>
                <a:latin typeface="Lexend" pitchFamily="2" charset="0"/>
                <a:ea typeface="+mn-ea"/>
                <a:cs typeface="+mn-cs"/>
              </a:rPr>
              <a:t>Level Playing Field</a:t>
            </a: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endParaRPr kumimoji="0" lang="en-GB" sz="2000" b="1" i="0" u="none" strike="noStrike" kern="1200" cap="none" spc="0" normalizeH="0" baseline="0" noProof="0" dirty="0">
              <a:ln>
                <a:noFill/>
              </a:ln>
              <a:solidFill>
                <a:schemeClr val="bg1"/>
              </a:solidFill>
              <a:effectLst/>
              <a:uLnTx/>
              <a:uFillTx/>
              <a:latin typeface="Lexend ExtraBold" pitchFamily="2" charset="0"/>
              <a:ea typeface="+mn-ea"/>
              <a:cs typeface="+mn-cs"/>
            </a:endParaRP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endParaRPr kumimoji="0" lang="en-GB" sz="2000" b="1" i="0" u="none" strike="noStrike" kern="1200" cap="none" spc="0" normalizeH="0" baseline="0" noProof="0" dirty="0">
              <a:ln>
                <a:noFill/>
              </a:ln>
              <a:solidFill>
                <a:schemeClr val="bg1"/>
              </a:solidFill>
              <a:effectLst/>
              <a:uLnTx/>
              <a:uFillTx/>
              <a:latin typeface="Lexend ExtraBold" pitchFamily="2" charset="0"/>
              <a:ea typeface="+mn-ea"/>
              <a:cs typeface="+mn-cs"/>
            </a:endParaRP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endParaRPr kumimoji="0" lang="en-GB" sz="2000" b="1" i="0" u="none" strike="noStrike" kern="1200" cap="none" spc="0" normalizeH="0" baseline="0" noProof="0" dirty="0">
              <a:ln>
                <a:noFill/>
              </a:ln>
              <a:solidFill>
                <a:schemeClr val="bg1"/>
              </a:solidFill>
              <a:effectLst/>
              <a:uLnTx/>
              <a:uFillTx/>
              <a:latin typeface="Lexend ExtraBold" pitchFamily="2" charset="0"/>
              <a:ea typeface="+mn-ea"/>
              <a:cs typeface="+mn-cs"/>
            </a:endParaRPr>
          </a:p>
          <a:p>
            <a:pPr marL="0" marR="0" lvl="0" indent="0" algn="l" defTabSz="914400" rtl="0" eaLnBrk="1" fontAlgn="auto" latinLnBrk="0" hangingPunct="1">
              <a:lnSpc>
                <a:spcPct val="100000"/>
              </a:lnSpc>
              <a:spcBef>
                <a:spcPts val="0"/>
              </a:spcBef>
              <a:spcAft>
                <a:spcPts val="0"/>
              </a:spcAft>
              <a:buClr>
                <a:srgbClr val="000000"/>
              </a:buClr>
              <a:buSzPts val="1800"/>
              <a:buFontTx/>
              <a:buNone/>
              <a:tabLst/>
              <a:defRPr/>
            </a:pPr>
            <a:r>
              <a:rPr kumimoji="0" lang="en-GB" sz="2000" b="1" i="0" u="none" strike="noStrike" kern="1200" cap="none" spc="0" normalizeH="0" baseline="0" noProof="0" dirty="0">
                <a:ln>
                  <a:noFill/>
                </a:ln>
                <a:solidFill>
                  <a:schemeClr val="bg1"/>
                </a:solidFill>
                <a:effectLst/>
                <a:uLnTx/>
                <a:uFillTx/>
                <a:latin typeface="Lexend" pitchFamily="2" charset="0"/>
                <a:ea typeface="+mn-ea"/>
                <a:cs typeface="+mn-cs"/>
              </a:rPr>
              <a:t>*Braun and Clarke (2006) Thematic Analysis (</a:t>
            </a:r>
            <a:r>
              <a:rPr kumimoji="0" lang="en-GB" sz="2000" b="1" i="0" u="none" strike="noStrike" kern="1200" cap="none" spc="0" normalizeH="0" baseline="0" noProof="0" dirty="0" err="1">
                <a:ln>
                  <a:noFill/>
                </a:ln>
                <a:solidFill>
                  <a:schemeClr val="bg1"/>
                </a:solidFill>
                <a:effectLst/>
                <a:uLnTx/>
                <a:uFillTx/>
                <a:latin typeface="Lexend" pitchFamily="2" charset="0"/>
                <a:ea typeface="+mn-ea"/>
                <a:cs typeface="+mn-cs"/>
              </a:rPr>
              <a:t>Nvivo</a:t>
            </a:r>
            <a:r>
              <a:rPr kumimoji="0" lang="en-GB" sz="2000" b="1" i="0" u="none" strike="noStrike" kern="1200" cap="none" spc="0" normalizeH="0" baseline="0" noProof="0" dirty="0">
                <a:ln>
                  <a:noFill/>
                </a:ln>
                <a:solidFill>
                  <a:schemeClr val="bg1"/>
                </a:solidFill>
                <a:effectLst/>
                <a:uLnTx/>
                <a:uFillTx/>
                <a:latin typeface="Lexend" pitchFamily="2" charset="0"/>
                <a:ea typeface="+mn-ea"/>
                <a:cs typeface="+mn-cs"/>
              </a:rPr>
              <a:t>)</a:t>
            </a:r>
            <a:endParaRPr kumimoji="0" lang="en-GB" sz="2000" b="1" i="0" u="none" strike="noStrike" kern="1200" cap="none" spc="0" normalizeH="0" baseline="0" noProof="0" dirty="0">
              <a:ln>
                <a:noFill/>
              </a:ln>
              <a:solidFill>
                <a:schemeClr val="bg1"/>
              </a:solidFill>
              <a:effectLst/>
              <a:uLnTx/>
              <a:uFillTx/>
              <a:latin typeface="Lexend ExtraBold" pitchFamily="2" charset="0"/>
              <a:ea typeface="+mn-ea"/>
              <a:cs typeface="+mn-cs"/>
            </a:endParaRPr>
          </a:p>
        </p:txBody>
      </p:sp>
      <p:sp>
        <p:nvSpPr>
          <p:cNvPr id="5" name="Title 4">
            <a:extLst>
              <a:ext uri="{FF2B5EF4-FFF2-40B4-BE49-F238E27FC236}">
                <a16:creationId xmlns:a16="http://schemas.microsoft.com/office/drawing/2014/main" id="{8D3F7FCF-01A8-551E-9282-41B58F461A55}"/>
              </a:ext>
            </a:extLst>
          </p:cNvPr>
          <p:cNvSpPr>
            <a:spLocks noGrp="1"/>
          </p:cNvSpPr>
          <p:nvPr>
            <p:ph type="ctrTitle"/>
          </p:nvPr>
        </p:nvSpPr>
        <p:spPr>
          <a:xfrm>
            <a:off x="1524000" y="-2387600"/>
            <a:ext cx="9144000" cy="2387600"/>
          </a:xfrm>
        </p:spPr>
        <p:txBody>
          <a:bodyPr vert="horz" lIns="91440" tIns="45720" rIns="91440" bIns="45720" rtlCol="0" anchor="b">
            <a:normAutofit fontScale="90000"/>
          </a:bodyPr>
          <a:lstStyle/>
          <a:p>
            <a:r>
              <a:rPr lang="en-GB" dirty="0"/>
              <a:t>Challenges and Opportunities for adopting AR in Primary Schools</a:t>
            </a:r>
          </a:p>
        </p:txBody>
      </p:sp>
    </p:spTree>
    <p:extLst>
      <p:ext uri="{BB962C8B-B14F-4D97-AF65-F5344CB8AC3E}">
        <p14:creationId xmlns:p14="http://schemas.microsoft.com/office/powerpoint/2010/main" val="21402680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11015-0FA0-9B5E-D431-DF92A80934E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3B0B249F-FF73-9DFA-615E-C6D229ED275D}"/>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descr="Creation Stage">
            <a:extLst>
              <a:ext uri="{FF2B5EF4-FFF2-40B4-BE49-F238E27FC236}">
                <a16:creationId xmlns:a16="http://schemas.microsoft.com/office/drawing/2014/main" id="{279C04ED-CE0A-8C65-BFD5-9129AB16BC96}"/>
              </a:ext>
            </a:extLst>
          </p:cNvPr>
          <p:cNvSpPr txBox="1">
            <a:spLocks noGrp="1"/>
          </p:cNvSpPr>
          <p:nvPr>
            <p:ph type="title" idx="4294967295"/>
          </p:nvPr>
        </p:nvSpPr>
        <p:spPr>
          <a:xfrm>
            <a:off x="701548" y="621030"/>
            <a:ext cx="6203950" cy="1200329"/>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200" b="1" i="0" u="none" strike="noStrike" kern="1200" cap="none" spc="0" normalizeH="0" baseline="0" noProof="0" dirty="0">
                <a:ln>
                  <a:noFill/>
                </a:ln>
                <a:solidFill>
                  <a:schemeClr val="bg1"/>
                </a:solidFill>
                <a:effectLst/>
                <a:uLnTx/>
                <a:uFillTx/>
                <a:latin typeface="Lexend" pitchFamily="2" charset="0"/>
                <a:ea typeface="+mn-ea"/>
                <a:cs typeface="+mn-cs"/>
              </a:rPr>
              <a:t>Creation.</a:t>
            </a:r>
            <a:endParaRPr kumimoji="0" lang="en-GB" sz="7200" b="0" i="0" u="none" strike="noStrike" kern="1200" cap="none" spc="0" normalizeH="0" baseline="0" noProof="0" dirty="0">
              <a:ln>
                <a:noFill/>
              </a:ln>
              <a:solidFill>
                <a:schemeClr val="bg1"/>
              </a:solidFill>
              <a:effectLst/>
              <a:uLnTx/>
              <a:uFillTx/>
              <a:latin typeface="Lexend" pitchFamily="2" charset="0"/>
              <a:ea typeface="+mn-ea"/>
              <a:cs typeface="+mn-cs"/>
            </a:endParaRPr>
          </a:p>
        </p:txBody>
      </p:sp>
    </p:spTree>
    <p:extLst>
      <p:ext uri="{BB962C8B-B14F-4D97-AF65-F5344CB8AC3E}">
        <p14:creationId xmlns:p14="http://schemas.microsoft.com/office/powerpoint/2010/main" val="13193559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8B7D79-A445-9052-C076-86CE23519154}"/>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79148589-260E-80B5-E690-19DE2307D5DC}"/>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itle 2">
            <a:extLst>
              <a:ext uri="{FF2B5EF4-FFF2-40B4-BE49-F238E27FC236}">
                <a16:creationId xmlns:a16="http://schemas.microsoft.com/office/drawing/2014/main" id="{8A28960A-48ED-2716-AACC-B4E7ED702BEE}"/>
              </a:ext>
            </a:extLst>
          </p:cNvPr>
          <p:cNvSpPr txBox="1">
            <a:spLocks noGrp="1"/>
          </p:cNvSpPr>
          <p:nvPr>
            <p:ph type="title" idx="4294967295"/>
          </p:nvPr>
        </p:nvSpPr>
        <p:spPr>
          <a:xfrm>
            <a:off x="549758" y="579422"/>
            <a:ext cx="11092484" cy="5632311"/>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rPr>
              <a:t>Focus Groups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rPr>
              <a:t>Contextual Interviews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rPr>
              <a:t>Online Questionnaire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rPr>
              <a:t>Empathy Canvas Maps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rPr>
              <a:t>Sketch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rPr>
              <a:t>Desktop Walkthrough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rPr>
              <a:t>Customer Journey Mapping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rPr>
              <a:t>Paper Prototyping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Lexend" pitchFamily="2" charset="0"/>
                <a:ea typeface="+mn-ea"/>
                <a:cs typeface="+mn-cs"/>
              </a:rPr>
              <a:t>Storyboarding</a:t>
            </a:r>
          </a:p>
        </p:txBody>
      </p:sp>
    </p:spTree>
    <p:extLst>
      <p:ext uri="{BB962C8B-B14F-4D97-AF65-F5344CB8AC3E}">
        <p14:creationId xmlns:p14="http://schemas.microsoft.com/office/powerpoint/2010/main" val="35721665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B9E3D-C427-91E4-65F7-D477C7FB84E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D271D6AD-A2B9-9122-9A61-BD4DABFC4E36}"/>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descr="Bar chart displaying responses to a questionnaire about effectiveness of a pop-up Augmented Science Exhibition. Five hexagons represent percentages from very effective (55%) to not effective (0%), showing majority view the exhibition as very effective.">
            <a:extLst>
              <a:ext uri="{FF2B5EF4-FFF2-40B4-BE49-F238E27FC236}">
                <a16:creationId xmlns:a16="http://schemas.microsoft.com/office/drawing/2014/main" id="{6F21AE11-7BEE-86A4-6004-0A7CE06490BD}"/>
              </a:ext>
              <a:ext uri="{C183D7F6-B498-43B3-948B-1728B52AA6E4}">
                <adec:decorative xmlns:adec="http://schemas.microsoft.com/office/drawing/2017/decorative" val="0"/>
              </a:ext>
            </a:extLst>
          </p:cNvPr>
          <p:cNvPicPr>
            <a:picLocks noChangeAspect="1"/>
          </p:cNvPicPr>
          <p:nvPr/>
        </p:nvPicPr>
        <p:blipFill>
          <a:blip r:embed="rId2"/>
          <a:stretch>
            <a:fillRect/>
          </a:stretch>
        </p:blipFill>
        <p:spPr>
          <a:xfrm>
            <a:off x="1834691" y="841509"/>
            <a:ext cx="8522617" cy="5174982"/>
          </a:xfrm>
          <a:prstGeom prst="rect">
            <a:avLst/>
          </a:prstGeom>
        </p:spPr>
      </p:pic>
      <p:sp>
        <p:nvSpPr>
          <p:cNvPr id="2" name="Title 1">
            <a:extLst>
              <a:ext uri="{FF2B5EF4-FFF2-40B4-BE49-F238E27FC236}">
                <a16:creationId xmlns:a16="http://schemas.microsoft.com/office/drawing/2014/main" id="{9D5F4A72-B4BD-EA5B-D059-A7FDFA866B66}"/>
              </a:ext>
            </a:extLst>
          </p:cNvPr>
          <p:cNvSpPr>
            <a:spLocks noGrp="1"/>
          </p:cNvSpPr>
          <p:nvPr>
            <p:ph type="ctrTitle"/>
          </p:nvPr>
        </p:nvSpPr>
        <p:spPr>
          <a:xfrm>
            <a:off x="1524000" y="-2387600"/>
            <a:ext cx="9144000" cy="2387600"/>
          </a:xfrm>
        </p:spPr>
        <p:txBody>
          <a:bodyPr vert="horz" lIns="91440" tIns="45720" rIns="91440" bIns="45720" rtlCol="0" anchor="b">
            <a:normAutofit fontScale="90000"/>
          </a:bodyPr>
          <a:lstStyle/>
          <a:p>
            <a:r>
              <a:rPr lang="en-GB" dirty="0"/>
              <a:t>Percentage of teachers’ responses for a pop-up Augmented Reality Exhibition</a:t>
            </a:r>
          </a:p>
        </p:txBody>
      </p:sp>
    </p:spTree>
    <p:extLst>
      <p:ext uri="{BB962C8B-B14F-4D97-AF65-F5344CB8AC3E}">
        <p14:creationId xmlns:p14="http://schemas.microsoft.com/office/powerpoint/2010/main" val="16087099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E894DD-FAD4-5621-C0A1-174D1286DF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D9A21A-32F6-9DBD-5DF2-75AE85EED2CA}"/>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Teachers responses to an AR Science Exhibition</a:t>
            </a:r>
          </a:p>
        </p:txBody>
      </p:sp>
      <p:sp>
        <p:nvSpPr>
          <p:cNvPr id="4" name="Rectangle 3">
            <a:extLst>
              <a:ext uri="{FF2B5EF4-FFF2-40B4-BE49-F238E27FC236}">
                <a16:creationId xmlns:a16="http://schemas.microsoft.com/office/drawing/2014/main" id="{1DFF8AA1-5CC4-C7A5-DB04-DB713495A466}"/>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descr="Diagram of eight white speech bubbles on dark blue background presenting opinions about educational projects. Key points include technology dependency, resource challenges, engagement through novelty, inspiration beyond belief, and relevance to children's learning preferences.">
            <a:extLst>
              <a:ext uri="{FF2B5EF4-FFF2-40B4-BE49-F238E27FC236}">
                <a16:creationId xmlns:a16="http://schemas.microsoft.com/office/drawing/2014/main" id="{263AFD64-DCE7-D8FE-E711-D8D7B9B14A08}"/>
              </a:ext>
            </a:extLst>
          </p:cNvPr>
          <p:cNvPicPr>
            <a:picLocks noChangeAspect="1"/>
          </p:cNvPicPr>
          <p:nvPr/>
        </p:nvPicPr>
        <p:blipFill>
          <a:blip r:embed="rId2"/>
          <a:stretch>
            <a:fillRect/>
          </a:stretch>
        </p:blipFill>
        <p:spPr>
          <a:xfrm>
            <a:off x="1539641" y="225260"/>
            <a:ext cx="9112718" cy="6407479"/>
          </a:xfrm>
          <a:prstGeom prst="rect">
            <a:avLst/>
          </a:prstGeom>
        </p:spPr>
      </p:pic>
    </p:spTree>
    <p:extLst>
      <p:ext uri="{BB962C8B-B14F-4D97-AF65-F5344CB8AC3E}">
        <p14:creationId xmlns:p14="http://schemas.microsoft.com/office/powerpoint/2010/main" val="11351661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77F03-B194-485E-00DA-9A3039CA94F6}"/>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48ED832-D731-E853-B924-F5DDF270FD40}"/>
              </a:ext>
              <a:ext uri="{C183D7F6-B498-43B3-948B-1728B52AA6E4}">
                <adec:decorative xmlns:adec="http://schemas.microsoft.com/office/drawing/2017/decorative" val="1"/>
              </a:ext>
            </a:extLst>
          </p:cNvPr>
          <p:cNvSpPr/>
          <p:nvPr/>
        </p:nvSpPr>
        <p:spPr>
          <a:xfrm>
            <a:off x="0" y="0"/>
            <a:ext cx="6601968"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descr="Diagram of a complex 3D modeling and animation workflow with multiple interconnected sketches and annotations on a blue grid background. Key elements include labeled 3D shapes, arrows indicating process flow, notes on textures, lighting, and performance, and a section highlighting a &quot;last quarter link to home&quot; milestone.">
            <a:extLst>
              <a:ext uri="{FF2B5EF4-FFF2-40B4-BE49-F238E27FC236}">
                <a16:creationId xmlns:a16="http://schemas.microsoft.com/office/drawing/2014/main" id="{F43A3769-B25A-739D-14E8-03D56CEAA1FD}"/>
              </a:ext>
            </a:extLst>
          </p:cNvPr>
          <p:cNvPicPr>
            <a:picLocks noChangeAspect="1"/>
          </p:cNvPicPr>
          <p:nvPr/>
        </p:nvPicPr>
        <p:blipFill>
          <a:blip r:embed="rId2"/>
          <a:stretch>
            <a:fillRect/>
          </a:stretch>
        </p:blipFill>
        <p:spPr>
          <a:xfrm>
            <a:off x="498816" y="1551986"/>
            <a:ext cx="5597184" cy="3771677"/>
          </a:xfrm>
          <a:prstGeom prst="rect">
            <a:avLst/>
          </a:prstGeom>
        </p:spPr>
      </p:pic>
      <p:pic>
        <p:nvPicPr>
          <p:cNvPr id="8" name="Picture 7" descr="Hand-drawn sketch diagram illustrating a conceptual framework with multiple 3D cubes representing different levels, categories, and elements such as marketing, character, and digital or physical worksheets. Annotations and arrows connect cubes and ideas, highlighting questions about effectiveness, impact, and user interaction, with emphasis on structure, positioning, and potential user engagement.">
            <a:extLst>
              <a:ext uri="{FF2B5EF4-FFF2-40B4-BE49-F238E27FC236}">
                <a16:creationId xmlns:a16="http://schemas.microsoft.com/office/drawing/2014/main" id="{8637964E-8D8E-95FC-4C2F-8B6EA38948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22156" y="368015"/>
            <a:ext cx="4292640" cy="3069810"/>
          </a:xfrm>
          <a:prstGeom prst="rect">
            <a:avLst/>
          </a:prstGeom>
        </p:spPr>
      </p:pic>
      <p:pic>
        <p:nvPicPr>
          <p:cNvPr id="10" name="Picture 9" descr="Hand-drawn sketch diagram illustrating concepts for a multimedia display or exhibition stand, featuring labeled 3D boxes, video screens, and people for scale. Notes include questions about content types, technical elements, user interaction, and design considerations, with emphasis on flow, dimensions, and multimedia integration.">
            <a:extLst>
              <a:ext uri="{FF2B5EF4-FFF2-40B4-BE49-F238E27FC236}">
                <a16:creationId xmlns:a16="http://schemas.microsoft.com/office/drawing/2014/main" id="{4243E42D-5C96-2272-FA39-2966C98B19D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76964" y="3437825"/>
            <a:ext cx="4383024" cy="3143776"/>
          </a:xfrm>
          <a:prstGeom prst="rect">
            <a:avLst/>
          </a:prstGeom>
        </p:spPr>
      </p:pic>
      <p:sp>
        <p:nvSpPr>
          <p:cNvPr id="2" name="Title 1">
            <a:extLst>
              <a:ext uri="{FF2B5EF4-FFF2-40B4-BE49-F238E27FC236}">
                <a16:creationId xmlns:a16="http://schemas.microsoft.com/office/drawing/2014/main" id="{624C25C0-5D63-5CE2-0118-519FEABFABBA}"/>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Sketches of the AR exhibition</a:t>
            </a:r>
          </a:p>
        </p:txBody>
      </p:sp>
    </p:spTree>
    <p:extLst>
      <p:ext uri="{BB962C8B-B14F-4D97-AF65-F5344CB8AC3E}">
        <p14:creationId xmlns:p14="http://schemas.microsoft.com/office/powerpoint/2010/main" val="6554078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4FC568-5D3F-D6DB-40B2-824E0DD81EF0}"/>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041B45DB-0655-2FB9-6FE5-8DDC8CD990E4}"/>
              </a:ext>
              <a:ext uri="{C183D7F6-B498-43B3-948B-1728B52AA6E4}">
                <adec:decorative xmlns:adec="http://schemas.microsoft.com/office/drawing/2017/decorative" val="1"/>
              </a:ext>
            </a:extLst>
          </p:cNvPr>
          <p:cNvSpPr/>
          <p:nvPr/>
        </p:nvSpPr>
        <p:spPr>
          <a:xfrm>
            <a:off x="6394706" y="0"/>
            <a:ext cx="5797294"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8696E9CD-6A22-DE78-F45F-53087BF8E3B3}"/>
              </a:ext>
            </a:extLst>
          </p:cNvPr>
          <p:cNvSpPr txBox="1"/>
          <p:nvPr/>
        </p:nvSpPr>
        <p:spPr>
          <a:xfrm>
            <a:off x="6802756" y="518117"/>
            <a:ext cx="4981194" cy="2246769"/>
          </a:xfrm>
          <a:prstGeom prst="rect">
            <a:avLst/>
          </a:prstGeom>
          <a:noFill/>
        </p:spPr>
        <p:txBody>
          <a:bodyPr wrap="square">
            <a:spAutoFit/>
          </a:bodyPr>
          <a:lstStyle/>
          <a:p>
            <a:pPr marR="0" algn="l" rtl="0"/>
            <a:r>
              <a:rPr lang="en-GB" sz="2000" i="0" u="none" strike="noStrike" baseline="30000" dirty="0">
                <a:solidFill>
                  <a:schemeClr val="bg1"/>
                </a:solidFill>
                <a:latin typeface="Lexend" pitchFamily="2" charset="0"/>
              </a:rPr>
              <a:t>Theme: </a:t>
            </a:r>
            <a:r>
              <a:rPr lang="en-GB" sz="2000" b="1" i="0" u="none" strike="noStrike" baseline="30000" dirty="0">
                <a:solidFill>
                  <a:schemeClr val="bg1"/>
                </a:solidFill>
                <a:latin typeface="Lexend" pitchFamily="2" charset="0"/>
              </a:rPr>
              <a:t>Climate Change</a:t>
            </a:r>
          </a:p>
          <a:p>
            <a:pPr marR="0" algn="l" rtl="0"/>
            <a:endParaRPr lang="en-GB" sz="2000" baseline="30000" dirty="0">
              <a:solidFill>
                <a:schemeClr val="bg1"/>
              </a:solidFill>
              <a:latin typeface="Lexend" pitchFamily="2" charset="0"/>
            </a:endParaRPr>
          </a:p>
          <a:p>
            <a:pPr marR="0" algn="l" rtl="0"/>
            <a:r>
              <a:rPr lang="en-GB" sz="2000" b="1" baseline="30000" dirty="0">
                <a:solidFill>
                  <a:schemeClr val="bg1"/>
                </a:solidFill>
                <a:latin typeface="Lexend" pitchFamily="2" charset="0"/>
              </a:rPr>
              <a:t>5 STATIONS</a:t>
            </a:r>
            <a:r>
              <a:rPr lang="en-GB" sz="2000" baseline="30000" dirty="0">
                <a:solidFill>
                  <a:schemeClr val="bg1"/>
                </a:solidFill>
                <a:latin typeface="Lexend" pitchFamily="2" charset="0"/>
              </a:rPr>
              <a:t>:</a:t>
            </a:r>
          </a:p>
          <a:p>
            <a:pPr marR="0" algn="l" rtl="0"/>
            <a:endParaRPr lang="en-GB" sz="2000" baseline="30000" dirty="0">
              <a:solidFill>
                <a:schemeClr val="bg1"/>
              </a:solidFill>
              <a:latin typeface="Lexend" pitchFamily="2" charset="0"/>
            </a:endParaRPr>
          </a:p>
          <a:p>
            <a:pPr marR="0" algn="l" rtl="0"/>
            <a:r>
              <a:rPr lang="en-GB" sz="2000" baseline="30000" dirty="0">
                <a:solidFill>
                  <a:schemeClr val="bg1"/>
                </a:solidFill>
                <a:latin typeface="Lexend" pitchFamily="2" charset="0"/>
              </a:rPr>
              <a:t>Habitats, Materials, Healthy Living, Earth Science, Renewables</a:t>
            </a:r>
          </a:p>
          <a:p>
            <a:pPr marR="0" algn="l" rtl="0"/>
            <a:endParaRPr lang="en-GB" sz="2000" baseline="30000" dirty="0">
              <a:solidFill>
                <a:schemeClr val="bg1"/>
              </a:solidFill>
              <a:latin typeface="Lexend" pitchFamily="2" charset="0"/>
            </a:endParaRPr>
          </a:p>
          <a:p>
            <a:pPr marR="0" algn="l" rtl="0"/>
            <a:r>
              <a:rPr lang="en-GB" sz="2000" i="0" u="none" strike="noStrike" baseline="30000" dirty="0">
                <a:solidFill>
                  <a:schemeClr val="bg1"/>
                </a:solidFill>
                <a:latin typeface="Lexend" pitchFamily="2" charset="0"/>
              </a:rPr>
              <a:t>Platonic solids are also well-established in the primary curriculum. STEM Learning Centre  (Royal Institution</a:t>
            </a:r>
          </a:p>
          <a:p>
            <a:pPr marR="0" algn="l" rtl="0"/>
            <a:r>
              <a:rPr lang="en-GB" sz="2000" i="0" u="none" strike="noStrike" baseline="30000" dirty="0">
                <a:solidFill>
                  <a:schemeClr val="bg1"/>
                </a:solidFill>
                <a:latin typeface="Lexend" pitchFamily="2" charset="0"/>
              </a:rPr>
              <a:t>activities)</a:t>
            </a:r>
            <a:endParaRPr lang="en-GB" sz="2000" dirty="0">
              <a:solidFill>
                <a:schemeClr val="bg1"/>
              </a:solidFill>
              <a:latin typeface="Lexend" pitchFamily="2" charset="0"/>
            </a:endParaRPr>
          </a:p>
        </p:txBody>
      </p:sp>
      <p:pic>
        <p:nvPicPr>
          <p:cNvPr id="5" name="Picture 4" descr="An image illustrating the Platonic shapes that influenced the Ar exhibition">
            <a:extLst>
              <a:ext uri="{FF2B5EF4-FFF2-40B4-BE49-F238E27FC236}">
                <a16:creationId xmlns:a16="http://schemas.microsoft.com/office/drawing/2014/main" id="{35F8996E-88F8-0CDE-4A62-AECC3C7B68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0577" y="3066940"/>
            <a:ext cx="3191119" cy="3272943"/>
          </a:xfrm>
          <a:prstGeom prst="rect">
            <a:avLst/>
          </a:prstGeom>
        </p:spPr>
      </p:pic>
      <p:pic>
        <p:nvPicPr>
          <p:cNvPr id="2" name="Google Shape;222;p37" descr="Cartoon illustration depicting a person holding a large cloud labeled &quot;CLIMATE CHANGE&quot; above their head, symbolizing the burden or impact of climate change. The black and white drawing uses simple lines and shading to emphasize the weight and seriousness of the issue.&#10;&#10;This image demonstrates how the 5stations can interconnect around climate change">
            <a:extLst>
              <a:ext uri="{FF2B5EF4-FFF2-40B4-BE49-F238E27FC236}">
                <a16:creationId xmlns:a16="http://schemas.microsoft.com/office/drawing/2014/main" id="{43C45EC5-9676-A0B3-11BA-DD6E73183DDD}"/>
              </a:ext>
            </a:extLst>
          </p:cNvPr>
          <p:cNvPicPr preferRelativeResize="0"/>
          <p:nvPr/>
        </p:nvPicPr>
        <p:blipFill rotWithShape="1">
          <a:blip r:embed="rId3"/>
          <a:stretch/>
        </p:blipFill>
        <p:spPr>
          <a:xfrm>
            <a:off x="505629" y="665728"/>
            <a:ext cx="5291666" cy="5526544"/>
          </a:xfrm>
          <a:prstGeom prst="rect">
            <a:avLst/>
          </a:prstGeom>
          <a:noFill/>
        </p:spPr>
      </p:pic>
      <p:sp>
        <p:nvSpPr>
          <p:cNvPr id="3" name="Title 2">
            <a:extLst>
              <a:ext uri="{FF2B5EF4-FFF2-40B4-BE49-F238E27FC236}">
                <a16:creationId xmlns:a16="http://schemas.microsoft.com/office/drawing/2014/main" id="{49FAC6DE-BF83-05B1-B4B3-92377B264CF8}"/>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Mapping out the five stations</a:t>
            </a:r>
          </a:p>
        </p:txBody>
      </p:sp>
    </p:spTree>
    <p:extLst>
      <p:ext uri="{BB962C8B-B14F-4D97-AF65-F5344CB8AC3E}">
        <p14:creationId xmlns:p14="http://schemas.microsoft.com/office/powerpoint/2010/main" val="23484186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E604B4-5B7A-83C0-5457-61420040A387}"/>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434BF9BE-ABBC-3612-CA7A-A1657573B925}"/>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a:extLst>
              <a:ext uri="{FF2B5EF4-FFF2-40B4-BE49-F238E27FC236}">
                <a16:creationId xmlns:a16="http://schemas.microsoft.com/office/drawing/2014/main" id="{739D92BD-9673-0FD3-5EAE-93069C6196A1}"/>
              </a:ext>
              <a:ext uri="{C183D7F6-B498-43B3-948B-1728B52AA6E4}">
                <adec:decorative xmlns:adec="http://schemas.microsoft.com/office/drawing/2017/decorative" val="1"/>
              </a:ext>
            </a:extLst>
          </p:cNvPr>
          <p:cNvSpPr/>
          <p:nvPr/>
        </p:nvSpPr>
        <p:spPr>
          <a:xfrm>
            <a:off x="292608" y="265176"/>
            <a:ext cx="11631168"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sp>
        <p:nvSpPr>
          <p:cNvPr id="4" name="Rectangle 3">
            <a:extLst>
              <a:ext uri="{FF2B5EF4-FFF2-40B4-BE49-F238E27FC236}">
                <a16:creationId xmlns:a16="http://schemas.microsoft.com/office/drawing/2014/main" id="{A794930D-A516-BF6B-F7C5-850DC2B5158D}"/>
              </a:ext>
              <a:ext uri="{C183D7F6-B498-43B3-948B-1728B52AA6E4}">
                <adec:decorative xmlns:adec="http://schemas.microsoft.com/office/drawing/2017/decorative" val="1"/>
              </a:ext>
            </a:extLst>
          </p:cNvPr>
          <p:cNvSpPr/>
          <p:nvPr/>
        </p:nvSpPr>
        <p:spPr>
          <a:xfrm>
            <a:off x="619125" y="3952875"/>
            <a:ext cx="11141864" cy="1495425"/>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sp>
        <p:nvSpPr>
          <p:cNvPr id="11" name="TextBox 10">
            <a:extLst>
              <a:ext uri="{FF2B5EF4-FFF2-40B4-BE49-F238E27FC236}">
                <a16:creationId xmlns:a16="http://schemas.microsoft.com/office/drawing/2014/main" id="{B31ABD59-7CD4-BE16-FD29-DA0A037DB51D}"/>
              </a:ext>
              <a:ext uri="{C183D7F6-B498-43B3-948B-1728B52AA6E4}">
                <adec:decorative xmlns:adec="http://schemas.microsoft.com/office/drawing/2017/decorative" val="1"/>
              </a:ext>
            </a:extLst>
          </p:cNvPr>
          <p:cNvSpPr txBox="1"/>
          <p:nvPr/>
        </p:nvSpPr>
        <p:spPr>
          <a:xfrm>
            <a:off x="7278737" y="4494526"/>
            <a:ext cx="1617247" cy="1077218"/>
          </a:xfrm>
          <a:prstGeom prst="rect">
            <a:avLst/>
          </a:prstGeom>
          <a:noFill/>
        </p:spPr>
        <p:txBody>
          <a:bodyPr wrap="square" rtlCol="0">
            <a:spAutoFit/>
          </a:bodyPr>
          <a:lstStyle/>
          <a:p>
            <a:r>
              <a:rPr lang="en-GB" sz="1600" dirty="0">
                <a:latin typeface="Lexend" pitchFamily="2" charset="0"/>
              </a:rPr>
              <a:t>Passive</a:t>
            </a:r>
          </a:p>
          <a:p>
            <a:r>
              <a:rPr lang="en-GB" sz="1600" dirty="0">
                <a:latin typeface="Lexend" pitchFamily="2" charset="0"/>
              </a:rPr>
              <a:t>Engagement</a:t>
            </a:r>
          </a:p>
          <a:p>
            <a:r>
              <a:rPr lang="en-GB" sz="1600" dirty="0">
                <a:latin typeface="Lexend" pitchFamily="2" charset="0"/>
              </a:rPr>
              <a:t>Through 3D</a:t>
            </a:r>
          </a:p>
          <a:p>
            <a:r>
              <a:rPr lang="en-GB" sz="1600" dirty="0">
                <a:latin typeface="Lexend" pitchFamily="2" charset="0"/>
              </a:rPr>
              <a:t>visualisations</a:t>
            </a:r>
          </a:p>
        </p:txBody>
      </p:sp>
      <p:sp>
        <p:nvSpPr>
          <p:cNvPr id="9" name="TextBox 8">
            <a:extLst>
              <a:ext uri="{FF2B5EF4-FFF2-40B4-BE49-F238E27FC236}">
                <a16:creationId xmlns:a16="http://schemas.microsoft.com/office/drawing/2014/main" id="{D6966E7A-573D-992B-E760-92949AD31991}"/>
              </a:ext>
              <a:ext uri="{C183D7F6-B498-43B3-948B-1728B52AA6E4}">
                <adec:decorative xmlns:adec="http://schemas.microsoft.com/office/drawing/2017/decorative" val="1"/>
              </a:ext>
            </a:extLst>
          </p:cNvPr>
          <p:cNvSpPr txBox="1"/>
          <p:nvPr/>
        </p:nvSpPr>
        <p:spPr>
          <a:xfrm>
            <a:off x="8111745" y="4391276"/>
            <a:ext cx="1617247" cy="1323439"/>
          </a:xfrm>
          <a:prstGeom prst="rect">
            <a:avLst/>
          </a:prstGeom>
          <a:noFill/>
        </p:spPr>
        <p:txBody>
          <a:bodyPr wrap="square" rtlCol="0">
            <a:spAutoFit/>
          </a:bodyPr>
          <a:lstStyle/>
          <a:p>
            <a:r>
              <a:rPr lang="en-GB" sz="1600" dirty="0">
                <a:latin typeface="Lexend" pitchFamily="2" charset="0"/>
              </a:rPr>
              <a:t>Pupils to explore</a:t>
            </a:r>
          </a:p>
          <a:p>
            <a:r>
              <a:rPr lang="en-GB" sz="1600" dirty="0">
                <a:latin typeface="Lexend" pitchFamily="2" charset="0"/>
              </a:rPr>
              <a:t>manipulate 3D scientific </a:t>
            </a:r>
          </a:p>
          <a:p>
            <a:r>
              <a:rPr lang="en-GB" sz="1600" dirty="0">
                <a:latin typeface="Lexend" pitchFamily="2" charset="0"/>
              </a:rPr>
              <a:t>Through AR.</a:t>
            </a:r>
          </a:p>
        </p:txBody>
      </p:sp>
      <p:sp>
        <p:nvSpPr>
          <p:cNvPr id="10" name="TextBox 9">
            <a:extLst>
              <a:ext uri="{FF2B5EF4-FFF2-40B4-BE49-F238E27FC236}">
                <a16:creationId xmlns:a16="http://schemas.microsoft.com/office/drawing/2014/main" id="{11F8C3F9-AAA5-516F-9286-9AFB292F1221}"/>
              </a:ext>
              <a:ext uri="{C183D7F6-B498-43B3-948B-1728B52AA6E4}">
                <adec:decorative xmlns:adec="http://schemas.microsoft.com/office/drawing/2017/decorative" val="1"/>
              </a:ext>
            </a:extLst>
          </p:cNvPr>
          <p:cNvSpPr txBox="1"/>
          <p:nvPr/>
        </p:nvSpPr>
        <p:spPr>
          <a:xfrm>
            <a:off x="10088012" y="4371749"/>
            <a:ext cx="1617247" cy="1323439"/>
          </a:xfrm>
          <a:prstGeom prst="rect">
            <a:avLst/>
          </a:prstGeom>
          <a:noFill/>
        </p:spPr>
        <p:txBody>
          <a:bodyPr wrap="square" rtlCol="0">
            <a:spAutoFit/>
          </a:bodyPr>
          <a:lstStyle/>
          <a:p>
            <a:r>
              <a:rPr lang="en-GB" sz="1600" dirty="0">
                <a:latin typeface="Lexend" pitchFamily="2" charset="0"/>
              </a:rPr>
              <a:t>Multiple Choice</a:t>
            </a:r>
          </a:p>
          <a:p>
            <a:endParaRPr lang="en-GB" sz="1600" dirty="0">
              <a:latin typeface="Lexend" pitchFamily="2" charset="0"/>
            </a:endParaRPr>
          </a:p>
          <a:p>
            <a:r>
              <a:rPr lang="en-GB" sz="1600" dirty="0">
                <a:latin typeface="Lexend" pitchFamily="2" charset="0"/>
              </a:rPr>
              <a:t>Reflect and </a:t>
            </a:r>
          </a:p>
          <a:p>
            <a:r>
              <a:rPr lang="en-GB" sz="1600" dirty="0">
                <a:latin typeface="Lexend" pitchFamily="2" charset="0"/>
              </a:rPr>
              <a:t>assess</a:t>
            </a:r>
          </a:p>
        </p:txBody>
      </p:sp>
      <p:sp>
        <p:nvSpPr>
          <p:cNvPr id="7" name="TextBox 6">
            <a:extLst>
              <a:ext uri="{FF2B5EF4-FFF2-40B4-BE49-F238E27FC236}">
                <a16:creationId xmlns:a16="http://schemas.microsoft.com/office/drawing/2014/main" id="{29B50CCC-C33E-3E1F-696E-35F038007EA4}"/>
              </a:ext>
              <a:ext uri="{C183D7F6-B498-43B3-948B-1728B52AA6E4}">
                <adec:decorative xmlns:adec="http://schemas.microsoft.com/office/drawing/2017/decorative" val="1"/>
              </a:ext>
            </a:extLst>
          </p:cNvPr>
          <p:cNvSpPr txBox="1"/>
          <p:nvPr/>
        </p:nvSpPr>
        <p:spPr>
          <a:xfrm>
            <a:off x="4462501" y="4422023"/>
            <a:ext cx="1617247" cy="1077218"/>
          </a:xfrm>
          <a:prstGeom prst="rect">
            <a:avLst/>
          </a:prstGeom>
          <a:noFill/>
        </p:spPr>
        <p:txBody>
          <a:bodyPr wrap="square" rtlCol="0">
            <a:spAutoFit/>
          </a:bodyPr>
          <a:lstStyle/>
          <a:p>
            <a:r>
              <a:rPr lang="en-GB" sz="1600" dirty="0">
                <a:latin typeface="Lexend" pitchFamily="2" charset="0"/>
              </a:rPr>
              <a:t>Contextualise</a:t>
            </a:r>
          </a:p>
          <a:p>
            <a:r>
              <a:rPr lang="en-GB" sz="1600" dirty="0">
                <a:latin typeface="Lexend" pitchFamily="2" charset="0"/>
              </a:rPr>
              <a:t>and generate</a:t>
            </a:r>
          </a:p>
          <a:p>
            <a:r>
              <a:rPr lang="en-GB" sz="1600" dirty="0">
                <a:latin typeface="Lexend" pitchFamily="2" charset="0"/>
              </a:rPr>
              <a:t>pupil interest</a:t>
            </a:r>
          </a:p>
          <a:p>
            <a:r>
              <a:rPr lang="en-GB" sz="1600" dirty="0">
                <a:latin typeface="Lexend" pitchFamily="2" charset="0"/>
              </a:rPr>
              <a:t>in the topic.</a:t>
            </a:r>
          </a:p>
        </p:txBody>
      </p:sp>
      <p:sp>
        <p:nvSpPr>
          <p:cNvPr id="6" name="TextBox 5">
            <a:extLst>
              <a:ext uri="{FF2B5EF4-FFF2-40B4-BE49-F238E27FC236}">
                <a16:creationId xmlns:a16="http://schemas.microsoft.com/office/drawing/2014/main" id="{00E0A10C-1692-E855-AF6E-464A0A2DACDC}"/>
              </a:ext>
              <a:ext uri="{C183D7F6-B498-43B3-948B-1728B52AA6E4}">
                <adec:decorative xmlns:adec="http://schemas.microsoft.com/office/drawing/2017/decorative" val="1"/>
              </a:ext>
            </a:extLst>
          </p:cNvPr>
          <p:cNvSpPr txBox="1"/>
          <p:nvPr/>
        </p:nvSpPr>
        <p:spPr>
          <a:xfrm>
            <a:off x="2595392" y="4422023"/>
            <a:ext cx="1617247" cy="1077218"/>
          </a:xfrm>
          <a:prstGeom prst="rect">
            <a:avLst/>
          </a:prstGeom>
          <a:noFill/>
        </p:spPr>
        <p:txBody>
          <a:bodyPr wrap="square" rtlCol="0">
            <a:spAutoFit/>
          </a:bodyPr>
          <a:lstStyle/>
          <a:p>
            <a:r>
              <a:rPr lang="en-GB" sz="1600" dirty="0">
                <a:latin typeface="Lexend" pitchFamily="2" charset="0"/>
              </a:rPr>
              <a:t>Stimulate </a:t>
            </a:r>
          </a:p>
          <a:p>
            <a:r>
              <a:rPr lang="en-GB" sz="1600" dirty="0">
                <a:latin typeface="Lexend" pitchFamily="2" charset="0"/>
              </a:rPr>
              <a:t>Curiosity</a:t>
            </a:r>
          </a:p>
          <a:p>
            <a:endParaRPr lang="en-GB" sz="1600" dirty="0">
              <a:latin typeface="Lexend" pitchFamily="2" charset="0"/>
            </a:endParaRPr>
          </a:p>
          <a:p>
            <a:r>
              <a:rPr lang="en-GB" sz="1600" dirty="0">
                <a:latin typeface="Lexend" pitchFamily="2" charset="0"/>
              </a:rPr>
              <a:t>Baseline Hook</a:t>
            </a:r>
          </a:p>
        </p:txBody>
      </p:sp>
      <p:sp>
        <p:nvSpPr>
          <p:cNvPr id="5" name="TextBox 4">
            <a:extLst>
              <a:ext uri="{FF2B5EF4-FFF2-40B4-BE49-F238E27FC236}">
                <a16:creationId xmlns:a16="http://schemas.microsoft.com/office/drawing/2014/main" id="{533ED284-E6AA-F5EE-1AB6-D57B7DDBD9DD}"/>
              </a:ext>
              <a:ext uri="{C183D7F6-B498-43B3-948B-1728B52AA6E4}">
                <adec:decorative xmlns:adec="http://schemas.microsoft.com/office/drawing/2017/decorative" val="1"/>
              </a:ext>
            </a:extLst>
          </p:cNvPr>
          <p:cNvSpPr txBox="1"/>
          <p:nvPr/>
        </p:nvSpPr>
        <p:spPr>
          <a:xfrm>
            <a:off x="619125" y="4422023"/>
            <a:ext cx="1617247" cy="830997"/>
          </a:xfrm>
          <a:prstGeom prst="rect">
            <a:avLst/>
          </a:prstGeom>
          <a:noFill/>
        </p:spPr>
        <p:txBody>
          <a:bodyPr wrap="square" rtlCol="0">
            <a:spAutoFit/>
          </a:bodyPr>
          <a:lstStyle/>
          <a:p>
            <a:r>
              <a:rPr lang="en-GB" sz="1600" dirty="0">
                <a:latin typeface="Lexend" pitchFamily="2" charset="0"/>
              </a:rPr>
              <a:t>How does Augmented </a:t>
            </a:r>
          </a:p>
          <a:p>
            <a:r>
              <a:rPr lang="en-GB" sz="1600" dirty="0">
                <a:latin typeface="Lexend" pitchFamily="2" charset="0"/>
              </a:rPr>
              <a:t>Reality work?</a:t>
            </a:r>
          </a:p>
        </p:txBody>
      </p:sp>
      <p:pic>
        <p:nvPicPr>
          <p:cNvPr id="8" name="Picture 7" descr="Flowchart illustrating a five-step educational process for teaching Augmented Reality concepts, starting with an introductory video and ending with a multiple-choice quiz. Each hexagonal step is labeled with a number and title, accompanied by brief descriptions emphasizing curiosity stimulation, video context, interactive exploration, reflection, and assessment.">
            <a:extLst>
              <a:ext uri="{FF2B5EF4-FFF2-40B4-BE49-F238E27FC236}">
                <a16:creationId xmlns:a16="http://schemas.microsoft.com/office/drawing/2014/main" id="{F04FADB5-5601-1A7D-5E99-9DDBC7E573CB}"/>
              </a:ext>
              <a:ext uri="{C183D7F6-B498-43B3-948B-1728B52AA6E4}">
                <adec:decorative xmlns:adec="http://schemas.microsoft.com/office/drawing/2017/decorative" val="0"/>
              </a:ext>
            </a:extLst>
          </p:cNvPr>
          <p:cNvPicPr>
            <a:picLocks noChangeAspect="1"/>
          </p:cNvPicPr>
          <p:nvPr/>
        </p:nvPicPr>
        <p:blipFill>
          <a:blip r:embed="rId2"/>
          <a:srcRect l="2410" r="1878"/>
          <a:stretch>
            <a:fillRect/>
          </a:stretch>
        </p:blipFill>
        <p:spPr>
          <a:xfrm>
            <a:off x="431011" y="2032902"/>
            <a:ext cx="11468381" cy="3874122"/>
          </a:xfrm>
          <a:prstGeom prst="rect">
            <a:avLst/>
          </a:prstGeom>
        </p:spPr>
      </p:pic>
      <p:sp>
        <p:nvSpPr>
          <p:cNvPr id="12" name="Title 11">
            <a:extLst>
              <a:ext uri="{FF2B5EF4-FFF2-40B4-BE49-F238E27FC236}">
                <a16:creationId xmlns:a16="http://schemas.microsoft.com/office/drawing/2014/main" id="{E086A0ED-45B5-190E-36DD-FF04174B23FE}"/>
              </a:ext>
            </a:extLst>
          </p:cNvPr>
          <p:cNvSpPr txBox="1">
            <a:spLocks noGrp="1"/>
          </p:cNvSpPr>
          <p:nvPr>
            <p:ph type="title" idx="4294967295"/>
          </p:nvPr>
        </p:nvSpPr>
        <p:spPr>
          <a:xfrm>
            <a:off x="756985" y="1182951"/>
            <a:ext cx="6094476" cy="584775"/>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0E3D5B"/>
                </a:solidFill>
                <a:effectLst/>
                <a:uLnTx/>
                <a:uFillTx/>
                <a:latin typeface="Lexend" pitchFamily="2" charset="0"/>
                <a:ea typeface="+mn-ea"/>
                <a:cs typeface="+mn-cs"/>
              </a:rPr>
              <a:t>Sequencing.</a:t>
            </a:r>
          </a:p>
        </p:txBody>
      </p:sp>
    </p:spTree>
    <p:extLst>
      <p:ext uri="{BB962C8B-B14F-4D97-AF65-F5344CB8AC3E}">
        <p14:creationId xmlns:p14="http://schemas.microsoft.com/office/powerpoint/2010/main" val="1532130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AF011A-6FC7-294E-8AD8-35FC21CE246F}"/>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F991928-CFAC-EEDD-AF5F-82E93279DBE4}"/>
              </a:ext>
              <a:ext uri="{C183D7F6-B498-43B3-948B-1728B52AA6E4}">
                <adec:decorative xmlns:adec="http://schemas.microsoft.com/office/drawing/2017/decorative" val="1"/>
              </a:ext>
            </a:extLst>
          </p:cNvPr>
          <p:cNvSpPr/>
          <p:nvPr/>
        </p:nvSpPr>
        <p:spPr>
          <a:xfrm>
            <a:off x="6394706" y="0"/>
            <a:ext cx="5797294"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descr="Photograph of various white paper polyhedrons arranged on a flat surface, each labeled with different colors and text such as &quot;RED ZONE,&quot; &quot;GREENLY,&quot; &quot;BLUE,&quot; and &quot;YELLOW.&quot; Shapes include pyramids, cubes, and dodecahedrons, with handwritten notes and colored lines indicating categorization or grouping for a project or study.">
            <a:extLst>
              <a:ext uri="{FF2B5EF4-FFF2-40B4-BE49-F238E27FC236}">
                <a16:creationId xmlns:a16="http://schemas.microsoft.com/office/drawing/2014/main" id="{5F8EB361-96C9-A094-958A-0D281CBB15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6661217" y="877945"/>
            <a:ext cx="2864008" cy="2148006"/>
          </a:xfrm>
          <a:prstGeom prst="rect">
            <a:avLst/>
          </a:prstGeom>
        </p:spPr>
      </p:pic>
      <p:pic>
        <p:nvPicPr>
          <p:cNvPr id="16" name="Picture 15" descr="Photograph of a cardboard dodecahedron with handwritten notes and sketches on several faces, including diagrams labeled &quot;before&quot; and &quot;after,&quot; and references to measurements and angles. The notes appear to document a design or construction process, highlighting key steps and observations related to shape modifications.">
            <a:extLst>
              <a:ext uri="{FF2B5EF4-FFF2-40B4-BE49-F238E27FC236}">
                <a16:creationId xmlns:a16="http://schemas.microsoft.com/office/drawing/2014/main" id="{A2996A60-9827-2E10-0C91-6CD875FB3B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9102340" y="833008"/>
            <a:ext cx="2915364" cy="2186523"/>
          </a:xfrm>
          <a:prstGeom prst="rect">
            <a:avLst/>
          </a:prstGeom>
        </p:spPr>
      </p:pic>
      <p:pic>
        <p:nvPicPr>
          <p:cNvPr id="13" name="Picture 12" descr="A photograph showing black silhouette cutouts of people interacting with various white geometric shapes arranged on a white surface. Shapes include pyramids, cubes, and polyhedrons, with silhouettes positioned as if sitting, standing, or climbing on the shapes, creating a playful and abstract scene.">
            <a:extLst>
              <a:ext uri="{FF2B5EF4-FFF2-40B4-BE49-F238E27FC236}">
                <a16:creationId xmlns:a16="http://schemas.microsoft.com/office/drawing/2014/main" id="{E032236D-D5A0-D782-4FB3-9F103A12D9D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19218" y="3756423"/>
            <a:ext cx="4634066" cy="2581633"/>
          </a:xfrm>
          <a:prstGeom prst="rect">
            <a:avLst/>
          </a:prstGeom>
        </p:spPr>
      </p:pic>
      <p:sp>
        <p:nvSpPr>
          <p:cNvPr id="3" name="Title 2" descr="Desktop Walkthrough.&#10;&#10;A desktop walkthrough is often described as a small-scale, three-dimensional model of a service environment, where simple props, such as LEGO pieces, cardboard, or figurines, are used to prototype and explore scenarios. &#10;(Segelström, 2013; Stickdorn et al., 2011)&#10;&#10;Sequenced events&#10;Flow of Actions / Movement of Pupils&#10;Colour / AR navigation&#10;Ergonomics&#10;Exhibition Dynamics&#10;Pupil Group size &#10;UX Design and AR Placement (UX)&#10;">
            <a:extLst>
              <a:ext uri="{FF2B5EF4-FFF2-40B4-BE49-F238E27FC236}">
                <a16:creationId xmlns:a16="http://schemas.microsoft.com/office/drawing/2014/main" id="{4E90CA42-0480-62C8-98EC-3F5AE172450F}"/>
              </a:ext>
            </a:extLst>
          </p:cNvPr>
          <p:cNvSpPr txBox="1">
            <a:spLocks noGrp="1"/>
          </p:cNvSpPr>
          <p:nvPr>
            <p:ph type="title" idx="4294967295"/>
          </p:nvPr>
        </p:nvSpPr>
        <p:spPr>
          <a:xfrm>
            <a:off x="538716" y="612646"/>
            <a:ext cx="5517936" cy="5696944"/>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0E3D5B"/>
                </a:solidFill>
                <a:effectLst/>
                <a:uLnTx/>
                <a:uFillTx/>
                <a:latin typeface="Lexend" pitchFamily="2" charset="0"/>
                <a:ea typeface="+mn-ea"/>
                <a:cs typeface="+mn-cs"/>
              </a:rPr>
              <a:t>Desktop Walkthrough.</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rgbClr val="0E3D5B"/>
              </a:solidFill>
              <a:effectLst/>
              <a:uLnTx/>
              <a:uFillTx/>
              <a:latin typeface="Lexend" pitchFamily="2"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30000" noProof="0" dirty="0">
                <a:ln>
                  <a:noFill/>
                </a:ln>
                <a:solidFill>
                  <a:srgbClr val="0E3D5B"/>
                </a:solidFill>
                <a:effectLst/>
                <a:uLnTx/>
                <a:uFillTx/>
                <a:latin typeface="Lexend" pitchFamily="2" charset="0"/>
                <a:ea typeface="+mn-ea"/>
                <a:cs typeface="+mn-cs"/>
              </a:rPr>
              <a:t>A desktop walkthrough is often described as a small-scale, three-dimensional model of a service environment, where simple props, such as LEGO pieces, cardboard, or figurines, are used to prototype and explore scenarios.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sv-SE" sz="1800" b="1" i="0" u="none" strike="noStrike" kern="1200" cap="none" spc="0" normalizeH="0" baseline="30000" noProof="0" dirty="0">
                <a:ln>
                  <a:noFill/>
                </a:ln>
                <a:solidFill>
                  <a:srgbClr val="0E3D5B"/>
                </a:solidFill>
                <a:effectLst/>
                <a:uLnTx/>
                <a:uFillTx/>
                <a:latin typeface="Lexend" pitchFamily="2" charset="0"/>
                <a:ea typeface="+mn-ea"/>
                <a:cs typeface="+mn-cs"/>
              </a:rPr>
              <a:t>(Segelström, 2013; Stickdorn et al., 2011)</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sv-SE" sz="2400" b="0" i="0" u="none" strike="noStrike" kern="1200" cap="none" spc="0" normalizeH="0" baseline="30000" noProof="0" dirty="0">
              <a:ln>
                <a:noFill/>
              </a:ln>
              <a:solidFill>
                <a:srgbClr val="0E3D5B"/>
              </a:solidFill>
              <a:effectLst/>
              <a:uLnTx/>
              <a:uFillTx/>
              <a:latin typeface="Lexend" pitchFamily="2"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sv-SE" sz="2400" b="0" i="0" u="none" strike="noStrike" kern="1200" cap="none" spc="0" normalizeH="0" baseline="30000" noProof="0" dirty="0">
                <a:ln>
                  <a:noFill/>
                </a:ln>
                <a:solidFill>
                  <a:srgbClr val="0E3D5B"/>
                </a:solidFill>
                <a:effectLst/>
                <a:uLnTx/>
                <a:uFillTx/>
                <a:latin typeface="Lexend Medium" pitchFamily="2" charset="0"/>
                <a:ea typeface="+mn-ea"/>
                <a:cs typeface="+mn-cs"/>
              </a:rPr>
              <a:t>Sequenced events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sv-SE" sz="2400" b="0" i="0" u="none" strike="noStrike" kern="1200" cap="none" spc="0" normalizeH="0" baseline="30000" noProof="0" dirty="0">
                <a:ln>
                  <a:noFill/>
                </a:ln>
                <a:solidFill>
                  <a:srgbClr val="0E3D5B"/>
                </a:solidFill>
                <a:effectLst/>
                <a:uLnTx/>
                <a:uFillTx/>
                <a:latin typeface="Lexend Medium" pitchFamily="2" charset="0"/>
                <a:ea typeface="+mn-ea"/>
                <a:cs typeface="+mn-cs"/>
              </a:rPr>
              <a:t>Flow of Actions / Movement of Pupils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sv-SE" sz="2400" b="0" i="0" u="none" strike="noStrike" kern="1200" cap="none" spc="0" normalizeH="0" baseline="30000" noProof="0" dirty="0">
                <a:ln>
                  <a:noFill/>
                </a:ln>
                <a:solidFill>
                  <a:srgbClr val="0E3D5B"/>
                </a:solidFill>
                <a:effectLst/>
                <a:uLnTx/>
                <a:uFillTx/>
                <a:latin typeface="Lexend Medium" pitchFamily="2" charset="0"/>
                <a:ea typeface="+mn-ea"/>
                <a:cs typeface="+mn-cs"/>
              </a:rPr>
              <a:t>Colour / AR navigation</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sv-SE" sz="2400" b="0" i="0" u="none" strike="noStrike" kern="1200" cap="none" spc="0" normalizeH="0" baseline="30000" noProof="0" dirty="0">
                <a:ln>
                  <a:noFill/>
                </a:ln>
                <a:solidFill>
                  <a:srgbClr val="0E3D5B"/>
                </a:solidFill>
                <a:effectLst/>
                <a:uLnTx/>
                <a:uFillTx/>
                <a:latin typeface="Lexend Medium" pitchFamily="2" charset="0"/>
                <a:ea typeface="+mn-ea"/>
                <a:cs typeface="+mn-cs"/>
              </a:rPr>
              <a:t>Ergonomics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sv-SE" sz="2400" b="0" i="0" u="none" strike="noStrike" kern="1200" cap="none" spc="0" normalizeH="0" baseline="30000" noProof="0" dirty="0">
                <a:ln>
                  <a:noFill/>
                </a:ln>
                <a:solidFill>
                  <a:srgbClr val="0E3D5B"/>
                </a:solidFill>
                <a:effectLst/>
                <a:uLnTx/>
                <a:uFillTx/>
                <a:latin typeface="Lexend Medium" pitchFamily="2" charset="0"/>
                <a:ea typeface="+mn-ea"/>
                <a:cs typeface="+mn-cs"/>
              </a:rPr>
              <a:t>Exhibition Dynamics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sv-SE" sz="2400" b="0" i="0" u="none" strike="noStrike" kern="1200" cap="none" spc="0" normalizeH="0" baseline="30000" noProof="0" dirty="0">
                <a:ln>
                  <a:noFill/>
                </a:ln>
                <a:solidFill>
                  <a:srgbClr val="0E3D5B"/>
                </a:solidFill>
                <a:effectLst/>
                <a:uLnTx/>
                <a:uFillTx/>
                <a:latin typeface="Lexend Medium" pitchFamily="2" charset="0"/>
                <a:ea typeface="+mn-ea"/>
                <a:cs typeface="+mn-cs"/>
              </a:rPr>
              <a:t>Pupil Group size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sv-SE" sz="2400" b="0" i="0" u="none" strike="noStrike" kern="1200" cap="none" spc="0" normalizeH="0" baseline="30000" noProof="0" dirty="0">
                <a:ln>
                  <a:noFill/>
                </a:ln>
                <a:solidFill>
                  <a:srgbClr val="0E3D5B"/>
                </a:solidFill>
                <a:effectLst/>
                <a:uLnTx/>
                <a:uFillTx/>
                <a:latin typeface="Lexend Medium" pitchFamily="2" charset="0"/>
                <a:ea typeface="+mn-ea"/>
                <a:cs typeface="+mn-cs"/>
              </a:rPr>
              <a:t>UX Design and AR Placement (UX)</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sv-SE" sz="2400" b="0" i="0" u="none" strike="noStrike" kern="1200" cap="none" spc="0" normalizeH="0" baseline="30000" noProof="0" dirty="0">
              <a:ln>
                <a:noFill/>
              </a:ln>
              <a:solidFill>
                <a:srgbClr val="0E3D5B"/>
              </a:solidFill>
              <a:effectLst/>
              <a:uLnTx/>
              <a:uFillTx/>
              <a:latin typeface="Lexend" pitchFamily="2" charset="0"/>
              <a:ea typeface="+mn-ea"/>
              <a:cs typeface="+mn-cs"/>
            </a:endParaRPr>
          </a:p>
        </p:txBody>
      </p:sp>
    </p:spTree>
    <p:extLst>
      <p:ext uri="{BB962C8B-B14F-4D97-AF65-F5344CB8AC3E}">
        <p14:creationId xmlns:p14="http://schemas.microsoft.com/office/powerpoint/2010/main" val="29374610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E7FC7BA-1F0F-0FB6-ED71-207C67F90C3F}"/>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6EC6AAB0-5BC2-4ECC-9644-5140B959B47D}"/>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a:extLst>
              <a:ext uri="{FF2B5EF4-FFF2-40B4-BE49-F238E27FC236}">
                <a16:creationId xmlns:a16="http://schemas.microsoft.com/office/drawing/2014/main" id="{3D187F1B-CA85-3CBC-3A87-AEABD09B9049}"/>
              </a:ext>
              <a:ext uri="{C183D7F6-B498-43B3-948B-1728B52AA6E4}">
                <adec:decorative xmlns:adec="http://schemas.microsoft.com/office/drawing/2017/decorative" val="1"/>
              </a:ext>
            </a:extLst>
          </p:cNvPr>
          <p:cNvSpPr/>
          <p:nvPr/>
        </p:nvSpPr>
        <p:spPr>
          <a:xfrm>
            <a:off x="292608" y="265176"/>
            <a:ext cx="11631168"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5" name="Picture 4" descr="3D rendering of a science exhibition with various large geometric wooden sculptures and silhouettes of people interacting with them, including a person in a wheelchair. The scene highlights accessibility and engagement with art through diverse shapes like a pyramid, cylinder, and polyhedron in warm brown tones against a minimalist gray background.">
            <a:extLst>
              <a:ext uri="{FF2B5EF4-FFF2-40B4-BE49-F238E27FC236}">
                <a16:creationId xmlns:a16="http://schemas.microsoft.com/office/drawing/2014/main" id="{2332603E-8D9C-A75E-4788-FA08FF91DB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8058" y="508945"/>
            <a:ext cx="6251056" cy="3047389"/>
          </a:xfrm>
          <a:prstGeom prst="rect">
            <a:avLst/>
          </a:prstGeom>
        </p:spPr>
      </p:pic>
      <p:pic>
        <p:nvPicPr>
          <p:cNvPr id="7" name="Picture 6" descr="3D rendering screenshot of a humanoid robot model standing on a gray surface, surrounded by colorful geometric shapes, including cubes and pyramids with symbols and text. The scene includes interface elements such as perspective and lighting controls, suggesting a development environment for 3D modeling or game design. It is a screenshot from using Unreal and VR.">
            <a:extLst>
              <a:ext uri="{FF2B5EF4-FFF2-40B4-BE49-F238E27FC236}">
                <a16:creationId xmlns:a16="http://schemas.microsoft.com/office/drawing/2014/main" id="{A38A9FF7-5F13-3F18-4EE1-D6133D55BC06}"/>
              </a:ext>
            </a:extLst>
          </p:cNvPr>
          <p:cNvPicPr>
            <a:picLocks noChangeAspect="1"/>
          </p:cNvPicPr>
          <p:nvPr/>
        </p:nvPicPr>
        <p:blipFill>
          <a:blip r:embed="rId3">
            <a:extLst>
              <a:ext uri="{28A0092B-C50C-407E-A947-70E740481C1C}">
                <a14:useLocalDpi xmlns:a14="http://schemas.microsoft.com/office/drawing/2010/main" val="0"/>
              </a:ext>
            </a:extLst>
          </a:blip>
          <a:srcRect l="42098" t="287" r="22185" b="-287"/>
          <a:stretch>
            <a:fillRect/>
          </a:stretch>
        </p:blipFill>
        <p:spPr>
          <a:xfrm>
            <a:off x="7104887" y="246888"/>
            <a:ext cx="4818887" cy="6364224"/>
          </a:xfrm>
          <a:prstGeom prst="rect">
            <a:avLst/>
          </a:prstGeom>
        </p:spPr>
      </p:pic>
      <p:pic>
        <p:nvPicPr>
          <p:cNvPr id="4" name="Picture 3" descr="A 3D rendered scene showing various colorful, triangular and square educational blocks scattered on a white surface with small human figures for scale. Blocks feature different subjects like &quot;Video,&quot; &quot;Quiz,&quot; and &quot;Math,&quot; with distinct colors such as purple, red, green, and blue, highlighting themes of learning and interactive education. An iteration of the AR pop up exhibition showing initial markers">
            <a:extLst>
              <a:ext uri="{FF2B5EF4-FFF2-40B4-BE49-F238E27FC236}">
                <a16:creationId xmlns:a16="http://schemas.microsoft.com/office/drawing/2014/main" id="{99846AA2-D94D-3208-AB99-D035BF4B0FFD}"/>
              </a:ext>
            </a:extLst>
          </p:cNvPr>
          <p:cNvPicPr>
            <a:picLocks noChangeAspect="1"/>
          </p:cNvPicPr>
          <p:nvPr/>
        </p:nvPicPr>
        <p:blipFill rotWithShape="1">
          <a:blip r:embed="rId4">
            <a:extLst>
              <a:ext uri="{28A0092B-C50C-407E-A947-70E740481C1C}">
                <a14:useLocalDpi xmlns:a14="http://schemas.microsoft.com/office/drawing/2010/main" val="0"/>
              </a:ext>
            </a:extLst>
          </a:blip>
          <a:srcRect t="31184" b="18917"/>
          <a:stretch/>
        </p:blipFill>
        <p:spPr>
          <a:xfrm>
            <a:off x="706125" y="4279582"/>
            <a:ext cx="5992989" cy="1682115"/>
          </a:xfrm>
          <a:prstGeom prst="rect">
            <a:avLst/>
          </a:prstGeom>
        </p:spPr>
      </p:pic>
      <p:sp>
        <p:nvSpPr>
          <p:cNvPr id="6" name="Title 5">
            <a:extLst>
              <a:ext uri="{FF2B5EF4-FFF2-40B4-BE49-F238E27FC236}">
                <a16:creationId xmlns:a16="http://schemas.microsoft.com/office/drawing/2014/main" id="{5AAC3D5E-8403-FAA4-BC9B-2919DD03E417}"/>
              </a:ext>
            </a:extLst>
          </p:cNvPr>
          <p:cNvSpPr>
            <a:spLocks noGrp="1"/>
          </p:cNvSpPr>
          <p:nvPr>
            <p:ph type="ctrTitle"/>
          </p:nvPr>
        </p:nvSpPr>
        <p:spPr>
          <a:xfrm>
            <a:off x="1524000" y="-2387600"/>
            <a:ext cx="9144000" cy="2387600"/>
          </a:xfrm>
        </p:spPr>
        <p:txBody>
          <a:bodyPr vert="horz" lIns="91440" tIns="45720" rIns="91440" bIns="45720" rtlCol="0" anchor="b">
            <a:normAutofit fontScale="90000"/>
          </a:bodyPr>
          <a:lstStyle/>
          <a:p>
            <a:r>
              <a:rPr lang="en-GB" dirty="0"/>
              <a:t>3D </a:t>
            </a:r>
            <a:r>
              <a:rPr lang="en-GB" dirty="0" err="1"/>
              <a:t>Visualiation</a:t>
            </a:r>
            <a:r>
              <a:rPr lang="en-GB" dirty="0"/>
              <a:t> and VR experience for the AR Exhibition</a:t>
            </a:r>
          </a:p>
        </p:txBody>
      </p:sp>
    </p:spTree>
    <p:extLst>
      <p:ext uri="{BB962C8B-B14F-4D97-AF65-F5344CB8AC3E}">
        <p14:creationId xmlns:p14="http://schemas.microsoft.com/office/powerpoint/2010/main" val="309146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405148-781B-2C17-CC94-271C77AD34F0}"/>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4551BE93-F256-5E18-6689-1FCCEC3FEEB3}"/>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1A7D69D6-4D64-F90A-6581-5868CA736585}"/>
              </a:ext>
              <a:ext uri="{C183D7F6-B498-43B3-948B-1728B52AA6E4}">
                <adec:decorative xmlns:adec="http://schemas.microsoft.com/office/drawing/2017/decorative" val="1"/>
              </a:ext>
            </a:extLst>
          </p:cNvPr>
          <p:cNvSpPr/>
          <p:nvPr/>
        </p:nvSpPr>
        <p:spPr>
          <a:xfrm>
            <a:off x="280416" y="256032"/>
            <a:ext cx="11631168"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6" name="Picture 5" descr="Screenshot of a digital board displaying colorful sticky notes with pupil comments about the pop-up exhibition. Here a set of geometric shapes. Notes highlight preferences for shape sizes, colors, patterns, and design creativity, with specific mentions of size consistency, visual appeal, and usability for activities.">
            <a:extLst>
              <a:ext uri="{FF2B5EF4-FFF2-40B4-BE49-F238E27FC236}">
                <a16:creationId xmlns:a16="http://schemas.microsoft.com/office/drawing/2014/main" id="{5A8FB705-4DB3-5A4A-4802-125EA2BC5F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7904" y="708236"/>
            <a:ext cx="9247564" cy="5282065"/>
          </a:xfrm>
          <a:prstGeom prst="rect">
            <a:avLst/>
          </a:prstGeom>
        </p:spPr>
      </p:pic>
      <p:sp>
        <p:nvSpPr>
          <p:cNvPr id="2" name="TextBox 1">
            <a:extLst>
              <a:ext uri="{FF2B5EF4-FFF2-40B4-BE49-F238E27FC236}">
                <a16:creationId xmlns:a16="http://schemas.microsoft.com/office/drawing/2014/main" id="{8AAD19F0-6F01-80B1-EFAA-40EB6DF5A045}"/>
              </a:ext>
            </a:extLst>
          </p:cNvPr>
          <p:cNvSpPr txBox="1"/>
          <p:nvPr/>
        </p:nvSpPr>
        <p:spPr>
          <a:xfrm>
            <a:off x="10238079" y="5343970"/>
            <a:ext cx="855194" cy="646331"/>
          </a:xfrm>
          <a:prstGeom prst="rect">
            <a:avLst/>
          </a:prstGeom>
          <a:noFill/>
        </p:spPr>
        <p:txBody>
          <a:bodyPr wrap="square" rtlCol="0">
            <a:spAutoFit/>
          </a:bodyPr>
          <a:lstStyle/>
          <a:p>
            <a:r>
              <a:rPr lang="en-GB" b="1" dirty="0">
                <a:latin typeface="Lexend" pitchFamily="2" charset="0"/>
              </a:rPr>
              <a:t>SIC</a:t>
            </a:r>
          </a:p>
          <a:p>
            <a:r>
              <a:rPr lang="en-GB" b="1" dirty="0">
                <a:latin typeface="Lexend" pitchFamily="2" charset="0"/>
              </a:rPr>
              <a:t>EPIC</a:t>
            </a:r>
          </a:p>
        </p:txBody>
      </p:sp>
      <p:sp>
        <p:nvSpPr>
          <p:cNvPr id="5" name="Title 4">
            <a:extLst>
              <a:ext uri="{FF2B5EF4-FFF2-40B4-BE49-F238E27FC236}">
                <a16:creationId xmlns:a16="http://schemas.microsoft.com/office/drawing/2014/main" id="{80B7202A-F7B8-F309-B6A5-95A34588F143}"/>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Pupil feedback for the AR </a:t>
            </a:r>
            <a:r>
              <a:rPr lang="en-GB" dirty="0" err="1"/>
              <a:t>exhibtion</a:t>
            </a:r>
            <a:endParaRPr lang="en-GB" dirty="0"/>
          </a:p>
        </p:txBody>
      </p:sp>
    </p:spTree>
    <p:extLst>
      <p:ext uri="{BB962C8B-B14F-4D97-AF65-F5344CB8AC3E}">
        <p14:creationId xmlns:p14="http://schemas.microsoft.com/office/powerpoint/2010/main" val="31624054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E48F6A-B29F-6A00-9E39-C28819836F2A}"/>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7C2E00C6-DB67-4357-E175-D63317CD875A}"/>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BFC3FD6C-CA4C-C99F-CB9D-C961C42A252B}"/>
              </a:ext>
              <a:ext uri="{C183D7F6-B498-43B3-948B-1728B52AA6E4}">
                <adec:decorative xmlns:adec="http://schemas.microsoft.com/office/drawing/2017/decorative" val="1"/>
              </a:ext>
            </a:extLst>
          </p:cNvPr>
          <p:cNvSpPr/>
          <p:nvPr/>
        </p:nvSpPr>
        <p:spPr>
          <a:xfrm>
            <a:off x="292608" y="265176"/>
            <a:ext cx="11631168"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9" name="Picture 8" descr="Color swatch chart displaying two sets of color selections for a brown board, labeled as &quot;Current Colour Selection&quot; and &quot;GW Alternate Colour Selection.&quot; Each set contains five vertical columns of colors, ranging from orange, navy blue, mustard yellow, teal, to red, with small square cutouts at the top and bottom of each column. This is an initial cardboard sample using colors.  ">
            <a:extLst>
              <a:ext uri="{FF2B5EF4-FFF2-40B4-BE49-F238E27FC236}">
                <a16:creationId xmlns:a16="http://schemas.microsoft.com/office/drawing/2014/main" id="{82D1CFC0-BE02-E057-0425-16C669E64F37}"/>
              </a:ext>
            </a:extLst>
          </p:cNvPr>
          <p:cNvPicPr>
            <a:picLocks noChangeAspect="1"/>
          </p:cNvPicPr>
          <p:nvPr/>
        </p:nvPicPr>
        <p:blipFill>
          <a:blip r:embed="rId2">
            <a:extLst>
              <a:ext uri="{28A0092B-C50C-407E-A947-70E740481C1C}">
                <a14:useLocalDpi xmlns:a14="http://schemas.microsoft.com/office/drawing/2010/main" val="0"/>
              </a:ext>
            </a:extLst>
          </a:blip>
          <a:srcRect l="7225" t="30918" r="10372" b="11384"/>
          <a:stretch>
            <a:fillRect/>
          </a:stretch>
        </p:blipFill>
        <p:spPr>
          <a:xfrm>
            <a:off x="7144884" y="3936168"/>
            <a:ext cx="4505700" cy="2366142"/>
          </a:xfrm>
          <a:prstGeom prst="rect">
            <a:avLst/>
          </a:prstGeom>
        </p:spPr>
      </p:pic>
      <p:pic>
        <p:nvPicPr>
          <p:cNvPr id="8" name="Picture 7" descr="Photograph of colorful educational AR markers displayed on a white surface, each featuring a number, an icon, and a label related to science and technology concepts. Posters include a mustard-yellow one labeled &quot;What do you see? 3D&quot; featuring a molecular structure, a blue one labeled &quot;Video&quot; with gears, and others featuring icons representing atoms and laboratory equipment.">
            <a:extLst>
              <a:ext uri="{FF2B5EF4-FFF2-40B4-BE49-F238E27FC236}">
                <a16:creationId xmlns:a16="http://schemas.microsoft.com/office/drawing/2014/main" id="{79E793AD-1804-4E1A-0565-409ABF162E44}"/>
              </a:ext>
            </a:extLst>
          </p:cNvPr>
          <p:cNvPicPr>
            <a:picLocks noChangeAspect="1"/>
          </p:cNvPicPr>
          <p:nvPr/>
        </p:nvPicPr>
        <p:blipFill>
          <a:blip r:embed="rId3">
            <a:extLst>
              <a:ext uri="{28A0092B-C50C-407E-A947-70E740481C1C}">
                <a14:useLocalDpi xmlns:a14="http://schemas.microsoft.com/office/drawing/2010/main" val="0"/>
              </a:ext>
            </a:extLst>
          </a:blip>
          <a:srcRect l="24859" t="29011" r="-5459" b="7005"/>
          <a:stretch>
            <a:fillRect/>
          </a:stretch>
        </p:blipFill>
        <p:spPr>
          <a:xfrm rot="5400000">
            <a:off x="9309124" y="1151828"/>
            <a:ext cx="2971993" cy="1779717"/>
          </a:xfrm>
          <a:prstGeom prst="rect">
            <a:avLst/>
          </a:prstGeom>
        </p:spPr>
      </p:pic>
      <p:pic>
        <p:nvPicPr>
          <p:cNvPr id="7" name="Picture 6" descr="A color palette chart displaying eight distinct color swatches arranged in two rows and four columns, each labeled with corresponding hex codes and RGB values. The palette includes shades of blue, yellow, orange, red, and teal, highlighting a diverse range of warm and cool tones for design use.">
            <a:extLst>
              <a:ext uri="{FF2B5EF4-FFF2-40B4-BE49-F238E27FC236}">
                <a16:creationId xmlns:a16="http://schemas.microsoft.com/office/drawing/2014/main" id="{18EE5D69-6699-B8F1-633D-D329E33F1EA3}"/>
              </a:ext>
            </a:extLst>
          </p:cNvPr>
          <p:cNvPicPr>
            <a:picLocks noChangeAspect="1"/>
          </p:cNvPicPr>
          <p:nvPr/>
        </p:nvPicPr>
        <p:blipFill>
          <a:blip r:embed="rId4">
            <a:extLst>
              <a:ext uri="{28A0092B-C50C-407E-A947-70E740481C1C}">
                <a14:useLocalDpi xmlns:a14="http://schemas.microsoft.com/office/drawing/2010/main" val="0"/>
              </a:ext>
            </a:extLst>
          </a:blip>
          <a:srcRect l="56904"/>
          <a:stretch>
            <a:fillRect/>
          </a:stretch>
        </p:blipFill>
        <p:spPr>
          <a:xfrm>
            <a:off x="7144884" y="354330"/>
            <a:ext cx="2521584" cy="3173353"/>
          </a:xfrm>
          <a:prstGeom prst="rect">
            <a:avLst/>
          </a:prstGeom>
        </p:spPr>
      </p:pic>
      <p:pic>
        <p:nvPicPr>
          <p:cNvPr id="6" name="Picture 5" descr="Photograph of a warehouse interior showing various large cardboard geometric shapes arranged on the floor, including polyhedra and a triangular prism. A person wearing a high-visibility vest is seen in the background, near stacked pallets and industrial shelving, suggesting a packaging or manufacturing setting. This image shows the exhibition being fabricated. ">
            <a:extLst>
              <a:ext uri="{FF2B5EF4-FFF2-40B4-BE49-F238E27FC236}">
                <a16:creationId xmlns:a16="http://schemas.microsoft.com/office/drawing/2014/main" id="{1B263BF5-1C1F-B991-69C7-81D26695A8B9}"/>
              </a:ext>
            </a:extLst>
          </p:cNvPr>
          <p:cNvPicPr>
            <a:picLocks noChangeAspect="1"/>
          </p:cNvPicPr>
          <p:nvPr/>
        </p:nvPicPr>
        <p:blipFill>
          <a:blip r:embed="rId5">
            <a:extLst>
              <a:ext uri="{28A0092B-C50C-407E-A947-70E740481C1C}">
                <a14:useLocalDpi xmlns:a14="http://schemas.microsoft.com/office/drawing/2010/main" val="0"/>
              </a:ext>
            </a:extLst>
          </a:blip>
          <a:srcRect l="4112" t="14567" r="40095" b="13272"/>
          <a:stretch>
            <a:fillRect/>
          </a:stretch>
        </p:blipFill>
        <p:spPr>
          <a:xfrm>
            <a:off x="280416" y="265176"/>
            <a:ext cx="6574536" cy="6364224"/>
          </a:xfrm>
          <a:prstGeom prst="rect">
            <a:avLst/>
          </a:prstGeom>
        </p:spPr>
      </p:pic>
      <p:sp>
        <p:nvSpPr>
          <p:cNvPr id="2" name="Title 1">
            <a:extLst>
              <a:ext uri="{FF2B5EF4-FFF2-40B4-BE49-F238E27FC236}">
                <a16:creationId xmlns:a16="http://schemas.microsoft.com/office/drawing/2014/main" id="{30AFDCEA-9AE3-6BB3-785B-F7EDC9F4BEBF}"/>
              </a:ext>
            </a:extLst>
          </p:cNvPr>
          <p:cNvSpPr>
            <a:spLocks noGrp="1"/>
          </p:cNvSpPr>
          <p:nvPr>
            <p:ph type="ctrTitle"/>
          </p:nvPr>
        </p:nvSpPr>
        <p:spPr>
          <a:xfrm>
            <a:off x="1524000" y="-2387600"/>
            <a:ext cx="9144000" cy="2387600"/>
          </a:xfrm>
        </p:spPr>
        <p:txBody>
          <a:bodyPr vert="horz" lIns="91440" tIns="45720" rIns="91440" bIns="45720" rtlCol="0" anchor="b">
            <a:normAutofit fontScale="90000"/>
          </a:bodyPr>
          <a:lstStyle/>
          <a:p>
            <a:r>
              <a:rPr lang="en-GB" dirty="0"/>
              <a:t>Cardboard fabrication and colour testing of AR Exhibition</a:t>
            </a:r>
          </a:p>
        </p:txBody>
      </p:sp>
    </p:spTree>
    <p:extLst>
      <p:ext uri="{BB962C8B-B14F-4D97-AF65-F5344CB8AC3E}">
        <p14:creationId xmlns:p14="http://schemas.microsoft.com/office/powerpoint/2010/main" val="14155423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DD7A93-B2FD-73A4-826D-ABB656F3C080}"/>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84E0CCED-8DDF-A3DB-B650-51C83B3C2849}"/>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72F8808A-E681-8675-4DF4-B1412ABC38BB}"/>
              </a:ext>
              <a:ext uri="{C183D7F6-B498-43B3-948B-1728B52AA6E4}">
                <adec:decorative xmlns:adec="http://schemas.microsoft.com/office/drawing/2017/decorative" val="1"/>
              </a:ext>
            </a:extLst>
          </p:cNvPr>
          <p:cNvSpPr/>
          <p:nvPr/>
        </p:nvSpPr>
        <p:spPr>
          <a:xfrm>
            <a:off x="292608" y="265176"/>
            <a:ext cx="11631168"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2" name="NEW 3D Vis Render (1)" descr="A 3D animation showing the pop-up exhibition with a variety of platonic shapes using colours of red, bluey-green, red, yellow, and orange. The animation moves around the exhibition of 360 degrees on a white background. ">
            <a:hlinkClick r:id="" action="ppaction://media"/>
            <a:extLst>
              <a:ext uri="{FF2B5EF4-FFF2-40B4-BE49-F238E27FC236}">
                <a16:creationId xmlns:a16="http://schemas.microsoft.com/office/drawing/2014/main" id="{C5130334-7EAF-A39B-15EC-6201D025E36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667725" y="524206"/>
            <a:ext cx="5164079" cy="2904795"/>
          </a:xfrm>
          <a:prstGeom prst="rect">
            <a:avLst/>
          </a:prstGeom>
        </p:spPr>
      </p:pic>
      <p:pic>
        <p:nvPicPr>
          <p:cNvPr id="10" name="Picture 9" descr="3D rendering of various polyhedral dice with different icons and text on each face, including magnifying glass, question mark, atom, and leaf symbols. Dice are colored in blue, red, and white, featuring labels like &quot;Epic Pieces&quot; and &quot;Epic MegaGames,&quot; suggesting a gaming or role-playing context.">
            <a:extLst>
              <a:ext uri="{FF2B5EF4-FFF2-40B4-BE49-F238E27FC236}">
                <a16:creationId xmlns:a16="http://schemas.microsoft.com/office/drawing/2014/main" id="{017DFD49-94F9-2D7B-8491-962927D8DFC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67726" y="3630169"/>
            <a:ext cx="5125277" cy="2703625"/>
          </a:xfrm>
          <a:prstGeom prst="rect">
            <a:avLst/>
          </a:prstGeom>
        </p:spPr>
      </p:pic>
      <p:pic>
        <p:nvPicPr>
          <p:cNvPr id="6" name="Picture 5" descr="Photograph of three multi-sided dice with scientific and technological icons and labels in black, red, and blue colors, arranged in a row on a white surface. Each die features symbols such as a flask, gears, and drops, along with numbers and text indicating different categories or elements related to science and innovation.&#10;&#10;These are small models of the exhibition made out of thin card.">
            <a:extLst>
              <a:ext uri="{FF2B5EF4-FFF2-40B4-BE49-F238E27FC236}">
                <a16:creationId xmlns:a16="http://schemas.microsoft.com/office/drawing/2014/main" id="{8CEB22E1-A6DB-5329-E447-77C1AF0A59F3}"/>
              </a:ext>
            </a:extLst>
          </p:cNvPr>
          <p:cNvPicPr>
            <a:picLocks noChangeAspect="1"/>
          </p:cNvPicPr>
          <p:nvPr/>
        </p:nvPicPr>
        <p:blipFill>
          <a:blip r:embed="rId6"/>
          <a:srcRect l="8923" t="8361" r="39826" b="4667"/>
          <a:stretch>
            <a:fillRect/>
          </a:stretch>
        </p:blipFill>
        <p:spPr>
          <a:xfrm>
            <a:off x="292607" y="265176"/>
            <a:ext cx="6199633" cy="6345936"/>
          </a:xfrm>
          <a:prstGeom prst="rect">
            <a:avLst/>
          </a:prstGeom>
        </p:spPr>
      </p:pic>
      <p:sp>
        <p:nvSpPr>
          <p:cNvPr id="5" name="Title 4">
            <a:extLst>
              <a:ext uri="{FF2B5EF4-FFF2-40B4-BE49-F238E27FC236}">
                <a16:creationId xmlns:a16="http://schemas.microsoft.com/office/drawing/2014/main" id="{DDAC3B1F-C4BC-8081-ACE6-3D389775845B}"/>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3D Models and Visualisation of iterated AR exhibition</a:t>
            </a:r>
          </a:p>
        </p:txBody>
      </p:sp>
    </p:spTree>
    <p:extLst>
      <p:ext uri="{BB962C8B-B14F-4D97-AF65-F5344CB8AC3E}">
        <p14:creationId xmlns:p14="http://schemas.microsoft.com/office/powerpoint/2010/main" val="4009971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2FA293-2481-88B7-F572-7189B6A703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8797D2-A7E3-D41A-74F8-346CC77E3F7F}"/>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Net graphics for the AR stations</a:t>
            </a:r>
          </a:p>
        </p:txBody>
      </p:sp>
      <p:sp>
        <p:nvSpPr>
          <p:cNvPr id="3" name="Rectangle 2">
            <a:extLst>
              <a:ext uri="{FF2B5EF4-FFF2-40B4-BE49-F238E27FC236}">
                <a16:creationId xmlns:a16="http://schemas.microsoft.com/office/drawing/2014/main" id="{81881F45-F7E5-119D-9744-45134D567062}"/>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9313FA4F-E9A7-FA8E-B9FB-5B26B7C075B3}"/>
              </a:ext>
              <a:ext uri="{C183D7F6-B498-43B3-948B-1728B52AA6E4}">
                <adec:decorative xmlns:adec="http://schemas.microsoft.com/office/drawing/2017/decorative" val="1"/>
              </a:ext>
            </a:extLst>
          </p:cNvPr>
          <p:cNvSpPr/>
          <p:nvPr/>
        </p:nvSpPr>
        <p:spPr>
          <a:xfrm>
            <a:off x="292608" y="265176"/>
            <a:ext cx="11631168"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14" name="Picture 13" descr="A collage of four diagrams displays various geometric shapes with scientific and technological icons, illustrating concepts related to Epic Science and data analysis. The top-left and bottom-left sections feature hexagonal and triangular grids with labeled icons, while the right sections show 3D polyhedra and cubes with color-coded faces and symbols, highlighting question prompts and data elements.">
            <a:extLst>
              <a:ext uri="{FF2B5EF4-FFF2-40B4-BE49-F238E27FC236}">
                <a16:creationId xmlns:a16="http://schemas.microsoft.com/office/drawing/2014/main" id="{8617A43A-8950-E5CE-1706-66C1DFF4ECD3}"/>
              </a:ext>
            </a:extLst>
          </p:cNvPr>
          <p:cNvPicPr>
            <a:picLocks noChangeAspect="1"/>
          </p:cNvPicPr>
          <p:nvPr/>
        </p:nvPicPr>
        <p:blipFill>
          <a:blip r:embed="rId2"/>
          <a:srcRect t="2682"/>
          <a:stretch>
            <a:fillRect/>
          </a:stretch>
        </p:blipFill>
        <p:spPr>
          <a:xfrm>
            <a:off x="1312417" y="629276"/>
            <a:ext cx="9591550" cy="5617735"/>
          </a:xfrm>
          <a:prstGeom prst="rect">
            <a:avLst/>
          </a:prstGeom>
        </p:spPr>
      </p:pic>
    </p:spTree>
    <p:extLst>
      <p:ext uri="{BB962C8B-B14F-4D97-AF65-F5344CB8AC3E}">
        <p14:creationId xmlns:p14="http://schemas.microsoft.com/office/powerpoint/2010/main" val="32346875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A5CCD-52C5-26EE-C66E-BD2DD852D168}"/>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1156622F-CCAC-3E07-287B-C6AB606EF0C6}"/>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410F544E-1AD7-8D90-895B-2255EF1DA95D}"/>
              </a:ext>
              <a:ext uri="{C183D7F6-B498-43B3-948B-1728B52AA6E4}">
                <adec:decorative xmlns:adec="http://schemas.microsoft.com/office/drawing/2017/decorative" val="1"/>
              </a:ext>
            </a:extLst>
          </p:cNvPr>
          <p:cNvSpPr/>
          <p:nvPr/>
        </p:nvSpPr>
        <p:spPr>
          <a:xfrm>
            <a:off x="292608" y="265176"/>
            <a:ext cx="11631168"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12" name="Picture 11" descr="An augmented reality marker graphic icon featuring a central triangular figure with a question mark inside a diamond shape, flanked by two smaller solid triangles on a square background. The design uses a monochromatic blue color scheme with a thick border, suggesting a symbol or logo possibly related to inquiry or uncertainty.&#10;&#10;">
            <a:extLst>
              <a:ext uri="{FF2B5EF4-FFF2-40B4-BE49-F238E27FC236}">
                <a16:creationId xmlns:a16="http://schemas.microsoft.com/office/drawing/2014/main" id="{1C62592C-86EE-9E16-87C8-1F4CC3EE34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96990" y="1976484"/>
            <a:ext cx="2882986" cy="2905030"/>
          </a:xfrm>
          <a:prstGeom prst="rect">
            <a:avLst/>
          </a:prstGeom>
        </p:spPr>
      </p:pic>
      <p:pic>
        <p:nvPicPr>
          <p:cNvPr id="9" name="Picture 8" descr="An augmented reality marker: graphic illustration of a triangular character with a question mark inside a diamond shape on its body, standing on two legs. The word &quot;Questions&quot; appears below in a casual font, suggesting a theme of inquiry or curiosity.&#10;">
            <a:extLst>
              <a:ext uri="{FF2B5EF4-FFF2-40B4-BE49-F238E27FC236}">
                <a16:creationId xmlns:a16="http://schemas.microsoft.com/office/drawing/2014/main" id="{8AC767EC-22FC-821E-630A-3378FB26BE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87616" y="1976484"/>
            <a:ext cx="3016767" cy="2905032"/>
          </a:xfrm>
          <a:prstGeom prst="rect">
            <a:avLst/>
          </a:prstGeom>
        </p:spPr>
      </p:pic>
      <p:pic>
        <p:nvPicPr>
          <p:cNvPr id="6" name="Picture 5" descr="An augmented reality marker, a colorful graphic with text labeled &quot;1. Questions,&quot; features a speech bubble containing &quot;Ready to start?&quot; alongside multiple question marks. The design uses bright blue tones with a small diamond-shaped character at the bottom right, emphasizing inquiry and engagement.">
            <a:extLst>
              <a:ext uri="{FF2B5EF4-FFF2-40B4-BE49-F238E27FC236}">
                <a16:creationId xmlns:a16="http://schemas.microsoft.com/office/drawing/2014/main" id="{19BCEA13-ED65-9977-8CB5-9541A16CCA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89978" y="1976484"/>
            <a:ext cx="2905031" cy="2905031"/>
          </a:xfrm>
          <a:prstGeom prst="rect">
            <a:avLst/>
          </a:prstGeom>
        </p:spPr>
      </p:pic>
      <p:sp>
        <p:nvSpPr>
          <p:cNvPr id="2" name="Title 1">
            <a:extLst>
              <a:ext uri="{FF2B5EF4-FFF2-40B4-BE49-F238E27FC236}">
                <a16:creationId xmlns:a16="http://schemas.microsoft.com/office/drawing/2014/main" id="{D9778642-446E-795B-786A-236EC0FF3CC1}"/>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Iteration of the AR markers</a:t>
            </a:r>
          </a:p>
        </p:txBody>
      </p:sp>
    </p:spTree>
    <p:extLst>
      <p:ext uri="{BB962C8B-B14F-4D97-AF65-F5344CB8AC3E}">
        <p14:creationId xmlns:p14="http://schemas.microsoft.com/office/powerpoint/2010/main" val="22869674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363F7A-279C-42A9-F554-1C071466D093}"/>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1E4475D8-6625-2DBD-3C36-FD59686322AA}"/>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343E9FC3-CBED-942F-D5D8-B01E4DF4ECD8}"/>
              </a:ext>
              <a:ext uri="{C183D7F6-B498-43B3-948B-1728B52AA6E4}">
                <adec:decorative xmlns:adec="http://schemas.microsoft.com/office/drawing/2017/decorative" val="1"/>
              </a:ext>
            </a:extLst>
          </p:cNvPr>
          <p:cNvSpPr/>
          <p:nvPr/>
        </p:nvSpPr>
        <p:spPr>
          <a:xfrm>
            <a:off x="6216604" y="265176"/>
            <a:ext cx="5670596"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9" name="Google Shape;376;p22" descr="Photograph of a group of children and Warren Fearn gathered around a table, engaging in a digital learning activity using a laptop and a projector displaying simple geometric animal icons. This is a pupil focus group.&#10;&#10;The setting is in a studio space, with participants focused on the screen and printed materials, highlighting an interactive educational session.">
            <a:extLst>
              <a:ext uri="{FF2B5EF4-FFF2-40B4-BE49-F238E27FC236}">
                <a16:creationId xmlns:a16="http://schemas.microsoft.com/office/drawing/2014/main" id="{41867A76-E097-EDD6-0E2D-476F5145863C}"/>
              </a:ext>
            </a:extLst>
          </p:cNvPr>
          <p:cNvPicPr preferRelativeResize="0"/>
          <p:nvPr/>
        </p:nvPicPr>
        <p:blipFill rotWithShape="1">
          <a:blip r:embed="rId4">
            <a:alphaModFix/>
          </a:blip>
          <a:srcRect l="28789" r="2557"/>
          <a:stretch>
            <a:fillRect/>
          </a:stretch>
        </p:blipFill>
        <p:spPr>
          <a:xfrm>
            <a:off x="9195062" y="1324973"/>
            <a:ext cx="2248504" cy="4224279"/>
          </a:xfrm>
          <a:prstGeom prst="rect">
            <a:avLst/>
          </a:prstGeom>
          <a:noFill/>
          <a:ln>
            <a:noFill/>
          </a:ln>
        </p:spPr>
      </p:pic>
      <p:pic>
        <p:nvPicPr>
          <p:cNvPr id="7" name="Google Shape;373;p22" descr="A picture containing text, person, indoor, computer">
            <a:extLst>
              <a:ext uri="{FF2B5EF4-FFF2-40B4-BE49-F238E27FC236}">
                <a16:creationId xmlns:a16="http://schemas.microsoft.com/office/drawing/2014/main" id="{F91E69AC-A2DD-2880-B848-BAA6B790CD46}"/>
              </a:ext>
            </a:extLst>
          </p:cNvPr>
          <p:cNvPicPr preferRelativeResize="0"/>
          <p:nvPr/>
        </p:nvPicPr>
        <p:blipFill rotWithShape="1">
          <a:blip r:embed="rId5">
            <a:alphaModFix/>
          </a:blip>
          <a:srcRect l="12724" r="17856"/>
          <a:stretch>
            <a:fillRect/>
          </a:stretch>
        </p:blipFill>
        <p:spPr>
          <a:xfrm>
            <a:off x="6748149" y="1331174"/>
            <a:ext cx="2248504" cy="4218218"/>
          </a:xfrm>
          <a:prstGeom prst="rect">
            <a:avLst/>
          </a:prstGeom>
          <a:noFill/>
          <a:ln>
            <a:noFill/>
          </a:ln>
        </p:spPr>
      </p:pic>
      <p:pic>
        <p:nvPicPr>
          <p:cNvPr id="2" name="recording_20220405_163934_2" descr="A video showing an early augmented reality test of a character moving across a table towards an album cover that is acting as a marker">
            <a:hlinkClick r:id="" action="ppaction://media"/>
            <a:extLst>
              <a:ext uri="{FF2B5EF4-FFF2-40B4-BE49-F238E27FC236}">
                <a16:creationId xmlns:a16="http://schemas.microsoft.com/office/drawing/2014/main" id="{05EF6ED7-1CB5-7BB6-DD2C-437AC28DDA61}"/>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14035" r="16225"/>
          <a:stretch>
            <a:fillRect/>
          </a:stretch>
        </p:blipFill>
        <p:spPr>
          <a:xfrm>
            <a:off x="852689" y="1324973"/>
            <a:ext cx="4695419" cy="4208054"/>
          </a:xfrm>
          <a:prstGeom prst="rect">
            <a:avLst/>
          </a:prstGeom>
        </p:spPr>
      </p:pic>
      <p:sp>
        <p:nvSpPr>
          <p:cNvPr id="5" name="Title 4">
            <a:extLst>
              <a:ext uri="{FF2B5EF4-FFF2-40B4-BE49-F238E27FC236}">
                <a16:creationId xmlns:a16="http://schemas.microsoft.com/office/drawing/2014/main" id="{384D9EA9-21EF-3971-387F-936CBF4161DF}"/>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Early test of using AR markers</a:t>
            </a:r>
          </a:p>
        </p:txBody>
      </p:sp>
    </p:spTree>
    <p:extLst>
      <p:ext uri="{BB962C8B-B14F-4D97-AF65-F5344CB8AC3E}">
        <p14:creationId xmlns:p14="http://schemas.microsoft.com/office/powerpoint/2010/main" val="3337819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0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8C3748-00A6-56D2-E1A6-3C9E575BD4EC}"/>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0EBC8929-3EAD-AC17-4D3C-DDED58B570D8}"/>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8BFE0FB6-C053-CF15-CF73-DE6DCAFE9C69}"/>
              </a:ext>
              <a:ext uri="{C183D7F6-B498-43B3-948B-1728B52AA6E4}">
                <adec:decorative xmlns:adec="http://schemas.microsoft.com/office/drawing/2017/decorative" val="1"/>
              </a:ext>
            </a:extLst>
          </p:cNvPr>
          <p:cNvSpPr/>
          <p:nvPr/>
        </p:nvSpPr>
        <p:spPr>
          <a:xfrm>
            <a:off x="555764" y="718449"/>
            <a:ext cx="5187875" cy="555476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1" name="TextBox 10" descr="Animal Crossing (Sounds)&#10;Non-Gender Specific&#10;Interland Polygonal Shapes&#10;Different Scale&#10;Funny / Prankster like&#10;Inclusive (wearing glasses)&#10;">
            <a:extLst>
              <a:ext uri="{FF2B5EF4-FFF2-40B4-BE49-F238E27FC236}">
                <a16:creationId xmlns:a16="http://schemas.microsoft.com/office/drawing/2014/main" id="{768055F3-57EC-C8AA-49BB-7558F6F11D3C}"/>
              </a:ext>
            </a:extLst>
          </p:cNvPr>
          <p:cNvSpPr txBox="1"/>
          <p:nvPr/>
        </p:nvSpPr>
        <p:spPr>
          <a:xfrm>
            <a:off x="6299403" y="718449"/>
            <a:ext cx="5052991" cy="2308324"/>
          </a:xfrm>
          <a:prstGeom prst="rect">
            <a:avLst/>
          </a:prstGeom>
          <a:noFill/>
        </p:spPr>
        <p:txBody>
          <a:bodyPr wrap="square" rtlCol="0">
            <a:spAutoFit/>
          </a:bodyPr>
          <a:lstStyle/>
          <a:p>
            <a:r>
              <a:rPr lang="en-GB" sz="2400" b="1" i="0" dirty="0">
                <a:solidFill>
                  <a:schemeClr val="bg1"/>
                </a:solidFill>
                <a:effectLst/>
                <a:latin typeface="Lexend" pitchFamily="2" charset="0"/>
              </a:rPr>
              <a:t>Animal Crossing (Sounds)</a:t>
            </a:r>
            <a:endParaRPr lang="en-GB" sz="2400" b="1" dirty="0">
              <a:solidFill>
                <a:schemeClr val="bg1"/>
              </a:solidFill>
              <a:latin typeface="Lexend" pitchFamily="2" charset="0"/>
            </a:endParaRPr>
          </a:p>
          <a:p>
            <a:r>
              <a:rPr lang="en-GB" sz="2400" b="1" dirty="0">
                <a:solidFill>
                  <a:schemeClr val="bg1"/>
                </a:solidFill>
                <a:latin typeface="Lexend" pitchFamily="2" charset="0"/>
              </a:rPr>
              <a:t>Non-Gender Specific</a:t>
            </a:r>
          </a:p>
          <a:p>
            <a:r>
              <a:rPr lang="en-GB" sz="2400" b="1" dirty="0" err="1">
                <a:solidFill>
                  <a:schemeClr val="bg1"/>
                </a:solidFill>
                <a:latin typeface="Lexend" pitchFamily="2" charset="0"/>
              </a:rPr>
              <a:t>Interland</a:t>
            </a:r>
            <a:r>
              <a:rPr lang="en-GB" sz="2400" b="1" dirty="0">
                <a:solidFill>
                  <a:schemeClr val="bg1"/>
                </a:solidFill>
                <a:latin typeface="Lexend" pitchFamily="2" charset="0"/>
              </a:rPr>
              <a:t> Polygonal Shapes</a:t>
            </a:r>
          </a:p>
          <a:p>
            <a:r>
              <a:rPr lang="en-GB" sz="2400" b="1" dirty="0">
                <a:solidFill>
                  <a:schemeClr val="bg1"/>
                </a:solidFill>
                <a:latin typeface="Lexend" pitchFamily="2" charset="0"/>
              </a:rPr>
              <a:t>Different Scale</a:t>
            </a:r>
          </a:p>
          <a:p>
            <a:r>
              <a:rPr lang="en-GB" sz="2400" b="1" dirty="0">
                <a:solidFill>
                  <a:schemeClr val="bg1"/>
                </a:solidFill>
                <a:latin typeface="Lexend" pitchFamily="2" charset="0"/>
              </a:rPr>
              <a:t>Funny / Prankster like</a:t>
            </a:r>
          </a:p>
          <a:p>
            <a:r>
              <a:rPr lang="en-GB" sz="2400" b="1" dirty="0">
                <a:solidFill>
                  <a:schemeClr val="bg1"/>
                </a:solidFill>
                <a:latin typeface="Lexend" pitchFamily="2" charset="0"/>
              </a:rPr>
              <a:t>Inclusive (wearing glasses)</a:t>
            </a:r>
          </a:p>
        </p:txBody>
      </p:sp>
      <p:pic>
        <p:nvPicPr>
          <p:cNvPr id="5" name="Picture 4" descr="Diagram displaying main characters from Interland, featuring six polygonal, bird-like figures labeled Dad, Mum, Volt, Lumen, Switch, and Legend in red, orange, gray, green, and blue colors. Each character has distinct shapes and color schemes, with a small inset of a red devil-like figure labeled &quot;DAD'S LOOK&quot; in the top left corner.">
            <a:extLst>
              <a:ext uri="{FF2B5EF4-FFF2-40B4-BE49-F238E27FC236}">
                <a16:creationId xmlns:a16="http://schemas.microsoft.com/office/drawing/2014/main" id="{809613AC-5CA8-3EB1-7570-79FF30D06A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6523" y="1190174"/>
            <a:ext cx="4486354" cy="1894238"/>
          </a:xfrm>
          <a:prstGeom prst="rect">
            <a:avLst/>
          </a:prstGeom>
        </p:spPr>
      </p:pic>
      <p:pic>
        <p:nvPicPr>
          <p:cNvPr id="7" name="Picture 6" descr="Colorful digital illustration from Animal Crossing: New Horizons video game showing various anthropomorphic animal characters and a human character interacting on a tropical island with tents, trees, a dock, and ocean. Scene highlights vibrant environment, playful activities like fishing, and diverse character designs, emphasizing community and exploration themes.">
            <a:extLst>
              <a:ext uri="{FF2B5EF4-FFF2-40B4-BE49-F238E27FC236}">
                <a16:creationId xmlns:a16="http://schemas.microsoft.com/office/drawing/2014/main" id="{918BEE5A-D220-11BD-1730-CD8E9F450247}"/>
              </a:ext>
            </a:extLst>
          </p:cNvPr>
          <p:cNvPicPr>
            <a:picLocks noChangeAspect="1"/>
          </p:cNvPicPr>
          <p:nvPr/>
        </p:nvPicPr>
        <p:blipFill>
          <a:blip r:embed="rId3"/>
          <a:stretch>
            <a:fillRect/>
          </a:stretch>
        </p:blipFill>
        <p:spPr>
          <a:xfrm>
            <a:off x="945732" y="3560840"/>
            <a:ext cx="4407937" cy="2203969"/>
          </a:xfrm>
          <a:prstGeom prst="rect">
            <a:avLst/>
          </a:prstGeom>
        </p:spPr>
      </p:pic>
      <p:sp>
        <p:nvSpPr>
          <p:cNvPr id="2" name="Title 1">
            <a:extLst>
              <a:ext uri="{FF2B5EF4-FFF2-40B4-BE49-F238E27FC236}">
                <a16:creationId xmlns:a16="http://schemas.microsoft.com/office/drawing/2014/main" id="{0780B322-51B3-6CEC-15E9-979B48034409}"/>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Character Design Influences</a:t>
            </a:r>
          </a:p>
        </p:txBody>
      </p:sp>
    </p:spTree>
    <p:extLst>
      <p:ext uri="{BB962C8B-B14F-4D97-AF65-F5344CB8AC3E}">
        <p14:creationId xmlns:p14="http://schemas.microsoft.com/office/powerpoint/2010/main" val="2703411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8C3748-00A6-56D2-E1A6-3C9E575BD4EC}"/>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0EBC8929-3EAD-AC17-4D3C-DDED58B570D8}"/>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8BFE0FB6-C053-CF15-CF73-DE6DCAFE9C69}"/>
              </a:ext>
              <a:ext uri="{C183D7F6-B498-43B3-948B-1728B52AA6E4}">
                <adec:decorative xmlns:adec="http://schemas.microsoft.com/office/drawing/2017/decorative" val="1"/>
              </a:ext>
            </a:extLst>
          </p:cNvPr>
          <p:cNvSpPr/>
          <p:nvPr/>
        </p:nvSpPr>
        <p:spPr>
          <a:xfrm>
            <a:off x="292607" y="265176"/>
            <a:ext cx="11615857" cy="6272784"/>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12" name="Blue Spin_SMLL (2)" descr="An animation of one of the Epic Science Characters. It shows it in a wireframe format, with the bone rigging. As it turns around, the animation shows the texture mapping and colour of the character (Blue) ">
            <a:hlinkClick r:id="" action="ppaction://media"/>
            <a:extLst>
              <a:ext uri="{FF2B5EF4-FFF2-40B4-BE49-F238E27FC236}">
                <a16:creationId xmlns:a16="http://schemas.microsoft.com/office/drawing/2014/main" id="{CA137F89-26A9-7CEC-F8FF-19924FD939D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177468" y="761263"/>
            <a:ext cx="5280609" cy="5280609"/>
          </a:xfrm>
          <a:prstGeom prst="rect">
            <a:avLst/>
          </a:prstGeom>
        </p:spPr>
      </p:pic>
      <p:pic>
        <p:nvPicPr>
          <p:cNvPr id="10" name="Picture 9" descr="The illustration features five colorful geometric characters labeled Dode, Octa, Hex, Ico, and Tetra, each shaped like their respective polyhedra, with distinct colors and facial features. Characters are arranged in size order, with Dode (dark blue hexagon) largest on the left and Tetra (orange triangle) smallest on the right, highlighting differences in shape and complexity. These are the final character designs. ">
            <a:extLst>
              <a:ext uri="{FF2B5EF4-FFF2-40B4-BE49-F238E27FC236}">
                <a16:creationId xmlns:a16="http://schemas.microsoft.com/office/drawing/2014/main" id="{0C653382-4769-EF45-249F-BA39BFCEAA2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7171" y="3623043"/>
            <a:ext cx="4719831" cy="2657191"/>
          </a:xfrm>
          <a:prstGeom prst="rect">
            <a:avLst/>
          </a:prstGeom>
        </p:spPr>
      </p:pic>
      <p:pic>
        <p:nvPicPr>
          <p:cNvPr id="8" name="Picture 7" descr="Illustration of five abstract, colorful geometric characters with distinct shapes and colors, including red, yellow, orange, blue, and cyan. Each character features a unique central black shape with white highlights, arranged in a row on a white background.&#10;&#10;These are the final character designs for Epic Science">
            <a:extLst>
              <a:ext uri="{FF2B5EF4-FFF2-40B4-BE49-F238E27FC236}">
                <a16:creationId xmlns:a16="http://schemas.microsoft.com/office/drawing/2014/main" id="{2A361FBB-2BB0-D17F-A663-600567B0CDE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1628" y="2036239"/>
            <a:ext cx="4350915" cy="1705396"/>
          </a:xfrm>
          <a:prstGeom prst="rect">
            <a:avLst/>
          </a:prstGeom>
        </p:spPr>
      </p:pic>
      <p:pic>
        <p:nvPicPr>
          <p:cNvPr id="6" name="Picture 5" descr="A digital illustration of five colorful 3D geometric shapes with cartoonish eyes, arranged in a row on a reflective surface. Shapes include a blue dodecahedron, a yellow cube, a red triangular pyramid, a green cube, and an orange truncated octahedron, each with distinct eye sizes and expressions. These are early character designs for the Epic Design Characters">
            <a:extLst>
              <a:ext uri="{FF2B5EF4-FFF2-40B4-BE49-F238E27FC236}">
                <a16:creationId xmlns:a16="http://schemas.microsoft.com/office/drawing/2014/main" id="{15168EFC-C618-1777-521A-30859A8B896D}"/>
              </a:ext>
            </a:extLst>
          </p:cNvPr>
          <p:cNvPicPr>
            <a:picLocks noChangeAspect="1"/>
          </p:cNvPicPr>
          <p:nvPr/>
        </p:nvPicPr>
        <p:blipFill>
          <a:blip r:embed="rId7">
            <a:extLst>
              <a:ext uri="{28A0092B-C50C-407E-A947-70E740481C1C}">
                <a14:useLocalDpi xmlns:a14="http://schemas.microsoft.com/office/drawing/2010/main" val="0"/>
              </a:ext>
            </a:extLst>
          </a:blip>
          <a:srcRect b="15788"/>
          <a:stretch>
            <a:fillRect/>
          </a:stretch>
        </p:blipFill>
        <p:spPr>
          <a:xfrm>
            <a:off x="1188006" y="761263"/>
            <a:ext cx="3798157" cy="1406790"/>
          </a:xfrm>
          <a:prstGeom prst="rect">
            <a:avLst/>
          </a:prstGeom>
        </p:spPr>
      </p:pic>
      <p:sp>
        <p:nvSpPr>
          <p:cNvPr id="2" name="Title 1">
            <a:extLst>
              <a:ext uri="{FF2B5EF4-FFF2-40B4-BE49-F238E27FC236}">
                <a16:creationId xmlns:a16="http://schemas.microsoft.com/office/drawing/2014/main" id="{C788E9E9-058E-9A70-402A-422E7C758D43}"/>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Character Design Concepts</a:t>
            </a:r>
          </a:p>
        </p:txBody>
      </p:sp>
    </p:spTree>
    <p:extLst>
      <p:ext uri="{BB962C8B-B14F-4D97-AF65-F5344CB8AC3E}">
        <p14:creationId xmlns:p14="http://schemas.microsoft.com/office/powerpoint/2010/main" val="680554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0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2"/>
                                        </p:tgtEl>
                                      </p:cBhvr>
                                    </p:cmd>
                                  </p:childTnLst>
                                </p:cTn>
                              </p:par>
                            </p:childTnLst>
                          </p:cTn>
                        </p:par>
                      </p:childTnLst>
                    </p:cTn>
                  </p:par>
                </p:childTnLst>
              </p:cTn>
              <p:nextCondLst>
                <p:cond evt="onClick" delay="0">
                  <p:tgtEl>
                    <p:spTgt spid="12"/>
                  </p:tgtEl>
                </p:cond>
              </p:nextCondLst>
            </p:seq>
            <p:video>
              <p:cMediaNode vol="80000">
                <p:cTn id="12" fill="hold" display="0">
                  <p:stCondLst>
                    <p:cond delay="indefinite"/>
                  </p:stCondLst>
                </p:cTn>
                <p:tgtEl>
                  <p:spTgt spid="12"/>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363F7A-279C-42A9-F554-1C071466D093}"/>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1E4475D8-6625-2DBD-3C36-FD59686322AA}"/>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343E9FC3-CBED-942F-D5D8-B01E4DF4ECD8}"/>
              </a:ext>
              <a:ext uri="{C183D7F6-B498-43B3-948B-1728B52AA6E4}">
                <adec:decorative xmlns:adec="http://schemas.microsoft.com/office/drawing/2017/decorative" val="1"/>
              </a:ext>
            </a:extLst>
          </p:cNvPr>
          <p:cNvSpPr/>
          <p:nvPr/>
        </p:nvSpPr>
        <p:spPr>
          <a:xfrm>
            <a:off x="292608" y="265176"/>
            <a:ext cx="11594592"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12" name="Picture 11" descr="ElevenLabs website 1">
            <a:extLst>
              <a:ext uri="{FF2B5EF4-FFF2-40B4-BE49-F238E27FC236}">
                <a16:creationId xmlns:a16="http://schemas.microsoft.com/office/drawing/2014/main" id="{33E740F5-2CF5-837A-4C4B-C3029CBA31D4}"/>
              </a:ext>
            </a:extLst>
          </p:cNvPr>
          <p:cNvPicPr>
            <a:picLocks noChangeAspect="1"/>
          </p:cNvPicPr>
          <p:nvPr/>
        </p:nvPicPr>
        <p:blipFill>
          <a:blip r:embed="rId3"/>
          <a:srcRect l="13858" t="36071" r="14143" b="39071"/>
          <a:stretch>
            <a:fillRect/>
          </a:stretch>
        </p:blipFill>
        <p:spPr>
          <a:xfrm>
            <a:off x="9307068" y="487136"/>
            <a:ext cx="2350008" cy="811312"/>
          </a:xfrm>
          <a:prstGeom prst="rect">
            <a:avLst/>
          </a:prstGeom>
        </p:spPr>
      </p:pic>
      <p:pic>
        <p:nvPicPr>
          <p:cNvPr id="11" name="Picture 10" descr="Diagram illustrating three layers of a rainforest with accompanying narration text explaining each layer's characteristics and time frames for animation. The black-and-white sketch depicts the understory, canopy, and emergent layers, with labeled plant heights and notes on animal habitats, emphasizing structural differences and ecological roles.&#10;&#10;This shows the narration to the left of how the sequence will be narrated. ">
            <a:extLst>
              <a:ext uri="{FF2B5EF4-FFF2-40B4-BE49-F238E27FC236}">
                <a16:creationId xmlns:a16="http://schemas.microsoft.com/office/drawing/2014/main" id="{5E38DA2E-E1A6-50B8-C265-73607791DE27}"/>
              </a:ext>
            </a:extLst>
          </p:cNvPr>
          <p:cNvPicPr>
            <a:picLocks noChangeAspect="1"/>
          </p:cNvPicPr>
          <p:nvPr/>
        </p:nvPicPr>
        <p:blipFill>
          <a:blip r:embed="rId4"/>
          <a:srcRect l="5754" t="532" b="959"/>
          <a:stretch>
            <a:fillRect/>
          </a:stretch>
        </p:blipFill>
        <p:spPr>
          <a:xfrm>
            <a:off x="1126176" y="265176"/>
            <a:ext cx="9995480" cy="6345936"/>
          </a:xfrm>
          <a:prstGeom prst="rect">
            <a:avLst/>
          </a:prstGeom>
        </p:spPr>
      </p:pic>
      <p:sp>
        <p:nvSpPr>
          <p:cNvPr id="2" name="Title 1">
            <a:extLst>
              <a:ext uri="{FF2B5EF4-FFF2-40B4-BE49-F238E27FC236}">
                <a16:creationId xmlns:a16="http://schemas.microsoft.com/office/drawing/2014/main" id="{BE3C26A4-ED98-6777-8F6E-0F735EA42E5E}"/>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Storyboarding and narrating the AR experiences </a:t>
            </a:r>
          </a:p>
        </p:txBody>
      </p:sp>
    </p:spTree>
    <p:extLst>
      <p:ext uri="{BB962C8B-B14F-4D97-AF65-F5344CB8AC3E}">
        <p14:creationId xmlns:p14="http://schemas.microsoft.com/office/powerpoint/2010/main" val="15850701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5713E7-4B8D-36CC-C97A-C2E6508CD5B6}"/>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D6EA452A-3478-D6F4-2D57-CFAD55AAEB0E}"/>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07E7B126-3E71-4152-F037-D2D26C20F656}"/>
              </a:ext>
              <a:ext uri="{C183D7F6-B498-43B3-948B-1728B52AA6E4}">
                <adec:decorative xmlns:adec="http://schemas.microsoft.com/office/drawing/2017/decorative" val="1"/>
              </a:ext>
            </a:extLst>
          </p:cNvPr>
          <p:cNvSpPr/>
          <p:nvPr/>
        </p:nvSpPr>
        <p:spPr>
          <a:xfrm>
            <a:off x="292608" y="265176"/>
            <a:ext cx="11594592"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C3E406B3-AEA9-7A06-23CB-76439C4F6A0B}"/>
              </a:ext>
              <a:ext uri="{C183D7F6-B498-43B3-948B-1728B52AA6E4}">
                <adec:decorative xmlns:adec="http://schemas.microsoft.com/office/drawing/2017/decorative" val="1"/>
              </a:ext>
            </a:extLst>
          </p:cNvPr>
          <p:cNvSpPr/>
          <p:nvPr/>
        </p:nvSpPr>
        <p:spPr>
          <a:xfrm>
            <a:off x="365675" y="776563"/>
            <a:ext cx="5931228" cy="3822192"/>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pic>
        <p:nvPicPr>
          <p:cNvPr id="5" name="Picture 4" descr="A photograph showing an interactive educational display with a hexagonal and cube design focused on environmental questions. The display features bold colors like blue, red, and white, with labeled sections such as &quot;1. Questions&quot; and &quot;3. Watch,&quot; encouraging users to engage with topics about greenhouse gases and climate change.&#10;&#10;It shows how 3D text against a background in augmented reality can make it difficult to read.&#10;&#10;">
            <a:extLst>
              <a:ext uri="{FF2B5EF4-FFF2-40B4-BE49-F238E27FC236}">
                <a16:creationId xmlns:a16="http://schemas.microsoft.com/office/drawing/2014/main" id="{B2DB3620-FABD-93CC-973C-5DBB0F7B7826}"/>
              </a:ext>
            </a:extLst>
          </p:cNvPr>
          <p:cNvPicPr>
            <a:picLocks noChangeAspect="1"/>
          </p:cNvPicPr>
          <p:nvPr/>
        </p:nvPicPr>
        <p:blipFill>
          <a:blip r:embed="rId2"/>
          <a:srcRect l="50712" t="4541" r="6660" b="49653"/>
          <a:stretch>
            <a:fillRect/>
          </a:stretch>
        </p:blipFill>
        <p:spPr>
          <a:xfrm>
            <a:off x="6944935" y="192025"/>
            <a:ext cx="4942265" cy="3182112"/>
          </a:xfrm>
          <a:prstGeom prst="rect">
            <a:avLst/>
          </a:prstGeom>
        </p:spPr>
      </p:pic>
      <p:pic>
        <p:nvPicPr>
          <p:cNvPr id="7" name="Picture 6" descr="A photograph showing a large interactive educational cube with panels labeled &quot;1. Questions&quot; and &quot;3. Watch,&quot; featuring hexagonal and geometric designs in blue, red, and white. The cube prompts users to answer environmental questions about greenhouse gases and climate change, highlighting an engaging learning tool with clear text, icons, and color-coded sections.">
            <a:extLst>
              <a:ext uri="{FF2B5EF4-FFF2-40B4-BE49-F238E27FC236}">
                <a16:creationId xmlns:a16="http://schemas.microsoft.com/office/drawing/2014/main" id="{B4961C7F-EE52-24A8-64B4-603D4FA17FD5}"/>
              </a:ext>
            </a:extLst>
          </p:cNvPr>
          <p:cNvPicPr>
            <a:picLocks noChangeAspect="1"/>
          </p:cNvPicPr>
          <p:nvPr/>
        </p:nvPicPr>
        <p:blipFill>
          <a:blip r:embed="rId2"/>
          <a:srcRect l="2158" t="4266" r="55441" b="50698"/>
          <a:stretch>
            <a:fillRect/>
          </a:stretch>
        </p:blipFill>
        <p:spPr>
          <a:xfrm>
            <a:off x="6957127" y="3483863"/>
            <a:ext cx="4942265" cy="3145537"/>
          </a:xfrm>
          <a:prstGeom prst="rect">
            <a:avLst/>
          </a:prstGeom>
        </p:spPr>
      </p:pic>
      <p:sp>
        <p:nvSpPr>
          <p:cNvPr id="8" name="TextBox 7" descr="Typeface and graphic language &#10;as pedagogical infrastructure&#10;&#10;More inclusive typographic approaches, such as sans-serif typefaces (Dingler et al., 2018; Oculus 2023a.b; Google, 2023) to improve clarity, consistency, and accessibility across a broader range of users. Further studies support this, where young children preferred a slanted sans-serif (Sassoon, 1993).&#10;&#10;AR One Sans (Yadav, N. 2026)&#10;&#10;Readability strategies such as maintaining robust font size at typical viewing distances and using camera-facing (billboarded) text can help mitigate these constraints (Gabbard et al., 2006; Sawyer et al., 2020; Debernardis et al., 2014). &#10;&#10;Font size and contrast also play a critical role (Cauz et al., 2024), with larger type sizes and increased stroke weight improving readability at a distance. &#10;">
            <a:extLst>
              <a:ext uri="{FF2B5EF4-FFF2-40B4-BE49-F238E27FC236}">
                <a16:creationId xmlns:a16="http://schemas.microsoft.com/office/drawing/2014/main" id="{03594F7D-5E4C-C627-A73F-9E3B1C12F1A8}"/>
              </a:ext>
            </a:extLst>
          </p:cNvPr>
          <p:cNvSpPr txBox="1"/>
          <p:nvPr/>
        </p:nvSpPr>
        <p:spPr>
          <a:xfrm>
            <a:off x="688700" y="602827"/>
            <a:ext cx="5797160" cy="5386090"/>
          </a:xfrm>
          <a:prstGeom prst="rect">
            <a:avLst/>
          </a:prstGeom>
          <a:noFill/>
        </p:spPr>
        <p:txBody>
          <a:bodyPr wrap="square" rtlCol="0">
            <a:spAutoFit/>
          </a:bodyPr>
          <a:lstStyle/>
          <a:p>
            <a:r>
              <a:rPr lang="en-GB" sz="2000" b="1" dirty="0">
                <a:solidFill>
                  <a:srgbClr val="0E3D5B"/>
                </a:solidFill>
                <a:latin typeface="Lexend" pitchFamily="2" charset="0"/>
              </a:rPr>
              <a:t>Typeface and graphic language </a:t>
            </a:r>
          </a:p>
          <a:p>
            <a:r>
              <a:rPr lang="en-GB" sz="2000" b="1" dirty="0">
                <a:solidFill>
                  <a:srgbClr val="0E3D5B"/>
                </a:solidFill>
                <a:latin typeface="Lexend" pitchFamily="2" charset="0"/>
              </a:rPr>
              <a:t>as pedagogical infrastructure</a:t>
            </a:r>
          </a:p>
          <a:p>
            <a:endParaRPr lang="en-GB" sz="1600" dirty="0">
              <a:solidFill>
                <a:srgbClr val="0E3D5B"/>
              </a:solidFill>
              <a:latin typeface="Lexend" pitchFamily="2" charset="0"/>
            </a:endParaRPr>
          </a:p>
          <a:p>
            <a:r>
              <a:rPr lang="en-GB" sz="1600" dirty="0">
                <a:solidFill>
                  <a:srgbClr val="0E3D5B"/>
                </a:solidFill>
                <a:latin typeface="Lexend" pitchFamily="2" charset="0"/>
              </a:rPr>
              <a:t>More </a:t>
            </a:r>
            <a:r>
              <a:rPr lang="en-GB" sz="1600" b="1" dirty="0">
                <a:solidFill>
                  <a:srgbClr val="0E3D5B"/>
                </a:solidFill>
                <a:latin typeface="Lexend" pitchFamily="2" charset="0"/>
              </a:rPr>
              <a:t>inclusive typographic </a:t>
            </a:r>
            <a:r>
              <a:rPr lang="en-GB" sz="1600" dirty="0">
                <a:solidFill>
                  <a:srgbClr val="0E3D5B"/>
                </a:solidFill>
                <a:latin typeface="Lexend" pitchFamily="2" charset="0"/>
              </a:rPr>
              <a:t>approaches, such as sans-serif typefaces (Dingler et al., 2018; Oculus 2023a.b; Google, 2023) to improve clarity, consistency, and accessibility across a broader range of users. Further studies support this, where young children preferred a slanted sans-serif (Sassoon, 1993).</a:t>
            </a:r>
          </a:p>
          <a:p>
            <a:endParaRPr lang="en-GB" sz="1600" dirty="0">
              <a:solidFill>
                <a:srgbClr val="0E3D5B"/>
              </a:solidFill>
              <a:latin typeface="Lexend" pitchFamily="2" charset="0"/>
            </a:endParaRPr>
          </a:p>
          <a:p>
            <a:r>
              <a:rPr lang="en-GB" sz="1600" b="1" dirty="0">
                <a:solidFill>
                  <a:srgbClr val="0E3D5B"/>
                </a:solidFill>
                <a:latin typeface="Lexend" pitchFamily="2" charset="0"/>
              </a:rPr>
              <a:t>AR One Sans </a:t>
            </a:r>
            <a:r>
              <a:rPr lang="en-GB" sz="1600" dirty="0">
                <a:solidFill>
                  <a:srgbClr val="0E3D5B"/>
                </a:solidFill>
                <a:latin typeface="Lexend" pitchFamily="2" charset="0"/>
              </a:rPr>
              <a:t>(Yadav, N. 2026)</a:t>
            </a:r>
          </a:p>
          <a:p>
            <a:endParaRPr lang="en-GB" sz="1600" dirty="0">
              <a:solidFill>
                <a:srgbClr val="0E3D5B"/>
              </a:solidFill>
              <a:latin typeface="Lexend" pitchFamily="2" charset="0"/>
            </a:endParaRPr>
          </a:p>
          <a:p>
            <a:r>
              <a:rPr lang="en-GB" sz="1600" dirty="0">
                <a:solidFill>
                  <a:srgbClr val="0E3D5B"/>
                </a:solidFill>
                <a:latin typeface="Lexend" pitchFamily="2" charset="0"/>
              </a:rPr>
              <a:t>Readability strategies such as maintaining robust font size at typical viewing distances and using camera-facing (</a:t>
            </a:r>
            <a:r>
              <a:rPr lang="en-GB" sz="1600" b="1" dirty="0">
                <a:solidFill>
                  <a:srgbClr val="0E3D5B"/>
                </a:solidFill>
                <a:latin typeface="Lexend" pitchFamily="2" charset="0"/>
              </a:rPr>
              <a:t>billboarded) </a:t>
            </a:r>
            <a:r>
              <a:rPr lang="en-GB" sz="1600" dirty="0">
                <a:solidFill>
                  <a:srgbClr val="0E3D5B"/>
                </a:solidFill>
                <a:latin typeface="Lexend" pitchFamily="2" charset="0"/>
              </a:rPr>
              <a:t>text can help mitigate these constraints (Gabbard et al., 2006; Sawyer et al., 2020; Debernardis et al., 2014). </a:t>
            </a:r>
          </a:p>
          <a:p>
            <a:endParaRPr lang="en-GB" sz="1600" dirty="0">
              <a:solidFill>
                <a:srgbClr val="0E3D5B"/>
              </a:solidFill>
              <a:latin typeface="Lexend" pitchFamily="2" charset="0"/>
            </a:endParaRPr>
          </a:p>
          <a:p>
            <a:r>
              <a:rPr lang="en-GB" sz="1600" b="1" dirty="0">
                <a:solidFill>
                  <a:srgbClr val="0E3D5B"/>
                </a:solidFill>
                <a:latin typeface="Lexend" pitchFamily="2" charset="0"/>
              </a:rPr>
              <a:t>Font size </a:t>
            </a:r>
            <a:r>
              <a:rPr lang="en-GB" sz="1600" dirty="0">
                <a:solidFill>
                  <a:srgbClr val="0E3D5B"/>
                </a:solidFill>
                <a:latin typeface="Lexend" pitchFamily="2" charset="0"/>
              </a:rPr>
              <a:t>and </a:t>
            </a:r>
            <a:r>
              <a:rPr lang="en-GB" sz="1600" b="1" dirty="0">
                <a:solidFill>
                  <a:srgbClr val="0E3D5B"/>
                </a:solidFill>
                <a:latin typeface="Lexend" pitchFamily="2" charset="0"/>
              </a:rPr>
              <a:t>contrast</a:t>
            </a:r>
            <a:r>
              <a:rPr lang="en-GB" sz="1600" dirty="0">
                <a:solidFill>
                  <a:srgbClr val="0E3D5B"/>
                </a:solidFill>
                <a:latin typeface="Lexend" pitchFamily="2" charset="0"/>
              </a:rPr>
              <a:t> also play a critical role (</a:t>
            </a:r>
            <a:r>
              <a:rPr lang="en-GB" sz="1600" dirty="0" err="1">
                <a:solidFill>
                  <a:srgbClr val="0E3D5B"/>
                </a:solidFill>
                <a:latin typeface="Lexend" pitchFamily="2" charset="0"/>
              </a:rPr>
              <a:t>Cauz</a:t>
            </a:r>
            <a:r>
              <a:rPr lang="en-GB" sz="1600" dirty="0">
                <a:solidFill>
                  <a:srgbClr val="0E3D5B"/>
                </a:solidFill>
                <a:latin typeface="Lexend" pitchFamily="2" charset="0"/>
              </a:rPr>
              <a:t> et al., 2024), with larger type sizes and increased stroke weight improving readability at a distance. </a:t>
            </a:r>
          </a:p>
        </p:txBody>
      </p:sp>
      <p:sp>
        <p:nvSpPr>
          <p:cNvPr id="3" name="Title 2">
            <a:extLst>
              <a:ext uri="{FF2B5EF4-FFF2-40B4-BE49-F238E27FC236}">
                <a16:creationId xmlns:a16="http://schemas.microsoft.com/office/drawing/2014/main" id="{61601D40-DAE0-E2C2-EEEE-FBD5D63025CE}"/>
              </a:ext>
            </a:extLst>
          </p:cNvPr>
          <p:cNvSpPr>
            <a:spLocks noGrp="1"/>
          </p:cNvSpPr>
          <p:nvPr>
            <p:ph type="ctrTitle"/>
          </p:nvPr>
        </p:nvSpPr>
        <p:spPr>
          <a:xfrm>
            <a:off x="1524000" y="-2387600"/>
            <a:ext cx="9144000" cy="2387600"/>
          </a:xfrm>
        </p:spPr>
        <p:txBody>
          <a:bodyPr vert="horz" lIns="91440" tIns="45720" rIns="91440" bIns="45720" rtlCol="0" anchor="b">
            <a:normAutofit fontScale="90000"/>
          </a:bodyPr>
          <a:lstStyle/>
          <a:p>
            <a:r>
              <a:rPr lang="en-GB" b="1" dirty="0">
                <a:solidFill>
                  <a:srgbClr val="0E3D5B"/>
                </a:solidFill>
                <a:latin typeface="Lexend" pitchFamily="2" charset="0"/>
              </a:rPr>
              <a:t>Typeface and graphic language </a:t>
            </a:r>
            <a:br>
              <a:rPr lang="en-GB" b="1" dirty="0">
                <a:solidFill>
                  <a:srgbClr val="0E3D5B"/>
                </a:solidFill>
                <a:latin typeface="Lexend" pitchFamily="2" charset="0"/>
              </a:rPr>
            </a:br>
            <a:r>
              <a:rPr lang="en-GB" b="1" dirty="0">
                <a:solidFill>
                  <a:srgbClr val="0E3D5B"/>
                </a:solidFill>
                <a:latin typeface="Lexend" pitchFamily="2" charset="0"/>
              </a:rPr>
              <a:t>as pedagogical infrastructure</a:t>
            </a:r>
            <a:br>
              <a:rPr lang="en-GB" b="1" dirty="0">
                <a:solidFill>
                  <a:srgbClr val="0E3D5B"/>
                </a:solidFill>
                <a:latin typeface="Lexend" pitchFamily="2" charset="0"/>
              </a:rPr>
            </a:br>
            <a:endParaRPr lang="en-GB" dirty="0"/>
          </a:p>
        </p:txBody>
      </p:sp>
    </p:spTree>
    <p:extLst>
      <p:ext uri="{BB962C8B-B14F-4D97-AF65-F5344CB8AC3E}">
        <p14:creationId xmlns:p14="http://schemas.microsoft.com/office/powerpoint/2010/main" val="16204538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F02D968-9493-BDA9-BBE9-F87D7C331212}"/>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1064C9DC-8FC4-9F35-0210-4FD76E125617}"/>
              </a:ext>
              <a:ext uri="{C183D7F6-B498-43B3-948B-1728B52AA6E4}">
                <adec:decorative xmlns:adec="http://schemas.microsoft.com/office/drawing/2017/decorative" val="1"/>
              </a:ext>
            </a:extLst>
          </p:cNvPr>
          <p:cNvSpPr/>
          <p:nvPr/>
        </p:nvSpPr>
        <p:spPr>
          <a:xfrm>
            <a:off x="7304567" y="152400"/>
            <a:ext cx="4911818" cy="67056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a:extLst>
              <a:ext uri="{FF2B5EF4-FFF2-40B4-BE49-F238E27FC236}">
                <a16:creationId xmlns:a16="http://schemas.microsoft.com/office/drawing/2014/main" id="{1646D8FB-1F31-DEE2-B5B9-6552F2C6EB64}"/>
              </a:ext>
              <a:ext uri="{C183D7F6-B498-43B3-948B-1728B52AA6E4}">
                <adec:decorative xmlns:adec="http://schemas.microsoft.com/office/drawing/2017/decorative" val="1"/>
              </a:ext>
            </a:extLst>
          </p:cNvPr>
          <p:cNvSpPr/>
          <p:nvPr/>
        </p:nvSpPr>
        <p:spPr>
          <a:xfrm>
            <a:off x="292608" y="265176"/>
            <a:ext cx="7191153"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0" name="Rectangle 9">
            <a:extLst>
              <a:ext uri="{FF2B5EF4-FFF2-40B4-BE49-F238E27FC236}">
                <a16:creationId xmlns:a16="http://schemas.microsoft.com/office/drawing/2014/main" id="{7E3B51D4-DF94-338B-B4B0-23DBB86C27C8}"/>
              </a:ext>
              <a:ext uri="{C183D7F6-B498-43B3-948B-1728B52AA6E4}">
                <adec:decorative xmlns:adec="http://schemas.microsoft.com/office/drawing/2017/decorative" val="1"/>
              </a:ext>
            </a:extLst>
          </p:cNvPr>
          <p:cNvSpPr/>
          <p:nvPr/>
        </p:nvSpPr>
        <p:spPr>
          <a:xfrm>
            <a:off x="7851152" y="265176"/>
            <a:ext cx="3818648"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11" name="Picture 10" descr="Screenshot of an interactive AR interface demonstrating greenhouse effect concepts with a sun, greenhouse structure, and temperature gauge. Features a slider labeled &quot;Right&quot; to &quot;Hot&quot; for adjusting temperature, with gauge color-coded from green (right temperature) to red (too hot) and labeled temperature zones.">
            <a:extLst>
              <a:ext uri="{FF2B5EF4-FFF2-40B4-BE49-F238E27FC236}">
                <a16:creationId xmlns:a16="http://schemas.microsoft.com/office/drawing/2014/main" id="{35945466-DB43-6FC0-6BC7-2133BAA5A0E3}"/>
              </a:ext>
            </a:extLst>
          </p:cNvPr>
          <p:cNvPicPr>
            <a:picLocks noChangeAspect="1"/>
          </p:cNvPicPr>
          <p:nvPr/>
        </p:nvPicPr>
        <p:blipFill>
          <a:blip r:embed="rId3"/>
          <a:srcRect l="10797" t="13110" r="2263" b="4852"/>
          <a:stretch>
            <a:fillRect/>
          </a:stretch>
        </p:blipFill>
        <p:spPr>
          <a:xfrm>
            <a:off x="8126142" y="661839"/>
            <a:ext cx="3268668" cy="2325910"/>
          </a:xfrm>
          <a:prstGeom prst="rect">
            <a:avLst/>
          </a:prstGeom>
        </p:spPr>
      </p:pic>
      <p:pic>
        <p:nvPicPr>
          <p:cNvPr id="7" name="Picture 6" descr="3D graphic showing a computer screen with two corkboard-style notes reading &quot;Look into my face!&quot; and &quot;Watch this video!&quot; alongside a red camera icon. A caption below states &quot;Watch, listen and learn about ......&quot; indicating an interactive or instructional video prompt.">
            <a:extLst>
              <a:ext uri="{FF2B5EF4-FFF2-40B4-BE49-F238E27FC236}">
                <a16:creationId xmlns:a16="http://schemas.microsoft.com/office/drawing/2014/main" id="{D69646AF-2A21-F14C-9F51-EC6F2DF3610A}"/>
              </a:ext>
            </a:extLst>
          </p:cNvPr>
          <p:cNvPicPr>
            <a:picLocks noChangeAspect="1"/>
          </p:cNvPicPr>
          <p:nvPr/>
        </p:nvPicPr>
        <p:blipFill>
          <a:blip r:embed="rId4"/>
          <a:srcRect l="16811" t="5404" r="16505" b="2894"/>
          <a:stretch>
            <a:fillRect/>
          </a:stretch>
        </p:blipFill>
        <p:spPr>
          <a:xfrm>
            <a:off x="8126142" y="3172556"/>
            <a:ext cx="3268669" cy="3023605"/>
          </a:xfrm>
          <a:prstGeom prst="rect">
            <a:avLst/>
          </a:prstGeom>
        </p:spPr>
      </p:pic>
      <p:sp>
        <p:nvSpPr>
          <p:cNvPr id="6" name="TextBox 5">
            <a:extLst>
              <a:ext uri="{FF2B5EF4-FFF2-40B4-BE49-F238E27FC236}">
                <a16:creationId xmlns:a16="http://schemas.microsoft.com/office/drawing/2014/main" id="{6D4D3773-EC1D-055E-F352-1A935730884B}"/>
              </a:ext>
            </a:extLst>
          </p:cNvPr>
          <p:cNvSpPr txBox="1"/>
          <p:nvPr/>
        </p:nvSpPr>
        <p:spPr>
          <a:xfrm>
            <a:off x="700732" y="5826829"/>
            <a:ext cx="6097772" cy="307777"/>
          </a:xfrm>
          <a:prstGeom prst="rect">
            <a:avLst/>
          </a:prstGeom>
          <a:noFill/>
        </p:spPr>
        <p:txBody>
          <a:bodyPr wrap="square">
            <a:spAutoFit/>
          </a:bodyPr>
          <a:lstStyle/>
          <a:p>
            <a:r>
              <a:rPr lang="en-GB" sz="1400" b="1" dirty="0">
                <a:latin typeface="Lexend" pitchFamily="2" charset="0"/>
              </a:rPr>
              <a:t>Norman, D.A. (2013). </a:t>
            </a:r>
            <a:r>
              <a:rPr lang="en-GB" sz="1400" dirty="0">
                <a:latin typeface="Lexend" pitchFamily="2" charset="0"/>
              </a:rPr>
              <a:t>The Design of Everyday Things</a:t>
            </a:r>
            <a:endParaRPr lang="en-GB" sz="1400" dirty="0">
              <a:solidFill>
                <a:srgbClr val="0E3D5B"/>
              </a:solidFill>
              <a:latin typeface="Lexend" pitchFamily="2" charset="0"/>
            </a:endParaRPr>
          </a:p>
        </p:txBody>
      </p:sp>
      <p:pic>
        <p:nvPicPr>
          <p:cNvPr id="13" name="Picture 12" descr="Flowchart diagram illustrating the augmented reality (AR) educational process for pupils, starting with triggering AR using a marker and progressing through interactive instructions, animated characters, and labeled screens. Key elements include text animations, GUI-driven interactions on mobile/tablet devices, a 10-second timer, and a transition to a quiz that emphasizes litter removal and environmental awareness.&#10;">
            <a:extLst>
              <a:ext uri="{FF2B5EF4-FFF2-40B4-BE49-F238E27FC236}">
                <a16:creationId xmlns:a16="http://schemas.microsoft.com/office/drawing/2014/main" id="{5B35E953-AB26-1CE1-7748-0010D8E8CEA0}"/>
              </a:ext>
            </a:extLst>
          </p:cNvPr>
          <p:cNvPicPr>
            <a:picLocks noChangeAspect="1"/>
          </p:cNvPicPr>
          <p:nvPr/>
        </p:nvPicPr>
        <p:blipFill>
          <a:blip r:embed="rId5"/>
          <a:stretch>
            <a:fillRect/>
          </a:stretch>
        </p:blipFill>
        <p:spPr>
          <a:xfrm>
            <a:off x="700732" y="800062"/>
            <a:ext cx="6503901" cy="4237390"/>
          </a:xfrm>
          <a:prstGeom prst="rect">
            <a:avLst/>
          </a:prstGeom>
        </p:spPr>
      </p:pic>
      <p:sp>
        <p:nvSpPr>
          <p:cNvPr id="4" name="Title 3">
            <a:extLst>
              <a:ext uri="{FF2B5EF4-FFF2-40B4-BE49-F238E27FC236}">
                <a16:creationId xmlns:a16="http://schemas.microsoft.com/office/drawing/2014/main" id="{4D1A665E-7A6A-064C-F199-3D9A1425EC40}"/>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GB" dirty="0"/>
              <a:t>Customer Journey Mapping and interface design</a:t>
            </a:r>
          </a:p>
        </p:txBody>
      </p:sp>
    </p:spTree>
    <p:extLst>
      <p:ext uri="{BB962C8B-B14F-4D97-AF65-F5344CB8AC3E}">
        <p14:creationId xmlns:p14="http://schemas.microsoft.com/office/powerpoint/2010/main" val="37150601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5D6ED5-7F57-E3C9-A348-A1A88415DB58}"/>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BB64C604-2D72-2CB1-BBED-D509301F0BF1}"/>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a:extLst>
              <a:ext uri="{FF2B5EF4-FFF2-40B4-BE49-F238E27FC236}">
                <a16:creationId xmlns:a16="http://schemas.microsoft.com/office/drawing/2014/main" id="{3FF0BC23-C39F-42AD-E5C1-47CA2BEC815E}"/>
              </a:ext>
              <a:ext uri="{C183D7F6-B498-43B3-948B-1728B52AA6E4}">
                <adec:decorative xmlns:adec="http://schemas.microsoft.com/office/drawing/2017/decorative" val="1"/>
              </a:ext>
            </a:extLst>
          </p:cNvPr>
          <p:cNvSpPr/>
          <p:nvPr/>
        </p:nvSpPr>
        <p:spPr>
          <a:xfrm>
            <a:off x="292608" y="265176"/>
            <a:ext cx="11618655"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6" name="Title 5">
            <a:extLst>
              <a:ext uri="{FF2B5EF4-FFF2-40B4-BE49-F238E27FC236}">
                <a16:creationId xmlns:a16="http://schemas.microsoft.com/office/drawing/2014/main" id="{E0B67AAB-D120-C477-6063-0C0C962B4FC3}"/>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GB" dirty="0"/>
              <a:t>Blueprinting using Unreal Engine</a:t>
            </a:r>
          </a:p>
        </p:txBody>
      </p:sp>
      <p:sp>
        <p:nvSpPr>
          <p:cNvPr id="5" name="TextBox 4">
            <a:extLst>
              <a:ext uri="{FF2B5EF4-FFF2-40B4-BE49-F238E27FC236}">
                <a16:creationId xmlns:a16="http://schemas.microsoft.com/office/drawing/2014/main" id="{034F822A-E2DD-D7AA-212F-F4D0428BF7A0}"/>
              </a:ext>
            </a:extLst>
          </p:cNvPr>
          <p:cNvSpPr txBox="1"/>
          <p:nvPr/>
        </p:nvSpPr>
        <p:spPr>
          <a:xfrm>
            <a:off x="681788" y="888118"/>
            <a:ext cx="4846251" cy="400110"/>
          </a:xfrm>
          <a:prstGeom prst="rect">
            <a:avLst/>
          </a:prstGeom>
          <a:noFill/>
        </p:spPr>
        <p:txBody>
          <a:bodyPr wrap="square">
            <a:spAutoFit/>
          </a:bodyPr>
          <a:lstStyle/>
          <a:p>
            <a:r>
              <a:rPr lang="en-GB" sz="2000" b="1" dirty="0">
                <a:latin typeface="Lexend" pitchFamily="2" charset="0"/>
              </a:rPr>
              <a:t>Blueprinting</a:t>
            </a:r>
          </a:p>
        </p:txBody>
      </p:sp>
      <p:pic>
        <p:nvPicPr>
          <p:cNvPr id="4" name="Engine Recording" descr="A video showing how a range of nodes are interconnected through blueprinting, with scripting serving as the backend for the creation of the augmented reality experience.">
            <a:hlinkClick r:id="" action="ppaction://media"/>
            <a:extLst>
              <a:ext uri="{FF2B5EF4-FFF2-40B4-BE49-F238E27FC236}">
                <a16:creationId xmlns:a16="http://schemas.microsoft.com/office/drawing/2014/main" id="{F5D1FD6B-5F5B-96C8-C77F-11D5A0C591D4}"/>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14821" r="31284"/>
          <a:stretch>
            <a:fillRect/>
          </a:stretch>
        </p:blipFill>
        <p:spPr>
          <a:xfrm>
            <a:off x="5953860" y="246888"/>
            <a:ext cx="6097772" cy="6364224"/>
          </a:xfrm>
          <a:prstGeom prst="rect">
            <a:avLst/>
          </a:prstGeom>
        </p:spPr>
      </p:pic>
      <p:pic>
        <p:nvPicPr>
          <p:cNvPr id="12" name="Picture 4" descr="Diagram showing a visual scripting interface with interconnected nodes controlling animations and parameters, featuring wireframe models of a burger and a cow. Nodes include actions like play, stop, and set values, with color-coded connections indicating data flow and execution order.&#10;">
            <a:extLst>
              <a:ext uri="{FF2B5EF4-FFF2-40B4-BE49-F238E27FC236}">
                <a16:creationId xmlns:a16="http://schemas.microsoft.com/office/drawing/2014/main" id="{C53D08FA-3521-A783-B642-68D46B7F95E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19"/>
          <a:stretch/>
        </p:blipFill>
        <p:spPr bwMode="auto">
          <a:xfrm>
            <a:off x="814683" y="2345492"/>
            <a:ext cx="4809609" cy="21853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272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78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1A652A5-59F4-1CFD-00FC-5D4751A1739D}"/>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97C7EFE3-C2AA-DA67-18F9-9A075986BAFC}"/>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0E3D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79B0B18A-3A4F-BF81-54BB-96C2E5A887B4}"/>
              </a:ext>
              <a:ext uri="{C183D7F6-B498-43B3-948B-1728B52AA6E4}">
                <adec:decorative xmlns:adec="http://schemas.microsoft.com/office/drawing/2017/decorative" val="1"/>
              </a:ext>
            </a:extLst>
          </p:cNvPr>
          <p:cNvSpPr/>
          <p:nvPr/>
        </p:nvSpPr>
        <p:spPr>
          <a:xfrm>
            <a:off x="292608" y="265176"/>
            <a:ext cx="11594592"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E101B045-39AB-C7C9-4208-F99BECBC12C3}"/>
              </a:ext>
              <a:ext uri="{C183D7F6-B498-43B3-948B-1728B52AA6E4}">
                <adec:decorative xmlns:adec="http://schemas.microsoft.com/office/drawing/2017/decorative" val="1"/>
              </a:ext>
            </a:extLst>
          </p:cNvPr>
          <p:cNvSpPr/>
          <p:nvPr/>
        </p:nvSpPr>
        <p:spPr>
          <a:xfrm>
            <a:off x="6028944" y="265176"/>
            <a:ext cx="280416"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8" name="Title 7">
            <a:extLst>
              <a:ext uri="{FF2B5EF4-FFF2-40B4-BE49-F238E27FC236}">
                <a16:creationId xmlns:a16="http://schemas.microsoft.com/office/drawing/2014/main" id="{88580B77-9B95-914A-289E-789EC37CF29E}"/>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Scanning the AR Markers</a:t>
            </a:r>
          </a:p>
        </p:txBody>
      </p:sp>
      <p:pic>
        <p:nvPicPr>
          <p:cNvPr id="6" name="BLUE_INTERACT" descr="An example of an Augmented Reality application scans an AR marker and triggers a set of 3D assets. These are floating 3D objects: a crab, a boot, a fish, etc in water, where a user must choose which items to take out to help clean the water.">
            <a:hlinkClick r:id="" action="ppaction://media"/>
            <a:extLst>
              <a:ext uri="{FF2B5EF4-FFF2-40B4-BE49-F238E27FC236}">
                <a16:creationId xmlns:a16="http://schemas.microsoft.com/office/drawing/2014/main" id="{03C61492-9CB3-DF5B-179A-16CA8C16F7A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40925" y="246888"/>
            <a:ext cx="5812403" cy="3632752"/>
          </a:xfrm>
          <a:prstGeom prst="rect">
            <a:avLst/>
          </a:prstGeom>
        </p:spPr>
      </p:pic>
      <p:pic>
        <p:nvPicPr>
          <p:cNvPr id="5" name="Picture 4" descr="Photograph of a large indoor space (school hall) with multiple oversized polyhedral dice scattered across a wooden floor, each die featuring various scientific and educational icons in black and white or red and white. Dice are arranged in clusters with some stacked vertically, suggesting an interactive or educational exhibit focused on science and learning concepts.">
            <a:extLst>
              <a:ext uri="{FF2B5EF4-FFF2-40B4-BE49-F238E27FC236}">
                <a16:creationId xmlns:a16="http://schemas.microsoft.com/office/drawing/2014/main" id="{8C89C460-8704-A5BE-CF25-8521612F381B}"/>
              </a:ext>
            </a:extLst>
          </p:cNvPr>
          <p:cNvPicPr>
            <a:picLocks noChangeAspect="1"/>
          </p:cNvPicPr>
          <p:nvPr/>
        </p:nvPicPr>
        <p:blipFill>
          <a:blip r:embed="rId6">
            <a:extLst>
              <a:ext uri="{28A0092B-C50C-407E-A947-70E740481C1C}">
                <a14:useLocalDpi xmlns:a14="http://schemas.microsoft.com/office/drawing/2010/main" val="0"/>
              </a:ext>
            </a:extLst>
          </a:blip>
          <a:srcRect l="30348" t="2207" r="17834" b="1931"/>
          <a:stretch>
            <a:fillRect/>
          </a:stretch>
        </p:blipFill>
        <p:spPr>
          <a:xfrm>
            <a:off x="6102096" y="265176"/>
            <a:ext cx="5809488" cy="6345936"/>
          </a:xfrm>
          <a:prstGeom prst="rect">
            <a:avLst/>
          </a:prstGeom>
        </p:spPr>
      </p:pic>
      <p:pic>
        <p:nvPicPr>
          <p:cNvPr id="7" name="Picture 6" descr="Photograph of a cluster of colorful geometric shapes featuring scientific symbols and logos, including an atom, molecular structures, and the text &quot;Epic Science.&quot; Shapes are primarily white with orange and blue accents, showcasing a visually engaging design likely intended for educational or promotional purposes.&#10;&#10;These show the material finishes of a matte so it doesn't reflect or bounce light ">
            <a:extLst>
              <a:ext uri="{FF2B5EF4-FFF2-40B4-BE49-F238E27FC236}">
                <a16:creationId xmlns:a16="http://schemas.microsoft.com/office/drawing/2014/main" id="{A34C3293-DDAE-35DF-CAB1-18EDE7CC4C51}"/>
              </a:ext>
            </a:extLst>
          </p:cNvPr>
          <p:cNvPicPr>
            <a:picLocks noChangeAspect="1"/>
          </p:cNvPicPr>
          <p:nvPr/>
        </p:nvPicPr>
        <p:blipFill>
          <a:blip r:embed="rId7">
            <a:extLst>
              <a:ext uri="{28A0092B-C50C-407E-A947-70E740481C1C}">
                <a14:useLocalDpi xmlns:a14="http://schemas.microsoft.com/office/drawing/2010/main" val="0"/>
              </a:ext>
            </a:extLst>
          </a:blip>
          <a:srcRect l="5617" r="58897"/>
          <a:stretch>
            <a:fillRect/>
          </a:stretch>
        </p:blipFill>
        <p:spPr>
          <a:xfrm rot="5400000">
            <a:off x="1801136" y="2358920"/>
            <a:ext cx="2731472" cy="5772912"/>
          </a:xfrm>
          <a:prstGeom prst="rect">
            <a:avLst/>
          </a:prstGeom>
        </p:spPr>
      </p:pic>
    </p:spTree>
    <p:extLst>
      <p:ext uri="{BB962C8B-B14F-4D97-AF65-F5344CB8AC3E}">
        <p14:creationId xmlns:p14="http://schemas.microsoft.com/office/powerpoint/2010/main" val="1673910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72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99B8E0-86A5-132E-15E2-B97759A00632}"/>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062AFE0E-4673-8A1B-AB98-452BBA601D7A}"/>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descr="The Implementation Stage">
            <a:extLst>
              <a:ext uri="{FF2B5EF4-FFF2-40B4-BE49-F238E27FC236}">
                <a16:creationId xmlns:a16="http://schemas.microsoft.com/office/drawing/2014/main" id="{A5781655-569E-AEB9-4768-24FF4C61A258}"/>
              </a:ext>
              <a:ext uri="{C183D7F6-B498-43B3-948B-1728B52AA6E4}">
                <adec:decorative xmlns:adec="http://schemas.microsoft.com/office/drawing/2017/decorative" val="0"/>
              </a:ext>
            </a:extLst>
          </p:cNvPr>
          <p:cNvSpPr txBox="1"/>
          <p:nvPr/>
        </p:nvSpPr>
        <p:spPr>
          <a:xfrm>
            <a:off x="610107" y="621030"/>
            <a:ext cx="10853759" cy="1508105"/>
          </a:xfrm>
          <a:prstGeom prst="rect">
            <a:avLst/>
          </a:prstGeom>
          <a:noFill/>
        </p:spPr>
        <p:txBody>
          <a:bodyPr wrap="square" rtlCol="0">
            <a:spAutoFit/>
          </a:bodyPr>
          <a:lstStyle/>
          <a:p>
            <a:r>
              <a:rPr lang="en-GB" sz="7200" b="1" dirty="0">
                <a:solidFill>
                  <a:schemeClr val="bg1"/>
                </a:solidFill>
                <a:latin typeface="Lexend" pitchFamily="2" charset="0"/>
              </a:rPr>
              <a:t>Implementation.</a:t>
            </a:r>
          </a:p>
          <a:p>
            <a:endParaRPr lang="en-GB" sz="2000" b="1" dirty="0">
              <a:solidFill>
                <a:schemeClr val="bg1"/>
              </a:solidFill>
              <a:latin typeface="Lexend" pitchFamily="2" charset="0"/>
            </a:endParaRPr>
          </a:p>
        </p:txBody>
      </p:sp>
      <p:sp>
        <p:nvSpPr>
          <p:cNvPr id="3" name="Title 2">
            <a:extLst>
              <a:ext uri="{FF2B5EF4-FFF2-40B4-BE49-F238E27FC236}">
                <a16:creationId xmlns:a16="http://schemas.microsoft.com/office/drawing/2014/main" id="{4C5C79BE-1F4A-4FFA-361E-EB793477AB96}"/>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The Implementation Stage</a:t>
            </a:r>
          </a:p>
        </p:txBody>
      </p:sp>
    </p:spTree>
    <p:extLst>
      <p:ext uri="{BB962C8B-B14F-4D97-AF65-F5344CB8AC3E}">
        <p14:creationId xmlns:p14="http://schemas.microsoft.com/office/powerpoint/2010/main" val="33109918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5330B0-1EBC-CF95-3355-0BC602975E6E}"/>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069D576-72DB-5614-CB7C-AD4E3970F660}"/>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descr="For this phase &#10;&#10;Focus Groups&#10;Observations&#10;Multiple Choice Quiz (Pupil)&#10;&#10;were conducted to help gather data for research&#10;">
            <a:extLst>
              <a:ext uri="{FF2B5EF4-FFF2-40B4-BE49-F238E27FC236}">
                <a16:creationId xmlns:a16="http://schemas.microsoft.com/office/drawing/2014/main" id="{DDCEFAD1-3171-F59F-676C-1D79A327D3FB}"/>
              </a:ext>
            </a:extLst>
          </p:cNvPr>
          <p:cNvSpPr txBox="1"/>
          <p:nvPr/>
        </p:nvSpPr>
        <p:spPr>
          <a:xfrm>
            <a:off x="549758" y="629275"/>
            <a:ext cx="11092484" cy="2862322"/>
          </a:xfrm>
          <a:prstGeom prst="rect">
            <a:avLst/>
          </a:prstGeom>
          <a:noFill/>
        </p:spPr>
        <p:txBody>
          <a:bodyPr wrap="square" rtlCol="0">
            <a:spAutoFit/>
          </a:bodyPr>
          <a:lstStyle/>
          <a:p>
            <a:r>
              <a:rPr lang="en-GB" sz="4000" b="1" dirty="0">
                <a:solidFill>
                  <a:schemeClr val="bg1"/>
                </a:solidFill>
                <a:latin typeface="Lexend" pitchFamily="2" charset="0"/>
              </a:rPr>
              <a:t>Focus Groups</a:t>
            </a:r>
          </a:p>
          <a:p>
            <a:r>
              <a:rPr lang="en-GB" sz="4000" b="1" dirty="0">
                <a:solidFill>
                  <a:schemeClr val="bg1"/>
                </a:solidFill>
                <a:latin typeface="Lexend" pitchFamily="2" charset="0"/>
              </a:rPr>
              <a:t>Observations</a:t>
            </a:r>
          </a:p>
          <a:p>
            <a:r>
              <a:rPr lang="en-GB" sz="4000" b="1" dirty="0">
                <a:solidFill>
                  <a:schemeClr val="bg1"/>
                </a:solidFill>
                <a:latin typeface="Lexend" pitchFamily="2" charset="0"/>
              </a:rPr>
              <a:t>Multiple Choice Quiz (Pupil)</a:t>
            </a:r>
          </a:p>
          <a:p>
            <a:endParaRPr lang="en-GB" sz="2000" b="1" dirty="0">
              <a:solidFill>
                <a:schemeClr val="bg1"/>
              </a:solidFill>
              <a:latin typeface="Lexend" pitchFamily="2" charset="0"/>
            </a:endParaRPr>
          </a:p>
          <a:p>
            <a:endParaRPr lang="en-GB" sz="2000" b="1" dirty="0">
              <a:solidFill>
                <a:schemeClr val="bg1"/>
              </a:solidFill>
              <a:latin typeface="Lexend" pitchFamily="2" charset="0"/>
            </a:endParaRPr>
          </a:p>
          <a:p>
            <a:endParaRPr lang="en-GB" sz="2000" b="1" dirty="0">
              <a:solidFill>
                <a:schemeClr val="bg1"/>
              </a:solidFill>
              <a:latin typeface="Lexend" pitchFamily="2" charset="0"/>
            </a:endParaRPr>
          </a:p>
        </p:txBody>
      </p:sp>
      <p:sp>
        <p:nvSpPr>
          <p:cNvPr id="2" name="Title 1">
            <a:extLst>
              <a:ext uri="{FF2B5EF4-FFF2-40B4-BE49-F238E27FC236}">
                <a16:creationId xmlns:a16="http://schemas.microsoft.com/office/drawing/2014/main" id="{00C682E8-2402-28D2-C19A-9062C61A4D0F}"/>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Research methods for Implementation Stage</a:t>
            </a:r>
          </a:p>
        </p:txBody>
      </p:sp>
    </p:spTree>
    <p:extLst>
      <p:ext uri="{BB962C8B-B14F-4D97-AF65-F5344CB8AC3E}">
        <p14:creationId xmlns:p14="http://schemas.microsoft.com/office/powerpoint/2010/main" val="3070724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1B952A-A127-ED8A-C09B-39A46447CF48}"/>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AC42ACC-CF26-B987-7875-03C497E65AE8}"/>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Rectangle 1">
            <a:extLst>
              <a:ext uri="{FF2B5EF4-FFF2-40B4-BE49-F238E27FC236}">
                <a16:creationId xmlns:a16="http://schemas.microsoft.com/office/drawing/2014/main" id="{88EA3DE5-A7F6-E609-5BE1-8215E9BC7B96}"/>
              </a:ext>
              <a:ext uri="{C183D7F6-B498-43B3-948B-1728B52AA6E4}">
                <adec:decorative xmlns:adec="http://schemas.microsoft.com/office/drawing/2017/decorative" val="1"/>
              </a:ext>
            </a:extLst>
          </p:cNvPr>
          <p:cNvSpPr/>
          <p:nvPr/>
        </p:nvSpPr>
        <p:spPr>
          <a:xfrm>
            <a:off x="292608" y="265176"/>
            <a:ext cx="11594592"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6" name="Picture 5" descr="Collage of photographs showing students interacting with educational technology (augmented reality) and physical learning tools at Osbaldwick Primary Academy. Scenes include children using tablets to engage with digital content, examining pyramid-shaped displays with educational graphics, and exploring cube structures with various icons, highlighting hands-on and digital learning integration.">
            <a:extLst>
              <a:ext uri="{FF2B5EF4-FFF2-40B4-BE49-F238E27FC236}">
                <a16:creationId xmlns:a16="http://schemas.microsoft.com/office/drawing/2014/main" id="{BABF7F90-B3F1-A4AA-AC01-B7436C6879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895" y="728328"/>
            <a:ext cx="11140017" cy="4789844"/>
          </a:xfrm>
          <a:prstGeom prst="rect">
            <a:avLst/>
          </a:prstGeom>
        </p:spPr>
      </p:pic>
      <p:sp>
        <p:nvSpPr>
          <p:cNvPr id="8" name="TextBox 7">
            <a:extLst>
              <a:ext uri="{FF2B5EF4-FFF2-40B4-BE49-F238E27FC236}">
                <a16:creationId xmlns:a16="http://schemas.microsoft.com/office/drawing/2014/main" id="{162919C8-5856-2976-D46E-4CE74DE23205}"/>
              </a:ext>
            </a:extLst>
          </p:cNvPr>
          <p:cNvSpPr txBox="1"/>
          <p:nvPr/>
        </p:nvSpPr>
        <p:spPr>
          <a:xfrm>
            <a:off x="649706" y="5765060"/>
            <a:ext cx="10383253" cy="646331"/>
          </a:xfrm>
          <a:prstGeom prst="rect">
            <a:avLst/>
          </a:prstGeom>
          <a:noFill/>
        </p:spPr>
        <p:txBody>
          <a:bodyPr wrap="square" rtlCol="0">
            <a:spAutoFit/>
          </a:bodyPr>
          <a:lstStyle/>
          <a:p>
            <a:r>
              <a:rPr lang="en-GB" b="1" dirty="0">
                <a:solidFill>
                  <a:srgbClr val="1E9EC1"/>
                </a:solidFill>
                <a:latin typeface="Lexend" pitchFamily="2" charset="0"/>
              </a:rPr>
              <a:t>* 7 Primary Schools + YSJ University (111 pupils and 10 primary school teachers)</a:t>
            </a:r>
          </a:p>
          <a:p>
            <a:endParaRPr lang="en-GB" dirty="0"/>
          </a:p>
        </p:txBody>
      </p:sp>
      <p:sp>
        <p:nvSpPr>
          <p:cNvPr id="3" name="Title 2">
            <a:extLst>
              <a:ext uri="{FF2B5EF4-FFF2-40B4-BE49-F238E27FC236}">
                <a16:creationId xmlns:a16="http://schemas.microsoft.com/office/drawing/2014/main" id="{27C6DA42-D6C7-EA10-EBED-50554C8C49ED}"/>
              </a:ext>
            </a:extLst>
          </p:cNvPr>
          <p:cNvSpPr>
            <a:spLocks noGrp="1"/>
          </p:cNvSpPr>
          <p:nvPr>
            <p:ph type="ctrTitle"/>
          </p:nvPr>
        </p:nvSpPr>
        <p:spPr>
          <a:xfrm>
            <a:off x="1524000" y="-2387600"/>
            <a:ext cx="9144000" cy="2387600"/>
          </a:xfrm>
        </p:spPr>
        <p:txBody>
          <a:bodyPr vert="horz" lIns="91440" tIns="45720" rIns="91440" bIns="45720" rtlCol="0" anchor="b">
            <a:normAutofit fontScale="90000"/>
          </a:bodyPr>
          <a:lstStyle/>
          <a:p>
            <a:r>
              <a:rPr lang="en-GB" dirty="0"/>
              <a:t>Images showing pupils engaging with the AR Epic Science application</a:t>
            </a:r>
          </a:p>
        </p:txBody>
      </p:sp>
    </p:spTree>
    <p:extLst>
      <p:ext uri="{BB962C8B-B14F-4D97-AF65-F5344CB8AC3E}">
        <p14:creationId xmlns:p14="http://schemas.microsoft.com/office/powerpoint/2010/main" val="17245901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7024E2-4B46-D5D3-0B29-1FFF04882277}"/>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DB43044F-FEE9-6270-9EA0-86FF94F9BB5C}"/>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descr="RQ1. &#10;How has the AR exhibition influenced pupils’ learning experiences, including engagement, understanding, and retention of scientific concepts? &#10;&#10;These are the research questions below.&#10;&#10;RQ2. &#10;What are teachers’ and pupils’perceptions of the usability and educational value of the AR exhibition? &#10;&#10;RQ3. &#10;What factors influence the feasibility and adoption of an AR exhibition &#10;in primary school settings? &#10;">
            <a:extLst>
              <a:ext uri="{FF2B5EF4-FFF2-40B4-BE49-F238E27FC236}">
                <a16:creationId xmlns:a16="http://schemas.microsoft.com/office/drawing/2014/main" id="{BF80496D-15C2-ACE1-0FB1-1FB0784AE12C}"/>
              </a:ext>
            </a:extLst>
          </p:cNvPr>
          <p:cNvSpPr txBox="1"/>
          <p:nvPr/>
        </p:nvSpPr>
        <p:spPr>
          <a:xfrm>
            <a:off x="549758" y="579422"/>
            <a:ext cx="11092484" cy="4893647"/>
          </a:xfrm>
          <a:prstGeom prst="rect">
            <a:avLst/>
          </a:prstGeom>
          <a:noFill/>
        </p:spPr>
        <p:txBody>
          <a:bodyPr wrap="square" rtlCol="0">
            <a:spAutoFit/>
          </a:bodyPr>
          <a:lstStyle/>
          <a:p>
            <a:endParaRPr lang="en-GB" sz="2400" b="1" dirty="0">
              <a:solidFill>
                <a:schemeClr val="bg1"/>
              </a:solidFill>
              <a:latin typeface="Lexend" pitchFamily="2" charset="0"/>
            </a:endParaRPr>
          </a:p>
          <a:p>
            <a:r>
              <a:rPr lang="en-GB" sz="2400" b="1" dirty="0">
                <a:solidFill>
                  <a:schemeClr val="bg1"/>
                </a:solidFill>
                <a:latin typeface="Lexend" pitchFamily="2" charset="0"/>
              </a:rPr>
              <a:t>RQ1. </a:t>
            </a:r>
          </a:p>
          <a:p>
            <a:r>
              <a:rPr lang="en-GB" sz="2400" dirty="0">
                <a:solidFill>
                  <a:schemeClr val="bg1"/>
                </a:solidFill>
                <a:latin typeface="Lexend" pitchFamily="2" charset="0"/>
              </a:rPr>
              <a:t>How has the AR exhibition influenced pupils’ learning experiences, including engagement, understanding, and retention of scientific concepts? </a:t>
            </a:r>
          </a:p>
          <a:p>
            <a:endParaRPr lang="en-GB" sz="2400" b="1" dirty="0">
              <a:solidFill>
                <a:schemeClr val="bg1"/>
              </a:solidFill>
              <a:latin typeface="Lexend" pitchFamily="2" charset="0"/>
            </a:endParaRPr>
          </a:p>
          <a:p>
            <a:r>
              <a:rPr lang="en-GB" sz="2400" b="1" dirty="0">
                <a:solidFill>
                  <a:schemeClr val="bg1"/>
                </a:solidFill>
                <a:latin typeface="Lexend" pitchFamily="2" charset="0"/>
              </a:rPr>
              <a:t>RQ2. </a:t>
            </a:r>
          </a:p>
          <a:p>
            <a:r>
              <a:rPr lang="en-GB" sz="2400" dirty="0">
                <a:solidFill>
                  <a:schemeClr val="bg1"/>
                </a:solidFill>
                <a:latin typeface="Lexend" pitchFamily="2" charset="0"/>
              </a:rPr>
              <a:t>What are teachers’ and </a:t>
            </a:r>
            <a:r>
              <a:rPr lang="en-GB" sz="2400" dirty="0" err="1">
                <a:solidFill>
                  <a:schemeClr val="bg1"/>
                </a:solidFill>
                <a:latin typeface="Lexend" pitchFamily="2" charset="0"/>
              </a:rPr>
              <a:t>pupils’perceptions</a:t>
            </a:r>
            <a:r>
              <a:rPr lang="en-GB" sz="2400" dirty="0">
                <a:solidFill>
                  <a:schemeClr val="bg1"/>
                </a:solidFill>
                <a:latin typeface="Lexend" pitchFamily="2" charset="0"/>
              </a:rPr>
              <a:t> of the usability and educational value of the AR exhibition? </a:t>
            </a:r>
          </a:p>
          <a:p>
            <a:endParaRPr lang="en-GB" sz="2400" b="1" dirty="0">
              <a:solidFill>
                <a:schemeClr val="bg1"/>
              </a:solidFill>
              <a:latin typeface="Lexend" pitchFamily="2" charset="0"/>
            </a:endParaRPr>
          </a:p>
          <a:p>
            <a:r>
              <a:rPr lang="en-GB" sz="2400" b="1" dirty="0">
                <a:solidFill>
                  <a:schemeClr val="bg1"/>
                </a:solidFill>
                <a:latin typeface="Lexend" pitchFamily="2" charset="0"/>
              </a:rPr>
              <a:t>RQ3. </a:t>
            </a:r>
          </a:p>
          <a:p>
            <a:r>
              <a:rPr lang="en-GB" sz="2400" dirty="0">
                <a:solidFill>
                  <a:schemeClr val="bg1"/>
                </a:solidFill>
                <a:latin typeface="Lexend" pitchFamily="2" charset="0"/>
              </a:rPr>
              <a:t>What factors influence the feasibility and adoption of an AR exhibition </a:t>
            </a:r>
          </a:p>
          <a:p>
            <a:r>
              <a:rPr lang="en-GB" sz="2400" dirty="0">
                <a:solidFill>
                  <a:schemeClr val="bg1"/>
                </a:solidFill>
                <a:latin typeface="Lexend" pitchFamily="2" charset="0"/>
              </a:rPr>
              <a:t>in primary school settings? </a:t>
            </a:r>
          </a:p>
        </p:txBody>
      </p:sp>
      <p:sp>
        <p:nvSpPr>
          <p:cNvPr id="2" name="Title 1">
            <a:extLst>
              <a:ext uri="{FF2B5EF4-FFF2-40B4-BE49-F238E27FC236}">
                <a16:creationId xmlns:a16="http://schemas.microsoft.com/office/drawing/2014/main" id="{D81F666C-C1FB-B912-83CA-12B7900350BA}"/>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Research Questions for Implementation Stage</a:t>
            </a:r>
          </a:p>
        </p:txBody>
      </p:sp>
    </p:spTree>
    <p:extLst>
      <p:ext uri="{BB962C8B-B14F-4D97-AF65-F5344CB8AC3E}">
        <p14:creationId xmlns:p14="http://schemas.microsoft.com/office/powerpoint/2010/main" val="11498208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51286F-83E5-3DD1-7A1A-D85E74EB39AC}"/>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88CAB634-AF90-2397-90D0-9F074AF945A1}"/>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Rectangle 1">
            <a:extLst>
              <a:ext uri="{FF2B5EF4-FFF2-40B4-BE49-F238E27FC236}">
                <a16:creationId xmlns:a16="http://schemas.microsoft.com/office/drawing/2014/main" id="{B5EFFC0D-AD5B-FFD5-7DD4-0E4394ADD6CB}"/>
              </a:ext>
              <a:ext uri="{C183D7F6-B498-43B3-948B-1728B52AA6E4}">
                <adec:decorative xmlns:adec="http://schemas.microsoft.com/office/drawing/2017/decorative" val="1"/>
              </a:ext>
            </a:extLst>
          </p:cNvPr>
          <p:cNvSpPr/>
          <p:nvPr/>
        </p:nvSpPr>
        <p:spPr>
          <a:xfrm>
            <a:off x="292608" y="265176"/>
            <a:ext cx="11594592"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7" name="Picture 6" descr="Photograph showing a pupil using tablets to interact with augmented reality (AR) educational content featuring geometric shapes and scientific diagrams. Both screens display 3D models with labels and instructions, highlighting hands-on learning through digital visualization of complex concepts.">
            <a:extLst>
              <a:ext uri="{FF2B5EF4-FFF2-40B4-BE49-F238E27FC236}">
                <a16:creationId xmlns:a16="http://schemas.microsoft.com/office/drawing/2014/main" id="{51C0B7A2-3C43-1EBE-BF82-C88459A6E72A}"/>
              </a:ext>
            </a:extLst>
          </p:cNvPr>
          <p:cNvPicPr>
            <a:picLocks noChangeAspect="1"/>
          </p:cNvPicPr>
          <p:nvPr/>
        </p:nvPicPr>
        <p:blipFill>
          <a:blip r:embed="rId2"/>
          <a:srcRect l="53990" t="5117" r="1729" b="5184"/>
          <a:stretch>
            <a:fillRect/>
          </a:stretch>
        </p:blipFill>
        <p:spPr>
          <a:xfrm>
            <a:off x="7040880" y="265175"/>
            <a:ext cx="4846320" cy="6358285"/>
          </a:xfrm>
          <a:prstGeom prst="rect">
            <a:avLst/>
          </a:prstGeom>
        </p:spPr>
      </p:pic>
      <p:pic>
        <p:nvPicPr>
          <p:cNvPr id="5" name="Picture 4" descr="Two photographs show groups of schoolchildren interacting with large, colorful, geometric shapes resembling dice inside a classroom.. The shapes feature various symbols and patterns in red and purple, with adults supervising them, suggesting an educational or interactive learning activity. Dr Katy Bloom is seen interacting with the pupils to gather information through observations. ">
            <a:extLst>
              <a:ext uri="{FF2B5EF4-FFF2-40B4-BE49-F238E27FC236}">
                <a16:creationId xmlns:a16="http://schemas.microsoft.com/office/drawing/2014/main" id="{1260D3D9-1463-257E-A917-FF18B5974F55}"/>
              </a:ext>
            </a:extLst>
          </p:cNvPr>
          <p:cNvPicPr>
            <a:picLocks noChangeAspect="1"/>
          </p:cNvPicPr>
          <p:nvPr/>
        </p:nvPicPr>
        <p:blipFill>
          <a:blip r:embed="rId3"/>
          <a:stretch>
            <a:fillRect/>
          </a:stretch>
        </p:blipFill>
        <p:spPr>
          <a:xfrm>
            <a:off x="699630" y="1607635"/>
            <a:ext cx="5892556" cy="3642729"/>
          </a:xfrm>
          <a:prstGeom prst="rect">
            <a:avLst/>
          </a:prstGeom>
        </p:spPr>
      </p:pic>
      <p:sp>
        <p:nvSpPr>
          <p:cNvPr id="3" name="Title 2">
            <a:extLst>
              <a:ext uri="{FF2B5EF4-FFF2-40B4-BE49-F238E27FC236}">
                <a16:creationId xmlns:a16="http://schemas.microsoft.com/office/drawing/2014/main" id="{39CD35BF-0FA1-4BD5-4AA0-192364B94C32}"/>
              </a:ext>
            </a:extLst>
          </p:cNvPr>
          <p:cNvSpPr>
            <a:spLocks noGrp="1"/>
          </p:cNvSpPr>
          <p:nvPr>
            <p:ph type="ctrTitle"/>
          </p:nvPr>
        </p:nvSpPr>
        <p:spPr>
          <a:xfrm>
            <a:off x="1524000" y="-2387600"/>
            <a:ext cx="9144000" cy="2387600"/>
          </a:xfrm>
        </p:spPr>
        <p:txBody>
          <a:bodyPr vert="horz" lIns="91440" tIns="45720" rIns="91440" bIns="45720" rtlCol="0" anchor="b">
            <a:normAutofit fontScale="90000"/>
          </a:bodyPr>
          <a:lstStyle/>
          <a:p>
            <a:r>
              <a:rPr lang="en-GB" dirty="0"/>
              <a:t>Observing pupils engaging with the AR Epic Science Exhibition</a:t>
            </a:r>
          </a:p>
        </p:txBody>
      </p:sp>
    </p:spTree>
    <p:extLst>
      <p:ext uri="{BB962C8B-B14F-4D97-AF65-F5344CB8AC3E}">
        <p14:creationId xmlns:p14="http://schemas.microsoft.com/office/powerpoint/2010/main" val="404862338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9A3DBE-084C-47BD-5138-7B7B05FC7149}"/>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B69E67FA-7C11-DC36-9362-AC3981F6C0AB}"/>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Rectangle 1">
            <a:extLst>
              <a:ext uri="{FF2B5EF4-FFF2-40B4-BE49-F238E27FC236}">
                <a16:creationId xmlns:a16="http://schemas.microsoft.com/office/drawing/2014/main" id="{B22DD43C-F082-23AC-96D3-42AE042A1EBC}"/>
              </a:ext>
              <a:ext uri="{C183D7F6-B498-43B3-948B-1728B52AA6E4}">
                <adec:decorative xmlns:adec="http://schemas.microsoft.com/office/drawing/2017/decorative" val="1"/>
              </a:ext>
            </a:extLst>
          </p:cNvPr>
          <p:cNvSpPr/>
          <p:nvPr/>
        </p:nvSpPr>
        <p:spPr>
          <a:xfrm>
            <a:off x="292608" y="265176"/>
            <a:ext cx="11594592"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6" name="Picture 5" descr="A screenshot of an educational augmented reality experience called Epic Science designed to enhance primary science learning. It features colorful geometric characters with labels like &quot;Hex,&quot; &quot;Ico,&quot; and &quot;Dode,&quot; interactive dialogue boxes, and scenes addressing topics such as climate change, with clear visual elements including 3D shapes, text prompts, and a digital interface.&#10;&#10;This is a storyboard of how the Epic Science Introduction video provides a visual steer before pupils engage with the exhibition. ">
            <a:extLst>
              <a:ext uri="{FF2B5EF4-FFF2-40B4-BE49-F238E27FC236}">
                <a16:creationId xmlns:a16="http://schemas.microsoft.com/office/drawing/2014/main" id="{1E5C8BB0-4828-BEA4-5A87-991524DD986A}"/>
              </a:ext>
            </a:extLst>
          </p:cNvPr>
          <p:cNvPicPr>
            <a:picLocks noChangeAspect="1"/>
          </p:cNvPicPr>
          <p:nvPr/>
        </p:nvPicPr>
        <p:blipFill>
          <a:blip r:embed="rId3"/>
          <a:stretch>
            <a:fillRect/>
          </a:stretch>
        </p:blipFill>
        <p:spPr>
          <a:xfrm>
            <a:off x="177496" y="187158"/>
            <a:ext cx="11837008" cy="6483683"/>
          </a:xfrm>
          <a:prstGeom prst="rect">
            <a:avLst/>
          </a:prstGeom>
        </p:spPr>
      </p:pic>
      <p:sp>
        <p:nvSpPr>
          <p:cNvPr id="3" name="Title 2">
            <a:extLst>
              <a:ext uri="{FF2B5EF4-FFF2-40B4-BE49-F238E27FC236}">
                <a16:creationId xmlns:a16="http://schemas.microsoft.com/office/drawing/2014/main" id="{5EDDCFD0-D037-5B7D-AE9C-9D1E91F4F889}"/>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Images of the Introductory Video for Epic Science</a:t>
            </a:r>
          </a:p>
        </p:txBody>
      </p:sp>
    </p:spTree>
    <p:extLst>
      <p:ext uri="{BB962C8B-B14F-4D97-AF65-F5344CB8AC3E}">
        <p14:creationId xmlns:p14="http://schemas.microsoft.com/office/powerpoint/2010/main" val="3541844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B083F-86CA-88FE-56BF-3F9D0144834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C82948CE-96A9-AA94-437B-8EED646A50F8}"/>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C9E031E4-07A5-FF22-D6C3-71134C7293B4}"/>
              </a:ext>
              <a:ext uri="{C183D7F6-B498-43B3-948B-1728B52AA6E4}">
                <adec:decorative xmlns:adec="http://schemas.microsoft.com/office/drawing/2017/decorative" val="1"/>
              </a:ext>
            </a:extLst>
          </p:cNvPr>
          <p:cNvSpPr/>
          <p:nvPr/>
        </p:nvSpPr>
        <p:spPr>
          <a:xfrm>
            <a:off x="292608" y="265176"/>
            <a:ext cx="11594592"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9CA02C1E-173B-F382-A104-95CE933C8759}"/>
              </a:ext>
              <a:ext uri="{C183D7F6-B498-43B3-948B-1728B52AA6E4}">
                <adec:decorative xmlns:adec="http://schemas.microsoft.com/office/drawing/2017/decorative" val="1"/>
              </a:ext>
            </a:extLst>
          </p:cNvPr>
          <p:cNvSpPr/>
          <p:nvPr/>
        </p:nvSpPr>
        <p:spPr>
          <a:xfrm>
            <a:off x="365761" y="1380744"/>
            <a:ext cx="5931228" cy="3822192"/>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8" name="TextBox 7" descr="Movement and Positioning&#10;&#10;AR Exhibition challenged pupils to move around and engage with the content (standing, sitting, kneeling and lying down).&#10;&#10;Embodied learning supported the development of complex or abstract understanding (Barsalou, 2008: Wilson, 2002)&#10;&#10;Sequence / Scanning AR markers supports learning navigation&#10;&#10;Audio Interference&#10;&#10;Central pivot point of content (0,0,0) when it moves forces pupils to react and move reposition themselves and the device.&#10;&#10;Pupils were sometimes unaware they could move around a 3D virtual object 360 degrees&#10;(Piaget and Inhelder 1956)– spatial reasoning&#10;">
            <a:extLst>
              <a:ext uri="{FF2B5EF4-FFF2-40B4-BE49-F238E27FC236}">
                <a16:creationId xmlns:a16="http://schemas.microsoft.com/office/drawing/2014/main" id="{7C280414-75BE-D60F-6D2D-830B7E19E225}"/>
              </a:ext>
            </a:extLst>
          </p:cNvPr>
          <p:cNvSpPr txBox="1"/>
          <p:nvPr/>
        </p:nvSpPr>
        <p:spPr>
          <a:xfrm>
            <a:off x="6954857" y="675739"/>
            <a:ext cx="4749282" cy="6617196"/>
          </a:xfrm>
          <a:prstGeom prst="rect">
            <a:avLst/>
          </a:prstGeom>
          <a:noFill/>
        </p:spPr>
        <p:txBody>
          <a:bodyPr wrap="square" rtlCol="0">
            <a:spAutoFit/>
          </a:bodyPr>
          <a:lstStyle/>
          <a:p>
            <a:r>
              <a:rPr lang="en-GB" sz="2400" b="1" i="0" dirty="0">
                <a:solidFill>
                  <a:srgbClr val="1E9EC1"/>
                </a:solidFill>
                <a:effectLst/>
                <a:latin typeface="Lexend" pitchFamily="2" charset="0"/>
              </a:rPr>
              <a:t>Movement and Positioning</a:t>
            </a:r>
          </a:p>
          <a:p>
            <a:endParaRPr lang="en-GB" sz="2000" i="0" dirty="0">
              <a:solidFill>
                <a:srgbClr val="1E9EC1"/>
              </a:solidFill>
              <a:effectLst/>
              <a:latin typeface="Lexend" pitchFamily="2" charset="0"/>
            </a:endParaRPr>
          </a:p>
          <a:p>
            <a:r>
              <a:rPr lang="en-GB" sz="1600" i="0" dirty="0">
                <a:solidFill>
                  <a:srgbClr val="1E9EC1"/>
                </a:solidFill>
                <a:effectLst/>
                <a:latin typeface="Lexend" pitchFamily="2" charset="0"/>
              </a:rPr>
              <a:t>AR Exhibition challenged pupils to </a:t>
            </a:r>
            <a:r>
              <a:rPr lang="en-GB" sz="1600" dirty="0">
                <a:solidFill>
                  <a:srgbClr val="1E9EC1"/>
                </a:solidFill>
                <a:latin typeface="Lexend" pitchFamily="2" charset="0"/>
              </a:rPr>
              <a:t>move around and engage with the content (standing, sitting, kneeling and lying down).</a:t>
            </a:r>
          </a:p>
          <a:p>
            <a:endParaRPr lang="en-GB" sz="1600" dirty="0">
              <a:solidFill>
                <a:srgbClr val="1E9EC1"/>
              </a:solidFill>
              <a:latin typeface="Lexend" pitchFamily="2" charset="0"/>
            </a:endParaRPr>
          </a:p>
          <a:p>
            <a:r>
              <a:rPr lang="en-GB" sz="1600" dirty="0">
                <a:solidFill>
                  <a:srgbClr val="1E9EC1"/>
                </a:solidFill>
                <a:latin typeface="Lexend" pitchFamily="2" charset="0"/>
              </a:rPr>
              <a:t>Embodied learning supported the development of complex or abstract understanding </a:t>
            </a:r>
            <a:r>
              <a:rPr lang="en-GB" sz="1400" dirty="0">
                <a:solidFill>
                  <a:srgbClr val="1E9EC1"/>
                </a:solidFill>
                <a:latin typeface="Lexend" pitchFamily="2" charset="0"/>
              </a:rPr>
              <a:t>(Barsalou, 2008; Wilson, 2002)</a:t>
            </a:r>
          </a:p>
          <a:p>
            <a:endParaRPr lang="en-GB" sz="1600" dirty="0">
              <a:solidFill>
                <a:srgbClr val="1E9EC1"/>
              </a:solidFill>
              <a:latin typeface="Lexend" pitchFamily="2" charset="0"/>
            </a:endParaRPr>
          </a:p>
          <a:p>
            <a:r>
              <a:rPr lang="en-GB" sz="1600" dirty="0">
                <a:solidFill>
                  <a:srgbClr val="1E9EC1"/>
                </a:solidFill>
                <a:latin typeface="Lexend" pitchFamily="2" charset="0"/>
              </a:rPr>
              <a:t>Sequence / Scanning AR markers supports learning navigation</a:t>
            </a:r>
          </a:p>
          <a:p>
            <a:endParaRPr lang="en-GB" sz="1600" dirty="0">
              <a:solidFill>
                <a:srgbClr val="1E9EC1"/>
              </a:solidFill>
              <a:latin typeface="Lexend" pitchFamily="2" charset="0"/>
            </a:endParaRPr>
          </a:p>
          <a:p>
            <a:r>
              <a:rPr lang="en-GB" sz="1600" dirty="0">
                <a:solidFill>
                  <a:srgbClr val="1E9EC1"/>
                </a:solidFill>
                <a:latin typeface="Lexend" pitchFamily="2" charset="0"/>
              </a:rPr>
              <a:t>Audio Interference</a:t>
            </a:r>
          </a:p>
          <a:p>
            <a:endParaRPr lang="en-GB" sz="1600" i="0" dirty="0">
              <a:solidFill>
                <a:srgbClr val="1E9EC1"/>
              </a:solidFill>
              <a:effectLst/>
              <a:latin typeface="Lexend" pitchFamily="2" charset="0"/>
            </a:endParaRPr>
          </a:p>
          <a:p>
            <a:r>
              <a:rPr lang="en-GB" sz="1600" dirty="0">
                <a:solidFill>
                  <a:srgbClr val="1E9EC1"/>
                </a:solidFill>
                <a:latin typeface="Lexend" pitchFamily="2" charset="0"/>
              </a:rPr>
              <a:t>Central pivot point of content (0,0,0); when it moves, forces pupils to react and move, reposition themselves, and the device.</a:t>
            </a:r>
          </a:p>
          <a:p>
            <a:endParaRPr lang="en-GB" sz="1600" dirty="0">
              <a:solidFill>
                <a:srgbClr val="1E9EC1"/>
              </a:solidFill>
              <a:latin typeface="Lexend" pitchFamily="2" charset="0"/>
            </a:endParaRPr>
          </a:p>
          <a:p>
            <a:r>
              <a:rPr lang="en-GB" sz="1600" dirty="0">
                <a:solidFill>
                  <a:srgbClr val="1E9EC1"/>
                </a:solidFill>
                <a:latin typeface="Lexend" pitchFamily="2" charset="0"/>
              </a:rPr>
              <a:t>Pupils were sometimes unaware they could move around a 3D virtual object 360 degrees</a:t>
            </a:r>
          </a:p>
          <a:p>
            <a:r>
              <a:rPr lang="en-GB" sz="1400" dirty="0">
                <a:solidFill>
                  <a:srgbClr val="1E9EC1"/>
                </a:solidFill>
                <a:latin typeface="Lexend" pitchFamily="2" charset="0"/>
              </a:rPr>
              <a:t>(Piaget and Inhelder 1956)– spatial reasoning</a:t>
            </a:r>
          </a:p>
          <a:p>
            <a:endParaRPr lang="en-GB" sz="1600" i="0" dirty="0">
              <a:solidFill>
                <a:srgbClr val="1E9EC1"/>
              </a:solidFill>
              <a:effectLst/>
              <a:latin typeface="Lexend" pitchFamily="2" charset="0"/>
            </a:endParaRPr>
          </a:p>
          <a:p>
            <a:endParaRPr lang="en-GB" sz="1600" i="0" dirty="0">
              <a:solidFill>
                <a:srgbClr val="1E9EC1"/>
              </a:solidFill>
              <a:effectLst/>
              <a:latin typeface="Lexend" pitchFamily="2" charset="0"/>
            </a:endParaRPr>
          </a:p>
          <a:p>
            <a:endParaRPr lang="en-GB" sz="1600" i="0" dirty="0">
              <a:solidFill>
                <a:srgbClr val="1E9EC1"/>
              </a:solidFill>
              <a:effectLst/>
              <a:latin typeface="Lexend" pitchFamily="2" charset="0"/>
            </a:endParaRPr>
          </a:p>
        </p:txBody>
      </p:sp>
      <p:pic>
        <p:nvPicPr>
          <p:cNvPr id="6" name="Picture 5" descr="Photograph collage showing children interacting with tablets and a large geometric educational tool in a classroom setting. Scenes highlight engagement with digital learning, featuring colorful shapes, icons, and a wooden floor, emphasizing hands-on and technology-assisted education.">
            <a:extLst>
              <a:ext uri="{FF2B5EF4-FFF2-40B4-BE49-F238E27FC236}">
                <a16:creationId xmlns:a16="http://schemas.microsoft.com/office/drawing/2014/main" id="{888B1095-6DCB-E519-14DA-E814170BB292}"/>
              </a:ext>
            </a:extLst>
          </p:cNvPr>
          <p:cNvPicPr>
            <a:picLocks noChangeAspect="1"/>
          </p:cNvPicPr>
          <p:nvPr/>
        </p:nvPicPr>
        <p:blipFill>
          <a:blip r:embed="rId2"/>
          <a:srcRect l="34077" t="160" r="1045" b="-160"/>
          <a:stretch>
            <a:fillRect/>
          </a:stretch>
        </p:blipFill>
        <p:spPr>
          <a:xfrm>
            <a:off x="523916" y="576072"/>
            <a:ext cx="6199633" cy="5705856"/>
          </a:xfrm>
          <a:prstGeom prst="rect">
            <a:avLst/>
          </a:prstGeom>
        </p:spPr>
      </p:pic>
      <p:sp>
        <p:nvSpPr>
          <p:cNvPr id="3" name="Title 2">
            <a:extLst>
              <a:ext uri="{FF2B5EF4-FFF2-40B4-BE49-F238E27FC236}">
                <a16:creationId xmlns:a16="http://schemas.microsoft.com/office/drawing/2014/main" id="{AC34ECB7-F02A-C85F-D004-1A4110F30696}"/>
              </a:ext>
            </a:extLst>
          </p:cNvPr>
          <p:cNvSpPr>
            <a:spLocks noGrp="1"/>
          </p:cNvSpPr>
          <p:nvPr>
            <p:ph type="ctrTitle"/>
          </p:nvPr>
        </p:nvSpPr>
        <p:spPr>
          <a:xfrm>
            <a:off x="1524000" y="-2387600"/>
            <a:ext cx="9144000" cy="2387600"/>
          </a:xfrm>
        </p:spPr>
        <p:txBody>
          <a:bodyPr vert="horz" lIns="91440" tIns="45720" rIns="91440" bIns="45720" rtlCol="0" anchor="b">
            <a:normAutofit fontScale="90000"/>
          </a:bodyPr>
          <a:lstStyle/>
          <a:p>
            <a:r>
              <a:rPr lang="en-GB" dirty="0"/>
              <a:t>Movement and Positioning of pupils engaging with the AR Exhibition</a:t>
            </a:r>
          </a:p>
        </p:txBody>
      </p:sp>
    </p:spTree>
    <p:extLst>
      <p:ext uri="{BB962C8B-B14F-4D97-AF65-F5344CB8AC3E}">
        <p14:creationId xmlns:p14="http://schemas.microsoft.com/office/powerpoint/2010/main" val="5146476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9BA286-6BDB-6B2F-E322-18F59FB4630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5887CB1-F818-1F29-93A6-D59CB0CAA885}"/>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7F5C007B-9492-3B55-EB94-2BEDA3B7003E}"/>
              </a:ext>
              <a:ext uri="{C183D7F6-B498-43B3-948B-1728B52AA6E4}">
                <adec:decorative xmlns:adec="http://schemas.microsoft.com/office/drawing/2017/decorative" val="1"/>
              </a:ext>
            </a:extLst>
          </p:cNvPr>
          <p:cNvSpPr/>
          <p:nvPr/>
        </p:nvSpPr>
        <p:spPr>
          <a:xfrm>
            <a:off x="292608" y="265176"/>
            <a:ext cx="11594592"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7A091CC2-B016-CA30-8FD0-924CC848FB04}"/>
              </a:ext>
              <a:ext uri="{C183D7F6-B498-43B3-948B-1728B52AA6E4}">
                <adec:decorative xmlns:adec="http://schemas.microsoft.com/office/drawing/2017/decorative" val="1"/>
              </a:ext>
            </a:extLst>
          </p:cNvPr>
          <p:cNvSpPr/>
          <p:nvPr/>
        </p:nvSpPr>
        <p:spPr>
          <a:xfrm>
            <a:off x="365675" y="776563"/>
            <a:ext cx="5931228" cy="3822192"/>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7" name="Picture 6" descr="Photograph of three schoolchildren interacting with large blue and white educational blocks featuring science-themed icons and labels, including question marks, test tubes, and molecules. The children appear engaged in a collaborative learning activity in a classroom with teal walls and wooden flooring.&#10;&#10;">
            <a:extLst>
              <a:ext uri="{FF2B5EF4-FFF2-40B4-BE49-F238E27FC236}">
                <a16:creationId xmlns:a16="http://schemas.microsoft.com/office/drawing/2014/main" id="{5525F080-9D98-13FA-9D52-EE1064B108EB}"/>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a14:imgEffect>
                  </a14:imgLayer>
                </a14:imgProps>
              </a:ext>
            </a:extLst>
          </a:blip>
          <a:stretch>
            <a:fillRect/>
          </a:stretch>
        </p:blipFill>
        <p:spPr>
          <a:xfrm>
            <a:off x="6711368" y="246887"/>
            <a:ext cx="5174470" cy="6349423"/>
          </a:xfrm>
          <a:prstGeom prst="rect">
            <a:avLst/>
          </a:prstGeom>
        </p:spPr>
      </p:pic>
      <p:sp>
        <p:nvSpPr>
          <p:cNvPr id="8" name="TextBox 7" descr="Group Choreography and&#10;Shared Devices&#10;&#10;&#10;&#10;Negotiate and cooperate through teamwork.&#10;&#10;Ergonomics - Handling Tablets (one hand, two hands, together)&#10;&#10;Differences in pupil height, hand size, and physical development further complicated ergonomic interaction&#10;&#10;AR needs to be choreographed through pacing, role rotation, rest points, and varied interaction modes to &#10;sustain participation without unnecessary strain&#10;&#10;Optimum size of 3 pupils to a tablet. &#10;Over the number of 3 some pupils disengaged.&#10;">
            <a:extLst>
              <a:ext uri="{FF2B5EF4-FFF2-40B4-BE49-F238E27FC236}">
                <a16:creationId xmlns:a16="http://schemas.microsoft.com/office/drawing/2014/main" id="{F42F4B01-A88E-09FD-3F29-76110A166A4A}"/>
              </a:ext>
            </a:extLst>
          </p:cNvPr>
          <p:cNvSpPr txBox="1"/>
          <p:nvPr/>
        </p:nvSpPr>
        <p:spPr>
          <a:xfrm>
            <a:off x="780140" y="776563"/>
            <a:ext cx="5315859" cy="6247864"/>
          </a:xfrm>
          <a:prstGeom prst="rect">
            <a:avLst/>
          </a:prstGeom>
          <a:noFill/>
        </p:spPr>
        <p:txBody>
          <a:bodyPr wrap="square" rtlCol="0">
            <a:spAutoFit/>
          </a:bodyPr>
          <a:lstStyle/>
          <a:p>
            <a:r>
              <a:rPr lang="en-GB" sz="2400" b="1" i="0" dirty="0">
                <a:solidFill>
                  <a:srgbClr val="1E9EC1"/>
                </a:solidFill>
                <a:effectLst/>
                <a:latin typeface="Lexend" pitchFamily="2" charset="0"/>
              </a:rPr>
              <a:t>Group Choreography and</a:t>
            </a:r>
          </a:p>
          <a:p>
            <a:r>
              <a:rPr lang="en-GB" sz="2400" b="1" dirty="0">
                <a:solidFill>
                  <a:srgbClr val="1E9EC1"/>
                </a:solidFill>
                <a:latin typeface="Lexend" pitchFamily="2" charset="0"/>
              </a:rPr>
              <a:t>Shared Devices</a:t>
            </a:r>
          </a:p>
          <a:p>
            <a:endParaRPr lang="en-GB" sz="1400" dirty="0">
              <a:solidFill>
                <a:srgbClr val="1E9EC1"/>
              </a:solidFill>
              <a:latin typeface="Lexend" pitchFamily="2" charset="0"/>
            </a:endParaRPr>
          </a:p>
          <a:p>
            <a:endParaRPr lang="en-GB" sz="1400" dirty="0">
              <a:solidFill>
                <a:srgbClr val="1E9EC1"/>
              </a:solidFill>
              <a:latin typeface="Lexend" pitchFamily="2" charset="0"/>
            </a:endParaRPr>
          </a:p>
          <a:p>
            <a:endParaRPr lang="en-GB" sz="1400" dirty="0">
              <a:solidFill>
                <a:srgbClr val="1E9EC1"/>
              </a:solidFill>
              <a:latin typeface="Lexend" pitchFamily="2" charset="0"/>
            </a:endParaRPr>
          </a:p>
          <a:p>
            <a:r>
              <a:rPr lang="en-GB" sz="1600" dirty="0">
                <a:solidFill>
                  <a:srgbClr val="1E9EC1"/>
                </a:solidFill>
                <a:latin typeface="Lexend" pitchFamily="2" charset="0"/>
              </a:rPr>
              <a:t>Negotiate and cooperate through teamwork.</a:t>
            </a:r>
          </a:p>
          <a:p>
            <a:endParaRPr lang="en-GB" sz="1600" b="1" i="1" dirty="0">
              <a:solidFill>
                <a:srgbClr val="1E9EC1"/>
              </a:solidFill>
              <a:latin typeface="Lexend" pitchFamily="2" charset="0"/>
            </a:endParaRPr>
          </a:p>
          <a:p>
            <a:r>
              <a:rPr lang="en-GB" sz="1600" dirty="0">
                <a:solidFill>
                  <a:srgbClr val="1E9EC1"/>
                </a:solidFill>
                <a:latin typeface="Lexend" pitchFamily="2" charset="0"/>
              </a:rPr>
              <a:t>Ergonomics - Handling Tablets (one hand, two hands, together)</a:t>
            </a:r>
          </a:p>
          <a:p>
            <a:endParaRPr lang="en-GB" sz="1600" dirty="0">
              <a:solidFill>
                <a:srgbClr val="1E9EC1"/>
              </a:solidFill>
              <a:latin typeface="Lexend" pitchFamily="2" charset="0"/>
            </a:endParaRPr>
          </a:p>
          <a:p>
            <a:r>
              <a:rPr lang="en-GB" sz="1600" dirty="0">
                <a:solidFill>
                  <a:srgbClr val="1E9EC1"/>
                </a:solidFill>
                <a:latin typeface="Lexend" pitchFamily="2" charset="0"/>
              </a:rPr>
              <a:t>Differences in pupil height, hand size, and physical development further complicated ergonomic interaction</a:t>
            </a:r>
          </a:p>
          <a:p>
            <a:endParaRPr lang="en-GB" sz="1600" dirty="0">
              <a:solidFill>
                <a:srgbClr val="1E9EC1"/>
              </a:solidFill>
              <a:latin typeface="Lexend" pitchFamily="2" charset="0"/>
            </a:endParaRPr>
          </a:p>
          <a:p>
            <a:r>
              <a:rPr lang="en-GB" sz="1600" dirty="0">
                <a:solidFill>
                  <a:srgbClr val="1E9EC1"/>
                </a:solidFill>
                <a:latin typeface="Lexend" pitchFamily="2" charset="0"/>
              </a:rPr>
              <a:t>AR needs to be choreographed through pacing, role rotation, rest points, and varied interaction modes to </a:t>
            </a:r>
          </a:p>
          <a:p>
            <a:r>
              <a:rPr lang="en-GB" sz="1600" dirty="0">
                <a:solidFill>
                  <a:srgbClr val="1E9EC1"/>
                </a:solidFill>
                <a:latin typeface="Lexend" pitchFamily="2" charset="0"/>
              </a:rPr>
              <a:t>sustain participation without unnecessary strain</a:t>
            </a:r>
          </a:p>
          <a:p>
            <a:endParaRPr lang="en-GB" sz="1600" i="1" dirty="0">
              <a:solidFill>
                <a:srgbClr val="1E9EC1"/>
              </a:solidFill>
              <a:latin typeface="Lexend" pitchFamily="2" charset="0"/>
            </a:endParaRPr>
          </a:p>
          <a:p>
            <a:r>
              <a:rPr lang="en-GB" sz="1600" dirty="0">
                <a:solidFill>
                  <a:srgbClr val="1E9EC1"/>
                </a:solidFill>
                <a:latin typeface="Lexend" pitchFamily="2" charset="0"/>
              </a:rPr>
              <a:t>Optimum size of 3 pupils to a tablet. </a:t>
            </a:r>
          </a:p>
          <a:p>
            <a:r>
              <a:rPr lang="en-GB" sz="1600" dirty="0">
                <a:solidFill>
                  <a:srgbClr val="1E9EC1"/>
                </a:solidFill>
                <a:latin typeface="Lexend" pitchFamily="2" charset="0"/>
              </a:rPr>
              <a:t>Over the number of 3 some pupils disengaged.</a:t>
            </a:r>
          </a:p>
          <a:p>
            <a:endParaRPr lang="en-GB" sz="1400" dirty="0">
              <a:solidFill>
                <a:srgbClr val="1E9EC1"/>
              </a:solidFill>
              <a:latin typeface="Lexend" pitchFamily="2" charset="0"/>
            </a:endParaRPr>
          </a:p>
          <a:p>
            <a:endParaRPr lang="en-GB" sz="2000" dirty="0">
              <a:solidFill>
                <a:srgbClr val="1E9EC1"/>
              </a:solidFill>
              <a:latin typeface="Lexend" pitchFamily="2" charset="0"/>
            </a:endParaRPr>
          </a:p>
          <a:p>
            <a:endParaRPr lang="en-GB" sz="2000" dirty="0">
              <a:solidFill>
                <a:srgbClr val="1E9EC1"/>
              </a:solidFill>
              <a:latin typeface="Lexend" pitchFamily="2" charset="0"/>
            </a:endParaRPr>
          </a:p>
        </p:txBody>
      </p:sp>
      <p:sp>
        <p:nvSpPr>
          <p:cNvPr id="3" name="Title 2">
            <a:extLst>
              <a:ext uri="{FF2B5EF4-FFF2-40B4-BE49-F238E27FC236}">
                <a16:creationId xmlns:a16="http://schemas.microsoft.com/office/drawing/2014/main" id="{3B565D04-CC0F-5A09-5830-CB1393D4CCD8}"/>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Group Choreography and Shared Devices </a:t>
            </a:r>
          </a:p>
        </p:txBody>
      </p:sp>
    </p:spTree>
    <p:extLst>
      <p:ext uri="{BB962C8B-B14F-4D97-AF65-F5344CB8AC3E}">
        <p14:creationId xmlns:p14="http://schemas.microsoft.com/office/powerpoint/2010/main" val="39412774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FAA83E-67C9-848A-C211-2B7755C2A539}"/>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EF2461D2-B263-A9FA-769C-FB95A16659A4}"/>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90A29349-EE2F-6990-DD42-17F2C2CA06EB}"/>
              </a:ext>
              <a:ext uri="{C183D7F6-B498-43B3-948B-1728B52AA6E4}">
                <adec:decorative xmlns:adec="http://schemas.microsoft.com/office/drawing/2017/decorative" val="1"/>
              </a:ext>
            </a:extLst>
          </p:cNvPr>
          <p:cNvSpPr/>
          <p:nvPr/>
        </p:nvSpPr>
        <p:spPr>
          <a:xfrm>
            <a:off x="292608" y="265176"/>
            <a:ext cx="11594592"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8648E9A9-8589-D212-D4B2-F34AFD75AE9C}"/>
              </a:ext>
              <a:ext uri="{C183D7F6-B498-43B3-948B-1728B52AA6E4}">
                <adec:decorative xmlns:adec="http://schemas.microsoft.com/office/drawing/2017/decorative" val="1"/>
              </a:ext>
            </a:extLst>
          </p:cNvPr>
          <p:cNvSpPr/>
          <p:nvPr/>
        </p:nvSpPr>
        <p:spPr>
          <a:xfrm>
            <a:off x="365675" y="776563"/>
            <a:ext cx="5931228" cy="3822192"/>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6" name="Picture 5" descr="Photograph of three children using a tablet to capture or view augmented reality content in a room with large, colorful geometric shapes featuring icons and labels related to sustainability or environmental themes. The shapes are arranged on a wooden floor, with visible symbols such as recycling, energy, and nature, indicating an educational or interactive exhibit focused on ecological awareness.">
            <a:extLst>
              <a:ext uri="{FF2B5EF4-FFF2-40B4-BE49-F238E27FC236}">
                <a16:creationId xmlns:a16="http://schemas.microsoft.com/office/drawing/2014/main" id="{4690FCFB-CE1F-4895-F213-F5FC28A2C16B}"/>
              </a:ext>
            </a:extLst>
          </p:cNvPr>
          <p:cNvPicPr>
            <a:picLocks noChangeAspect="1"/>
          </p:cNvPicPr>
          <p:nvPr/>
        </p:nvPicPr>
        <p:blipFill>
          <a:blip r:embed="rId2">
            <a:extLst>
              <a:ext uri="{28A0092B-C50C-407E-A947-70E740481C1C}">
                <a14:useLocalDpi xmlns:a14="http://schemas.microsoft.com/office/drawing/2010/main" val="0"/>
              </a:ext>
            </a:extLst>
          </a:blip>
          <a:srcRect l="11767" r="32774"/>
          <a:stretch>
            <a:fillRect/>
          </a:stretch>
        </p:blipFill>
        <p:spPr>
          <a:xfrm>
            <a:off x="6692995" y="265176"/>
            <a:ext cx="5222866" cy="6364224"/>
          </a:xfrm>
          <a:prstGeom prst="rect">
            <a:avLst/>
          </a:prstGeom>
        </p:spPr>
      </p:pic>
      <p:sp>
        <p:nvSpPr>
          <p:cNvPr id="8" name="TextBox 7" descr="Collaborative Learning&#10;&#10;&#10;“Interacting and talking with one another may have been a different experience if only one pupil had a tablet.”&#10;&#10;The exhibition as an opportunity to “buddy up” with younger classmates.&#10;&#10;Noted that pupils diagnosed with autism, ADHD, or had experienced Adverse Childhood Experiences (ACEs).&#10;&#10;They engaged meaningfully with other pupils in a way they hadn’t seen before. &#10;&#10;“The innovative approach allowed children with a broad spectrum of needs to participate.”&#10;">
            <a:extLst>
              <a:ext uri="{FF2B5EF4-FFF2-40B4-BE49-F238E27FC236}">
                <a16:creationId xmlns:a16="http://schemas.microsoft.com/office/drawing/2014/main" id="{352DEE1A-B125-FD11-EAF9-CD15ECF565DC}"/>
              </a:ext>
            </a:extLst>
          </p:cNvPr>
          <p:cNvSpPr txBox="1"/>
          <p:nvPr/>
        </p:nvSpPr>
        <p:spPr>
          <a:xfrm>
            <a:off x="688700" y="602827"/>
            <a:ext cx="5127309" cy="6401753"/>
          </a:xfrm>
          <a:prstGeom prst="rect">
            <a:avLst/>
          </a:prstGeom>
          <a:noFill/>
        </p:spPr>
        <p:txBody>
          <a:bodyPr wrap="square" rtlCol="0">
            <a:spAutoFit/>
          </a:bodyPr>
          <a:lstStyle/>
          <a:p>
            <a:r>
              <a:rPr lang="en-GB" sz="2400" b="1" i="0" dirty="0">
                <a:solidFill>
                  <a:srgbClr val="1E9EC1"/>
                </a:solidFill>
                <a:effectLst/>
                <a:latin typeface="Lexend" pitchFamily="2" charset="0"/>
              </a:rPr>
              <a:t>Collaborative Learning</a:t>
            </a:r>
            <a:endParaRPr lang="en-GB" sz="2400" b="1" dirty="0">
              <a:solidFill>
                <a:srgbClr val="1E9EC1"/>
              </a:solidFill>
              <a:latin typeface="Lexend" pitchFamily="2" charset="0"/>
            </a:endParaRPr>
          </a:p>
          <a:p>
            <a:endParaRPr lang="en-GB" sz="2000" b="1" dirty="0">
              <a:solidFill>
                <a:srgbClr val="1E9EC1"/>
              </a:solidFill>
              <a:latin typeface="Lexend" pitchFamily="2" charset="0"/>
            </a:endParaRPr>
          </a:p>
          <a:p>
            <a:endParaRPr lang="en-GB" sz="2000" b="1" dirty="0">
              <a:solidFill>
                <a:srgbClr val="1E9EC1"/>
              </a:solidFill>
              <a:latin typeface="Lexend" pitchFamily="2" charset="0"/>
            </a:endParaRPr>
          </a:p>
          <a:p>
            <a:r>
              <a:rPr lang="en-GB" b="1" dirty="0">
                <a:solidFill>
                  <a:srgbClr val="1E9EC1"/>
                </a:solidFill>
                <a:latin typeface="Lexend" pitchFamily="2" charset="0"/>
              </a:rPr>
              <a:t>“Interacting and talking with one another may have been a different experience if only one pupil had a tablet.”</a:t>
            </a:r>
          </a:p>
          <a:p>
            <a:endParaRPr lang="en-GB" sz="1600" i="1" dirty="0">
              <a:solidFill>
                <a:srgbClr val="1E9EC1"/>
              </a:solidFill>
              <a:latin typeface="Lexend" pitchFamily="2" charset="0"/>
            </a:endParaRPr>
          </a:p>
          <a:p>
            <a:r>
              <a:rPr lang="en-GB" sz="1600" dirty="0">
                <a:solidFill>
                  <a:srgbClr val="1E9EC1"/>
                </a:solidFill>
                <a:latin typeface="Lexend" pitchFamily="2" charset="0"/>
              </a:rPr>
              <a:t>The exhibition as an opportunity to “buddy up” with younger classmates.</a:t>
            </a:r>
          </a:p>
          <a:p>
            <a:endParaRPr lang="en-GB" sz="1600" dirty="0">
              <a:solidFill>
                <a:srgbClr val="1E9EC1"/>
              </a:solidFill>
              <a:latin typeface="Lexend" pitchFamily="2" charset="0"/>
            </a:endParaRPr>
          </a:p>
          <a:p>
            <a:r>
              <a:rPr lang="en-GB" sz="1600" dirty="0">
                <a:solidFill>
                  <a:srgbClr val="1E9EC1"/>
                </a:solidFill>
                <a:latin typeface="Lexend" pitchFamily="2" charset="0"/>
              </a:rPr>
              <a:t>Noted that pupils diagnosed with autism, ADHD, or had experienced Adverse Childhood Experiences (ACEs).</a:t>
            </a:r>
          </a:p>
          <a:p>
            <a:endParaRPr lang="en-GB" sz="1600" dirty="0">
              <a:solidFill>
                <a:srgbClr val="1E9EC1"/>
              </a:solidFill>
              <a:latin typeface="Lexend" pitchFamily="2" charset="0"/>
            </a:endParaRPr>
          </a:p>
          <a:p>
            <a:r>
              <a:rPr lang="en-GB" sz="1600" dirty="0">
                <a:solidFill>
                  <a:srgbClr val="1E9EC1"/>
                </a:solidFill>
                <a:latin typeface="Lexend" pitchFamily="2" charset="0"/>
              </a:rPr>
              <a:t>They engaged meaningfully with other pupils in a way they hadn’t seen before. </a:t>
            </a:r>
          </a:p>
          <a:p>
            <a:endParaRPr lang="en-GB" dirty="0">
              <a:solidFill>
                <a:srgbClr val="1E9EC1"/>
              </a:solidFill>
              <a:latin typeface="Lexend" pitchFamily="2" charset="0"/>
            </a:endParaRPr>
          </a:p>
          <a:p>
            <a:r>
              <a:rPr lang="en-GB" b="1" dirty="0">
                <a:solidFill>
                  <a:srgbClr val="1E9EC1"/>
                </a:solidFill>
                <a:latin typeface="Lexend" pitchFamily="2" charset="0"/>
              </a:rPr>
              <a:t>“The innovative approach allowed children with a broad spectrum of needs to participate.”</a:t>
            </a:r>
          </a:p>
          <a:p>
            <a:endParaRPr lang="en-GB" sz="2000" dirty="0">
              <a:solidFill>
                <a:srgbClr val="1E9EC1"/>
              </a:solidFill>
              <a:latin typeface="Lexend" pitchFamily="2" charset="0"/>
            </a:endParaRPr>
          </a:p>
          <a:p>
            <a:endParaRPr lang="en-GB" sz="2000" dirty="0">
              <a:solidFill>
                <a:srgbClr val="1E9EC1"/>
              </a:solidFill>
              <a:latin typeface="Lexend" pitchFamily="2" charset="0"/>
            </a:endParaRPr>
          </a:p>
          <a:p>
            <a:endParaRPr lang="en-GB" sz="2000" dirty="0">
              <a:solidFill>
                <a:srgbClr val="1E9EC1"/>
              </a:solidFill>
              <a:latin typeface="Lexend" pitchFamily="2" charset="0"/>
            </a:endParaRPr>
          </a:p>
        </p:txBody>
      </p:sp>
      <p:sp>
        <p:nvSpPr>
          <p:cNvPr id="3" name="Title 2">
            <a:extLst>
              <a:ext uri="{FF2B5EF4-FFF2-40B4-BE49-F238E27FC236}">
                <a16:creationId xmlns:a16="http://schemas.microsoft.com/office/drawing/2014/main" id="{9FB98F41-A6BD-FD21-10F3-25B832F4E076}"/>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Collaborative Learning</a:t>
            </a:r>
          </a:p>
        </p:txBody>
      </p:sp>
    </p:spTree>
    <p:extLst>
      <p:ext uri="{BB962C8B-B14F-4D97-AF65-F5344CB8AC3E}">
        <p14:creationId xmlns:p14="http://schemas.microsoft.com/office/powerpoint/2010/main" val="413974636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45001C-3AC5-4EFB-9D90-8AA1524FDDAF}"/>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D84B3A18-F4F0-83AA-5609-153731E406BF}"/>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Managing Cognitive Load</a:t>
            </a:r>
          </a:p>
        </p:txBody>
      </p:sp>
      <p:sp>
        <p:nvSpPr>
          <p:cNvPr id="4" name="Rectangle 3">
            <a:extLst>
              <a:ext uri="{FF2B5EF4-FFF2-40B4-BE49-F238E27FC236}">
                <a16:creationId xmlns:a16="http://schemas.microsoft.com/office/drawing/2014/main" id="{CFA01891-3601-F86E-7720-0B6F94DBD588}"/>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5E3B7F43-2DF8-F315-91F7-50C8B644A625}"/>
              </a:ext>
              <a:ext uri="{C183D7F6-B498-43B3-948B-1728B52AA6E4}">
                <adec:decorative xmlns:adec="http://schemas.microsoft.com/office/drawing/2017/decorative" val="1"/>
              </a:ext>
            </a:extLst>
          </p:cNvPr>
          <p:cNvSpPr/>
          <p:nvPr/>
        </p:nvSpPr>
        <p:spPr>
          <a:xfrm>
            <a:off x="292608" y="265176"/>
            <a:ext cx="11594592" cy="634593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0DDBECBA-99B8-2867-7D3A-84B192A16E38}"/>
              </a:ext>
              <a:ext uri="{C183D7F6-B498-43B3-948B-1728B52AA6E4}">
                <adec:decorative xmlns:adec="http://schemas.microsoft.com/office/drawing/2017/decorative" val="1"/>
              </a:ext>
            </a:extLst>
          </p:cNvPr>
          <p:cNvSpPr/>
          <p:nvPr/>
        </p:nvSpPr>
        <p:spPr>
          <a:xfrm>
            <a:off x="365675" y="776563"/>
            <a:ext cx="5931228" cy="3822192"/>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8" name="TextBox 7" descr="Managing Cognitive Load&#10;&#10;This aligns with multimedia learning research cautioning that dense, simultaneous information streams can overload working memory and reduce learning when learners must process too many elements at once &#10;&#10;(Kalyuga, 2009; Radu, 2014).&#10;">
            <a:extLst>
              <a:ext uri="{FF2B5EF4-FFF2-40B4-BE49-F238E27FC236}">
                <a16:creationId xmlns:a16="http://schemas.microsoft.com/office/drawing/2014/main" id="{65214D84-23DC-1879-A0C7-922F33B26570}"/>
              </a:ext>
            </a:extLst>
          </p:cNvPr>
          <p:cNvSpPr txBox="1"/>
          <p:nvPr/>
        </p:nvSpPr>
        <p:spPr>
          <a:xfrm>
            <a:off x="688700" y="602827"/>
            <a:ext cx="4971435" cy="2800767"/>
          </a:xfrm>
          <a:prstGeom prst="rect">
            <a:avLst/>
          </a:prstGeom>
          <a:noFill/>
        </p:spPr>
        <p:txBody>
          <a:bodyPr wrap="square" rtlCol="0">
            <a:spAutoFit/>
          </a:bodyPr>
          <a:lstStyle/>
          <a:p>
            <a:r>
              <a:rPr lang="en-GB" sz="2400" b="1" i="0" dirty="0">
                <a:solidFill>
                  <a:srgbClr val="1E9EC1"/>
                </a:solidFill>
                <a:effectLst/>
                <a:latin typeface="Lexend" pitchFamily="2" charset="0"/>
              </a:rPr>
              <a:t>Managing Cognitive Load</a:t>
            </a:r>
            <a:endParaRPr lang="en-GB" sz="2400" b="1" dirty="0">
              <a:solidFill>
                <a:srgbClr val="1E9EC1"/>
              </a:solidFill>
              <a:latin typeface="Lexend" pitchFamily="2" charset="0"/>
            </a:endParaRPr>
          </a:p>
          <a:p>
            <a:endParaRPr lang="en-GB" sz="2000" dirty="0">
              <a:solidFill>
                <a:srgbClr val="1E9EC1"/>
              </a:solidFill>
              <a:latin typeface="Lexend" pitchFamily="2" charset="0"/>
            </a:endParaRPr>
          </a:p>
          <a:p>
            <a:r>
              <a:rPr lang="en-GB" sz="1600" dirty="0">
                <a:solidFill>
                  <a:srgbClr val="1E9EC1"/>
                </a:solidFill>
                <a:latin typeface="Lexend" pitchFamily="2" charset="0"/>
              </a:rPr>
              <a:t>This aligns with multimedia learning research cautioning that dense, simultaneous information streams can overload working memory and reduce learning when learners must process too many elements at once </a:t>
            </a:r>
          </a:p>
          <a:p>
            <a:r>
              <a:rPr lang="en-GB" sz="1200" dirty="0">
                <a:solidFill>
                  <a:srgbClr val="1E9EC1"/>
                </a:solidFill>
                <a:latin typeface="Lexend" pitchFamily="2" charset="0"/>
              </a:rPr>
              <a:t>(</a:t>
            </a:r>
            <a:r>
              <a:rPr lang="en-GB" sz="1200" dirty="0" err="1">
                <a:solidFill>
                  <a:srgbClr val="1E9EC1"/>
                </a:solidFill>
                <a:latin typeface="Lexend" pitchFamily="2" charset="0"/>
              </a:rPr>
              <a:t>Kalyuga</a:t>
            </a:r>
            <a:r>
              <a:rPr lang="en-GB" sz="1200" dirty="0">
                <a:solidFill>
                  <a:srgbClr val="1E9EC1"/>
                </a:solidFill>
                <a:latin typeface="Lexend" pitchFamily="2" charset="0"/>
              </a:rPr>
              <a:t>, 2009; Radu, 2014).</a:t>
            </a:r>
          </a:p>
          <a:p>
            <a:endParaRPr lang="en-GB" sz="2000" dirty="0">
              <a:solidFill>
                <a:srgbClr val="1E9EC1"/>
              </a:solidFill>
              <a:latin typeface="Lexend" pitchFamily="2" charset="0"/>
            </a:endParaRPr>
          </a:p>
          <a:p>
            <a:endParaRPr lang="en-GB" sz="2000" dirty="0">
              <a:solidFill>
                <a:srgbClr val="1E9EC1"/>
              </a:solidFill>
              <a:latin typeface="Lexend" pitchFamily="2" charset="0"/>
            </a:endParaRPr>
          </a:p>
        </p:txBody>
      </p:sp>
      <p:pic>
        <p:nvPicPr>
          <p:cNvPr id="3" name="SpeechCleanedUp (1) (1)" descr="This video shows how a script-based node using a blueprint helped create an active type that appears across a shape, line by line.">
            <a:hlinkClick r:id="" action="ppaction://media"/>
            <a:extLst>
              <a:ext uri="{FF2B5EF4-FFF2-40B4-BE49-F238E27FC236}">
                <a16:creationId xmlns:a16="http://schemas.microsoft.com/office/drawing/2014/main" id="{047DB132-959D-26E2-2507-35F9AF1D0BE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92607" y="3010896"/>
            <a:ext cx="6400386" cy="3600217"/>
          </a:xfrm>
          <a:prstGeom prst="rect">
            <a:avLst/>
          </a:prstGeom>
        </p:spPr>
      </p:pic>
      <p:pic>
        <p:nvPicPr>
          <p:cNvPr id="5" name="Picture 4" descr="Augmented reality diagram illustrating rainforest layers It highlights three key layers—Emergent Layer at 38 meters, Canopy Layer at 29 meters, and Understory Layer at 18 meters—along with descriptive text about tree heights, wildlife, and the ecological role of plants in carbon dioxide absorption. ">
            <a:extLst>
              <a:ext uri="{FF2B5EF4-FFF2-40B4-BE49-F238E27FC236}">
                <a16:creationId xmlns:a16="http://schemas.microsoft.com/office/drawing/2014/main" id="{79AA4606-C0F0-C994-61DE-D82128A466B8}"/>
              </a:ext>
            </a:extLst>
          </p:cNvPr>
          <p:cNvPicPr>
            <a:picLocks noChangeAspect="1"/>
          </p:cNvPicPr>
          <p:nvPr/>
        </p:nvPicPr>
        <p:blipFill>
          <a:blip r:embed="rId6"/>
          <a:srcRect l="10124" t="-190" r="43136" b="190"/>
          <a:stretch>
            <a:fillRect/>
          </a:stretch>
        </p:blipFill>
        <p:spPr>
          <a:xfrm>
            <a:off x="6692994" y="265177"/>
            <a:ext cx="5194205" cy="6345935"/>
          </a:xfrm>
          <a:prstGeom prst="rect">
            <a:avLst/>
          </a:prstGeom>
        </p:spPr>
      </p:pic>
    </p:spTree>
    <p:extLst>
      <p:ext uri="{BB962C8B-B14F-4D97-AF65-F5344CB8AC3E}">
        <p14:creationId xmlns:p14="http://schemas.microsoft.com/office/powerpoint/2010/main" val="1006646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2DB028-AD14-41DE-2C68-E4F5980091B5}"/>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24EBCA44-2FF0-9290-DBA5-E4A0B8B8F643}"/>
              </a:ext>
              <a:ext uri="{C183D7F6-B498-43B3-948B-1728B52AA6E4}">
                <adec:decorative xmlns:adec="http://schemas.microsoft.com/office/drawing/2017/decorative" val="1"/>
              </a:ext>
            </a:extLst>
          </p:cNvPr>
          <p:cNvSpPr/>
          <p:nvPr/>
        </p:nvSpPr>
        <p:spPr>
          <a:xfrm>
            <a:off x="-4011" y="0"/>
            <a:ext cx="6452937"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descr="Diagram of nine blue speech bubbles containing user feedback about an augmented reality (AR) experience. Comments highlight positive reactions such as excitement about 3D effects, desire to share AR with parents, and enjoyment of interactive elements like a burping and farting cow.">
            <a:extLst>
              <a:ext uri="{FF2B5EF4-FFF2-40B4-BE49-F238E27FC236}">
                <a16:creationId xmlns:a16="http://schemas.microsoft.com/office/drawing/2014/main" id="{5640CC0A-B092-D008-F6B1-88AC6324385E}"/>
              </a:ext>
            </a:extLst>
          </p:cNvPr>
          <p:cNvPicPr>
            <a:picLocks noChangeAspect="1"/>
          </p:cNvPicPr>
          <p:nvPr/>
        </p:nvPicPr>
        <p:blipFill>
          <a:blip r:embed="rId3"/>
          <a:srcRect t="5055" r="3172"/>
          <a:stretch>
            <a:fillRect/>
          </a:stretch>
        </p:blipFill>
        <p:spPr>
          <a:xfrm>
            <a:off x="6200934" y="1788594"/>
            <a:ext cx="5877166" cy="3866823"/>
          </a:xfrm>
          <a:prstGeom prst="rect">
            <a:avLst/>
          </a:prstGeom>
        </p:spPr>
      </p:pic>
      <p:pic>
        <p:nvPicPr>
          <p:cNvPr id="6" name="Picture 5" descr="A graphic with eight white speech bubbles on a blue background, each containing different phrases related to science, teamwork, and environmental awareness. Phrases include &quot;It’s good to recycle,&quot; &quot;Where does AR come from?&quot; and &quot;Are we going to be the next scientist?&quot; highlighting curiosity and engagement with scientific topics.&#10;">
            <a:extLst>
              <a:ext uri="{FF2B5EF4-FFF2-40B4-BE49-F238E27FC236}">
                <a16:creationId xmlns:a16="http://schemas.microsoft.com/office/drawing/2014/main" id="{B8A60EAA-0DEA-6504-D5C9-3BFC110DE4F8}"/>
              </a:ext>
            </a:extLst>
          </p:cNvPr>
          <p:cNvPicPr>
            <a:picLocks noChangeAspect="1"/>
          </p:cNvPicPr>
          <p:nvPr/>
        </p:nvPicPr>
        <p:blipFill>
          <a:blip r:embed="rId4"/>
          <a:srcRect r="4646"/>
          <a:stretch>
            <a:fillRect/>
          </a:stretch>
        </p:blipFill>
        <p:spPr>
          <a:xfrm>
            <a:off x="17647" y="1186659"/>
            <a:ext cx="6409619" cy="4757160"/>
          </a:xfrm>
          <a:prstGeom prst="rect">
            <a:avLst/>
          </a:prstGeom>
        </p:spPr>
      </p:pic>
      <p:sp>
        <p:nvSpPr>
          <p:cNvPr id="2" name="Title 1">
            <a:extLst>
              <a:ext uri="{FF2B5EF4-FFF2-40B4-BE49-F238E27FC236}">
                <a16:creationId xmlns:a16="http://schemas.microsoft.com/office/drawing/2014/main" id="{6BFB4F9A-5252-A5F2-0425-D1D6102F875F}"/>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Pupil responses for the Epic Science AR Exhibition</a:t>
            </a:r>
          </a:p>
        </p:txBody>
      </p:sp>
    </p:spTree>
    <p:extLst>
      <p:ext uri="{BB962C8B-B14F-4D97-AF65-F5344CB8AC3E}">
        <p14:creationId xmlns:p14="http://schemas.microsoft.com/office/powerpoint/2010/main" val="258443342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14AFC8-1134-3D1A-7734-D3F2999A7A78}"/>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38CD1F2F-6594-A96D-D43D-E9A08CBC1579}"/>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descr="Bar chart and infographic presenting pupil responses to an augmented exhibition survey with 111 participants. Key data includes 44.1% rating the experience as &quot;Epic,&quot; an average score of 9.7/15 on multiple-choice questions, a median of 10/15, and a score distribution ranging from 2 to 15 points.&#10;&#10;">
            <a:extLst>
              <a:ext uri="{FF2B5EF4-FFF2-40B4-BE49-F238E27FC236}">
                <a16:creationId xmlns:a16="http://schemas.microsoft.com/office/drawing/2014/main" id="{38E21EE0-0E4E-75DE-6A6D-A0D1683B90A2}"/>
              </a:ext>
            </a:extLst>
          </p:cNvPr>
          <p:cNvPicPr>
            <a:picLocks noChangeAspect="1"/>
          </p:cNvPicPr>
          <p:nvPr/>
        </p:nvPicPr>
        <p:blipFill>
          <a:blip r:embed="rId3"/>
          <a:stretch>
            <a:fillRect/>
          </a:stretch>
        </p:blipFill>
        <p:spPr>
          <a:xfrm>
            <a:off x="504537" y="387193"/>
            <a:ext cx="11182925" cy="6083613"/>
          </a:xfrm>
          <a:prstGeom prst="rect">
            <a:avLst/>
          </a:prstGeom>
        </p:spPr>
      </p:pic>
      <p:sp>
        <p:nvSpPr>
          <p:cNvPr id="2" name="Title 1">
            <a:extLst>
              <a:ext uri="{FF2B5EF4-FFF2-40B4-BE49-F238E27FC236}">
                <a16:creationId xmlns:a16="http://schemas.microsoft.com/office/drawing/2014/main" id="{AF4BE5B8-786F-EFD7-B7E1-EF65E24F9B69}"/>
              </a:ext>
            </a:extLst>
          </p:cNvPr>
          <p:cNvSpPr>
            <a:spLocks noGrp="1"/>
          </p:cNvSpPr>
          <p:nvPr>
            <p:ph type="ctrTitle"/>
          </p:nvPr>
        </p:nvSpPr>
        <p:spPr>
          <a:xfrm>
            <a:off x="1524000" y="-2387600"/>
            <a:ext cx="9144000" cy="2387600"/>
          </a:xfrm>
        </p:spPr>
        <p:txBody>
          <a:bodyPr vert="horz" lIns="91440" tIns="45720" rIns="91440" bIns="45720" rtlCol="0" anchor="b">
            <a:normAutofit fontScale="90000"/>
          </a:bodyPr>
          <a:lstStyle/>
          <a:p>
            <a:r>
              <a:rPr lang="en-GB" dirty="0"/>
              <a:t>Statistics showing pupil’s experience and data responses</a:t>
            </a:r>
          </a:p>
        </p:txBody>
      </p:sp>
    </p:spTree>
    <p:extLst>
      <p:ext uri="{BB962C8B-B14F-4D97-AF65-F5344CB8AC3E}">
        <p14:creationId xmlns:p14="http://schemas.microsoft.com/office/powerpoint/2010/main" val="194084614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AB72C0-37FA-83BB-9357-85DF49BEB602}"/>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211FCCA2-8318-94EE-0BE1-A572F68CB08D}"/>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descr="Photograph showing three children using a tablet to interact with large, colorful geometric shapes featuring icons and labels related to sustainability and environmental themes. The setting appears to be an educational event or exhibit, with various shapes in different colors and symbols representing concepts like water, recycling, and energy.&#10;">
            <a:extLst>
              <a:ext uri="{FF2B5EF4-FFF2-40B4-BE49-F238E27FC236}">
                <a16:creationId xmlns:a16="http://schemas.microsoft.com/office/drawing/2014/main" id="{09824C60-C07F-1FF2-5A0E-E4623BA5393F}"/>
              </a:ext>
            </a:extLst>
          </p:cNvPr>
          <p:cNvPicPr>
            <a:picLocks noChangeAspect="1"/>
          </p:cNvPicPr>
          <p:nvPr/>
        </p:nvPicPr>
        <p:blipFill>
          <a:blip r:embed="rId3">
            <a:extLst>
              <a:ext uri="{28A0092B-C50C-407E-A947-70E740481C1C}">
                <a14:useLocalDpi xmlns:a14="http://schemas.microsoft.com/office/drawing/2010/main" val="0"/>
              </a:ext>
            </a:extLst>
          </a:blip>
          <a:srcRect l="27659" r="14270"/>
          <a:stretch>
            <a:fillRect/>
          </a:stretch>
        </p:blipFill>
        <p:spPr>
          <a:xfrm>
            <a:off x="6882062" y="0"/>
            <a:ext cx="5309937" cy="6858000"/>
          </a:xfrm>
          <a:prstGeom prst="rect">
            <a:avLst/>
          </a:prstGeom>
        </p:spPr>
      </p:pic>
      <p:sp>
        <p:nvSpPr>
          <p:cNvPr id="7" name="TextBox 6" descr="Balancing Novelty&#10;&#10;Value came from the full-service experience, including layout, sequencing, peer collaboration and teacher support, not just the digital content.&#10;&#10;Used within Science Weeks or enrichment days, motivating experience without replacing everyday pedagogy.&#10;&#10;AR may be most effective as an occasional, purposeful learning experience, helping to preserve novelty, motivation and pedagogical value &#10;&#10;“balance between not overusing AR and ensuring it helps pupils memorise what they’ve done.” &#10;&#10;“If you use AR too many times, it could become boring.”&#10;">
            <a:extLst>
              <a:ext uri="{FF2B5EF4-FFF2-40B4-BE49-F238E27FC236}">
                <a16:creationId xmlns:a16="http://schemas.microsoft.com/office/drawing/2014/main" id="{1A17EBB5-F223-B7FD-0BA8-DF4860355001}"/>
              </a:ext>
            </a:extLst>
          </p:cNvPr>
          <p:cNvSpPr txBox="1"/>
          <p:nvPr/>
        </p:nvSpPr>
        <p:spPr>
          <a:xfrm>
            <a:off x="647286" y="511937"/>
            <a:ext cx="5010563" cy="6771084"/>
          </a:xfrm>
          <a:prstGeom prst="rect">
            <a:avLst/>
          </a:prstGeom>
          <a:noFill/>
        </p:spPr>
        <p:txBody>
          <a:bodyPr wrap="square" rtlCol="0">
            <a:spAutoFit/>
          </a:bodyPr>
          <a:lstStyle/>
          <a:p>
            <a:r>
              <a:rPr lang="en-GB" b="1" dirty="0">
                <a:solidFill>
                  <a:schemeClr val="bg1"/>
                </a:solidFill>
                <a:latin typeface="Lexend" pitchFamily="2" charset="0"/>
              </a:rPr>
              <a:t>Balancing Novelty</a:t>
            </a:r>
          </a:p>
          <a:p>
            <a:endParaRPr lang="en-GB" sz="1600" dirty="0">
              <a:solidFill>
                <a:schemeClr val="bg1"/>
              </a:solidFill>
              <a:latin typeface="Lexend" pitchFamily="2" charset="0"/>
            </a:endParaRPr>
          </a:p>
          <a:p>
            <a:r>
              <a:rPr lang="en-GB" sz="1600" dirty="0">
                <a:solidFill>
                  <a:schemeClr val="bg1"/>
                </a:solidFill>
                <a:latin typeface="Lexend" pitchFamily="2" charset="0"/>
              </a:rPr>
              <a:t>Value came from the full-service experience, including layout, sequencing, peer collaboration and teacher support, not just the digital content.</a:t>
            </a:r>
          </a:p>
          <a:p>
            <a:endParaRPr lang="en-GB" sz="1600" b="1" dirty="0">
              <a:solidFill>
                <a:schemeClr val="bg1"/>
              </a:solidFill>
              <a:latin typeface="Lexend" pitchFamily="2" charset="0"/>
            </a:endParaRPr>
          </a:p>
          <a:p>
            <a:r>
              <a:rPr lang="en-GB" sz="1600" dirty="0">
                <a:solidFill>
                  <a:schemeClr val="bg1"/>
                </a:solidFill>
                <a:latin typeface="Lexend" pitchFamily="2" charset="0"/>
              </a:rPr>
              <a:t>Used within Science Weeks or enrichment days, motivating experience without replacing everyday pedagogy.</a:t>
            </a:r>
          </a:p>
          <a:p>
            <a:endParaRPr lang="en-GB" sz="1600" b="1" dirty="0">
              <a:solidFill>
                <a:schemeClr val="bg1"/>
              </a:solidFill>
              <a:latin typeface="Lexend" pitchFamily="2" charset="0"/>
            </a:endParaRPr>
          </a:p>
          <a:p>
            <a:r>
              <a:rPr lang="en-GB" sz="1600" dirty="0">
                <a:solidFill>
                  <a:schemeClr val="bg1"/>
                </a:solidFill>
                <a:latin typeface="Lexend" pitchFamily="2" charset="0"/>
              </a:rPr>
              <a:t>AR may be most effective as an occasional, purposeful learning experience, helping to preserve novelty, motivation and pedagogical value </a:t>
            </a:r>
          </a:p>
          <a:p>
            <a:endParaRPr lang="en-GB" sz="2400" dirty="0">
              <a:solidFill>
                <a:schemeClr val="bg1"/>
              </a:solidFill>
              <a:latin typeface="Lexend" pitchFamily="2" charset="0"/>
            </a:endParaRPr>
          </a:p>
          <a:p>
            <a:r>
              <a:rPr lang="en-GB" sz="2000" dirty="0">
                <a:solidFill>
                  <a:schemeClr val="bg1"/>
                </a:solidFill>
                <a:latin typeface="Lexend" pitchFamily="2" charset="0"/>
              </a:rPr>
              <a:t>“balance between not overusing AR and ensuring it helps pupils memorise what they’ve done.” </a:t>
            </a:r>
          </a:p>
          <a:p>
            <a:endParaRPr lang="en-GB" sz="2000" dirty="0">
              <a:solidFill>
                <a:schemeClr val="bg1"/>
              </a:solidFill>
              <a:latin typeface="Lexend" pitchFamily="2" charset="0"/>
            </a:endParaRPr>
          </a:p>
          <a:p>
            <a:r>
              <a:rPr lang="en-GB" sz="2000" dirty="0">
                <a:solidFill>
                  <a:schemeClr val="bg1"/>
                </a:solidFill>
                <a:latin typeface="Lexend" pitchFamily="2" charset="0"/>
              </a:rPr>
              <a:t>“If you use AR too many times, it could become boring.”</a:t>
            </a:r>
          </a:p>
          <a:p>
            <a:endParaRPr lang="en-GB" sz="1600" dirty="0">
              <a:solidFill>
                <a:schemeClr val="bg1"/>
              </a:solidFill>
              <a:latin typeface="Lexend" pitchFamily="2" charset="0"/>
            </a:endParaRPr>
          </a:p>
          <a:p>
            <a:endParaRPr lang="en-GB" sz="1600" dirty="0">
              <a:solidFill>
                <a:schemeClr val="bg1"/>
              </a:solidFill>
              <a:latin typeface="Lexend" pitchFamily="2" charset="0"/>
            </a:endParaRPr>
          </a:p>
          <a:p>
            <a:endParaRPr lang="en-GB" sz="1600" dirty="0">
              <a:solidFill>
                <a:schemeClr val="bg1"/>
              </a:solidFill>
              <a:latin typeface="Lexend" pitchFamily="2" charset="0"/>
            </a:endParaRPr>
          </a:p>
          <a:p>
            <a:endParaRPr lang="en-GB" sz="1600" dirty="0">
              <a:solidFill>
                <a:schemeClr val="bg1"/>
              </a:solidFill>
              <a:latin typeface="Lexend" pitchFamily="2" charset="0"/>
            </a:endParaRPr>
          </a:p>
        </p:txBody>
      </p:sp>
      <p:sp>
        <p:nvSpPr>
          <p:cNvPr id="2" name="Title 1">
            <a:extLst>
              <a:ext uri="{FF2B5EF4-FFF2-40B4-BE49-F238E27FC236}">
                <a16:creationId xmlns:a16="http://schemas.microsoft.com/office/drawing/2014/main" id="{B6CFF6B5-D365-2375-76FF-5CD0E8D6AC9C}"/>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Balancing Novelty using AR</a:t>
            </a:r>
          </a:p>
        </p:txBody>
      </p:sp>
    </p:spTree>
    <p:extLst>
      <p:ext uri="{BB962C8B-B14F-4D97-AF65-F5344CB8AC3E}">
        <p14:creationId xmlns:p14="http://schemas.microsoft.com/office/powerpoint/2010/main" val="16149905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D5D0D2-F7AE-2CCA-8D19-1405B5D94FCB}"/>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2065EA60-28EA-B693-5EFE-9C3F410FCDD4}"/>
              </a:ext>
              <a:ext uri="{C183D7F6-B498-43B3-948B-1728B52AA6E4}">
                <adec:decorative xmlns:adec="http://schemas.microsoft.com/office/drawing/2017/decorative" val="1"/>
              </a:ext>
            </a:extLst>
          </p:cNvPr>
          <p:cNvSpPr/>
          <p:nvPr/>
        </p:nvSpPr>
        <p:spPr>
          <a:xfrm>
            <a:off x="-4011" y="0"/>
            <a:ext cx="12192000"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descr="A 3D-rendered scene showing a person in a long coat climbing a futuristic, metallic tunnel with orange circular frames and transparent panels. The setting suggests a sci-fi environment with reflective surfaces and a bright light source at the tunnel's end.&#10;&#10;An example using Unreal Engine. ">
            <a:extLst>
              <a:ext uri="{FF2B5EF4-FFF2-40B4-BE49-F238E27FC236}">
                <a16:creationId xmlns:a16="http://schemas.microsoft.com/office/drawing/2014/main" id="{0951208F-7F7C-2E74-A4A6-96B20A31A7EF}"/>
              </a:ext>
            </a:extLst>
          </p:cNvPr>
          <p:cNvPicPr>
            <a:picLocks noChangeAspect="1"/>
          </p:cNvPicPr>
          <p:nvPr/>
        </p:nvPicPr>
        <p:blipFill>
          <a:blip r:embed="rId3">
            <a:extLst>
              <a:ext uri="{28A0092B-C50C-407E-A947-70E740481C1C}">
                <a14:useLocalDpi xmlns:a14="http://schemas.microsoft.com/office/drawing/2010/main" val="0"/>
              </a:ext>
            </a:extLst>
          </a:blip>
          <a:srcRect l="35131" r="21546"/>
          <a:stretch>
            <a:fillRect/>
          </a:stretch>
        </p:blipFill>
        <p:spPr>
          <a:xfrm>
            <a:off x="6906125" y="0"/>
            <a:ext cx="5281864" cy="6858000"/>
          </a:xfrm>
          <a:prstGeom prst="rect">
            <a:avLst/>
          </a:prstGeom>
        </p:spPr>
      </p:pic>
      <p:sp>
        <p:nvSpPr>
          <p:cNvPr id="11" name="TextBox 10" descr="Expanding Pupils’ Conceptions of &#10;Science and Technology Careers&#10;&#10;Connecting school subjects and industry practices, particularly in STEM and digital design, with one remarking on how the exhibition “developed pupils’ knowledge of technology.&#10;&#10;&#10;Familiar with the gaming company ‘Unreal,’ so they were immediately hooked and helped explain to others.&#10;&#10;&#10; “I want to come to university when I’m older,”&#10;&#10;“Are we going to be the &#10;next scientists?” &#10;">
            <a:extLst>
              <a:ext uri="{FF2B5EF4-FFF2-40B4-BE49-F238E27FC236}">
                <a16:creationId xmlns:a16="http://schemas.microsoft.com/office/drawing/2014/main" id="{0FD1E498-0C6A-54F3-FB7E-FD03B087BDF6}"/>
              </a:ext>
            </a:extLst>
          </p:cNvPr>
          <p:cNvSpPr txBox="1"/>
          <p:nvPr/>
        </p:nvSpPr>
        <p:spPr>
          <a:xfrm>
            <a:off x="442916" y="675283"/>
            <a:ext cx="5777410" cy="5478423"/>
          </a:xfrm>
          <a:prstGeom prst="rect">
            <a:avLst/>
          </a:prstGeom>
          <a:noFill/>
        </p:spPr>
        <p:txBody>
          <a:bodyPr wrap="square" rtlCol="0">
            <a:spAutoFit/>
          </a:bodyPr>
          <a:lstStyle/>
          <a:p>
            <a:r>
              <a:rPr lang="en-GB" b="1" dirty="0">
                <a:solidFill>
                  <a:schemeClr val="bg1"/>
                </a:solidFill>
                <a:latin typeface="Lexend" pitchFamily="2" charset="0"/>
              </a:rPr>
              <a:t>Expanding Pupils’ Conceptions of </a:t>
            </a:r>
          </a:p>
          <a:p>
            <a:r>
              <a:rPr lang="en-GB" b="1" dirty="0">
                <a:solidFill>
                  <a:schemeClr val="bg1"/>
                </a:solidFill>
                <a:latin typeface="Lexend" pitchFamily="2" charset="0"/>
              </a:rPr>
              <a:t>Science and Technology Careers</a:t>
            </a:r>
          </a:p>
          <a:p>
            <a:endParaRPr lang="en-GB" b="1" dirty="0">
              <a:solidFill>
                <a:schemeClr val="bg1"/>
              </a:solidFill>
              <a:latin typeface="Lexend" pitchFamily="2" charset="0"/>
            </a:endParaRPr>
          </a:p>
          <a:p>
            <a:r>
              <a:rPr lang="en-GB" sz="1600" dirty="0">
                <a:solidFill>
                  <a:schemeClr val="bg1"/>
                </a:solidFill>
                <a:latin typeface="Lexend" pitchFamily="2" charset="0"/>
              </a:rPr>
              <a:t>Connecting school subjects and industry practices, particularly in STEM and digital design, with one remarking on how the exhibition “developed pupils’ knowledge of technology.</a:t>
            </a:r>
          </a:p>
          <a:p>
            <a:endParaRPr lang="en-GB" sz="1600" dirty="0">
              <a:solidFill>
                <a:schemeClr val="bg1"/>
              </a:solidFill>
              <a:latin typeface="Lexend" pitchFamily="2" charset="0"/>
            </a:endParaRPr>
          </a:p>
          <a:p>
            <a:endParaRPr lang="en-GB" sz="1600" dirty="0">
              <a:solidFill>
                <a:schemeClr val="bg1"/>
              </a:solidFill>
              <a:latin typeface="Lexend" pitchFamily="2" charset="0"/>
            </a:endParaRPr>
          </a:p>
          <a:p>
            <a:r>
              <a:rPr lang="en-GB" sz="1600" dirty="0">
                <a:solidFill>
                  <a:schemeClr val="bg1"/>
                </a:solidFill>
                <a:latin typeface="Lexend" pitchFamily="2" charset="0"/>
              </a:rPr>
              <a:t>Familiar with the gaming company ‘Unreal,’ so they were immediately hooked and helped explain to others.</a:t>
            </a:r>
          </a:p>
          <a:p>
            <a:endParaRPr lang="en-GB" sz="1400" dirty="0">
              <a:solidFill>
                <a:schemeClr val="bg1"/>
              </a:solidFill>
              <a:latin typeface="Lexend" pitchFamily="2" charset="0"/>
            </a:endParaRPr>
          </a:p>
          <a:p>
            <a:endParaRPr lang="en-GB" sz="1400" dirty="0">
              <a:solidFill>
                <a:schemeClr val="bg1"/>
              </a:solidFill>
              <a:latin typeface="Lexend" pitchFamily="2" charset="0"/>
            </a:endParaRPr>
          </a:p>
          <a:p>
            <a:r>
              <a:rPr lang="en-GB" sz="2800" dirty="0">
                <a:solidFill>
                  <a:schemeClr val="bg1"/>
                </a:solidFill>
                <a:latin typeface="Lexend" pitchFamily="2" charset="0"/>
              </a:rPr>
              <a:t> “I want to come to university when I’m older,”</a:t>
            </a:r>
            <a:endParaRPr lang="en-GB" sz="2800" b="1" dirty="0">
              <a:solidFill>
                <a:schemeClr val="bg1"/>
              </a:solidFill>
              <a:latin typeface="Lexend" pitchFamily="2" charset="0"/>
            </a:endParaRPr>
          </a:p>
          <a:p>
            <a:endParaRPr lang="en-GB" sz="2800" b="1" dirty="0">
              <a:solidFill>
                <a:schemeClr val="bg1"/>
              </a:solidFill>
              <a:latin typeface="Lexend" pitchFamily="2" charset="0"/>
            </a:endParaRPr>
          </a:p>
          <a:p>
            <a:r>
              <a:rPr lang="en-GB" sz="2800" dirty="0">
                <a:solidFill>
                  <a:schemeClr val="bg1"/>
                </a:solidFill>
                <a:latin typeface="Lexend" pitchFamily="2" charset="0"/>
              </a:rPr>
              <a:t>“Are we going to be the </a:t>
            </a:r>
          </a:p>
          <a:p>
            <a:r>
              <a:rPr lang="en-GB" sz="2800" dirty="0">
                <a:solidFill>
                  <a:schemeClr val="bg1"/>
                </a:solidFill>
                <a:latin typeface="Lexend" pitchFamily="2" charset="0"/>
              </a:rPr>
              <a:t>next scientists?” </a:t>
            </a:r>
          </a:p>
        </p:txBody>
      </p:sp>
      <p:sp>
        <p:nvSpPr>
          <p:cNvPr id="2" name="Title 1">
            <a:extLst>
              <a:ext uri="{FF2B5EF4-FFF2-40B4-BE49-F238E27FC236}">
                <a16:creationId xmlns:a16="http://schemas.microsoft.com/office/drawing/2014/main" id="{F0BCE77A-4198-1894-5B53-0DE0844DEB2F}"/>
              </a:ext>
            </a:extLst>
          </p:cNvPr>
          <p:cNvSpPr>
            <a:spLocks noGrp="1"/>
          </p:cNvSpPr>
          <p:nvPr>
            <p:ph type="ctrTitle"/>
          </p:nvPr>
        </p:nvSpPr>
        <p:spPr>
          <a:xfrm>
            <a:off x="1524000" y="-2387600"/>
            <a:ext cx="9144000" cy="2387600"/>
          </a:xfrm>
        </p:spPr>
        <p:txBody>
          <a:bodyPr vert="horz" lIns="91440" tIns="45720" rIns="91440" bIns="45720" rtlCol="0" anchor="b">
            <a:normAutofit fontScale="90000"/>
          </a:bodyPr>
          <a:lstStyle/>
          <a:p>
            <a:r>
              <a:rPr lang="en-GB" dirty="0"/>
              <a:t>Expanding Pupils Conceptions of Science and Technology Careers</a:t>
            </a:r>
          </a:p>
        </p:txBody>
      </p:sp>
    </p:spTree>
    <p:extLst>
      <p:ext uri="{BB962C8B-B14F-4D97-AF65-F5344CB8AC3E}">
        <p14:creationId xmlns:p14="http://schemas.microsoft.com/office/powerpoint/2010/main" val="289419322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5DFF49-6264-55C1-79BA-B5BFFA6AD13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64879E3A-3BB7-CFBA-73FD-4D68797A9183}"/>
              </a:ext>
              <a:ext uri="{C183D7F6-B498-43B3-948B-1728B52AA6E4}">
                <adec:decorative xmlns:adec="http://schemas.microsoft.com/office/drawing/2017/decorative" val="1"/>
              </a:ext>
            </a:extLst>
          </p:cNvPr>
          <p:cNvSpPr/>
          <p:nvPr/>
        </p:nvSpPr>
        <p:spPr>
          <a:xfrm>
            <a:off x="-4011" y="0"/>
            <a:ext cx="12192000"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descr="Photograph of a child using a tablet to interact with augmented reality educational displays in a gymnasium setting. The scene features geometric shapes, scientific symbols, and the word &quot;Epic,&quot; highlighting a STEM learning activity focused on molecular structures.&#10;">
            <a:extLst>
              <a:ext uri="{FF2B5EF4-FFF2-40B4-BE49-F238E27FC236}">
                <a16:creationId xmlns:a16="http://schemas.microsoft.com/office/drawing/2014/main" id="{3922FD76-214A-CAFA-E502-74738F6050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11" y="0"/>
            <a:ext cx="5143500" cy="6858000"/>
          </a:xfrm>
          <a:prstGeom prst="rect">
            <a:avLst/>
          </a:prstGeom>
        </p:spPr>
      </p:pic>
      <p:sp>
        <p:nvSpPr>
          <p:cNvPr id="2" name="TextBox 1">
            <a:extLst>
              <a:ext uri="{FF2B5EF4-FFF2-40B4-BE49-F238E27FC236}">
                <a16:creationId xmlns:a16="http://schemas.microsoft.com/office/drawing/2014/main" id="{A20F507A-0EB7-36A8-E294-E07574FEE4A9}"/>
              </a:ext>
            </a:extLst>
          </p:cNvPr>
          <p:cNvSpPr txBox="1"/>
          <p:nvPr/>
        </p:nvSpPr>
        <p:spPr>
          <a:xfrm>
            <a:off x="6621942" y="424134"/>
            <a:ext cx="5127142" cy="6309420"/>
          </a:xfrm>
          <a:prstGeom prst="rect">
            <a:avLst/>
          </a:prstGeom>
          <a:noFill/>
        </p:spPr>
        <p:txBody>
          <a:bodyPr wrap="square" rtlCol="0">
            <a:spAutoFit/>
          </a:bodyPr>
          <a:lstStyle/>
          <a:p>
            <a:r>
              <a:rPr lang="en-GB" b="1" dirty="0">
                <a:solidFill>
                  <a:schemeClr val="bg1"/>
                </a:solidFill>
                <a:latin typeface="Lexend" pitchFamily="2" charset="0"/>
              </a:rPr>
              <a:t>Playfulness, humour and emotional connection</a:t>
            </a:r>
          </a:p>
          <a:p>
            <a:endParaRPr lang="en-GB" b="1" dirty="0">
              <a:solidFill>
                <a:schemeClr val="bg1"/>
              </a:solidFill>
              <a:latin typeface="Lexend" pitchFamily="2" charset="0"/>
            </a:endParaRPr>
          </a:p>
          <a:p>
            <a:r>
              <a:rPr lang="en-GB" sz="1400" dirty="0">
                <a:solidFill>
                  <a:schemeClr val="bg1"/>
                </a:solidFill>
                <a:latin typeface="Lexend" pitchFamily="2" charset="0"/>
              </a:rPr>
              <a:t>Characters’ funny voices “cool” and “memorable”, with some linking the style to Animal Crossing and their own gaming interests.</a:t>
            </a:r>
          </a:p>
          <a:p>
            <a:endParaRPr lang="en-GB" sz="1400" dirty="0">
              <a:solidFill>
                <a:schemeClr val="bg1"/>
              </a:solidFill>
              <a:latin typeface="Lexend" pitchFamily="2" charset="0"/>
            </a:endParaRPr>
          </a:p>
          <a:p>
            <a:r>
              <a:rPr lang="en-GB" sz="1400" dirty="0">
                <a:solidFill>
                  <a:schemeClr val="bg1"/>
                </a:solidFill>
                <a:latin typeface="Lexend" pitchFamily="2" charset="0"/>
              </a:rPr>
              <a:t>Pupils found the cow digestion animation humorous </a:t>
            </a:r>
          </a:p>
          <a:p>
            <a:r>
              <a:rPr lang="en-GB" sz="1400" dirty="0">
                <a:solidFill>
                  <a:schemeClr val="bg1"/>
                </a:solidFill>
                <a:latin typeface="Lexend" pitchFamily="2" charset="0"/>
              </a:rPr>
              <a:t>and memorable, describing it as “weird, gross, and interesting.”</a:t>
            </a:r>
          </a:p>
          <a:p>
            <a:endParaRPr lang="en-GB" sz="1400" dirty="0">
              <a:solidFill>
                <a:schemeClr val="bg1"/>
              </a:solidFill>
              <a:latin typeface="Lexend" pitchFamily="2" charset="0"/>
            </a:endParaRPr>
          </a:p>
          <a:p>
            <a:r>
              <a:rPr lang="en-GB" sz="1400" dirty="0">
                <a:solidFill>
                  <a:schemeClr val="bg1"/>
                </a:solidFill>
                <a:latin typeface="Lexend" pitchFamily="2" charset="0"/>
              </a:rPr>
              <a:t>They were fascinated by the red character’s built-in screen, which played a video that they described as “a face that turned into a TV screen.”</a:t>
            </a:r>
          </a:p>
          <a:p>
            <a:endParaRPr lang="en-GB" sz="1400" dirty="0">
              <a:solidFill>
                <a:schemeClr val="bg1"/>
              </a:solidFill>
              <a:latin typeface="Lexend" pitchFamily="2" charset="0"/>
            </a:endParaRPr>
          </a:p>
          <a:p>
            <a:endParaRPr lang="en-GB" sz="1400" dirty="0">
              <a:solidFill>
                <a:schemeClr val="bg1"/>
              </a:solidFill>
              <a:latin typeface="Lexend" pitchFamily="2" charset="0"/>
            </a:endParaRPr>
          </a:p>
          <a:p>
            <a:r>
              <a:rPr lang="en-GB" sz="2800" dirty="0">
                <a:solidFill>
                  <a:schemeClr val="bg1"/>
                </a:solidFill>
                <a:latin typeface="Lexend" pitchFamily="2" charset="0"/>
              </a:rPr>
              <a:t>It was quite rude,” and “We were waiting for it to poo!” </a:t>
            </a:r>
          </a:p>
          <a:p>
            <a:endParaRPr lang="en-GB" sz="2800" dirty="0">
              <a:solidFill>
                <a:schemeClr val="bg1"/>
              </a:solidFill>
              <a:latin typeface="Lexend" pitchFamily="2" charset="0"/>
            </a:endParaRPr>
          </a:p>
          <a:p>
            <a:r>
              <a:rPr lang="en-GB" sz="1400" dirty="0">
                <a:solidFill>
                  <a:schemeClr val="bg1"/>
                </a:solidFill>
                <a:latin typeface="Lexend" pitchFamily="2" charset="0"/>
              </a:rPr>
              <a:t>When conceptual content is embedded within playful narrative framing, age-appropriate humour may also strengthen recall (</a:t>
            </a:r>
            <a:r>
              <a:rPr lang="en-GB" sz="1400" dirty="0" err="1">
                <a:solidFill>
                  <a:schemeClr val="bg1"/>
                </a:solidFill>
                <a:latin typeface="Lexend" pitchFamily="2" charset="0"/>
              </a:rPr>
              <a:t>Pathmanathan</a:t>
            </a:r>
            <a:r>
              <a:rPr lang="en-GB" sz="1400" dirty="0">
                <a:solidFill>
                  <a:schemeClr val="bg1"/>
                </a:solidFill>
                <a:latin typeface="Lexend" pitchFamily="2" charset="0"/>
              </a:rPr>
              <a:t>, 2014). </a:t>
            </a:r>
          </a:p>
          <a:p>
            <a:endParaRPr lang="en-GB" sz="1400" dirty="0">
              <a:solidFill>
                <a:schemeClr val="bg1"/>
              </a:solidFill>
              <a:latin typeface="Lexend" pitchFamily="2" charset="0"/>
            </a:endParaRPr>
          </a:p>
          <a:p>
            <a:endParaRPr lang="en-GB" sz="1400" dirty="0">
              <a:solidFill>
                <a:schemeClr val="bg1"/>
              </a:solidFill>
              <a:latin typeface="Lexend" pitchFamily="2" charset="0"/>
            </a:endParaRPr>
          </a:p>
        </p:txBody>
      </p:sp>
      <p:sp>
        <p:nvSpPr>
          <p:cNvPr id="3" name="Title 2">
            <a:extLst>
              <a:ext uri="{FF2B5EF4-FFF2-40B4-BE49-F238E27FC236}">
                <a16:creationId xmlns:a16="http://schemas.microsoft.com/office/drawing/2014/main" id="{8B524868-A761-CA58-8B1B-FF073C95A05A}"/>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Playfulness, humour and emotional connection</a:t>
            </a:r>
          </a:p>
        </p:txBody>
      </p:sp>
    </p:spTree>
    <p:extLst>
      <p:ext uri="{BB962C8B-B14F-4D97-AF65-F5344CB8AC3E}">
        <p14:creationId xmlns:p14="http://schemas.microsoft.com/office/powerpoint/2010/main" val="23042445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22EA2C-7203-E0A0-2615-DA8BCB67221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22387FB8-8A12-2EBE-A6AD-EEA6C1FCFFE1}"/>
              </a:ext>
              <a:ext uri="{C183D7F6-B498-43B3-948B-1728B52AA6E4}">
                <adec:decorative xmlns:adec="http://schemas.microsoft.com/office/drawing/2017/decorative" val="1"/>
              </a:ext>
            </a:extLst>
          </p:cNvPr>
          <p:cNvSpPr/>
          <p:nvPr/>
        </p:nvSpPr>
        <p:spPr>
          <a:xfrm>
            <a:off x="-4011" y="0"/>
            <a:ext cx="12192000"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ACB0A7B6-DE74-7312-2712-9A9C7C4CF201}"/>
              </a:ext>
              <a:ext uri="{C183D7F6-B498-43B3-948B-1728B52AA6E4}">
                <adec:decorative xmlns:adec="http://schemas.microsoft.com/office/drawing/2017/decorative" val="1"/>
              </a:ext>
            </a:extLst>
          </p:cNvPr>
          <p:cNvSpPr/>
          <p:nvPr/>
        </p:nvSpPr>
        <p:spPr>
          <a:xfrm>
            <a:off x="857250" y="457200"/>
            <a:ext cx="10658475" cy="592455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2" name="TextBox 11" descr="Support&#10;Processes&#10;&#10;Policies&#10;Safeguarding&#10;Pupil Performance&#10;Online Community&#10;AR Champions&#10;Worksheets&#10;">
            <a:extLst>
              <a:ext uri="{FF2B5EF4-FFF2-40B4-BE49-F238E27FC236}">
                <a16:creationId xmlns:a16="http://schemas.microsoft.com/office/drawing/2014/main" id="{A97CAF50-1BBC-D874-1504-C4252CE3CDC0}"/>
              </a:ext>
            </a:extLst>
          </p:cNvPr>
          <p:cNvSpPr txBox="1"/>
          <p:nvPr/>
        </p:nvSpPr>
        <p:spPr>
          <a:xfrm>
            <a:off x="9009526" y="2048411"/>
            <a:ext cx="1941658" cy="2492990"/>
          </a:xfrm>
          <a:prstGeom prst="rect">
            <a:avLst/>
          </a:prstGeom>
          <a:noFill/>
        </p:spPr>
        <p:txBody>
          <a:bodyPr wrap="square" rtlCol="0">
            <a:spAutoFit/>
          </a:bodyPr>
          <a:lstStyle/>
          <a:p>
            <a:r>
              <a:rPr lang="en-GB" sz="2400" b="1" i="0" dirty="0">
                <a:solidFill>
                  <a:srgbClr val="1E9EC1"/>
                </a:solidFill>
                <a:effectLst/>
                <a:latin typeface="Lexend" pitchFamily="2" charset="0"/>
              </a:rPr>
              <a:t>Support</a:t>
            </a:r>
          </a:p>
          <a:p>
            <a:r>
              <a:rPr lang="en-GB" sz="2400" b="1" dirty="0">
                <a:solidFill>
                  <a:srgbClr val="1E9EC1"/>
                </a:solidFill>
                <a:latin typeface="Lexend" pitchFamily="2" charset="0"/>
              </a:rPr>
              <a:t>Processes</a:t>
            </a:r>
          </a:p>
          <a:p>
            <a:endParaRPr lang="en-GB" sz="2400" b="1" dirty="0">
              <a:solidFill>
                <a:srgbClr val="1E9EC1"/>
              </a:solidFill>
              <a:latin typeface="Lexend" pitchFamily="2" charset="0"/>
            </a:endParaRPr>
          </a:p>
          <a:p>
            <a:r>
              <a:rPr lang="en-GB" sz="1400" dirty="0">
                <a:solidFill>
                  <a:srgbClr val="1E9EC1"/>
                </a:solidFill>
                <a:latin typeface="Lexend" pitchFamily="2" charset="0"/>
              </a:rPr>
              <a:t>Policies</a:t>
            </a:r>
          </a:p>
          <a:p>
            <a:r>
              <a:rPr lang="en-GB" sz="1400" dirty="0">
                <a:solidFill>
                  <a:srgbClr val="1E9EC1"/>
                </a:solidFill>
                <a:latin typeface="Lexend" pitchFamily="2" charset="0"/>
              </a:rPr>
              <a:t>Safeguarding</a:t>
            </a:r>
          </a:p>
          <a:p>
            <a:r>
              <a:rPr lang="en-GB" sz="1400" dirty="0">
                <a:solidFill>
                  <a:srgbClr val="1E9EC1"/>
                </a:solidFill>
                <a:latin typeface="Lexend" pitchFamily="2" charset="0"/>
              </a:rPr>
              <a:t>Pupil Performance</a:t>
            </a:r>
          </a:p>
          <a:p>
            <a:r>
              <a:rPr lang="en-GB" sz="1400" dirty="0">
                <a:solidFill>
                  <a:srgbClr val="1E9EC1"/>
                </a:solidFill>
                <a:latin typeface="Lexend" pitchFamily="2" charset="0"/>
              </a:rPr>
              <a:t>Online Community</a:t>
            </a:r>
          </a:p>
          <a:p>
            <a:r>
              <a:rPr lang="en-GB" sz="1400" dirty="0">
                <a:solidFill>
                  <a:srgbClr val="1E9EC1"/>
                </a:solidFill>
                <a:latin typeface="Lexend" pitchFamily="2" charset="0"/>
              </a:rPr>
              <a:t>AR Champions</a:t>
            </a:r>
          </a:p>
          <a:p>
            <a:r>
              <a:rPr lang="en-GB" sz="1400" dirty="0">
                <a:solidFill>
                  <a:srgbClr val="1E9EC1"/>
                </a:solidFill>
                <a:latin typeface="Lexend" pitchFamily="2" charset="0"/>
              </a:rPr>
              <a:t>Worksheets</a:t>
            </a:r>
          </a:p>
        </p:txBody>
      </p:sp>
      <p:sp>
        <p:nvSpPr>
          <p:cNvPr id="10" name="TextBox 9" descr="Back Stage&#10;Interactions&#10;&#10;Resource Check&#10;Data Collection&#10;Curriculum Alignment&#10;User Feedback&#10;Data Analysis&#10;">
            <a:extLst>
              <a:ext uri="{FF2B5EF4-FFF2-40B4-BE49-F238E27FC236}">
                <a16:creationId xmlns:a16="http://schemas.microsoft.com/office/drawing/2014/main" id="{1F1676BC-C4B7-9B72-5A36-4FF74FCAA3F2}"/>
              </a:ext>
            </a:extLst>
          </p:cNvPr>
          <p:cNvSpPr txBox="1"/>
          <p:nvPr/>
        </p:nvSpPr>
        <p:spPr>
          <a:xfrm>
            <a:off x="6353117" y="2048411"/>
            <a:ext cx="2112986" cy="2893100"/>
          </a:xfrm>
          <a:prstGeom prst="rect">
            <a:avLst/>
          </a:prstGeom>
          <a:noFill/>
        </p:spPr>
        <p:txBody>
          <a:bodyPr wrap="square" rtlCol="0">
            <a:spAutoFit/>
          </a:bodyPr>
          <a:lstStyle/>
          <a:p>
            <a:r>
              <a:rPr lang="en-GB" sz="2400" b="1" i="0" dirty="0">
                <a:solidFill>
                  <a:srgbClr val="1E9EC1"/>
                </a:solidFill>
                <a:effectLst/>
                <a:latin typeface="Lexend" pitchFamily="2" charset="0"/>
              </a:rPr>
              <a:t>Back Stage</a:t>
            </a:r>
          </a:p>
          <a:p>
            <a:r>
              <a:rPr lang="en-GB" sz="2400" b="1" dirty="0">
                <a:solidFill>
                  <a:srgbClr val="1E9EC1"/>
                </a:solidFill>
                <a:latin typeface="Lexend" pitchFamily="2" charset="0"/>
              </a:rPr>
              <a:t>Interactions</a:t>
            </a:r>
          </a:p>
          <a:p>
            <a:endParaRPr lang="en-GB" sz="2400" b="1" dirty="0">
              <a:solidFill>
                <a:srgbClr val="1E9EC1"/>
              </a:solidFill>
              <a:latin typeface="Lexend" pitchFamily="2" charset="0"/>
            </a:endParaRPr>
          </a:p>
          <a:p>
            <a:r>
              <a:rPr lang="en-GB" sz="1400" dirty="0">
                <a:solidFill>
                  <a:srgbClr val="1E9EC1"/>
                </a:solidFill>
                <a:latin typeface="Lexend" pitchFamily="2" charset="0"/>
              </a:rPr>
              <a:t>Resource Check</a:t>
            </a:r>
          </a:p>
          <a:p>
            <a:r>
              <a:rPr lang="en-GB" sz="1400" dirty="0">
                <a:solidFill>
                  <a:srgbClr val="1E9EC1"/>
                </a:solidFill>
                <a:latin typeface="Lexend" pitchFamily="2" charset="0"/>
              </a:rPr>
              <a:t>Data Collection</a:t>
            </a:r>
          </a:p>
          <a:p>
            <a:r>
              <a:rPr lang="en-GB" sz="1400" dirty="0">
                <a:solidFill>
                  <a:srgbClr val="1E9EC1"/>
                </a:solidFill>
                <a:latin typeface="Lexend" pitchFamily="2" charset="0"/>
              </a:rPr>
              <a:t>Curriculum Alignment</a:t>
            </a:r>
          </a:p>
          <a:p>
            <a:r>
              <a:rPr lang="en-GB" sz="1400" dirty="0">
                <a:solidFill>
                  <a:srgbClr val="1E9EC1"/>
                </a:solidFill>
                <a:latin typeface="Lexend" pitchFamily="2" charset="0"/>
              </a:rPr>
              <a:t>User Feedback</a:t>
            </a:r>
          </a:p>
          <a:p>
            <a:r>
              <a:rPr lang="en-GB" sz="1400" dirty="0">
                <a:solidFill>
                  <a:srgbClr val="1E9EC1"/>
                </a:solidFill>
                <a:latin typeface="Lexend" pitchFamily="2" charset="0"/>
              </a:rPr>
              <a:t>Data Analysis</a:t>
            </a:r>
          </a:p>
          <a:p>
            <a:endParaRPr lang="en-GB" sz="2000" dirty="0">
              <a:solidFill>
                <a:srgbClr val="1E9EC1"/>
              </a:solidFill>
              <a:latin typeface="Lexend" pitchFamily="2" charset="0"/>
            </a:endParaRPr>
          </a:p>
          <a:p>
            <a:endParaRPr lang="en-GB" sz="2000" dirty="0">
              <a:solidFill>
                <a:srgbClr val="1E9EC1"/>
              </a:solidFill>
              <a:latin typeface="Lexend" pitchFamily="2" charset="0"/>
            </a:endParaRPr>
          </a:p>
        </p:txBody>
      </p:sp>
      <p:sp>
        <p:nvSpPr>
          <p:cNvPr id="9" name="TextBox 8" descr="Front Stage&#10;Interactions&#10;&#10;Ergonomic handling&#10;Group Roles&#10;Guidance&#10;Event Packs&#10;Parental Engagement&#10;">
            <a:extLst>
              <a:ext uri="{FF2B5EF4-FFF2-40B4-BE49-F238E27FC236}">
                <a16:creationId xmlns:a16="http://schemas.microsoft.com/office/drawing/2014/main" id="{71DE5971-EF65-2BCA-D796-08080AEC08B5}"/>
              </a:ext>
            </a:extLst>
          </p:cNvPr>
          <p:cNvSpPr txBox="1"/>
          <p:nvPr/>
        </p:nvSpPr>
        <p:spPr>
          <a:xfrm>
            <a:off x="3610477" y="2048411"/>
            <a:ext cx="2112986" cy="2585323"/>
          </a:xfrm>
          <a:prstGeom prst="rect">
            <a:avLst/>
          </a:prstGeom>
          <a:noFill/>
        </p:spPr>
        <p:txBody>
          <a:bodyPr wrap="square" rtlCol="0">
            <a:spAutoFit/>
          </a:bodyPr>
          <a:lstStyle/>
          <a:p>
            <a:r>
              <a:rPr lang="en-GB" sz="2400" b="1" i="0" dirty="0">
                <a:solidFill>
                  <a:srgbClr val="1E9EC1"/>
                </a:solidFill>
                <a:effectLst/>
                <a:latin typeface="Lexend" pitchFamily="2" charset="0"/>
              </a:rPr>
              <a:t>Front Stage</a:t>
            </a:r>
          </a:p>
          <a:p>
            <a:r>
              <a:rPr lang="en-GB" sz="2400" b="1" dirty="0">
                <a:solidFill>
                  <a:srgbClr val="1E9EC1"/>
                </a:solidFill>
                <a:latin typeface="Lexend" pitchFamily="2" charset="0"/>
              </a:rPr>
              <a:t>Interactions</a:t>
            </a:r>
          </a:p>
          <a:p>
            <a:endParaRPr lang="en-GB" sz="2400" b="1" dirty="0">
              <a:solidFill>
                <a:srgbClr val="1E9EC1"/>
              </a:solidFill>
              <a:latin typeface="Lexend" pitchFamily="2" charset="0"/>
            </a:endParaRPr>
          </a:p>
          <a:p>
            <a:r>
              <a:rPr lang="en-GB" sz="1400" dirty="0">
                <a:solidFill>
                  <a:srgbClr val="1E9EC1"/>
                </a:solidFill>
                <a:latin typeface="Lexend" pitchFamily="2" charset="0"/>
              </a:rPr>
              <a:t>Ergonomic handling</a:t>
            </a:r>
          </a:p>
          <a:p>
            <a:r>
              <a:rPr lang="en-GB" sz="1400" dirty="0">
                <a:solidFill>
                  <a:srgbClr val="1E9EC1"/>
                </a:solidFill>
                <a:latin typeface="Lexend" pitchFamily="2" charset="0"/>
              </a:rPr>
              <a:t>Group Roles</a:t>
            </a:r>
          </a:p>
          <a:p>
            <a:r>
              <a:rPr lang="en-GB" sz="1400" dirty="0">
                <a:solidFill>
                  <a:srgbClr val="1E9EC1"/>
                </a:solidFill>
                <a:latin typeface="Lexend" pitchFamily="2" charset="0"/>
              </a:rPr>
              <a:t>Guidance</a:t>
            </a:r>
          </a:p>
          <a:p>
            <a:r>
              <a:rPr lang="en-GB" sz="1400" dirty="0">
                <a:solidFill>
                  <a:srgbClr val="1E9EC1"/>
                </a:solidFill>
                <a:latin typeface="Lexend" pitchFamily="2" charset="0"/>
              </a:rPr>
              <a:t>Event Packs</a:t>
            </a:r>
          </a:p>
          <a:p>
            <a:r>
              <a:rPr lang="en-GB" sz="1400" dirty="0">
                <a:solidFill>
                  <a:srgbClr val="1E9EC1"/>
                </a:solidFill>
                <a:latin typeface="Lexend" pitchFamily="2" charset="0"/>
              </a:rPr>
              <a:t>Parental Engagement</a:t>
            </a:r>
          </a:p>
          <a:p>
            <a:endParaRPr lang="en-GB" sz="2000" dirty="0">
              <a:solidFill>
                <a:srgbClr val="1E9EC1"/>
              </a:solidFill>
              <a:latin typeface="Lexend" pitchFamily="2" charset="0"/>
            </a:endParaRPr>
          </a:p>
        </p:txBody>
      </p:sp>
      <p:sp>
        <p:nvSpPr>
          <p:cNvPr id="8" name="TextBox 7" descr="Customer &#10;Actions&#10;&#10;Intro Videos&#10;Optimal Group Size&#10;Group Rotation&#10;Group Reflections&#10;Follow Up Activities&#10;Impact Review&#10;User Feedback&#10;">
            <a:extLst>
              <a:ext uri="{FF2B5EF4-FFF2-40B4-BE49-F238E27FC236}">
                <a16:creationId xmlns:a16="http://schemas.microsoft.com/office/drawing/2014/main" id="{F888FEC5-B0A3-1524-A235-D088CCA720B3}"/>
              </a:ext>
            </a:extLst>
          </p:cNvPr>
          <p:cNvSpPr txBox="1"/>
          <p:nvPr/>
        </p:nvSpPr>
        <p:spPr>
          <a:xfrm>
            <a:off x="1303983" y="2048411"/>
            <a:ext cx="2112985" cy="3016210"/>
          </a:xfrm>
          <a:prstGeom prst="rect">
            <a:avLst/>
          </a:prstGeom>
          <a:noFill/>
        </p:spPr>
        <p:txBody>
          <a:bodyPr wrap="square" rtlCol="0">
            <a:spAutoFit/>
          </a:bodyPr>
          <a:lstStyle/>
          <a:p>
            <a:r>
              <a:rPr lang="en-GB" sz="2400" b="1" i="0" dirty="0">
                <a:solidFill>
                  <a:srgbClr val="1E9EC1"/>
                </a:solidFill>
                <a:effectLst/>
                <a:latin typeface="Lexend" pitchFamily="2" charset="0"/>
              </a:rPr>
              <a:t>Customer </a:t>
            </a:r>
          </a:p>
          <a:p>
            <a:r>
              <a:rPr lang="en-GB" sz="2400" b="1" i="0" dirty="0">
                <a:solidFill>
                  <a:srgbClr val="1E9EC1"/>
                </a:solidFill>
                <a:effectLst/>
                <a:latin typeface="Lexend" pitchFamily="2" charset="0"/>
              </a:rPr>
              <a:t>Actions</a:t>
            </a:r>
          </a:p>
          <a:p>
            <a:endParaRPr lang="en-GB" sz="2400" b="1" dirty="0">
              <a:solidFill>
                <a:srgbClr val="1E9EC1"/>
              </a:solidFill>
              <a:latin typeface="Lexend" pitchFamily="2" charset="0"/>
            </a:endParaRPr>
          </a:p>
          <a:p>
            <a:r>
              <a:rPr lang="en-GB" sz="1400" dirty="0">
                <a:solidFill>
                  <a:srgbClr val="1E9EC1"/>
                </a:solidFill>
                <a:latin typeface="Lexend" pitchFamily="2" charset="0"/>
              </a:rPr>
              <a:t>Intro Videos</a:t>
            </a:r>
          </a:p>
          <a:p>
            <a:r>
              <a:rPr lang="en-GB" sz="1400" dirty="0">
                <a:solidFill>
                  <a:srgbClr val="1E9EC1"/>
                </a:solidFill>
                <a:latin typeface="Lexend" pitchFamily="2" charset="0"/>
              </a:rPr>
              <a:t>Optimal Group Size</a:t>
            </a:r>
          </a:p>
          <a:p>
            <a:r>
              <a:rPr lang="en-GB" sz="1400" dirty="0">
                <a:solidFill>
                  <a:srgbClr val="1E9EC1"/>
                </a:solidFill>
                <a:latin typeface="Lexend" pitchFamily="2" charset="0"/>
              </a:rPr>
              <a:t>Group Rotation</a:t>
            </a:r>
          </a:p>
          <a:p>
            <a:r>
              <a:rPr lang="en-GB" sz="1400" dirty="0">
                <a:solidFill>
                  <a:srgbClr val="1E9EC1"/>
                </a:solidFill>
                <a:latin typeface="Lexend" pitchFamily="2" charset="0"/>
              </a:rPr>
              <a:t>Group Reflections</a:t>
            </a:r>
          </a:p>
          <a:p>
            <a:r>
              <a:rPr lang="en-GB" sz="1400" dirty="0">
                <a:solidFill>
                  <a:srgbClr val="1E9EC1"/>
                </a:solidFill>
                <a:latin typeface="Lexend" pitchFamily="2" charset="0"/>
              </a:rPr>
              <a:t>Follow Up Activities</a:t>
            </a:r>
          </a:p>
          <a:p>
            <a:r>
              <a:rPr lang="en-GB" sz="1400" dirty="0">
                <a:solidFill>
                  <a:srgbClr val="1E9EC1"/>
                </a:solidFill>
                <a:latin typeface="Lexend" pitchFamily="2" charset="0"/>
              </a:rPr>
              <a:t>Impact Review</a:t>
            </a:r>
          </a:p>
          <a:p>
            <a:r>
              <a:rPr lang="en-GB" sz="1400" dirty="0">
                <a:solidFill>
                  <a:srgbClr val="1E9EC1"/>
                </a:solidFill>
                <a:latin typeface="Lexend" pitchFamily="2" charset="0"/>
              </a:rPr>
              <a:t>User Feedback</a:t>
            </a:r>
          </a:p>
          <a:p>
            <a:endParaRPr lang="en-GB" sz="2000" dirty="0">
              <a:solidFill>
                <a:srgbClr val="1E9EC1"/>
              </a:solidFill>
              <a:latin typeface="Lexend" pitchFamily="2" charset="0"/>
            </a:endParaRPr>
          </a:p>
        </p:txBody>
      </p:sp>
      <p:sp>
        <p:nvSpPr>
          <p:cNvPr id="14" name="TextBox 13">
            <a:extLst>
              <a:ext uri="{FF2B5EF4-FFF2-40B4-BE49-F238E27FC236}">
                <a16:creationId xmlns:a16="http://schemas.microsoft.com/office/drawing/2014/main" id="{43CB055C-DA99-BC80-8CDD-2004DDDBC96B}"/>
              </a:ext>
            </a:extLst>
          </p:cNvPr>
          <p:cNvSpPr txBox="1"/>
          <p:nvPr/>
        </p:nvSpPr>
        <p:spPr>
          <a:xfrm>
            <a:off x="1742197" y="5398711"/>
            <a:ext cx="8699584" cy="646331"/>
          </a:xfrm>
          <a:prstGeom prst="rect">
            <a:avLst/>
          </a:prstGeom>
          <a:noFill/>
        </p:spPr>
        <p:txBody>
          <a:bodyPr wrap="square">
            <a:spAutoFit/>
          </a:bodyPr>
          <a:lstStyle/>
          <a:p>
            <a:pPr marR="0" algn="l" rtl="0"/>
            <a:r>
              <a:rPr lang="en-GB" sz="1800" b="0" i="0" u="none" strike="noStrike" baseline="30000" dirty="0">
                <a:solidFill>
                  <a:srgbClr val="000000"/>
                </a:solidFill>
                <a:latin typeface="Lexend" pitchFamily="2" charset="0"/>
              </a:rPr>
              <a:t>A service blueprint can be understood as an X-ray of a service, revealing who is responsible for which actions and where these occur across the delivery process. Beyond mapping interactions, it can function as a governance tool, guiding future decisions and aligning stakeholders. (Grinyer, 2025). </a:t>
            </a:r>
          </a:p>
        </p:txBody>
      </p:sp>
      <p:sp>
        <p:nvSpPr>
          <p:cNvPr id="7" name="TextBox 6" descr="Scaffolded Learning (Service Blueprint)&#10;">
            <a:extLst>
              <a:ext uri="{FF2B5EF4-FFF2-40B4-BE49-F238E27FC236}">
                <a16:creationId xmlns:a16="http://schemas.microsoft.com/office/drawing/2014/main" id="{0C3525B6-7DA8-A9C4-A3B1-EE1C1BB2AC01}"/>
              </a:ext>
            </a:extLst>
          </p:cNvPr>
          <p:cNvSpPr txBox="1"/>
          <p:nvPr/>
        </p:nvSpPr>
        <p:spPr>
          <a:xfrm>
            <a:off x="1303983" y="1021973"/>
            <a:ext cx="6841396" cy="461665"/>
          </a:xfrm>
          <a:prstGeom prst="rect">
            <a:avLst/>
          </a:prstGeom>
          <a:noFill/>
        </p:spPr>
        <p:txBody>
          <a:bodyPr wrap="square" rtlCol="0">
            <a:spAutoFit/>
          </a:bodyPr>
          <a:lstStyle/>
          <a:p>
            <a:r>
              <a:rPr lang="en-GB" sz="2400" b="1" dirty="0">
                <a:solidFill>
                  <a:srgbClr val="1E9EC1"/>
                </a:solidFill>
                <a:latin typeface="Lexend" pitchFamily="2" charset="0"/>
              </a:rPr>
              <a:t>Scaffolded Learning (Service Blueprint)</a:t>
            </a:r>
          </a:p>
        </p:txBody>
      </p:sp>
      <p:sp>
        <p:nvSpPr>
          <p:cNvPr id="2" name="Title 1">
            <a:extLst>
              <a:ext uri="{FF2B5EF4-FFF2-40B4-BE49-F238E27FC236}">
                <a16:creationId xmlns:a16="http://schemas.microsoft.com/office/drawing/2014/main" id="{551E8B8D-AADF-31B1-C688-414C9F5E3BEE}"/>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Scaffolding AR Experience </a:t>
            </a:r>
          </a:p>
        </p:txBody>
      </p:sp>
    </p:spTree>
    <p:extLst>
      <p:ext uri="{BB962C8B-B14F-4D97-AF65-F5344CB8AC3E}">
        <p14:creationId xmlns:p14="http://schemas.microsoft.com/office/powerpoint/2010/main" val="24885980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66786-BDD5-42B7-7540-BE7426CF11C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A9153A7-ABD0-7273-BBE1-C84011698968}"/>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1E9E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DF05005D-A081-20DF-B33B-D1EFCA2BE96A}"/>
              </a:ext>
            </a:extLst>
          </p:cNvPr>
          <p:cNvSpPr txBox="1"/>
          <p:nvPr/>
        </p:nvSpPr>
        <p:spPr>
          <a:xfrm>
            <a:off x="777240" y="3191014"/>
            <a:ext cx="3511296" cy="3139321"/>
          </a:xfrm>
          <a:prstGeom prst="rect">
            <a:avLst/>
          </a:prstGeom>
          <a:noFill/>
        </p:spPr>
        <p:txBody>
          <a:bodyPr wrap="square" rtlCol="0">
            <a:spAutoFit/>
          </a:bodyPr>
          <a:lstStyle/>
          <a:p>
            <a:r>
              <a:rPr lang="en-GB" dirty="0">
                <a:solidFill>
                  <a:schemeClr val="bg1"/>
                </a:solidFill>
                <a:latin typeface="Lexend" pitchFamily="2" charset="0"/>
              </a:rPr>
              <a:t>Science Week/Inspire days, widening participation</a:t>
            </a:r>
          </a:p>
          <a:p>
            <a:endParaRPr lang="en-GB" dirty="0">
              <a:solidFill>
                <a:schemeClr val="bg1"/>
              </a:solidFill>
              <a:latin typeface="Lexend" pitchFamily="2" charset="0"/>
            </a:endParaRPr>
          </a:p>
          <a:p>
            <a:endParaRPr lang="en-GB" dirty="0">
              <a:solidFill>
                <a:schemeClr val="bg1"/>
              </a:solidFill>
              <a:latin typeface="Lexend" pitchFamily="2" charset="0"/>
            </a:endParaRPr>
          </a:p>
          <a:p>
            <a:endParaRPr lang="en-GB" dirty="0">
              <a:solidFill>
                <a:schemeClr val="bg1"/>
              </a:solidFill>
              <a:latin typeface="Lexend" pitchFamily="2" charset="0"/>
            </a:endParaRPr>
          </a:p>
          <a:p>
            <a:endParaRPr lang="en-GB" dirty="0">
              <a:solidFill>
                <a:schemeClr val="bg1"/>
              </a:solidFill>
              <a:latin typeface="Lexend" pitchFamily="2" charset="0"/>
            </a:endParaRPr>
          </a:p>
          <a:p>
            <a:endParaRPr lang="en-GB" dirty="0">
              <a:solidFill>
                <a:schemeClr val="bg1"/>
              </a:solidFill>
              <a:latin typeface="Lexend" pitchFamily="2" charset="0"/>
            </a:endParaRPr>
          </a:p>
          <a:p>
            <a:endParaRPr lang="en-GB" dirty="0">
              <a:solidFill>
                <a:schemeClr val="bg1"/>
              </a:solidFill>
              <a:latin typeface="Lexend" pitchFamily="2" charset="0"/>
            </a:endParaRPr>
          </a:p>
          <a:p>
            <a:endParaRPr lang="en-GB" dirty="0">
              <a:solidFill>
                <a:schemeClr val="bg1"/>
              </a:solidFill>
              <a:latin typeface="Lexend" pitchFamily="2" charset="0"/>
            </a:endParaRPr>
          </a:p>
          <a:p>
            <a:r>
              <a:rPr lang="en-GB" b="1" dirty="0">
                <a:solidFill>
                  <a:schemeClr val="bg1"/>
                </a:solidFill>
                <a:latin typeface="Lexend" pitchFamily="2" charset="0"/>
              </a:rPr>
              <a:t>* Service Blueprint System</a:t>
            </a:r>
          </a:p>
          <a:p>
            <a:endParaRPr lang="en-GB" dirty="0"/>
          </a:p>
        </p:txBody>
      </p:sp>
      <p:sp>
        <p:nvSpPr>
          <p:cNvPr id="6" name="TextBox 5">
            <a:extLst>
              <a:ext uri="{FF2B5EF4-FFF2-40B4-BE49-F238E27FC236}">
                <a16:creationId xmlns:a16="http://schemas.microsoft.com/office/drawing/2014/main" id="{5D4FFE9F-77F8-8F80-D30C-8AB56D87AE3D}"/>
              </a:ext>
            </a:extLst>
          </p:cNvPr>
          <p:cNvSpPr txBox="1"/>
          <p:nvPr/>
        </p:nvSpPr>
        <p:spPr>
          <a:xfrm>
            <a:off x="4338510" y="3191014"/>
            <a:ext cx="3511296" cy="1200329"/>
          </a:xfrm>
          <a:prstGeom prst="rect">
            <a:avLst/>
          </a:prstGeom>
          <a:noFill/>
        </p:spPr>
        <p:txBody>
          <a:bodyPr wrap="square" rtlCol="0">
            <a:spAutoFit/>
          </a:bodyPr>
          <a:lstStyle/>
          <a:p>
            <a:r>
              <a:rPr lang="en-GB" dirty="0">
                <a:solidFill>
                  <a:schemeClr val="bg1"/>
                </a:solidFill>
                <a:latin typeface="Lexend" pitchFamily="2" charset="0"/>
              </a:rPr>
              <a:t>Enrichment days; demonstration lessons; targeted curriculum </a:t>
            </a:r>
          </a:p>
          <a:p>
            <a:r>
              <a:rPr lang="en-GB" dirty="0">
                <a:solidFill>
                  <a:schemeClr val="bg1"/>
                </a:solidFill>
                <a:latin typeface="Lexend" pitchFamily="2" charset="0"/>
              </a:rPr>
              <a:t>support</a:t>
            </a:r>
          </a:p>
        </p:txBody>
      </p:sp>
      <p:sp>
        <p:nvSpPr>
          <p:cNvPr id="7" name="TextBox 6">
            <a:extLst>
              <a:ext uri="{FF2B5EF4-FFF2-40B4-BE49-F238E27FC236}">
                <a16:creationId xmlns:a16="http://schemas.microsoft.com/office/drawing/2014/main" id="{1D1BD160-36F5-460E-C41B-5B8A88FD2B91}"/>
              </a:ext>
            </a:extLst>
          </p:cNvPr>
          <p:cNvSpPr txBox="1"/>
          <p:nvPr/>
        </p:nvSpPr>
        <p:spPr>
          <a:xfrm>
            <a:off x="7961305" y="3191014"/>
            <a:ext cx="3511296" cy="923330"/>
          </a:xfrm>
          <a:prstGeom prst="rect">
            <a:avLst/>
          </a:prstGeom>
          <a:noFill/>
        </p:spPr>
        <p:txBody>
          <a:bodyPr wrap="square" rtlCol="0">
            <a:spAutoFit/>
          </a:bodyPr>
          <a:lstStyle/>
          <a:p>
            <a:r>
              <a:rPr lang="en-GB" dirty="0">
                <a:solidFill>
                  <a:schemeClr val="bg1"/>
                </a:solidFill>
                <a:latin typeface="Lexend" pitchFamily="2" charset="0"/>
              </a:rPr>
              <a:t>MAT rotation; classroom integration; cross-curricular projects</a:t>
            </a:r>
          </a:p>
        </p:txBody>
      </p:sp>
      <p:pic>
        <p:nvPicPr>
          <p:cNvPr id="3" name="Picture 2" descr="A three-column diagram illustrating a process with stages labeled Stage 1: Roadshow Outreach (Turnkey &quot;I-do&quot;), Stage 2: External Service (Co-Facilitated &quot;We-do&quot;), and Stage 3: Rental Model (Teacher-led &quot;You-do&quot;). Each stage is presented in a blue box with white text, showing progression from guided to independent involvement.&#10;">
            <a:extLst>
              <a:ext uri="{FF2B5EF4-FFF2-40B4-BE49-F238E27FC236}">
                <a16:creationId xmlns:a16="http://schemas.microsoft.com/office/drawing/2014/main" id="{F8F73D47-78F1-2667-C4C4-97DA813B356E}"/>
              </a:ext>
            </a:extLst>
          </p:cNvPr>
          <p:cNvPicPr>
            <a:picLocks noChangeAspect="1"/>
          </p:cNvPicPr>
          <p:nvPr/>
        </p:nvPicPr>
        <p:blipFill>
          <a:blip r:embed="rId3"/>
          <a:stretch>
            <a:fillRect/>
          </a:stretch>
        </p:blipFill>
        <p:spPr>
          <a:xfrm>
            <a:off x="547302" y="1387876"/>
            <a:ext cx="11093712" cy="1517904"/>
          </a:xfrm>
          <a:prstGeom prst="rect">
            <a:avLst/>
          </a:prstGeom>
        </p:spPr>
      </p:pic>
      <p:sp>
        <p:nvSpPr>
          <p:cNvPr id="5" name="TextBox 4">
            <a:extLst>
              <a:ext uri="{FF2B5EF4-FFF2-40B4-BE49-F238E27FC236}">
                <a16:creationId xmlns:a16="http://schemas.microsoft.com/office/drawing/2014/main" id="{F574ACE1-804B-D3F6-B52D-9D27A50BAFB0}"/>
              </a:ext>
            </a:extLst>
          </p:cNvPr>
          <p:cNvSpPr txBox="1"/>
          <p:nvPr/>
        </p:nvSpPr>
        <p:spPr>
          <a:xfrm>
            <a:off x="549758" y="579422"/>
            <a:ext cx="11092484" cy="523220"/>
          </a:xfrm>
          <a:prstGeom prst="rect">
            <a:avLst/>
          </a:prstGeom>
          <a:noFill/>
        </p:spPr>
        <p:txBody>
          <a:bodyPr wrap="square" rtlCol="0">
            <a:spAutoFit/>
          </a:bodyPr>
          <a:lstStyle/>
          <a:p>
            <a:r>
              <a:rPr lang="en-GB" sz="2800" b="1" dirty="0">
                <a:solidFill>
                  <a:schemeClr val="bg1"/>
                </a:solidFill>
                <a:latin typeface="Lexend" pitchFamily="2" charset="0"/>
              </a:rPr>
              <a:t>Staged Service Approach. </a:t>
            </a:r>
          </a:p>
        </p:txBody>
      </p:sp>
      <p:sp>
        <p:nvSpPr>
          <p:cNvPr id="8" name="Title 7">
            <a:extLst>
              <a:ext uri="{FF2B5EF4-FFF2-40B4-BE49-F238E27FC236}">
                <a16:creationId xmlns:a16="http://schemas.microsoft.com/office/drawing/2014/main" id="{199177B9-0BA0-A4D1-C0C8-251DF6C8B6D9}"/>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Staged Service Approach for an AR Exhibition</a:t>
            </a:r>
          </a:p>
        </p:txBody>
      </p:sp>
    </p:spTree>
    <p:extLst>
      <p:ext uri="{BB962C8B-B14F-4D97-AF65-F5344CB8AC3E}">
        <p14:creationId xmlns:p14="http://schemas.microsoft.com/office/powerpoint/2010/main" val="112938942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377ED0-E62D-D692-4156-A682FFC6A6B8}"/>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74C704B5-76B7-8E41-0B9D-BB63A24BFB8B}"/>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C6133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descr="The Reflection Stage.&#10;&#10;The project reframes a common question in AR-in-education research: rather than asking “Does AR work?”, it asks “Under what conditions, and through what service configurations can AR work in primary schools?”&#10;">
            <a:extLst>
              <a:ext uri="{FF2B5EF4-FFF2-40B4-BE49-F238E27FC236}">
                <a16:creationId xmlns:a16="http://schemas.microsoft.com/office/drawing/2014/main" id="{A8D5E403-51EE-561C-CB48-954156F9D6EB}"/>
              </a:ext>
            </a:extLst>
          </p:cNvPr>
          <p:cNvSpPr txBox="1"/>
          <p:nvPr/>
        </p:nvSpPr>
        <p:spPr>
          <a:xfrm>
            <a:off x="646684" y="2475037"/>
            <a:ext cx="6971064" cy="2677656"/>
          </a:xfrm>
          <a:prstGeom prst="rect">
            <a:avLst/>
          </a:prstGeom>
          <a:noFill/>
        </p:spPr>
        <p:txBody>
          <a:bodyPr wrap="square">
            <a:spAutoFit/>
          </a:bodyPr>
          <a:lstStyle/>
          <a:p>
            <a:r>
              <a:rPr lang="en-GB" sz="2800" dirty="0">
                <a:solidFill>
                  <a:schemeClr val="bg1"/>
                </a:solidFill>
                <a:latin typeface="Lexend" pitchFamily="2" charset="0"/>
              </a:rPr>
              <a:t>The project reframes a common question in AR-in-education research: rather than asking </a:t>
            </a:r>
            <a:r>
              <a:rPr lang="en-GB" sz="2800" b="1" dirty="0">
                <a:solidFill>
                  <a:schemeClr val="bg1"/>
                </a:solidFill>
                <a:latin typeface="Lexend" pitchFamily="2" charset="0"/>
              </a:rPr>
              <a:t>“Does AR work?”, </a:t>
            </a:r>
            <a:r>
              <a:rPr lang="en-GB" sz="2800" dirty="0">
                <a:solidFill>
                  <a:schemeClr val="bg1"/>
                </a:solidFill>
                <a:latin typeface="Lexend" pitchFamily="2" charset="0"/>
              </a:rPr>
              <a:t>it asks </a:t>
            </a:r>
            <a:r>
              <a:rPr lang="en-GB" sz="2800" b="1" dirty="0">
                <a:solidFill>
                  <a:schemeClr val="bg1"/>
                </a:solidFill>
                <a:latin typeface="Lexend" pitchFamily="2" charset="0"/>
              </a:rPr>
              <a:t>“Under what conditions, and through what service configurations can AR work in primary schools?”</a:t>
            </a:r>
            <a:endParaRPr lang="en-GB" sz="2800" dirty="0">
              <a:solidFill>
                <a:schemeClr val="bg1"/>
              </a:solidFill>
              <a:latin typeface="Lexend" pitchFamily="2" charset="0"/>
            </a:endParaRPr>
          </a:p>
        </p:txBody>
      </p:sp>
      <p:sp>
        <p:nvSpPr>
          <p:cNvPr id="2" name="TextBox 1">
            <a:extLst>
              <a:ext uri="{FF2B5EF4-FFF2-40B4-BE49-F238E27FC236}">
                <a16:creationId xmlns:a16="http://schemas.microsoft.com/office/drawing/2014/main" id="{3BA34AD7-0FC6-965B-AB5E-E5E01FC2EDA0}"/>
              </a:ext>
            </a:extLst>
          </p:cNvPr>
          <p:cNvSpPr txBox="1"/>
          <p:nvPr/>
        </p:nvSpPr>
        <p:spPr>
          <a:xfrm>
            <a:off x="646684" y="511302"/>
            <a:ext cx="8070850" cy="1200329"/>
          </a:xfrm>
          <a:prstGeom prst="rect">
            <a:avLst/>
          </a:prstGeom>
          <a:noFill/>
        </p:spPr>
        <p:txBody>
          <a:bodyPr wrap="square" rtlCol="0">
            <a:spAutoFit/>
          </a:bodyPr>
          <a:lstStyle/>
          <a:p>
            <a:r>
              <a:rPr lang="en-GB" sz="7200" b="1" dirty="0">
                <a:solidFill>
                  <a:schemeClr val="bg1"/>
                </a:solidFill>
                <a:latin typeface="Lexend" pitchFamily="2" charset="0"/>
              </a:rPr>
              <a:t>Reflection.</a:t>
            </a:r>
            <a:endParaRPr lang="en-GB" sz="7200" dirty="0">
              <a:solidFill>
                <a:schemeClr val="bg1"/>
              </a:solidFill>
              <a:latin typeface="Lexend" pitchFamily="2" charset="0"/>
            </a:endParaRPr>
          </a:p>
        </p:txBody>
      </p:sp>
      <p:sp>
        <p:nvSpPr>
          <p:cNvPr id="3" name="Title 2">
            <a:extLst>
              <a:ext uri="{FF2B5EF4-FFF2-40B4-BE49-F238E27FC236}">
                <a16:creationId xmlns:a16="http://schemas.microsoft.com/office/drawing/2014/main" id="{4E933E45-1AC6-C61D-25BC-836EB6553E68}"/>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The reflection stage</a:t>
            </a:r>
          </a:p>
        </p:txBody>
      </p:sp>
    </p:spTree>
    <p:extLst>
      <p:ext uri="{BB962C8B-B14F-4D97-AF65-F5344CB8AC3E}">
        <p14:creationId xmlns:p14="http://schemas.microsoft.com/office/powerpoint/2010/main" val="121357621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C1D358-B922-30D3-56E8-8E627AA75984}"/>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56E66F8D-1358-1993-E365-9FFF1A75B46B}"/>
              </a:ext>
              <a:ext uri="{C183D7F6-B498-43B3-948B-1728B52AA6E4}">
                <adec:decorative xmlns:adec="http://schemas.microsoft.com/office/drawing/2017/decorative" val="1"/>
              </a:ext>
            </a:extLst>
          </p:cNvPr>
          <p:cNvSpPr/>
          <p:nvPr/>
        </p:nvSpPr>
        <p:spPr>
          <a:xfrm>
            <a:off x="0" y="0"/>
            <a:ext cx="6485860" cy="6858000"/>
          </a:xfrm>
          <a:prstGeom prst="rect">
            <a:avLst/>
          </a:prstGeom>
          <a:solidFill>
            <a:srgbClr val="C6133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46EC0AB6-62EC-0C64-84FC-4E5D82D7F5C7}"/>
              </a:ext>
              <a:ext uri="{C183D7F6-B498-43B3-948B-1728B52AA6E4}">
                <adec:decorative xmlns:adec="http://schemas.microsoft.com/office/drawing/2017/decorative" val="1"/>
              </a:ext>
            </a:extLst>
          </p:cNvPr>
          <p:cNvSpPr/>
          <p:nvPr/>
        </p:nvSpPr>
        <p:spPr>
          <a:xfrm>
            <a:off x="7038753" y="0"/>
            <a:ext cx="5153247" cy="6858000"/>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6" name="TextBox 5">
            <a:extLst>
              <a:ext uri="{FF2B5EF4-FFF2-40B4-BE49-F238E27FC236}">
                <a16:creationId xmlns:a16="http://schemas.microsoft.com/office/drawing/2014/main" id="{49AA59AE-10D7-2BD5-A9E4-680130544B87}"/>
              </a:ext>
            </a:extLst>
          </p:cNvPr>
          <p:cNvSpPr txBox="1"/>
          <p:nvPr/>
        </p:nvSpPr>
        <p:spPr>
          <a:xfrm>
            <a:off x="7381960" y="6027034"/>
            <a:ext cx="4466832" cy="461665"/>
          </a:xfrm>
          <a:prstGeom prst="rect">
            <a:avLst/>
          </a:prstGeom>
          <a:noFill/>
        </p:spPr>
        <p:txBody>
          <a:bodyPr wrap="square">
            <a:spAutoFit/>
          </a:bodyPr>
          <a:lstStyle/>
          <a:p>
            <a:r>
              <a:rPr lang="en-GB" sz="1200" b="1" dirty="0">
                <a:solidFill>
                  <a:srgbClr val="C6133B"/>
                </a:solidFill>
                <a:effectLst/>
                <a:latin typeface="Lexend" pitchFamily="2" charset="0"/>
                <a:ea typeface="Aptos" panose="020B0004020202020204" pitchFamily="34" charset="0"/>
                <a:cs typeface="Times New Roman" panose="02020603050405020304" pitchFamily="18" charset="0"/>
              </a:rPr>
              <a:t>The Recursive Service Squiggle including micro-iterations (Adapted from Newman, 2002).</a:t>
            </a:r>
            <a:endParaRPr lang="en-GB" sz="1200" b="1" dirty="0">
              <a:solidFill>
                <a:srgbClr val="C6133B"/>
              </a:solidFill>
              <a:latin typeface="Lexend" pitchFamily="2" charset="0"/>
            </a:endParaRPr>
          </a:p>
        </p:txBody>
      </p:sp>
      <p:pic>
        <p:nvPicPr>
          <p:cNvPr id="3" name="Picture 2" descr="Diagram illustrating progression from noise and uncertainty to provisional clarity through stages labeled Exploration, Creation, and Implementation. Features a thick black squiggly line that starts chaotic and dense, gradually smoothing out with smaller recurring micro-squiggles indicated by dashed arrows, representing refinement and insight development over time.&#10;&#10;">
            <a:extLst>
              <a:ext uri="{FF2B5EF4-FFF2-40B4-BE49-F238E27FC236}">
                <a16:creationId xmlns:a16="http://schemas.microsoft.com/office/drawing/2014/main" id="{EFD77070-E614-A1C5-C6DA-0627CF16F04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2784" y="3429000"/>
            <a:ext cx="3828366" cy="2555793"/>
          </a:xfrm>
          <a:prstGeom prst="rect">
            <a:avLst/>
          </a:prstGeom>
          <a:noFill/>
          <a:ln>
            <a:noFill/>
          </a:ln>
        </p:spPr>
      </p:pic>
      <p:sp>
        <p:nvSpPr>
          <p:cNvPr id="8" name="TextBox 7">
            <a:extLst>
              <a:ext uri="{FF2B5EF4-FFF2-40B4-BE49-F238E27FC236}">
                <a16:creationId xmlns:a16="http://schemas.microsoft.com/office/drawing/2014/main" id="{57B704D9-E912-90F3-3F38-7B71A2F28C5D}"/>
              </a:ext>
            </a:extLst>
          </p:cNvPr>
          <p:cNvSpPr txBox="1"/>
          <p:nvPr/>
        </p:nvSpPr>
        <p:spPr>
          <a:xfrm>
            <a:off x="7381960" y="2782700"/>
            <a:ext cx="2519507" cy="276999"/>
          </a:xfrm>
          <a:prstGeom prst="rect">
            <a:avLst/>
          </a:prstGeom>
          <a:noFill/>
        </p:spPr>
        <p:txBody>
          <a:bodyPr wrap="square">
            <a:spAutoFit/>
          </a:bodyPr>
          <a:lstStyle/>
          <a:p>
            <a:r>
              <a:rPr lang="en-GB" sz="1200" b="1" dirty="0">
                <a:solidFill>
                  <a:srgbClr val="C6133B"/>
                </a:solidFill>
                <a:effectLst/>
                <a:latin typeface="Lexend" pitchFamily="2" charset="0"/>
                <a:ea typeface="Aptos" panose="020B0004020202020204" pitchFamily="34" charset="0"/>
                <a:cs typeface="Times New Roman" panose="02020603050405020304" pitchFamily="18" charset="0"/>
              </a:rPr>
              <a:t>Board of Innovatio</a:t>
            </a:r>
            <a:r>
              <a:rPr lang="en-GB" sz="1200" b="1" dirty="0">
                <a:solidFill>
                  <a:srgbClr val="C6133B"/>
                </a:solidFill>
                <a:latin typeface="Lexend" pitchFamily="2" charset="0"/>
                <a:ea typeface="Aptos" panose="020B0004020202020204" pitchFamily="34" charset="0"/>
                <a:cs typeface="Times New Roman" panose="02020603050405020304" pitchFamily="18" charset="0"/>
              </a:rPr>
              <a:t>n (2024)</a:t>
            </a:r>
            <a:endParaRPr lang="en-GB" sz="1200" b="1" dirty="0">
              <a:solidFill>
                <a:srgbClr val="C6133B"/>
              </a:solidFill>
              <a:latin typeface="Lexend" pitchFamily="2" charset="0"/>
            </a:endParaRPr>
          </a:p>
        </p:txBody>
      </p:sp>
      <p:pic>
        <p:nvPicPr>
          <p:cNvPr id="7" name="Picture 6" descr="Diagram illustrating the Stingray model for concept development, showing a process flow from training and hypothesis generation through exponential development to iterative validation. The diagram uses overlapping blue shades to differentiate AI-led (light blue) and human-led (dark blue) phases, highlighting increasing human curation during iterative synthetic testing and ending with concept validation for desirability, viability, and feasibility.&#10;">
            <a:extLst>
              <a:ext uri="{FF2B5EF4-FFF2-40B4-BE49-F238E27FC236}">
                <a16:creationId xmlns:a16="http://schemas.microsoft.com/office/drawing/2014/main" id="{F1FB05F2-3DE8-DB95-925F-FE2D29285853}"/>
              </a:ext>
            </a:extLst>
          </p:cNvPr>
          <p:cNvPicPr>
            <a:picLocks noChangeAspect="1"/>
          </p:cNvPicPr>
          <p:nvPr/>
        </p:nvPicPr>
        <p:blipFill rotWithShape="1">
          <a:blip r:embed="rId4"/>
          <a:srcRect t="14447"/>
          <a:stretch>
            <a:fillRect/>
          </a:stretch>
        </p:blipFill>
        <p:spPr bwMode="auto">
          <a:xfrm>
            <a:off x="7303919" y="399298"/>
            <a:ext cx="4186095" cy="2257616"/>
          </a:xfrm>
          <a:prstGeom prst="rect">
            <a:avLst/>
          </a:prstGeom>
          <a:ln>
            <a:noFill/>
          </a:ln>
          <a:extLst>
            <a:ext uri="{53640926-AAD7-44D8-BBD7-CCE9431645EC}">
              <a14:shadowObscured xmlns:a14="http://schemas.microsoft.com/office/drawing/2010/main"/>
            </a:ext>
          </a:extLst>
        </p:spPr>
      </p:pic>
      <p:sp>
        <p:nvSpPr>
          <p:cNvPr id="5" name="TextBox 4" descr="Future Research Agenda&#10;&#10;AI-Supported Production Pipelines for Sustainable AR Integration&#10;&#10;AI and the Dynamics of Iteration &#10;(Sting Ray Model) Service Design &#10;&#10;Co-creation and productive volatility&#10;&#10;Implementation as Ongoing Design Inquiry the recursive design squiggle&#10;">
            <a:extLst>
              <a:ext uri="{FF2B5EF4-FFF2-40B4-BE49-F238E27FC236}">
                <a16:creationId xmlns:a16="http://schemas.microsoft.com/office/drawing/2014/main" id="{90FB7300-A581-6006-75B2-887169D02EFA}"/>
              </a:ext>
              <a:ext uri="{C183D7F6-B498-43B3-948B-1728B52AA6E4}">
                <adec:decorative xmlns:adec="http://schemas.microsoft.com/office/drawing/2017/decorative" val="0"/>
              </a:ext>
            </a:extLst>
          </p:cNvPr>
          <p:cNvSpPr txBox="1"/>
          <p:nvPr/>
        </p:nvSpPr>
        <p:spPr>
          <a:xfrm>
            <a:off x="469809" y="579422"/>
            <a:ext cx="5546242" cy="4154984"/>
          </a:xfrm>
          <a:prstGeom prst="rect">
            <a:avLst/>
          </a:prstGeom>
          <a:noFill/>
        </p:spPr>
        <p:txBody>
          <a:bodyPr wrap="square" rtlCol="0">
            <a:spAutoFit/>
          </a:bodyPr>
          <a:lstStyle/>
          <a:p>
            <a:r>
              <a:rPr lang="en-GB" sz="2400" b="1" dirty="0">
                <a:solidFill>
                  <a:schemeClr val="bg1"/>
                </a:solidFill>
                <a:latin typeface="Lexend" pitchFamily="2" charset="0"/>
              </a:rPr>
              <a:t>Future Research Agenda</a:t>
            </a:r>
          </a:p>
          <a:p>
            <a:endParaRPr lang="en-GB" sz="2000" dirty="0">
              <a:solidFill>
                <a:schemeClr val="bg1"/>
              </a:solidFill>
              <a:latin typeface="Lexend" pitchFamily="2" charset="0"/>
            </a:endParaRPr>
          </a:p>
          <a:p>
            <a:endParaRPr lang="en-GB" sz="2000" dirty="0">
              <a:solidFill>
                <a:schemeClr val="bg1"/>
              </a:solidFill>
              <a:latin typeface="Lexend" pitchFamily="2" charset="0"/>
            </a:endParaRPr>
          </a:p>
          <a:p>
            <a:r>
              <a:rPr lang="en-GB" sz="2000" dirty="0">
                <a:solidFill>
                  <a:schemeClr val="bg1"/>
                </a:solidFill>
                <a:latin typeface="Lexend" pitchFamily="2" charset="0"/>
              </a:rPr>
              <a:t>AI-Supported Production Pipelines for Sustainable AR Integration</a:t>
            </a:r>
          </a:p>
          <a:p>
            <a:endParaRPr lang="en-GB" sz="2000" dirty="0">
              <a:solidFill>
                <a:schemeClr val="bg1"/>
              </a:solidFill>
              <a:latin typeface="Lexend" pitchFamily="2" charset="0"/>
            </a:endParaRPr>
          </a:p>
          <a:p>
            <a:r>
              <a:rPr lang="en-GB" sz="2000" dirty="0">
                <a:solidFill>
                  <a:schemeClr val="bg1"/>
                </a:solidFill>
                <a:latin typeface="Lexend" pitchFamily="2" charset="0"/>
              </a:rPr>
              <a:t>AI and the Dynamics of Iteration </a:t>
            </a:r>
          </a:p>
          <a:p>
            <a:r>
              <a:rPr lang="en-GB" sz="2000" dirty="0">
                <a:solidFill>
                  <a:schemeClr val="bg1"/>
                </a:solidFill>
                <a:latin typeface="Lexend" pitchFamily="2" charset="0"/>
              </a:rPr>
              <a:t>(Sting Ray Model) Service Design </a:t>
            </a:r>
          </a:p>
          <a:p>
            <a:endParaRPr lang="en-GB" sz="2000" dirty="0">
              <a:solidFill>
                <a:schemeClr val="bg1"/>
              </a:solidFill>
              <a:latin typeface="Lexend" pitchFamily="2" charset="0"/>
            </a:endParaRPr>
          </a:p>
          <a:p>
            <a:r>
              <a:rPr lang="en-GB" sz="2000" dirty="0">
                <a:solidFill>
                  <a:schemeClr val="bg1"/>
                </a:solidFill>
                <a:latin typeface="Lexend" pitchFamily="2" charset="0"/>
              </a:rPr>
              <a:t>Co-creation and productive volatility</a:t>
            </a:r>
          </a:p>
          <a:p>
            <a:endParaRPr lang="en-GB" sz="2000" dirty="0">
              <a:solidFill>
                <a:schemeClr val="bg1"/>
              </a:solidFill>
              <a:latin typeface="Lexend" pitchFamily="2" charset="0"/>
            </a:endParaRPr>
          </a:p>
          <a:p>
            <a:r>
              <a:rPr lang="en-GB" sz="2000" dirty="0">
                <a:solidFill>
                  <a:schemeClr val="bg1"/>
                </a:solidFill>
                <a:latin typeface="Lexend" pitchFamily="2" charset="0"/>
              </a:rPr>
              <a:t>Implementation as Ongoing Design Inquiry the recursive design squiggle</a:t>
            </a:r>
          </a:p>
        </p:txBody>
      </p:sp>
      <p:sp>
        <p:nvSpPr>
          <p:cNvPr id="9" name="Title 8">
            <a:extLst>
              <a:ext uri="{FF2B5EF4-FFF2-40B4-BE49-F238E27FC236}">
                <a16:creationId xmlns:a16="http://schemas.microsoft.com/office/drawing/2014/main" id="{4AEF136F-193B-266E-9F2C-336B5A56432E}"/>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Future Research Agenda</a:t>
            </a:r>
          </a:p>
        </p:txBody>
      </p:sp>
    </p:spTree>
    <p:extLst>
      <p:ext uri="{BB962C8B-B14F-4D97-AF65-F5344CB8AC3E}">
        <p14:creationId xmlns:p14="http://schemas.microsoft.com/office/powerpoint/2010/main" val="138044268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E9660D2-5F2F-4438-104C-094C15F37F51}"/>
              </a:ext>
              <a:ext uri="{C183D7F6-B498-43B3-948B-1728B52AA6E4}">
                <adec:decorative xmlns:adec="http://schemas.microsoft.com/office/drawing/2017/decorative" val="1"/>
              </a:ext>
            </a:extLst>
          </p:cNvPr>
          <p:cNvSpPr/>
          <p:nvPr/>
        </p:nvSpPr>
        <p:spPr>
          <a:xfrm>
            <a:off x="7074195" y="0"/>
            <a:ext cx="5117805" cy="6858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grpSp>
        <p:nvGrpSpPr>
          <p:cNvPr id="26" name="Group 25" descr="A range of logos that demonstrate how the Epic Science project has made impact.&#10;&#10;Pint of Science&#10;ENA 2025 finalist&#10;The York Press&#10;Teaching Times&#10;Twinkl&#10;TEDx Talk&#10;&#10;">
            <a:extLst>
              <a:ext uri="{FF2B5EF4-FFF2-40B4-BE49-F238E27FC236}">
                <a16:creationId xmlns:a16="http://schemas.microsoft.com/office/drawing/2014/main" id="{53A582C6-D00B-A418-75CA-A2C5CC731744}"/>
              </a:ext>
            </a:extLst>
          </p:cNvPr>
          <p:cNvGrpSpPr/>
          <p:nvPr/>
        </p:nvGrpSpPr>
        <p:grpSpPr>
          <a:xfrm>
            <a:off x="7818324" y="1014277"/>
            <a:ext cx="3882530" cy="5843723"/>
            <a:chOff x="8089197" y="626049"/>
            <a:chExt cx="3665180" cy="5516582"/>
          </a:xfrm>
        </p:grpSpPr>
        <p:grpSp>
          <p:nvGrpSpPr>
            <p:cNvPr id="23" name="Group 22">
              <a:extLst>
                <a:ext uri="{FF2B5EF4-FFF2-40B4-BE49-F238E27FC236}">
                  <a16:creationId xmlns:a16="http://schemas.microsoft.com/office/drawing/2014/main" id="{D9E28F74-4029-CB6A-2362-9F4AD4F76A6B}"/>
                </a:ext>
              </a:extLst>
            </p:cNvPr>
            <p:cNvGrpSpPr/>
            <p:nvPr/>
          </p:nvGrpSpPr>
          <p:grpSpPr>
            <a:xfrm>
              <a:off x="8089197" y="626049"/>
              <a:ext cx="3665180" cy="4183158"/>
              <a:chOff x="8506175" y="920296"/>
              <a:chExt cx="4307988" cy="4916809"/>
            </a:xfrm>
          </p:grpSpPr>
          <p:pic>
            <p:nvPicPr>
              <p:cNvPr id="2050" name="Picture 2" descr="Primary Resources - KS2, KS1, Early ...">
                <a:extLst>
                  <a:ext uri="{FF2B5EF4-FFF2-40B4-BE49-F238E27FC236}">
                    <a16:creationId xmlns:a16="http://schemas.microsoft.com/office/drawing/2014/main" id="{2DB1C12F-C2D3-4A98-A0D9-2A0A25CAAD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28660" y="4426577"/>
                <a:ext cx="1985503" cy="140546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CE6F201F-415E-E1A5-1FF5-1EAC74F027F0}"/>
                  </a:ext>
                </a:extLst>
              </p:cNvPr>
              <p:cNvPicPr>
                <a:picLocks noChangeAspect="1"/>
              </p:cNvPicPr>
              <p:nvPr/>
            </p:nvPicPr>
            <p:blipFill>
              <a:blip r:embed="rId3"/>
              <a:stretch>
                <a:fillRect/>
              </a:stretch>
            </p:blipFill>
            <p:spPr>
              <a:xfrm>
                <a:off x="8506175" y="3893922"/>
                <a:ext cx="1853805" cy="791275"/>
              </a:xfrm>
              <a:prstGeom prst="rect">
                <a:avLst/>
              </a:prstGeom>
            </p:spPr>
          </p:pic>
          <p:pic>
            <p:nvPicPr>
              <p:cNvPr id="2052" name="Picture 4">
                <a:extLst>
                  <a:ext uri="{FF2B5EF4-FFF2-40B4-BE49-F238E27FC236}">
                    <a16:creationId xmlns:a16="http://schemas.microsoft.com/office/drawing/2014/main" id="{6C1FA6C2-6A46-286C-D35A-3E66743E9F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06175" y="2860542"/>
                <a:ext cx="1853805" cy="865329"/>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9A7C60E2-9F77-588F-527B-F7501042E173}"/>
                  </a:ext>
                </a:extLst>
              </p:cNvPr>
              <p:cNvPicPr>
                <a:picLocks noChangeAspect="1"/>
              </p:cNvPicPr>
              <p:nvPr/>
            </p:nvPicPr>
            <p:blipFill>
              <a:blip r:embed="rId5"/>
              <a:stretch>
                <a:fillRect/>
              </a:stretch>
            </p:blipFill>
            <p:spPr>
              <a:xfrm>
                <a:off x="8506175" y="920296"/>
                <a:ext cx="1853805" cy="1772195"/>
              </a:xfrm>
              <a:prstGeom prst="rect">
                <a:avLst/>
              </a:prstGeom>
            </p:spPr>
          </p:pic>
          <p:pic>
            <p:nvPicPr>
              <p:cNvPr id="2054" name="Picture 6">
                <a:extLst>
                  <a:ext uri="{FF2B5EF4-FFF2-40B4-BE49-F238E27FC236}">
                    <a16:creationId xmlns:a16="http://schemas.microsoft.com/office/drawing/2014/main" id="{91FA2A26-A00E-2D37-ED16-AB96E17D4B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0232" t="10322" r="8837" b="16614"/>
              <a:stretch>
                <a:fillRect/>
              </a:stretch>
            </p:blipFill>
            <p:spPr bwMode="auto">
              <a:xfrm>
                <a:off x="8506175" y="4922705"/>
                <a:ext cx="1853805" cy="91440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Pint of Science graphic">
                <a:extLst>
                  <a:ext uri="{FF2B5EF4-FFF2-40B4-BE49-F238E27FC236}">
                    <a16:creationId xmlns:a16="http://schemas.microsoft.com/office/drawing/2014/main" id="{27668DD2-B64F-9246-9215-703FA4A9382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845593" y="2177498"/>
                <a:ext cx="1894029" cy="1183769"/>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Julian Sturdy in the York Press: New Government Must Deliver For Our Region  | York">
                <a:extLst>
                  <a:ext uri="{FF2B5EF4-FFF2-40B4-BE49-F238E27FC236}">
                    <a16:creationId xmlns:a16="http://schemas.microsoft.com/office/drawing/2014/main" id="{BDE4B77E-CDAF-2E18-C763-1E15C065840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22025"/>
              <a:stretch>
                <a:fillRect/>
              </a:stretch>
            </p:blipFill>
            <p:spPr bwMode="auto">
              <a:xfrm>
                <a:off x="10867537" y="920296"/>
                <a:ext cx="1880593" cy="1035504"/>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Yorkshire &amp; Humber Institute of ...">
                <a:extLst>
                  <a:ext uri="{FF2B5EF4-FFF2-40B4-BE49-F238E27FC236}">
                    <a16:creationId xmlns:a16="http://schemas.microsoft.com/office/drawing/2014/main" id="{CB74BB20-4B6F-28CB-E2A9-4ADC37A96F2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852514" y="3603835"/>
                <a:ext cx="1924480" cy="580174"/>
              </a:xfrm>
              <a:prstGeom prst="rect">
                <a:avLst/>
              </a:prstGeom>
              <a:noFill/>
              <a:extLst>
                <a:ext uri="{909E8E84-426E-40DD-AFC4-6F175D3DCCD1}">
                  <a14:hiddenFill xmlns:a14="http://schemas.microsoft.com/office/drawing/2010/main">
                    <a:solidFill>
                      <a:srgbClr val="FFFFFF"/>
                    </a:solidFill>
                  </a14:hiddenFill>
                </a:ext>
              </a:extLst>
            </p:spPr>
          </p:pic>
        </p:grpSp>
        <p:pic>
          <p:nvPicPr>
            <p:cNvPr id="2064" name="Picture 16" descr="TEDxDoncaster - Home - Sharing Ideas &amp; Inspiring Change in Doncaster">
              <a:extLst>
                <a:ext uri="{FF2B5EF4-FFF2-40B4-BE49-F238E27FC236}">
                  <a16:creationId xmlns:a16="http://schemas.microsoft.com/office/drawing/2014/main" id="{C3861B4B-DCB7-1C64-7B21-06E99604646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158630" y="5011275"/>
              <a:ext cx="3595411" cy="1131356"/>
            </a:xfrm>
            <a:prstGeom prst="rect">
              <a:avLst/>
            </a:prstGeom>
            <a:noFill/>
            <a:extLst>
              <a:ext uri="{909E8E84-426E-40DD-AFC4-6F175D3DCCD1}">
                <a14:hiddenFill xmlns:a14="http://schemas.microsoft.com/office/drawing/2010/main">
                  <a:solidFill>
                    <a:srgbClr val="FFFFFF"/>
                  </a:solidFill>
                </a14:hiddenFill>
              </a:ext>
            </a:extLst>
          </p:spPr>
        </p:pic>
      </p:grpSp>
      <p:sp>
        <p:nvSpPr>
          <p:cNvPr id="8" name="TextBox 7" descr="Educate North Awards Shortlisted Finalist  &#10;Digital Innovation and Education (2025)&#10;&#10;What is Epic-Science? &#10;BBC Sounds (2024)&#10;&#10;The epic impact of Augmented Reality in Primary Education. &#10;Teaching Times (2024)&#10;&#10;Augmented Reality: The Future of Primary Education. &#10;Twinkl Publishing (2024)&#10;&#10;How Augmented Reality brought science alive for York kids &#10;by taking them inside a cow. &#10;York Press (2024)&#10;&#10;How can augmented reality bridge the gap between the classroom &#10;and remote learning? &#10;Pint of Science (2024)&#10;&#10;Jorvik Radio: Augmented reality sessions bring science alive for &#10;primary pupils in York. (2024)&#10;&#10;TED X Doncaster: De Coding (2024)&#10;&#10;Yorkshire and Humber Institute of Technology (2023)&#10;">
            <a:extLst>
              <a:ext uri="{FF2B5EF4-FFF2-40B4-BE49-F238E27FC236}">
                <a16:creationId xmlns:a16="http://schemas.microsoft.com/office/drawing/2014/main" id="{B7A2DF15-90B1-44BD-B430-B53603E1227D}"/>
              </a:ext>
            </a:extLst>
          </p:cNvPr>
          <p:cNvSpPr txBox="1"/>
          <p:nvPr/>
        </p:nvSpPr>
        <p:spPr>
          <a:xfrm>
            <a:off x="479635" y="483322"/>
            <a:ext cx="6365845" cy="5891356"/>
          </a:xfrm>
          <a:prstGeom prst="rect">
            <a:avLst/>
          </a:prstGeom>
          <a:noFill/>
        </p:spPr>
        <p:txBody>
          <a:bodyPr wrap="none" rtlCol="0">
            <a:spAutoFit/>
          </a:bodyPr>
          <a:lstStyle/>
          <a:p>
            <a:pPr fontAlgn="base">
              <a:lnSpc>
                <a:spcPts val="1875"/>
              </a:lnSpc>
            </a:pPr>
            <a:r>
              <a:rPr lang="en-GB" sz="1400" b="1" dirty="0">
                <a:latin typeface="Lexend" pitchFamily="2" charset="0"/>
                <a:cs typeface="Arial" panose="020B0604020202020204" pitchFamily="34" charset="0"/>
              </a:rPr>
              <a:t>Educate North Awards Shortlisted Finalist  </a:t>
            </a:r>
          </a:p>
          <a:p>
            <a:pPr fontAlgn="base">
              <a:lnSpc>
                <a:spcPts val="1875"/>
              </a:lnSpc>
            </a:pPr>
            <a:r>
              <a:rPr lang="en-GB" sz="1400" dirty="0">
                <a:latin typeface="Lexend" pitchFamily="2" charset="0"/>
                <a:cs typeface="Arial" panose="020B0604020202020204" pitchFamily="34" charset="0"/>
              </a:rPr>
              <a:t>Digital Innovation and Education (2025)</a:t>
            </a:r>
          </a:p>
          <a:p>
            <a:pPr fontAlgn="base">
              <a:lnSpc>
                <a:spcPts val="1875"/>
              </a:lnSpc>
            </a:pPr>
            <a:endParaRPr lang="en-GB" sz="1400" dirty="0">
              <a:latin typeface="Lexend" pitchFamily="2" charset="0"/>
              <a:cs typeface="Arial" panose="020B0604020202020204" pitchFamily="34" charset="0"/>
            </a:endParaRPr>
          </a:p>
          <a:p>
            <a:pPr fontAlgn="base">
              <a:lnSpc>
                <a:spcPts val="1875"/>
              </a:lnSpc>
            </a:pPr>
            <a:r>
              <a:rPr lang="en-GB" sz="1400" b="1" dirty="0">
                <a:latin typeface="Lexend" pitchFamily="2" charset="0"/>
                <a:cs typeface="Arial" panose="020B0604020202020204" pitchFamily="34" charset="0"/>
              </a:rPr>
              <a:t>What is Epic-Science? </a:t>
            </a:r>
          </a:p>
          <a:p>
            <a:pPr fontAlgn="base">
              <a:lnSpc>
                <a:spcPts val="1875"/>
              </a:lnSpc>
            </a:pPr>
            <a:r>
              <a:rPr lang="en-GB" sz="1400" dirty="0">
                <a:latin typeface="Lexend" pitchFamily="2" charset="0"/>
                <a:cs typeface="Arial" panose="020B0604020202020204" pitchFamily="34" charset="0"/>
              </a:rPr>
              <a:t>BBC Sounds (2024)</a:t>
            </a:r>
          </a:p>
          <a:p>
            <a:endParaRPr lang="en-GB" sz="1400" dirty="0">
              <a:latin typeface="Lexend" pitchFamily="2" charset="0"/>
              <a:cs typeface="Arial" panose="020B0604020202020204" pitchFamily="34" charset="0"/>
            </a:endParaRPr>
          </a:p>
          <a:p>
            <a:pPr fontAlgn="base">
              <a:lnSpc>
                <a:spcPts val="1875"/>
              </a:lnSpc>
            </a:pPr>
            <a:r>
              <a:rPr lang="en-GB" sz="1400" b="1" dirty="0">
                <a:latin typeface="Lexend" pitchFamily="2" charset="0"/>
                <a:cs typeface="Arial" panose="020B0604020202020204" pitchFamily="34" charset="0"/>
              </a:rPr>
              <a:t>The epic impact of Augmented Reality in Primary Education</a:t>
            </a:r>
            <a:r>
              <a:rPr lang="en-GB" sz="1400" dirty="0">
                <a:latin typeface="Lexend" pitchFamily="2" charset="0"/>
                <a:cs typeface="Arial" panose="020B0604020202020204" pitchFamily="34" charset="0"/>
              </a:rPr>
              <a:t>. </a:t>
            </a:r>
          </a:p>
          <a:p>
            <a:pPr fontAlgn="base">
              <a:lnSpc>
                <a:spcPts val="1875"/>
              </a:lnSpc>
            </a:pPr>
            <a:r>
              <a:rPr lang="en-GB" sz="1400" dirty="0">
                <a:latin typeface="Lexend" pitchFamily="2" charset="0"/>
                <a:cs typeface="Arial" panose="020B0604020202020204" pitchFamily="34" charset="0"/>
              </a:rPr>
              <a:t>Teaching Times (2024)</a:t>
            </a:r>
          </a:p>
          <a:p>
            <a:endParaRPr lang="en-GB" sz="1400" dirty="0">
              <a:latin typeface="Lexend" pitchFamily="2" charset="0"/>
              <a:cs typeface="Arial" panose="020B0604020202020204" pitchFamily="34" charset="0"/>
            </a:endParaRPr>
          </a:p>
          <a:p>
            <a:r>
              <a:rPr lang="en-GB" sz="1400" b="1" dirty="0">
                <a:latin typeface="Lexend" pitchFamily="2" charset="0"/>
                <a:cs typeface="Arial" panose="020B0604020202020204" pitchFamily="34" charset="0"/>
              </a:rPr>
              <a:t>Augmented Reality: The Future of Primary Education</a:t>
            </a:r>
            <a:r>
              <a:rPr lang="en-GB" sz="1400" dirty="0">
                <a:latin typeface="Lexend" pitchFamily="2" charset="0"/>
                <a:cs typeface="Arial" panose="020B0604020202020204" pitchFamily="34" charset="0"/>
              </a:rPr>
              <a:t>. </a:t>
            </a:r>
          </a:p>
          <a:p>
            <a:r>
              <a:rPr lang="en-GB" sz="1400" dirty="0">
                <a:latin typeface="Lexend" pitchFamily="2" charset="0"/>
                <a:cs typeface="Arial" panose="020B0604020202020204" pitchFamily="34" charset="0"/>
              </a:rPr>
              <a:t>Twinkl Publishing (2024)</a:t>
            </a:r>
          </a:p>
          <a:p>
            <a:endParaRPr lang="en-GB" sz="1400" dirty="0">
              <a:latin typeface="Lexend" pitchFamily="2" charset="0"/>
              <a:cs typeface="Arial" panose="020B0604020202020204" pitchFamily="34" charset="0"/>
            </a:endParaRPr>
          </a:p>
          <a:p>
            <a:r>
              <a:rPr lang="en-GB" sz="1400" b="1" dirty="0">
                <a:latin typeface="Lexend" pitchFamily="2" charset="0"/>
                <a:cs typeface="Arial" panose="020B0604020202020204" pitchFamily="34" charset="0"/>
              </a:rPr>
              <a:t>How Augmented Reality brought science alive for York kids </a:t>
            </a:r>
          </a:p>
          <a:p>
            <a:r>
              <a:rPr lang="en-GB" sz="1400" b="1" dirty="0">
                <a:latin typeface="Lexend" pitchFamily="2" charset="0"/>
                <a:cs typeface="Arial" panose="020B0604020202020204" pitchFamily="34" charset="0"/>
              </a:rPr>
              <a:t>by taking them inside a cow. </a:t>
            </a:r>
          </a:p>
          <a:p>
            <a:r>
              <a:rPr lang="en-GB" sz="1400" dirty="0">
                <a:latin typeface="Lexend" pitchFamily="2" charset="0"/>
                <a:cs typeface="Arial" panose="020B0604020202020204" pitchFamily="34" charset="0"/>
              </a:rPr>
              <a:t>York Press (2024)</a:t>
            </a:r>
          </a:p>
          <a:p>
            <a:endParaRPr lang="en-GB" sz="1400" dirty="0">
              <a:latin typeface="Lexend" pitchFamily="2" charset="0"/>
              <a:cs typeface="Arial" panose="020B0604020202020204" pitchFamily="34" charset="0"/>
            </a:endParaRPr>
          </a:p>
          <a:p>
            <a:r>
              <a:rPr lang="en-GB" sz="1400" b="1" dirty="0">
                <a:latin typeface="Lexend" pitchFamily="2" charset="0"/>
                <a:cs typeface="Arial" panose="020B0604020202020204" pitchFamily="34" charset="0"/>
              </a:rPr>
              <a:t>How can augmented reality bridge the gap between the classroom </a:t>
            </a:r>
          </a:p>
          <a:p>
            <a:r>
              <a:rPr lang="en-GB" sz="1400" b="1" dirty="0">
                <a:latin typeface="Lexend" pitchFamily="2" charset="0"/>
                <a:cs typeface="Arial" panose="020B0604020202020204" pitchFamily="34" charset="0"/>
              </a:rPr>
              <a:t>and remote learning? </a:t>
            </a:r>
          </a:p>
          <a:p>
            <a:r>
              <a:rPr lang="en-GB" sz="1400" dirty="0">
                <a:latin typeface="Lexend" pitchFamily="2" charset="0"/>
                <a:cs typeface="Arial" panose="020B0604020202020204" pitchFamily="34" charset="0"/>
              </a:rPr>
              <a:t>Pint of Science (2024)</a:t>
            </a:r>
          </a:p>
          <a:p>
            <a:endParaRPr lang="en-GB" sz="1400" b="1" dirty="0">
              <a:latin typeface="Lexend" pitchFamily="2" charset="0"/>
              <a:cs typeface="Arial" panose="020B0604020202020204" pitchFamily="34" charset="0"/>
            </a:endParaRPr>
          </a:p>
          <a:p>
            <a:r>
              <a:rPr lang="en-GB" sz="1400" b="1" dirty="0">
                <a:latin typeface="Lexend" pitchFamily="2" charset="0"/>
                <a:cs typeface="Arial" panose="020B0604020202020204" pitchFamily="34" charset="0"/>
              </a:rPr>
              <a:t>Jorvik Radio: Augmented reality sessions bring science alive for </a:t>
            </a:r>
          </a:p>
          <a:p>
            <a:r>
              <a:rPr lang="en-GB" sz="1400" b="1" dirty="0">
                <a:latin typeface="Lexend" pitchFamily="2" charset="0"/>
                <a:cs typeface="Arial" panose="020B0604020202020204" pitchFamily="34" charset="0"/>
              </a:rPr>
              <a:t>primary pupils in York. </a:t>
            </a:r>
            <a:r>
              <a:rPr lang="en-GB" sz="1400" dirty="0">
                <a:latin typeface="Lexend" pitchFamily="2" charset="0"/>
                <a:cs typeface="Arial" panose="020B0604020202020204" pitchFamily="34" charset="0"/>
              </a:rPr>
              <a:t>(2024)</a:t>
            </a:r>
          </a:p>
          <a:p>
            <a:endParaRPr lang="en-GB" sz="1400" dirty="0">
              <a:latin typeface="Lexend" pitchFamily="2" charset="0"/>
              <a:cs typeface="Arial" panose="020B0604020202020204" pitchFamily="34" charset="0"/>
            </a:endParaRPr>
          </a:p>
          <a:p>
            <a:r>
              <a:rPr lang="en-GB" sz="1400" b="1" dirty="0">
                <a:latin typeface="Lexend" pitchFamily="2" charset="0"/>
                <a:cs typeface="Arial" panose="020B0604020202020204" pitchFamily="34" charset="0"/>
              </a:rPr>
              <a:t>TED X Doncaster</a:t>
            </a:r>
            <a:r>
              <a:rPr lang="en-GB" sz="1400" dirty="0">
                <a:latin typeface="Lexend" pitchFamily="2" charset="0"/>
                <a:cs typeface="Arial" panose="020B0604020202020204" pitchFamily="34" charset="0"/>
              </a:rPr>
              <a:t>: De Coding (2024)</a:t>
            </a:r>
          </a:p>
          <a:p>
            <a:endParaRPr lang="en-GB" sz="1400" dirty="0">
              <a:latin typeface="Lexend" pitchFamily="2" charset="0"/>
              <a:cs typeface="Arial" panose="020B0604020202020204" pitchFamily="34" charset="0"/>
            </a:endParaRPr>
          </a:p>
          <a:p>
            <a:r>
              <a:rPr lang="en-GB" sz="1400" b="1" dirty="0">
                <a:latin typeface="Lexend" pitchFamily="2" charset="0"/>
                <a:cs typeface="Arial" panose="020B0604020202020204" pitchFamily="34" charset="0"/>
              </a:rPr>
              <a:t>Yorkshire and Humber Institute of Technology </a:t>
            </a:r>
            <a:r>
              <a:rPr lang="en-GB" sz="1400" dirty="0">
                <a:latin typeface="Lexend" pitchFamily="2" charset="0"/>
                <a:cs typeface="Arial" panose="020B0604020202020204" pitchFamily="34" charset="0"/>
              </a:rPr>
              <a:t>(2023)</a:t>
            </a:r>
          </a:p>
        </p:txBody>
      </p:sp>
      <p:sp>
        <p:nvSpPr>
          <p:cNvPr id="2" name="Title 1">
            <a:extLst>
              <a:ext uri="{FF2B5EF4-FFF2-40B4-BE49-F238E27FC236}">
                <a16:creationId xmlns:a16="http://schemas.microsoft.com/office/drawing/2014/main" id="{E4DB631E-E469-08B7-C64C-E7C2F052579C}"/>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GB" dirty="0"/>
              <a:t>Impact of Epic Science AR Project</a:t>
            </a:r>
          </a:p>
        </p:txBody>
      </p:sp>
    </p:spTree>
    <p:extLst>
      <p:ext uri="{BB962C8B-B14F-4D97-AF65-F5344CB8AC3E}">
        <p14:creationId xmlns:p14="http://schemas.microsoft.com/office/powerpoint/2010/main" val="129708323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898B23-CF88-4DFB-3828-182F970FBB4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61B604B-FD5D-2FEC-341F-015AEFE34F7F}"/>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Publications from the Project</a:t>
            </a:r>
          </a:p>
        </p:txBody>
      </p:sp>
      <p:pic>
        <p:nvPicPr>
          <p:cNvPr id="5" name="Picture 4" descr="Photograph of a book titled &quot;Teaching and Learning with Technologies in the Primary School,&quot; edited by Sarah Younie and Marilyn Leask, third edition. Cover features a classroom scene with children using tablets, highlighting the integration of technology in primary education.&#10;">
            <a:extLst>
              <a:ext uri="{FF2B5EF4-FFF2-40B4-BE49-F238E27FC236}">
                <a16:creationId xmlns:a16="http://schemas.microsoft.com/office/drawing/2014/main" id="{389B1CE0-7DE3-D8AA-B719-54A200641477}"/>
              </a:ext>
            </a:extLst>
          </p:cNvPr>
          <p:cNvPicPr>
            <a:picLocks noChangeAspect="1"/>
          </p:cNvPicPr>
          <p:nvPr/>
        </p:nvPicPr>
        <p:blipFill>
          <a:blip r:embed="rId2">
            <a:extLst>
              <a:ext uri="{28A0092B-C50C-407E-A947-70E740481C1C}">
                <a14:useLocalDpi xmlns:a14="http://schemas.microsoft.com/office/drawing/2010/main" val="0"/>
              </a:ext>
            </a:extLst>
          </a:blip>
          <a:srcRect l="7656" t="11896" r="10287" b="20706"/>
          <a:stretch>
            <a:fillRect/>
          </a:stretch>
        </p:blipFill>
        <p:spPr>
          <a:xfrm>
            <a:off x="0" y="0"/>
            <a:ext cx="6262425" cy="6858000"/>
          </a:xfrm>
          <a:prstGeom prst="rect">
            <a:avLst/>
          </a:prstGeom>
        </p:spPr>
      </p:pic>
      <p:pic>
        <p:nvPicPr>
          <p:cNvPr id="6" name="Picture 5" descr="Photograph of a blue academic journal titled &quot;Journal of Technology and Science Education,&quot; volume 13, number 1, published in 2023. Cover features two chalk pieces on a chalkboard and includes editor names and publication details.&#10;&#10;">
            <a:extLst>
              <a:ext uri="{FF2B5EF4-FFF2-40B4-BE49-F238E27FC236}">
                <a16:creationId xmlns:a16="http://schemas.microsoft.com/office/drawing/2014/main" id="{7E30F66F-A814-1947-B54B-BF2DB16294B5}"/>
              </a:ext>
            </a:extLst>
          </p:cNvPr>
          <p:cNvPicPr>
            <a:picLocks noChangeAspect="1"/>
          </p:cNvPicPr>
          <p:nvPr/>
        </p:nvPicPr>
        <p:blipFill>
          <a:blip r:embed="rId3">
            <a:extLst>
              <a:ext uri="{28A0092B-C50C-407E-A947-70E740481C1C}">
                <a14:useLocalDpi xmlns:a14="http://schemas.microsoft.com/office/drawing/2010/main" val="0"/>
              </a:ext>
            </a:extLst>
          </a:blip>
          <a:srcRect l="7752" t="7899" b="13114"/>
          <a:stretch>
            <a:fillRect/>
          </a:stretch>
        </p:blipFill>
        <p:spPr>
          <a:xfrm>
            <a:off x="6398907" y="0"/>
            <a:ext cx="5793093" cy="6858000"/>
          </a:xfrm>
          <a:prstGeom prst="rect">
            <a:avLst/>
          </a:prstGeom>
        </p:spPr>
      </p:pic>
    </p:spTree>
    <p:extLst>
      <p:ext uri="{BB962C8B-B14F-4D97-AF65-F5344CB8AC3E}">
        <p14:creationId xmlns:p14="http://schemas.microsoft.com/office/powerpoint/2010/main" val="220257888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107A23-3BCB-C493-2DA1-8FD72F122B9E}"/>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712BCADA-E587-68FA-65BF-D09253E8265D}"/>
              </a:ext>
              <a:ext uri="{C183D7F6-B498-43B3-948B-1728B52AA6E4}">
                <adec:decorative xmlns:adec="http://schemas.microsoft.com/office/drawing/2017/decorative" val="1"/>
              </a:ext>
            </a:extLst>
          </p:cNvPr>
          <p:cNvSpPr/>
          <p:nvPr/>
        </p:nvSpPr>
        <p:spPr>
          <a:xfrm>
            <a:off x="0" y="0"/>
            <a:ext cx="12192000" cy="3508744"/>
          </a:xfrm>
          <a:prstGeom prst="rect">
            <a:avLst/>
          </a:prstGeom>
          <a:solidFill>
            <a:srgbClr val="E9454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7AA9D3BB-EB75-73E3-DFAD-15B2694B06A3}"/>
              </a:ext>
            </a:extLst>
          </p:cNvPr>
          <p:cNvSpPr txBox="1"/>
          <p:nvPr/>
        </p:nvSpPr>
        <p:spPr>
          <a:xfrm>
            <a:off x="594219" y="2301921"/>
            <a:ext cx="2422031" cy="338554"/>
          </a:xfrm>
          <a:prstGeom prst="rect">
            <a:avLst/>
          </a:prstGeom>
          <a:noFill/>
        </p:spPr>
        <p:txBody>
          <a:bodyPr wrap="square" rtlCol="0">
            <a:spAutoFit/>
          </a:bodyPr>
          <a:lstStyle/>
          <a:p>
            <a:r>
              <a:rPr lang="en-GB" sz="1600" dirty="0">
                <a:solidFill>
                  <a:schemeClr val="bg1"/>
                </a:solidFill>
                <a:latin typeface="Lexend" pitchFamily="2" charset="0"/>
              </a:rPr>
              <a:t>www.epic-science.com</a:t>
            </a:r>
          </a:p>
        </p:txBody>
      </p:sp>
      <p:pic>
        <p:nvPicPr>
          <p:cNvPr id="2" name="Graphic 1" descr="Epic Science logo">
            <a:extLst>
              <a:ext uri="{FF2B5EF4-FFF2-40B4-BE49-F238E27FC236}">
                <a16:creationId xmlns:a16="http://schemas.microsoft.com/office/drawing/2014/main" id="{5FC101F9-EF4E-6328-1D1E-4B39DE7B308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97401" y="924545"/>
            <a:ext cx="2209324" cy="1186215"/>
          </a:xfrm>
          <a:prstGeom prst="rect">
            <a:avLst/>
          </a:prstGeom>
        </p:spPr>
      </p:pic>
      <p:pic>
        <p:nvPicPr>
          <p:cNvPr id="7" name="Picture 6" descr="Logo | York St John University">
            <a:extLst>
              <a:ext uri="{FF2B5EF4-FFF2-40B4-BE49-F238E27FC236}">
                <a16:creationId xmlns:a16="http://schemas.microsoft.com/office/drawing/2014/main" id="{FFE706F3-A84B-15C2-77F5-8F7A220B7766}"/>
              </a:ext>
            </a:extLst>
          </p:cNvPr>
          <p:cNvPicPr>
            <a:picLocks noChangeAspect="1"/>
          </p:cNvPicPr>
          <p:nvPr/>
        </p:nvPicPr>
        <p:blipFill>
          <a:blip r:embed="rId3"/>
          <a:stretch>
            <a:fillRect/>
          </a:stretch>
        </p:blipFill>
        <p:spPr>
          <a:xfrm>
            <a:off x="0" y="4824111"/>
            <a:ext cx="3198628" cy="1599314"/>
          </a:xfrm>
          <a:prstGeom prst="rect">
            <a:avLst/>
          </a:prstGeom>
        </p:spPr>
      </p:pic>
      <p:pic>
        <p:nvPicPr>
          <p:cNvPr id="6" name="Picture 5" descr="Photograph of four children in red uniforms and two adults in a classroom setting, interacting with large, colorful geometric shapes featuring symbols like a pencil, question mark, and Newton's cradle. The scene highlights an educational activity focused on learning and engagement, with a visible label, &quot;EPIC MegaGrants Recipient,&quot; on one shape, indicating support or sponsorship.&#10;&#10;">
            <a:extLst>
              <a:ext uri="{FF2B5EF4-FFF2-40B4-BE49-F238E27FC236}">
                <a16:creationId xmlns:a16="http://schemas.microsoft.com/office/drawing/2014/main" id="{47DE2E8C-BA49-AD22-8406-F4ABE0B23798}"/>
              </a:ext>
            </a:extLst>
          </p:cNvPr>
          <p:cNvPicPr>
            <a:picLocks noChangeAspect="1"/>
          </p:cNvPicPr>
          <p:nvPr/>
        </p:nvPicPr>
        <p:blipFill>
          <a:blip r:embed="rId4">
            <a:extLst>
              <a:ext uri="{28A0092B-C50C-407E-A947-70E740481C1C}">
                <a14:useLocalDpi xmlns:a14="http://schemas.microsoft.com/office/drawing/2010/main" val="0"/>
              </a:ext>
            </a:extLst>
          </a:blip>
          <a:srcRect l="11589" r="15934"/>
          <a:stretch>
            <a:fillRect/>
          </a:stretch>
        </p:blipFill>
        <p:spPr>
          <a:xfrm>
            <a:off x="4742121" y="0"/>
            <a:ext cx="7449879" cy="6858000"/>
          </a:xfrm>
          <a:prstGeom prst="rect">
            <a:avLst/>
          </a:prstGeom>
        </p:spPr>
      </p:pic>
      <p:sp>
        <p:nvSpPr>
          <p:cNvPr id="8" name="TextBox 7">
            <a:extLst>
              <a:ext uri="{FF2B5EF4-FFF2-40B4-BE49-F238E27FC236}">
                <a16:creationId xmlns:a16="http://schemas.microsoft.com/office/drawing/2014/main" id="{BC165466-EE12-BB23-0DA8-D0B913C73E16}"/>
              </a:ext>
            </a:extLst>
          </p:cNvPr>
          <p:cNvSpPr txBox="1"/>
          <p:nvPr/>
        </p:nvSpPr>
        <p:spPr>
          <a:xfrm>
            <a:off x="594219" y="4296065"/>
            <a:ext cx="2547492" cy="646331"/>
          </a:xfrm>
          <a:prstGeom prst="rect">
            <a:avLst/>
          </a:prstGeom>
          <a:noFill/>
        </p:spPr>
        <p:txBody>
          <a:bodyPr wrap="none" rtlCol="0">
            <a:spAutoFit/>
          </a:bodyPr>
          <a:lstStyle/>
          <a:p>
            <a:r>
              <a:rPr lang="en-GB" b="1" dirty="0">
                <a:latin typeface="Lexend" pitchFamily="2" charset="0"/>
              </a:rPr>
              <a:t>Warren Fearn</a:t>
            </a:r>
          </a:p>
          <a:p>
            <a:r>
              <a:rPr lang="en-GB" dirty="0">
                <a:latin typeface="Lexend" pitchFamily="2" charset="0"/>
              </a:rPr>
              <a:t>w.fearn@yorksj.ac.uk</a:t>
            </a:r>
          </a:p>
        </p:txBody>
      </p:sp>
      <p:sp>
        <p:nvSpPr>
          <p:cNvPr id="5" name="Title 4">
            <a:extLst>
              <a:ext uri="{FF2B5EF4-FFF2-40B4-BE49-F238E27FC236}">
                <a16:creationId xmlns:a16="http://schemas.microsoft.com/office/drawing/2014/main" id="{7FB75236-DFAC-097E-6C9E-B33FFA81DBD8}"/>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Thank you</a:t>
            </a:r>
          </a:p>
        </p:txBody>
      </p:sp>
    </p:spTree>
    <p:extLst>
      <p:ext uri="{BB962C8B-B14F-4D97-AF65-F5344CB8AC3E}">
        <p14:creationId xmlns:p14="http://schemas.microsoft.com/office/powerpoint/2010/main" val="185913288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57BB4-288F-905D-5349-28FB1AC1CE7E}"/>
            </a:ext>
          </a:extLst>
        </p:cNvPr>
        <p:cNvGrpSpPr/>
        <p:nvPr/>
      </p:nvGrpSpPr>
      <p:grpSpPr>
        <a:xfrm>
          <a:off x="0" y="0"/>
          <a:ext cx="0" cy="0"/>
          <a:chOff x="0" y="0"/>
          <a:chExt cx="0" cy="0"/>
        </a:xfrm>
      </p:grpSpPr>
      <p:pic>
        <p:nvPicPr>
          <p:cNvPr id="9" name="Picture 8" descr="Logo | York St John University">
            <a:extLst>
              <a:ext uri="{FF2B5EF4-FFF2-40B4-BE49-F238E27FC236}">
                <a16:creationId xmlns:a16="http://schemas.microsoft.com/office/drawing/2014/main" id="{F02FBDAE-6621-21EA-27C7-410B55BA16A0}"/>
              </a:ext>
            </a:extLst>
          </p:cNvPr>
          <p:cNvPicPr>
            <a:picLocks noChangeAspect="1"/>
          </p:cNvPicPr>
          <p:nvPr/>
        </p:nvPicPr>
        <p:blipFill>
          <a:blip r:embed="rId2"/>
          <a:stretch>
            <a:fillRect/>
          </a:stretch>
        </p:blipFill>
        <p:spPr>
          <a:xfrm>
            <a:off x="9872367" y="202719"/>
            <a:ext cx="2190307" cy="1095154"/>
          </a:xfrm>
          <a:prstGeom prst="rect">
            <a:avLst/>
          </a:prstGeom>
        </p:spPr>
      </p:pic>
      <p:sp>
        <p:nvSpPr>
          <p:cNvPr id="5" name="TextBox 4" descr="References.&#10;&#10;Barsalou, L.W. (2008). 'Grounded cognition', Annual Review of Psychology, 59, pp. 617–645. Doi:10.1146/annurev.psych.59.103006.093639.&#10;&#10;Board of Innovation (2024). ‘The AI-powered 'Stingray' model for innovation’, Board of Innovation Blog, 17 January [Blog]. Available at: https://www.boardofinnovation.com/blog/the-ai-powered-stingray-model-innovation/ (Accessed: 31 January 2026)&#10;&#10;Cauz, M., Clarinval, A., and Dumas, B. (2024). ‘Text readability in augmented reality: a multivocal literature review’, Virtual Reality, 28(1), 59. Available at: https://doi.org/10.1007/s10055-024-00949-6.&#10;&#10;Debernardis, S., Fiorentino, M., Gattullo, M., Monno, G. and Uva, A.E. (2014). ‘Text readability in head-worn displays: color and style optimization in video versus optical see-through devices’, IEEE Transactions on Visualization and Computer Graphics, 20(1), pp. 125–139. Doi: 10.1109/TVCG.2013.86 &#10;&#10;Dingler. T., Kunze, K., &amp; Outram, B. (2018). VR Reading UIs: Assessing Text Parameters for Reading in VR. In Extended Abstracts of the 2018 CHI Conference on Human Factors in Computing Systems (CHI EA '18). Association for Computing Machinery, New York, NY, USA, Paper LBW094, 1–6. Doi: https://doi.org/10.1145/3170427.3188695&#10;&#10;Fearn, W and Hook, J (2023) A Service Design Thinking Approach: What are the barriers and opportunities of using Augmented Reality for Primary Science Education? Journal of Technology and Science Education, 13 (1). &#10;&#10;Gabbard, J.L., Swan, J.E., and Hix, D. (2006). ‘The effects of text drawing styles, background textures, and natural lighting on text legibility in outdoor augmented reality’, Presence: Teleoperators and Virtual Environments, 15(1), pp. 16–32. Doi: 10.1162/pres.2006.15.1.16.&#10;&#10;Grinyer, C. (2025). Redesigning Thinking: How Service Design is Solving Our 21st Century Challenges, Berlin, Boston: De Gruyter. Doi: https://doi.org/10.1515/9783111397962&#10;&#10;Kalyuga, S. (2009). Managing cognitive load in adaptive multimedia learning. Hershey, PA: IGI Global. Doi:10.4018/978-1-60566-048-6.&#10;&#10;Knapp, J., Zeratsky, J., and Kowitz, B. (2016). Sprint: how to solve big problems and test new ideas in just five days. London: Bantam Press. ISBN-13: 978-0593076118&#10;">
            <a:extLst>
              <a:ext uri="{FF2B5EF4-FFF2-40B4-BE49-F238E27FC236}">
                <a16:creationId xmlns:a16="http://schemas.microsoft.com/office/drawing/2014/main" id="{EFD75799-FE27-D019-6687-A5D7A9662CA4}"/>
              </a:ext>
            </a:extLst>
          </p:cNvPr>
          <p:cNvSpPr txBox="1"/>
          <p:nvPr/>
        </p:nvSpPr>
        <p:spPr>
          <a:xfrm>
            <a:off x="646684" y="511302"/>
            <a:ext cx="10932172" cy="6186309"/>
          </a:xfrm>
          <a:prstGeom prst="rect">
            <a:avLst/>
          </a:prstGeom>
          <a:noFill/>
        </p:spPr>
        <p:txBody>
          <a:bodyPr wrap="square" rtlCol="0">
            <a:spAutoFit/>
          </a:bodyPr>
          <a:lstStyle/>
          <a:p>
            <a:r>
              <a:rPr lang="en-GB" sz="2400" b="1" dirty="0">
                <a:solidFill>
                  <a:srgbClr val="FF0000"/>
                </a:solidFill>
                <a:latin typeface="Lexend" pitchFamily="2" charset="0"/>
              </a:rPr>
              <a:t>References.</a:t>
            </a:r>
          </a:p>
          <a:p>
            <a:endParaRPr lang="en-GB" sz="2400" dirty="0">
              <a:solidFill>
                <a:srgbClr val="FF0000"/>
              </a:solidFill>
              <a:latin typeface="Lexend" pitchFamily="2" charset="0"/>
            </a:endParaRPr>
          </a:p>
          <a:p>
            <a:r>
              <a:rPr lang="en-GB" sz="1200" b="1" dirty="0">
                <a:latin typeface="Lexend" pitchFamily="2" charset="0"/>
              </a:rPr>
              <a:t>Barsalou, L.W. (2008). </a:t>
            </a:r>
            <a:r>
              <a:rPr lang="en-GB" sz="1200" dirty="0">
                <a:latin typeface="Lexend" pitchFamily="2" charset="0"/>
              </a:rPr>
              <a:t>'Grounded cognition', Annual Review of Psychology, 59, pp. 617–645. Doi:10.1146/annurev.psych.59.103006.093639</a:t>
            </a:r>
            <a:r>
              <a:rPr lang="en-GB" sz="1200" b="1" dirty="0">
                <a:latin typeface="Lexend" pitchFamily="2" charset="0"/>
              </a:rPr>
              <a:t>.</a:t>
            </a:r>
          </a:p>
          <a:p>
            <a:endParaRPr lang="en-GB" sz="1200" b="1" dirty="0">
              <a:latin typeface="Lexend" pitchFamily="2" charset="0"/>
            </a:endParaRPr>
          </a:p>
          <a:p>
            <a:r>
              <a:rPr lang="en-GB" sz="1200" b="1" dirty="0">
                <a:latin typeface="Lexend" pitchFamily="2" charset="0"/>
              </a:rPr>
              <a:t>Board of Innovation (2024). </a:t>
            </a:r>
            <a:r>
              <a:rPr lang="en-GB" sz="1200" dirty="0">
                <a:latin typeface="Lexend" pitchFamily="2" charset="0"/>
              </a:rPr>
              <a:t>‘The AI-powered 'Stingray' model for innovation’, </a:t>
            </a:r>
            <a:r>
              <a:rPr lang="en-GB" sz="1200" i="1" dirty="0">
                <a:latin typeface="Lexend" pitchFamily="2" charset="0"/>
              </a:rPr>
              <a:t>Board of Innovation Blog</a:t>
            </a:r>
            <a:r>
              <a:rPr lang="en-GB" sz="1200" dirty="0">
                <a:latin typeface="Lexend" pitchFamily="2" charset="0"/>
              </a:rPr>
              <a:t>, 17 January [Blog]. Available at: https://www.boardofinnovation.com/blog/the-ai-powered-stingray-model-innovation/ (Accessed: 31 January 2026)</a:t>
            </a:r>
          </a:p>
          <a:p>
            <a:endParaRPr lang="en-GB" sz="1200" b="1" dirty="0">
              <a:latin typeface="Lexend" pitchFamily="2" charset="0"/>
            </a:endParaRPr>
          </a:p>
          <a:p>
            <a:r>
              <a:rPr lang="en-GB" sz="1200" b="1" dirty="0" err="1">
                <a:latin typeface="Lexend" pitchFamily="2" charset="0"/>
              </a:rPr>
              <a:t>Cauz</a:t>
            </a:r>
            <a:r>
              <a:rPr lang="en-GB" sz="1200" b="1" dirty="0">
                <a:latin typeface="Lexend" pitchFamily="2" charset="0"/>
              </a:rPr>
              <a:t>, M., </a:t>
            </a:r>
            <a:r>
              <a:rPr lang="en-GB" sz="1200" b="1" dirty="0" err="1">
                <a:latin typeface="Lexend" pitchFamily="2" charset="0"/>
              </a:rPr>
              <a:t>Clarinval</a:t>
            </a:r>
            <a:r>
              <a:rPr lang="en-GB" sz="1200" b="1" dirty="0">
                <a:latin typeface="Lexend" pitchFamily="2" charset="0"/>
              </a:rPr>
              <a:t>, A., and Dumas, B. (2024). </a:t>
            </a:r>
            <a:r>
              <a:rPr lang="en-GB" sz="1200" dirty="0">
                <a:latin typeface="Lexend" pitchFamily="2" charset="0"/>
              </a:rPr>
              <a:t>‘Text readability in augmented reality: a multivocal literature review’, Virtual Reality, 28(1), 59. Available at: https://doi.org/10.1007/s10055-024-00949-6.</a:t>
            </a:r>
          </a:p>
          <a:p>
            <a:endParaRPr lang="en-GB" sz="1200" b="1" dirty="0">
              <a:latin typeface="Lexend" pitchFamily="2" charset="0"/>
            </a:endParaRPr>
          </a:p>
          <a:p>
            <a:r>
              <a:rPr lang="en-GB" sz="1200" b="1" dirty="0">
                <a:latin typeface="Lexend" pitchFamily="2" charset="0"/>
              </a:rPr>
              <a:t>Debernardis, S., Fiorentino, M., </a:t>
            </a:r>
            <a:r>
              <a:rPr lang="en-GB" sz="1200" b="1" dirty="0" err="1">
                <a:latin typeface="Lexend" pitchFamily="2" charset="0"/>
              </a:rPr>
              <a:t>Gattullo</a:t>
            </a:r>
            <a:r>
              <a:rPr lang="en-GB" sz="1200" b="1" dirty="0">
                <a:latin typeface="Lexend" pitchFamily="2" charset="0"/>
              </a:rPr>
              <a:t>, M., </a:t>
            </a:r>
            <a:r>
              <a:rPr lang="en-GB" sz="1200" b="1" dirty="0" err="1">
                <a:latin typeface="Lexend" pitchFamily="2" charset="0"/>
              </a:rPr>
              <a:t>Monno</a:t>
            </a:r>
            <a:r>
              <a:rPr lang="en-GB" sz="1200" b="1" dirty="0">
                <a:latin typeface="Lexend" pitchFamily="2" charset="0"/>
              </a:rPr>
              <a:t>, G. and Uva, A.E. (2014). </a:t>
            </a:r>
            <a:r>
              <a:rPr lang="en-GB" sz="1200" dirty="0">
                <a:latin typeface="Lexend" pitchFamily="2" charset="0"/>
              </a:rPr>
              <a:t>‘Text readability in head-worn displays: </a:t>
            </a:r>
            <a:r>
              <a:rPr lang="en-GB" sz="1200" dirty="0" err="1">
                <a:latin typeface="Lexend" pitchFamily="2" charset="0"/>
              </a:rPr>
              <a:t>color</a:t>
            </a:r>
            <a:r>
              <a:rPr lang="en-GB" sz="1200" dirty="0">
                <a:latin typeface="Lexend" pitchFamily="2" charset="0"/>
              </a:rPr>
              <a:t> and style optimization in video versus optical see-through devices’, IEEE Transactions on Visualization and Computer Graphics, 20(1), pp. 125–139. Doi: 10.1109/TVCG.2013.86 </a:t>
            </a:r>
          </a:p>
          <a:p>
            <a:endParaRPr lang="en-GB" sz="1200" b="1" dirty="0">
              <a:latin typeface="Lexend" pitchFamily="2" charset="0"/>
            </a:endParaRPr>
          </a:p>
          <a:p>
            <a:r>
              <a:rPr lang="en-GB" sz="1200" b="1" dirty="0">
                <a:latin typeface="Lexend" pitchFamily="2" charset="0"/>
              </a:rPr>
              <a:t>Dingler. T., Kunze, K., &amp; Outram, B. (2018). </a:t>
            </a:r>
            <a:r>
              <a:rPr lang="en-GB" sz="1200" dirty="0">
                <a:latin typeface="Lexend" pitchFamily="2" charset="0"/>
              </a:rPr>
              <a:t>VR Reading UIs: Assessing Text Parameters for Reading in VR. In Extended Abstracts of the 2018 CHI Conference on Human Factors in Computing Systems (CHI EA '18). Association for Computing Machinery, New York, NY, USA, Paper LBW094, 1–6. Doi: </a:t>
            </a:r>
            <a:r>
              <a:rPr lang="en-GB" sz="1200" u="sng" dirty="0">
                <a:latin typeface="Lexend" pitchFamily="2" charset="0"/>
                <a:hlinkClick r:id="rId3"/>
              </a:rPr>
              <a:t>https://doi.org/10.1145/3170427.3188695</a:t>
            </a:r>
            <a:endParaRPr lang="en-GB" sz="1200" dirty="0">
              <a:latin typeface="Lexend" pitchFamily="2" charset="0"/>
            </a:endParaRPr>
          </a:p>
          <a:p>
            <a:endParaRPr lang="en-GB" sz="1200" b="1" dirty="0">
              <a:latin typeface="Lexend" pitchFamily="2" charset="0"/>
            </a:endParaRPr>
          </a:p>
          <a:p>
            <a:r>
              <a:rPr lang="en-GB" sz="1200" b="1" dirty="0">
                <a:latin typeface="Lexend" pitchFamily="2" charset="0"/>
              </a:rPr>
              <a:t>Fearn, W and Hook, J (2023) </a:t>
            </a:r>
            <a:r>
              <a:rPr lang="en-GB" sz="1200" dirty="0">
                <a:latin typeface="Lexend" pitchFamily="2" charset="0"/>
              </a:rPr>
              <a:t>A Service Design Thinking Approach: What are the barriers and opportunities of using Augmented Reality for Primary Science Education? </a:t>
            </a:r>
            <a:r>
              <a:rPr lang="en-GB" sz="1200" i="1" dirty="0">
                <a:latin typeface="Lexend" pitchFamily="2" charset="0"/>
              </a:rPr>
              <a:t>Journal of Technology and Science Education</a:t>
            </a:r>
            <a:r>
              <a:rPr lang="en-GB" sz="1200" dirty="0">
                <a:latin typeface="Lexend" pitchFamily="2" charset="0"/>
              </a:rPr>
              <a:t>, 13 (1). </a:t>
            </a:r>
          </a:p>
          <a:p>
            <a:endParaRPr lang="en-GB" sz="1200" dirty="0">
              <a:latin typeface="Lexend" pitchFamily="2" charset="0"/>
            </a:endParaRPr>
          </a:p>
          <a:p>
            <a:r>
              <a:rPr lang="en-GB" sz="1200" b="1" dirty="0">
                <a:latin typeface="Lexend" pitchFamily="2" charset="0"/>
              </a:rPr>
              <a:t>Gabbard, J.L., Swan, J.E., and Hix, D. (2006). </a:t>
            </a:r>
            <a:r>
              <a:rPr lang="en-GB" sz="1200" dirty="0">
                <a:latin typeface="Lexend" pitchFamily="2" charset="0"/>
              </a:rPr>
              <a:t>‘The effects of text drawing styles, background textures, and natural lighting on text legibility in outdoor augmented reality’, Presence: Teleoperators and Virtual Environments, 15(1), pp. 16–32. Doi: 10.1162/pres.2006.15.1.16.</a:t>
            </a:r>
          </a:p>
          <a:p>
            <a:endParaRPr lang="en-GB" sz="1200" dirty="0">
              <a:latin typeface="Lexend" pitchFamily="2" charset="0"/>
            </a:endParaRPr>
          </a:p>
          <a:p>
            <a:r>
              <a:rPr lang="en-GB" sz="1200" b="1" dirty="0">
                <a:latin typeface="Lexend" pitchFamily="2" charset="0"/>
              </a:rPr>
              <a:t>Grinyer, C. (2025). </a:t>
            </a:r>
            <a:r>
              <a:rPr lang="en-GB" sz="1200" dirty="0">
                <a:latin typeface="Lexend" pitchFamily="2" charset="0"/>
              </a:rPr>
              <a:t>Redesigning Thinking: How Service Design is Solving Our 21st Century Challenges, Berlin, Boston: De Gruyter. Doi: https://doi.org/10.1515/9783111397962</a:t>
            </a:r>
          </a:p>
          <a:p>
            <a:endParaRPr lang="en-GB" sz="1200" dirty="0">
              <a:latin typeface="Lexend" pitchFamily="2" charset="0"/>
            </a:endParaRPr>
          </a:p>
          <a:p>
            <a:r>
              <a:rPr lang="en-GB" sz="1200" b="1" dirty="0" err="1">
                <a:latin typeface="Lexend" pitchFamily="2" charset="0"/>
              </a:rPr>
              <a:t>Kalyuga</a:t>
            </a:r>
            <a:r>
              <a:rPr lang="en-GB" sz="1200" b="1" dirty="0">
                <a:latin typeface="Lexend" pitchFamily="2" charset="0"/>
              </a:rPr>
              <a:t>, S. (2009). </a:t>
            </a:r>
            <a:r>
              <a:rPr lang="en-GB" sz="1200" dirty="0">
                <a:latin typeface="Lexend" pitchFamily="2" charset="0"/>
              </a:rPr>
              <a:t>Managing cognitive load in adaptive multimedia learning. Hershey, PA: IGI Global. Doi:10.4018/978-1-60566-048-6.</a:t>
            </a:r>
          </a:p>
          <a:p>
            <a:endParaRPr lang="en-GB" sz="1200" dirty="0">
              <a:latin typeface="Lexend" pitchFamily="2" charset="0"/>
            </a:endParaRPr>
          </a:p>
          <a:p>
            <a:r>
              <a:rPr lang="en-GB" sz="1200" b="1" dirty="0">
                <a:latin typeface="Lexend" pitchFamily="2" charset="0"/>
              </a:rPr>
              <a:t>Knapp, J., </a:t>
            </a:r>
            <a:r>
              <a:rPr lang="en-GB" sz="1200" b="1" dirty="0" err="1">
                <a:latin typeface="Lexend" pitchFamily="2" charset="0"/>
              </a:rPr>
              <a:t>Zeratsky</a:t>
            </a:r>
            <a:r>
              <a:rPr lang="en-GB" sz="1200" b="1" dirty="0">
                <a:latin typeface="Lexend" pitchFamily="2" charset="0"/>
              </a:rPr>
              <a:t>, J., and Kowitz, B. (2016). </a:t>
            </a:r>
            <a:r>
              <a:rPr lang="en-GB" sz="1200" dirty="0">
                <a:latin typeface="Lexend" pitchFamily="2" charset="0"/>
              </a:rPr>
              <a:t>Sprint: how to solve big problems and test new ideas in just five days. London: Bantam Press. ISBN-13: 978-0593076118</a:t>
            </a:r>
          </a:p>
        </p:txBody>
      </p:sp>
      <p:sp>
        <p:nvSpPr>
          <p:cNvPr id="2" name="Title 1">
            <a:extLst>
              <a:ext uri="{FF2B5EF4-FFF2-40B4-BE49-F238E27FC236}">
                <a16:creationId xmlns:a16="http://schemas.microsoft.com/office/drawing/2014/main" id="{2F78D90F-6382-B480-DFC6-A43F57888AB5}"/>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References1</a:t>
            </a:r>
          </a:p>
        </p:txBody>
      </p:sp>
    </p:spTree>
    <p:extLst>
      <p:ext uri="{BB962C8B-B14F-4D97-AF65-F5344CB8AC3E}">
        <p14:creationId xmlns:p14="http://schemas.microsoft.com/office/powerpoint/2010/main" val="381747574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B0FD9-F92B-3C06-4017-D73C4F4A4E7B}"/>
            </a:ext>
          </a:extLst>
        </p:cNvPr>
        <p:cNvGrpSpPr/>
        <p:nvPr/>
      </p:nvGrpSpPr>
      <p:grpSpPr>
        <a:xfrm>
          <a:off x="0" y="0"/>
          <a:ext cx="0" cy="0"/>
          <a:chOff x="0" y="0"/>
          <a:chExt cx="0" cy="0"/>
        </a:xfrm>
      </p:grpSpPr>
      <p:pic>
        <p:nvPicPr>
          <p:cNvPr id="3" name="Picture 2" descr="Logo | York St John University">
            <a:extLst>
              <a:ext uri="{FF2B5EF4-FFF2-40B4-BE49-F238E27FC236}">
                <a16:creationId xmlns:a16="http://schemas.microsoft.com/office/drawing/2014/main" id="{4990B429-AE2A-B107-7400-150D1C73F5A4}"/>
              </a:ext>
            </a:extLst>
          </p:cNvPr>
          <p:cNvPicPr>
            <a:picLocks noChangeAspect="1"/>
          </p:cNvPicPr>
          <p:nvPr/>
        </p:nvPicPr>
        <p:blipFill>
          <a:blip r:embed="rId2"/>
          <a:stretch>
            <a:fillRect/>
          </a:stretch>
        </p:blipFill>
        <p:spPr>
          <a:xfrm>
            <a:off x="9872367" y="202719"/>
            <a:ext cx="2190307" cy="1095154"/>
          </a:xfrm>
          <a:prstGeom prst="rect">
            <a:avLst/>
          </a:prstGeom>
        </p:spPr>
      </p:pic>
      <p:sp>
        <p:nvSpPr>
          <p:cNvPr id="5" name="TextBox 4" descr="References.&#10;&#10;Newman, D. (2002). The Process of Design Squiggle. Available at: thedesignsquiggle.com (Accessed: 24 April 2025).&#10;&#10;Norman, D.A. (2013). The Design of Everyday Things. Revised and expanded edition. Cambridge, MA: MIT Press. ISBN-13: 978-0262525671. &#10;&#10;Oculus Developers (2023a). VR Accessibility Design: User Experience (UX) and User Interface (UI). https://developer.oculus.com/resou rces/design-accessible-vr-ui-ux/#text. Accessed 19 June 2024 &#10;&#10;Oculus Developers (2023b). VR Accessibility Design: Captions and Subtitles. https://developer.oculus.com/resources/design-acces sible-vr-captions/. Accessed 19 June 2024&#10;&#10;Pathmanathan, S. (2014). 'Learning science through humour in children’s media', International Studies in Humour, 3(1), pp. 94–107. Available at: https://www.doc.gold.ac.uk/ephraim/Humor-E-Journals/IntStudiesHumour/Vol2014-1/Articles/PathmanathanLearningScienceThroughHumour.pdf (Accessed: 30 Nov 2024).&#10;&#10;Piaget, J. and Inhelder, B. (1956). The child’s conception of space. Translated from the French by F. J. Langdon and J. L. Lunzer. London: Routledge &amp; Kegan Paul. Doi: 10.4324/9781315006239&#10;&#10;Radu, I. (2014). Augmented reality in education: A meta-review and cross-media analysis. Personal and Ubiquitous Computing, 18(6), pp.1533–1543. Doi: https://doi.org/10.1007/s00779-013-0747-y&#10;&#10;Sassoon, R. (ed.) (1993) Computers and typography. Vol. 1. Oxford: Intellect Books. ISBN:1-871516-23-4&#10;&#10;Sawyer, B.D., Wolfe, B., Dobres, J., Chahine, N., Mehler, B., and Reimer, B. (2020). 'Glanceable, legible typography over complex backgrounds', Ergonomics, 63(7), pp. 864–883. doi:10.1080/00140139.2020.1758348. &#10;&#10;Segelström, F. (2013). Stakeholder Engagement for Service Design: How Service Designers Identify and Communicate Insights. Linköping, Sweden: Linköping University Electronic Press. Available at: https://liu.diva-portal.org/smash/get/diva2:647878/FULLTEXT03.pdf &#10;">
            <a:extLst>
              <a:ext uri="{FF2B5EF4-FFF2-40B4-BE49-F238E27FC236}">
                <a16:creationId xmlns:a16="http://schemas.microsoft.com/office/drawing/2014/main" id="{C8AC6967-8438-FFF8-4D98-F34B9CE2732C}"/>
              </a:ext>
            </a:extLst>
          </p:cNvPr>
          <p:cNvSpPr txBox="1"/>
          <p:nvPr/>
        </p:nvSpPr>
        <p:spPr>
          <a:xfrm>
            <a:off x="646684" y="511302"/>
            <a:ext cx="10932172" cy="6555641"/>
          </a:xfrm>
          <a:prstGeom prst="rect">
            <a:avLst/>
          </a:prstGeom>
          <a:noFill/>
        </p:spPr>
        <p:txBody>
          <a:bodyPr wrap="square" rtlCol="0">
            <a:spAutoFit/>
          </a:bodyPr>
          <a:lstStyle/>
          <a:p>
            <a:r>
              <a:rPr lang="en-GB" sz="2400" b="1" dirty="0">
                <a:solidFill>
                  <a:srgbClr val="FF0000"/>
                </a:solidFill>
                <a:latin typeface="Lexend" pitchFamily="2" charset="0"/>
              </a:rPr>
              <a:t>References.</a:t>
            </a:r>
          </a:p>
          <a:p>
            <a:endParaRPr lang="en-GB" sz="2400" dirty="0">
              <a:solidFill>
                <a:srgbClr val="FF0000"/>
              </a:solidFill>
              <a:latin typeface="Lexend" pitchFamily="2" charset="0"/>
            </a:endParaRPr>
          </a:p>
          <a:p>
            <a:r>
              <a:rPr lang="en-GB" sz="1200" b="1" dirty="0">
                <a:latin typeface="Lexend" pitchFamily="2" charset="0"/>
              </a:rPr>
              <a:t>Newman, D. (2002). </a:t>
            </a:r>
            <a:r>
              <a:rPr lang="en-GB" sz="1200" dirty="0">
                <a:latin typeface="Lexend" pitchFamily="2" charset="0"/>
              </a:rPr>
              <a:t>The Process of Design Squiggle. Available at: thedesignsquiggle.com (Accessed: 24 April 2025).</a:t>
            </a:r>
            <a:endParaRPr lang="en-GB" sz="1200" b="1" dirty="0">
              <a:latin typeface="Lexend" pitchFamily="2" charset="0"/>
            </a:endParaRPr>
          </a:p>
          <a:p>
            <a:endParaRPr lang="en-GB" sz="1200" b="1" dirty="0">
              <a:latin typeface="Lexend" pitchFamily="2" charset="0"/>
            </a:endParaRPr>
          </a:p>
          <a:p>
            <a:r>
              <a:rPr lang="en-GB" sz="1200" b="1" dirty="0">
                <a:latin typeface="Lexend" pitchFamily="2" charset="0"/>
              </a:rPr>
              <a:t>Norman, D.A. (2013). </a:t>
            </a:r>
            <a:r>
              <a:rPr lang="en-GB" sz="1200" dirty="0">
                <a:latin typeface="Lexend" pitchFamily="2" charset="0"/>
              </a:rPr>
              <a:t>The Design of Everyday Things. Revised and expanded edition. Cambridge, MA: MIT Press. ISBN-13: 978-0262525671. </a:t>
            </a:r>
            <a:endParaRPr lang="en-GB" sz="1200" b="1" dirty="0">
              <a:latin typeface="Lexend" pitchFamily="2" charset="0"/>
            </a:endParaRPr>
          </a:p>
          <a:p>
            <a:endParaRPr lang="en-GB" sz="1200" b="1" dirty="0">
              <a:latin typeface="Lexend" pitchFamily="2" charset="0"/>
            </a:endParaRPr>
          </a:p>
          <a:p>
            <a:r>
              <a:rPr lang="en-GB" sz="1200" b="1" dirty="0">
                <a:latin typeface="Lexend" pitchFamily="2" charset="0"/>
              </a:rPr>
              <a:t>Oculus Developers (2023a). </a:t>
            </a:r>
            <a:r>
              <a:rPr lang="en-GB" sz="1200" dirty="0">
                <a:latin typeface="Lexend" pitchFamily="2" charset="0"/>
              </a:rPr>
              <a:t>VR Accessibility Design: User Experience (UX) and User Interface (UI). https://developer.oculus.com/resou </a:t>
            </a:r>
            <a:r>
              <a:rPr lang="en-GB" sz="1200" dirty="0" err="1">
                <a:latin typeface="Lexend" pitchFamily="2" charset="0"/>
              </a:rPr>
              <a:t>rces</a:t>
            </a:r>
            <a:r>
              <a:rPr lang="en-GB" sz="1200" dirty="0">
                <a:latin typeface="Lexend" pitchFamily="2" charset="0"/>
              </a:rPr>
              <a:t>/design-accessible-</a:t>
            </a:r>
            <a:r>
              <a:rPr lang="en-GB" sz="1200" dirty="0" err="1">
                <a:latin typeface="Lexend" pitchFamily="2" charset="0"/>
              </a:rPr>
              <a:t>vr</a:t>
            </a:r>
            <a:r>
              <a:rPr lang="en-GB" sz="1200" dirty="0">
                <a:latin typeface="Lexend" pitchFamily="2" charset="0"/>
              </a:rPr>
              <a:t>-</a:t>
            </a:r>
            <a:r>
              <a:rPr lang="en-GB" sz="1200" dirty="0" err="1">
                <a:latin typeface="Lexend" pitchFamily="2" charset="0"/>
              </a:rPr>
              <a:t>ui-ux</a:t>
            </a:r>
            <a:r>
              <a:rPr lang="en-GB" sz="1200" dirty="0">
                <a:latin typeface="Lexend" pitchFamily="2" charset="0"/>
              </a:rPr>
              <a:t>/#text. Accessed 19 June 2024</a:t>
            </a:r>
            <a:r>
              <a:rPr lang="en-GB" sz="1200" b="1" dirty="0">
                <a:latin typeface="Lexend" pitchFamily="2" charset="0"/>
              </a:rPr>
              <a:t> </a:t>
            </a:r>
          </a:p>
          <a:p>
            <a:endParaRPr lang="en-GB" sz="1200" b="1" dirty="0">
              <a:latin typeface="Lexend" pitchFamily="2" charset="0"/>
            </a:endParaRPr>
          </a:p>
          <a:p>
            <a:r>
              <a:rPr lang="en-GB" sz="1200" b="1" dirty="0">
                <a:latin typeface="Lexend" pitchFamily="2" charset="0"/>
              </a:rPr>
              <a:t>Oculus Developers (2023b). </a:t>
            </a:r>
            <a:r>
              <a:rPr lang="en-GB" sz="1200" dirty="0">
                <a:latin typeface="Lexend" pitchFamily="2" charset="0"/>
              </a:rPr>
              <a:t>VR Accessibility Design: Captions and Subtitles. https://developer.oculus.com/resources/design-acces </a:t>
            </a:r>
            <a:r>
              <a:rPr lang="en-GB" sz="1200" dirty="0" err="1">
                <a:latin typeface="Lexend" pitchFamily="2" charset="0"/>
              </a:rPr>
              <a:t>sible</a:t>
            </a:r>
            <a:r>
              <a:rPr lang="en-GB" sz="1200" dirty="0">
                <a:latin typeface="Lexend" pitchFamily="2" charset="0"/>
              </a:rPr>
              <a:t>-</a:t>
            </a:r>
            <a:r>
              <a:rPr lang="en-GB" sz="1200" dirty="0" err="1">
                <a:latin typeface="Lexend" pitchFamily="2" charset="0"/>
              </a:rPr>
              <a:t>vr</a:t>
            </a:r>
            <a:r>
              <a:rPr lang="en-GB" sz="1200" dirty="0">
                <a:latin typeface="Lexend" pitchFamily="2" charset="0"/>
              </a:rPr>
              <a:t>-captions/. Accessed 19 June 2024</a:t>
            </a:r>
          </a:p>
          <a:p>
            <a:endParaRPr lang="en-GB" sz="1200" b="1" dirty="0">
              <a:latin typeface="Lexend" pitchFamily="2" charset="0"/>
            </a:endParaRPr>
          </a:p>
          <a:p>
            <a:r>
              <a:rPr lang="en-GB" sz="1200" b="1" dirty="0" err="1">
                <a:latin typeface="Lexend" pitchFamily="2" charset="0"/>
              </a:rPr>
              <a:t>Pathmanathan</a:t>
            </a:r>
            <a:r>
              <a:rPr lang="en-GB" sz="1200" b="1" dirty="0">
                <a:latin typeface="Lexend" pitchFamily="2" charset="0"/>
              </a:rPr>
              <a:t>, S. (2014). </a:t>
            </a:r>
            <a:r>
              <a:rPr lang="en-GB" sz="1200" dirty="0">
                <a:latin typeface="Lexend" pitchFamily="2" charset="0"/>
              </a:rPr>
              <a:t>'Learning science through humour in children’s media', International Studies in Humour, 3(1), pp. 94–107. Available at: https://www.doc.gold.ac.uk/ephraim/Humor-E-Journals/IntStudiesHumour/Vol2014-1/Articles/PathmanathanLearningScienceThroughHumour.pdf (Accessed: 30 Nov 2024).</a:t>
            </a:r>
          </a:p>
          <a:p>
            <a:endParaRPr lang="en-GB" sz="1200" b="1" dirty="0">
              <a:latin typeface="Lexend" pitchFamily="2" charset="0"/>
            </a:endParaRPr>
          </a:p>
          <a:p>
            <a:r>
              <a:rPr lang="en-GB" sz="1200" b="1" dirty="0">
                <a:latin typeface="Lexend" pitchFamily="2" charset="0"/>
              </a:rPr>
              <a:t>Piaget, J. and </a:t>
            </a:r>
            <a:r>
              <a:rPr lang="en-GB" sz="1200" b="1" dirty="0" err="1">
                <a:latin typeface="Lexend" pitchFamily="2" charset="0"/>
              </a:rPr>
              <a:t>Inhelder</a:t>
            </a:r>
            <a:r>
              <a:rPr lang="en-GB" sz="1200" b="1" dirty="0">
                <a:latin typeface="Lexend" pitchFamily="2" charset="0"/>
              </a:rPr>
              <a:t>, B. (1956). </a:t>
            </a:r>
            <a:r>
              <a:rPr lang="en-GB" sz="1200" dirty="0">
                <a:latin typeface="Lexend" pitchFamily="2" charset="0"/>
              </a:rPr>
              <a:t>The child’s conception of space. Translated from the French by F. J. Langdon and J. L. Lunzer. London: Routledge &amp; Kegan Paul. Doi: 10.4324/9781315006239</a:t>
            </a:r>
          </a:p>
          <a:p>
            <a:endParaRPr lang="en-GB" sz="1200" b="1" dirty="0">
              <a:latin typeface="Lexend" pitchFamily="2" charset="0"/>
            </a:endParaRPr>
          </a:p>
          <a:p>
            <a:r>
              <a:rPr lang="en-GB" sz="1200" b="1" dirty="0">
                <a:latin typeface="Lexend" pitchFamily="2" charset="0"/>
              </a:rPr>
              <a:t>Radu, I. (2014). </a:t>
            </a:r>
            <a:r>
              <a:rPr lang="en-GB" sz="1200" dirty="0">
                <a:latin typeface="Lexend" pitchFamily="2" charset="0"/>
              </a:rPr>
              <a:t>Augmented reality in education: A meta-review and cross-media analysis. Personal and Ubiquitous Computing, 18(6), pp.1533–1543. Doi: https://doi.org/10.1007/s00779-013-0747-y</a:t>
            </a:r>
          </a:p>
          <a:p>
            <a:endParaRPr lang="en-GB" sz="1200" b="1" dirty="0">
              <a:latin typeface="Lexend" pitchFamily="2" charset="0"/>
            </a:endParaRPr>
          </a:p>
          <a:p>
            <a:r>
              <a:rPr lang="en-GB" sz="1200" b="1" dirty="0">
                <a:latin typeface="Lexend" pitchFamily="2" charset="0"/>
              </a:rPr>
              <a:t>Sassoon, R. </a:t>
            </a:r>
            <a:r>
              <a:rPr lang="en-GB" sz="1200" dirty="0">
                <a:latin typeface="Lexend" pitchFamily="2" charset="0"/>
              </a:rPr>
              <a:t>(ed.) (1993) Computers and typography. Vol. 1. Oxford: Intellect Books. ISBN:1-871516-23-4</a:t>
            </a:r>
            <a:endParaRPr lang="en-GB" sz="1200" b="1" dirty="0">
              <a:latin typeface="Lexend" pitchFamily="2" charset="0"/>
            </a:endParaRPr>
          </a:p>
          <a:p>
            <a:endParaRPr lang="en-GB" sz="1200" b="1" dirty="0">
              <a:latin typeface="Lexend" pitchFamily="2" charset="0"/>
            </a:endParaRPr>
          </a:p>
          <a:p>
            <a:r>
              <a:rPr lang="en-GB" sz="1200" b="1" dirty="0">
                <a:latin typeface="Lexend" pitchFamily="2" charset="0"/>
              </a:rPr>
              <a:t>Sawyer, B.D., Wolfe, B., </a:t>
            </a:r>
            <a:r>
              <a:rPr lang="en-GB" sz="1200" b="1" dirty="0" err="1">
                <a:latin typeface="Lexend" pitchFamily="2" charset="0"/>
              </a:rPr>
              <a:t>Dobres</a:t>
            </a:r>
            <a:r>
              <a:rPr lang="en-GB" sz="1200" b="1" dirty="0">
                <a:latin typeface="Lexend" pitchFamily="2" charset="0"/>
              </a:rPr>
              <a:t>, J., Chahine, N., Mehler, B., and Reimer, B. (2020). </a:t>
            </a:r>
            <a:r>
              <a:rPr lang="en-GB" sz="1200" dirty="0">
                <a:latin typeface="Lexend" pitchFamily="2" charset="0"/>
              </a:rPr>
              <a:t>'Glanceable, legible typography over complex backgrounds', Ergonomics, 63(7), pp. 864–883. doi:10.1080/00140139.2020.1758348. </a:t>
            </a:r>
            <a:endParaRPr lang="en-GB" sz="1200" b="1" dirty="0">
              <a:latin typeface="Lexend" pitchFamily="2" charset="0"/>
            </a:endParaRPr>
          </a:p>
          <a:p>
            <a:endParaRPr lang="en-GB" sz="1200" b="1" dirty="0">
              <a:latin typeface="Lexend" pitchFamily="2" charset="0"/>
            </a:endParaRPr>
          </a:p>
          <a:p>
            <a:r>
              <a:rPr lang="en-GB" sz="1200" b="1" dirty="0" err="1">
                <a:latin typeface="Lexend" pitchFamily="2" charset="0"/>
              </a:rPr>
              <a:t>Segelström</a:t>
            </a:r>
            <a:r>
              <a:rPr lang="en-GB" sz="1200" b="1" dirty="0">
                <a:latin typeface="Lexend" pitchFamily="2" charset="0"/>
              </a:rPr>
              <a:t>, F. (2013). </a:t>
            </a:r>
            <a:r>
              <a:rPr lang="en-GB" sz="1200" dirty="0">
                <a:latin typeface="Lexend" pitchFamily="2" charset="0"/>
              </a:rPr>
              <a:t>Stakeholder Engagement for Service Design: How Service Designers Identify and Communicate Insights. Linköping, Sweden: Linköping University Electronic Press. Available at: </a:t>
            </a:r>
            <a:r>
              <a:rPr lang="en-GB" sz="1200" u="sng" dirty="0">
                <a:latin typeface="Lexend" pitchFamily="2" charset="0"/>
                <a:hlinkClick r:id="rId3"/>
              </a:rPr>
              <a:t>https://liu.diva-portal.org/smash/get/diva2:647878/FULLTEXT03.pdf</a:t>
            </a:r>
            <a:r>
              <a:rPr lang="en-GB" sz="1200" b="1" dirty="0">
                <a:latin typeface="Lexend" pitchFamily="2" charset="0"/>
              </a:rPr>
              <a:t> </a:t>
            </a:r>
          </a:p>
          <a:p>
            <a:endParaRPr lang="en-GB" sz="1200" dirty="0">
              <a:latin typeface="Lexend" pitchFamily="2" charset="0"/>
            </a:endParaRPr>
          </a:p>
          <a:p>
            <a:endParaRPr lang="en-GB" sz="2400" dirty="0">
              <a:solidFill>
                <a:srgbClr val="FF0000"/>
              </a:solidFill>
              <a:latin typeface="Lexend" pitchFamily="2" charset="0"/>
            </a:endParaRPr>
          </a:p>
        </p:txBody>
      </p:sp>
      <p:sp>
        <p:nvSpPr>
          <p:cNvPr id="2" name="Title 1">
            <a:extLst>
              <a:ext uri="{FF2B5EF4-FFF2-40B4-BE49-F238E27FC236}">
                <a16:creationId xmlns:a16="http://schemas.microsoft.com/office/drawing/2014/main" id="{FF699ED3-0653-2238-BD85-44E08D4978DD}"/>
              </a:ext>
            </a:extLst>
          </p:cNvPr>
          <p:cNvSpPr>
            <a:spLocks noGrp="1"/>
          </p:cNvSpPr>
          <p:nvPr>
            <p:ph type="ctrTitle"/>
          </p:nvPr>
        </p:nvSpPr>
        <p:spPr>
          <a:xfrm>
            <a:off x="1524000" y="-2387600"/>
            <a:ext cx="9144000" cy="2387600"/>
          </a:xfrm>
        </p:spPr>
        <p:txBody>
          <a:bodyPr vert="horz" lIns="91440" tIns="45720" rIns="91440" bIns="45720" rtlCol="0" anchor="b">
            <a:normAutofit/>
          </a:bodyPr>
          <a:lstStyle/>
          <a:p>
            <a:r>
              <a:rPr lang="en-GB" dirty="0"/>
              <a:t>References2</a:t>
            </a:r>
          </a:p>
        </p:txBody>
      </p:sp>
    </p:spTree>
    <p:extLst>
      <p:ext uri="{BB962C8B-B14F-4D97-AF65-F5344CB8AC3E}">
        <p14:creationId xmlns:p14="http://schemas.microsoft.com/office/powerpoint/2010/main" val="23440514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10584</TotalTime>
  <Words>3252</Words>
  <Application>Microsoft Office PowerPoint</Application>
  <PresentationFormat>Widescreen</PresentationFormat>
  <Paragraphs>486</Paragraphs>
  <Slides>64</Slides>
  <Notes>18</Notes>
  <HiddenSlides>0</HiddenSlides>
  <MMClips>6</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64</vt:i4>
      </vt:variant>
    </vt:vector>
  </HeadingPairs>
  <TitlesOfParts>
    <vt:vector size="73" baseType="lpstr">
      <vt:lpstr>Aptos</vt:lpstr>
      <vt:lpstr>Aptos Display</vt:lpstr>
      <vt:lpstr>Arial</vt:lpstr>
      <vt:lpstr>Bahnschrift</vt:lpstr>
      <vt:lpstr>Lexend</vt:lpstr>
      <vt:lpstr>Lexend ExtraBold</vt:lpstr>
      <vt:lpstr>Lexend Medium</vt:lpstr>
      <vt:lpstr>Noto Sans Symbols</vt:lpstr>
      <vt:lpstr>Office Theme</vt:lpstr>
      <vt:lpstr>www.epic-science.com</vt:lpstr>
      <vt:lpstr>How can a service design approach be used to design, deliver, and evaluate augmented reality as an educational service for primary science learning in real school settings?</vt:lpstr>
      <vt:lpstr> 1) How can AR create new remote experiences outside of the classroom?  2) What are the barrier and opportunities for using augmented reality within schools?    </vt:lpstr>
      <vt:lpstr>Why Service Design?</vt:lpstr>
      <vt:lpstr>A Service Design Iterative Process</vt:lpstr>
      <vt:lpstr>1.User Centred 2.Co-creative 3.Sequencing 4.Evidencing 5.Holistic </vt:lpstr>
      <vt:lpstr>Project Team</vt:lpstr>
      <vt:lpstr>Exploration. </vt:lpstr>
      <vt:lpstr>Observations Focus Groups Contextual Interviews Online Questionnaire Empathy Mapping What might be…… Design Sprints  *64 Primary School Teachers and Ebor Academy Trust, York.</vt:lpstr>
      <vt:lpstr>Observations.</vt:lpstr>
      <vt:lpstr>Focus groups</vt:lpstr>
      <vt:lpstr>Empathy Mapping.</vt:lpstr>
      <vt:lpstr>Crazy 8s.</vt:lpstr>
      <vt:lpstr>Teacher feedback about AR</vt:lpstr>
      <vt:lpstr>Teacher feedback about using AR</vt:lpstr>
      <vt:lpstr>Percentage of teachers using AR or VR in the classroom</vt:lpstr>
      <vt:lpstr>Mapping Key Points</vt:lpstr>
      <vt:lpstr>Challenges  Affordability &amp; Investment Staff Attitude &amp; Confidence IT Infrastructure Time Preparation CPD &amp; Training Inclusive Wi-Fi Control / Access  Digital Divide Access to Devices Safeguarding Children Level Playing Field    *Braun and Clarke (2006) Thematic Analysis (Nvivo)</vt:lpstr>
      <vt:lpstr>Creation.</vt:lpstr>
      <vt:lpstr>Focus Groups Contextual Interviews Online Questionnaire Empathy Canvas Maps Sketch Development Desktop Walkthrough Customer Journey Mapping Paper Prototyping Storyboarding</vt:lpstr>
      <vt:lpstr>Percentage of teachers’ responses for a pop-up Augmented Reality Exhibition</vt:lpstr>
      <vt:lpstr>Teachers responses to an AR Science Exhibition</vt:lpstr>
      <vt:lpstr>Sketches of the AR exhibition</vt:lpstr>
      <vt:lpstr>Mapping out the five stations</vt:lpstr>
      <vt:lpstr>Sequencing.</vt:lpstr>
      <vt:lpstr>Desktop Walkthrough.  A desktop walkthrough is often described as a small-scale, three-dimensional model of a service environment, where simple props, such as LEGO pieces, cardboard, or figurines, are used to prototype and explore scenarios.  (Segelström, 2013; Stickdorn et al., 2011)  Sequenced events Flow of Actions / Movement of Pupils Colour / AR navigation Ergonomics Exhibition Dynamics Pupil Group size  UX Design and AR Placement (UX) </vt:lpstr>
      <vt:lpstr>3D Visualiation and VR experience for the AR Exhibition</vt:lpstr>
      <vt:lpstr>Pupil feedback for the AR exhibtion</vt:lpstr>
      <vt:lpstr>Cardboard fabrication and colour testing of AR Exhibition</vt:lpstr>
      <vt:lpstr>3D Models and Visualisation of iterated AR exhibition</vt:lpstr>
      <vt:lpstr>Net graphics for the AR stations</vt:lpstr>
      <vt:lpstr>Iteration of the AR markers</vt:lpstr>
      <vt:lpstr>Early test of using AR markers</vt:lpstr>
      <vt:lpstr>Character Design Influences</vt:lpstr>
      <vt:lpstr>Character Design Concepts</vt:lpstr>
      <vt:lpstr>Storyboarding and narrating the AR experiences </vt:lpstr>
      <vt:lpstr>Typeface and graphic language  as pedagogical infrastructure </vt:lpstr>
      <vt:lpstr>Customer Journey Mapping and interface design</vt:lpstr>
      <vt:lpstr>Blueprinting using Unreal Engine</vt:lpstr>
      <vt:lpstr>Scanning the AR Markers</vt:lpstr>
      <vt:lpstr>The Implementation Stage</vt:lpstr>
      <vt:lpstr>Research methods for Implementation Stage</vt:lpstr>
      <vt:lpstr>Images showing pupils engaging with the AR Epic Science application</vt:lpstr>
      <vt:lpstr>Research Questions for Implementation Stage</vt:lpstr>
      <vt:lpstr>Observing pupils engaging with the AR Epic Science Exhibition</vt:lpstr>
      <vt:lpstr>Images of the Introductory Video for Epic Science</vt:lpstr>
      <vt:lpstr>Movement and Positioning of pupils engaging with the AR Exhibition</vt:lpstr>
      <vt:lpstr>Group Choreography and Shared Devices </vt:lpstr>
      <vt:lpstr>Collaborative Learning</vt:lpstr>
      <vt:lpstr>Managing Cognitive Load</vt:lpstr>
      <vt:lpstr>Pupil responses for the Epic Science AR Exhibition</vt:lpstr>
      <vt:lpstr>Statistics showing pupil’s experience and data responses</vt:lpstr>
      <vt:lpstr>Balancing Novelty using AR</vt:lpstr>
      <vt:lpstr>Expanding Pupils Conceptions of Science and Technology Careers</vt:lpstr>
      <vt:lpstr>Playfulness, humour and emotional connection</vt:lpstr>
      <vt:lpstr>Scaffolding AR Experience </vt:lpstr>
      <vt:lpstr>Staged Service Approach for an AR Exhibition</vt:lpstr>
      <vt:lpstr>The reflection stage</vt:lpstr>
      <vt:lpstr>Future Research Agenda</vt:lpstr>
      <vt:lpstr>Impact of Epic Science AR Project</vt:lpstr>
      <vt:lpstr>Publications from the Project</vt:lpstr>
      <vt:lpstr>Thank you</vt:lpstr>
      <vt:lpstr>References1</vt:lpstr>
      <vt:lpstr>References2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Warren Fearn (W.Fearn)</dc:creator>
  <cp:lastModifiedBy>Warren Fearn (W.Fearn)</cp:lastModifiedBy>
  <cp:revision>301</cp:revision>
  <dcterms:created xsi:type="dcterms:W3CDTF">2026-06-15T19:14:31Z</dcterms:created>
  <dcterms:modified xsi:type="dcterms:W3CDTF">2026-07-07T10:38:58Z</dcterms:modified>
</cp:coreProperties>
</file>