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1"/>
  </p:notesMasterIdLst>
  <p:sldIdLst>
    <p:sldId id="906" r:id="rId3"/>
    <p:sldId id="267" r:id="rId4"/>
    <p:sldId id="289" r:id="rId5"/>
    <p:sldId id="913" r:id="rId6"/>
    <p:sldId id="291" r:id="rId7"/>
    <p:sldId id="288" r:id="rId8"/>
    <p:sldId id="915" r:id="rId9"/>
    <p:sldId id="896" r:id="rId10"/>
    <p:sldId id="423" r:id="rId11"/>
    <p:sldId id="910" r:id="rId12"/>
    <p:sldId id="268" r:id="rId13"/>
    <p:sldId id="682" r:id="rId14"/>
    <p:sldId id="681" r:id="rId15"/>
    <p:sldId id="272" r:id="rId16"/>
    <p:sldId id="273" r:id="rId17"/>
    <p:sldId id="276" r:id="rId18"/>
    <p:sldId id="914" r:id="rId19"/>
    <p:sldId id="280" r:id="rId20"/>
    <p:sldId id="263" r:id="rId21"/>
    <p:sldId id="257" r:id="rId22"/>
    <p:sldId id="258" r:id="rId23"/>
    <p:sldId id="259" r:id="rId24"/>
    <p:sldId id="284" r:id="rId25"/>
    <p:sldId id="278" r:id="rId26"/>
    <p:sldId id="287" r:id="rId27"/>
    <p:sldId id="901" r:id="rId28"/>
    <p:sldId id="270" r:id="rId29"/>
    <p:sldId id="271" r:id="rId3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ECF9E7"/>
    <a:srgbClr val="FFFF99"/>
    <a:srgbClr val="F9EB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5EF044-97F6-F103-20B1-33401BDEDBB1}" v="1" dt="2026-07-22T18:43:42.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34" autoAdjust="0"/>
    <p:restoredTop sz="74501" autoAdjust="0"/>
  </p:normalViewPr>
  <p:slideViewPr>
    <p:cSldViewPr snapToGrid="0">
      <p:cViewPr varScale="1">
        <p:scale>
          <a:sx n="72" d="100"/>
          <a:sy n="72" d="100"/>
        </p:scale>
        <p:origin x="90"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A75636-4804-476B-8325-9FFF06B33EF5}"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C21CA11D-106F-4C3D-87F7-24128F60FC1D}">
      <dgm:prSet phldrT="[Text]" phldr="0"/>
      <dgm:spPr/>
      <dgm:t>
        <a:bodyPr/>
        <a:lstStyle/>
        <a:p>
          <a:r>
            <a:rPr lang="en-GB"/>
            <a:t>To explore experiential, contextual place-responsive pedagogy as an innovative educational approach </a:t>
          </a:r>
          <a:endParaRPr lang="en-GB" b="1"/>
        </a:p>
      </dgm:t>
    </dgm:pt>
    <dgm:pt modelId="{F48FD107-0215-4C5F-B8C2-DBDD7B41847B}" type="parTrans" cxnId="{4CE13CB5-77C7-42CE-95C0-94001FA4C735}">
      <dgm:prSet/>
      <dgm:spPr/>
      <dgm:t>
        <a:bodyPr/>
        <a:lstStyle/>
        <a:p>
          <a:endParaRPr lang="en-GB"/>
        </a:p>
      </dgm:t>
    </dgm:pt>
    <dgm:pt modelId="{B406AAF1-F394-415E-89D7-A6982A0C8B8C}" type="sibTrans" cxnId="{4CE13CB5-77C7-42CE-95C0-94001FA4C735}">
      <dgm:prSet/>
      <dgm:spPr/>
      <dgm:t>
        <a:bodyPr/>
        <a:lstStyle/>
        <a:p>
          <a:endParaRPr lang="en-GB"/>
        </a:p>
      </dgm:t>
    </dgm:pt>
    <dgm:pt modelId="{D3DC1252-5D3E-450B-9857-712DC06055FB}">
      <dgm:prSet phldrT="[Text]" phldr="0"/>
      <dgm:spPr/>
      <dgm:t>
        <a:bodyPr/>
        <a:lstStyle/>
        <a:p>
          <a:r>
            <a:rPr lang="en-GB" b="0"/>
            <a:t>To illustrate how collaborative and responsive curriculum design in Higher </a:t>
          </a:r>
          <a:r>
            <a:rPr lang="en-GB" b="0">
              <a:latin typeface="Calibri"/>
            </a:rPr>
            <a:t>Education</a:t>
          </a:r>
          <a:r>
            <a:rPr lang="en-GB" b="0"/>
            <a:t> can effectively interweave research with authentic learning experiences </a:t>
          </a:r>
        </a:p>
      </dgm:t>
    </dgm:pt>
    <dgm:pt modelId="{87E26882-F15F-47BA-A28E-6C6E9E039A4B}" type="parTrans" cxnId="{0889A887-6797-4279-8D6C-E1666DE4B21C}">
      <dgm:prSet/>
      <dgm:spPr/>
      <dgm:t>
        <a:bodyPr/>
        <a:lstStyle/>
        <a:p>
          <a:endParaRPr lang="en-GB"/>
        </a:p>
      </dgm:t>
    </dgm:pt>
    <dgm:pt modelId="{C0BF6371-AFB7-459D-8BA5-73489F70E02C}" type="sibTrans" cxnId="{0889A887-6797-4279-8D6C-E1666DE4B21C}">
      <dgm:prSet/>
      <dgm:spPr/>
      <dgm:t>
        <a:bodyPr/>
        <a:lstStyle/>
        <a:p>
          <a:endParaRPr lang="en-GB"/>
        </a:p>
      </dgm:t>
    </dgm:pt>
    <dgm:pt modelId="{BF23BED6-3E3D-41E2-A4CF-77EB7D886630}">
      <dgm:prSet phldrT="[Text]" phldr="0"/>
      <dgm:spPr/>
      <dgm:t>
        <a:bodyPr/>
        <a:lstStyle/>
        <a:p>
          <a:r>
            <a:rPr lang="en-GB" b="0" dirty="0"/>
            <a:t>To reflect on future implementation of pedagogies supporting incidental learning and opportunities for connection with nature, place, community and self</a:t>
          </a:r>
        </a:p>
      </dgm:t>
    </dgm:pt>
    <dgm:pt modelId="{C2F94798-C132-49B3-AEF8-9221313A77F9}" type="parTrans" cxnId="{CB7E517E-5364-4ACF-B5AB-0527DF0C8AD9}">
      <dgm:prSet/>
      <dgm:spPr/>
      <dgm:t>
        <a:bodyPr/>
        <a:lstStyle/>
        <a:p>
          <a:endParaRPr lang="en-GB"/>
        </a:p>
      </dgm:t>
    </dgm:pt>
    <dgm:pt modelId="{DE35D4FD-A71A-412D-B5BA-F568AAE8EE25}" type="sibTrans" cxnId="{CB7E517E-5364-4ACF-B5AB-0527DF0C8AD9}">
      <dgm:prSet/>
      <dgm:spPr/>
      <dgm:t>
        <a:bodyPr/>
        <a:lstStyle/>
        <a:p>
          <a:endParaRPr lang="en-GB"/>
        </a:p>
      </dgm:t>
    </dgm:pt>
    <dgm:pt modelId="{3D3C5B0E-34DE-412D-99F9-50A6ACBBF23E}" type="pres">
      <dgm:prSet presAssocID="{99A75636-4804-476B-8325-9FFF06B33EF5}" presName="vert0" presStyleCnt="0">
        <dgm:presLayoutVars>
          <dgm:dir/>
          <dgm:animOne val="branch"/>
          <dgm:animLvl val="lvl"/>
        </dgm:presLayoutVars>
      </dgm:prSet>
      <dgm:spPr/>
    </dgm:pt>
    <dgm:pt modelId="{7F93CCC8-341B-4999-BF15-505CA8294524}" type="pres">
      <dgm:prSet presAssocID="{C21CA11D-106F-4C3D-87F7-24128F60FC1D}" presName="thickLine" presStyleLbl="alignNode1" presStyleIdx="0" presStyleCnt="3"/>
      <dgm:spPr/>
    </dgm:pt>
    <dgm:pt modelId="{C02C9647-5313-4EE1-B778-8003B228CAA0}" type="pres">
      <dgm:prSet presAssocID="{C21CA11D-106F-4C3D-87F7-24128F60FC1D}" presName="horz1" presStyleCnt="0"/>
      <dgm:spPr/>
    </dgm:pt>
    <dgm:pt modelId="{D13A032C-4679-444A-A35C-21DF48055424}" type="pres">
      <dgm:prSet presAssocID="{C21CA11D-106F-4C3D-87F7-24128F60FC1D}" presName="tx1" presStyleLbl="revTx" presStyleIdx="0" presStyleCnt="3"/>
      <dgm:spPr/>
    </dgm:pt>
    <dgm:pt modelId="{D562A6EC-7D3C-403D-94DD-65087E7B38D1}" type="pres">
      <dgm:prSet presAssocID="{C21CA11D-106F-4C3D-87F7-24128F60FC1D}" presName="vert1" presStyleCnt="0"/>
      <dgm:spPr/>
    </dgm:pt>
    <dgm:pt modelId="{ABA78114-A867-4E78-8370-E2E7E3D86155}" type="pres">
      <dgm:prSet presAssocID="{D3DC1252-5D3E-450B-9857-712DC06055FB}" presName="thickLine" presStyleLbl="alignNode1" presStyleIdx="1" presStyleCnt="3"/>
      <dgm:spPr/>
    </dgm:pt>
    <dgm:pt modelId="{AECE82F4-A77C-4010-BCC9-7A2647162A45}" type="pres">
      <dgm:prSet presAssocID="{D3DC1252-5D3E-450B-9857-712DC06055FB}" presName="horz1" presStyleCnt="0"/>
      <dgm:spPr/>
    </dgm:pt>
    <dgm:pt modelId="{3A1662B7-E452-4868-8E1D-CF2A36457F9B}" type="pres">
      <dgm:prSet presAssocID="{D3DC1252-5D3E-450B-9857-712DC06055FB}" presName="tx1" presStyleLbl="revTx" presStyleIdx="1" presStyleCnt="3"/>
      <dgm:spPr/>
    </dgm:pt>
    <dgm:pt modelId="{82F6FCDC-0A73-4E06-8659-0914E4D291EC}" type="pres">
      <dgm:prSet presAssocID="{D3DC1252-5D3E-450B-9857-712DC06055FB}" presName="vert1" presStyleCnt="0"/>
      <dgm:spPr/>
    </dgm:pt>
    <dgm:pt modelId="{0EC67671-916E-4F19-85DC-EC9050903F8F}" type="pres">
      <dgm:prSet presAssocID="{BF23BED6-3E3D-41E2-A4CF-77EB7D886630}" presName="thickLine" presStyleLbl="alignNode1" presStyleIdx="2" presStyleCnt="3"/>
      <dgm:spPr/>
    </dgm:pt>
    <dgm:pt modelId="{472B184D-2F9E-478E-8324-9245E119E9D8}" type="pres">
      <dgm:prSet presAssocID="{BF23BED6-3E3D-41E2-A4CF-77EB7D886630}" presName="horz1" presStyleCnt="0"/>
      <dgm:spPr/>
    </dgm:pt>
    <dgm:pt modelId="{812A903C-CA7E-478E-9C4B-0A36792C9329}" type="pres">
      <dgm:prSet presAssocID="{BF23BED6-3E3D-41E2-A4CF-77EB7D886630}" presName="tx1" presStyleLbl="revTx" presStyleIdx="2" presStyleCnt="3"/>
      <dgm:spPr/>
    </dgm:pt>
    <dgm:pt modelId="{87DD217E-6946-4B88-B731-59950E963F65}" type="pres">
      <dgm:prSet presAssocID="{BF23BED6-3E3D-41E2-A4CF-77EB7D886630}" presName="vert1" presStyleCnt="0"/>
      <dgm:spPr/>
    </dgm:pt>
  </dgm:ptLst>
  <dgm:cxnLst>
    <dgm:cxn modelId="{E4153413-0FD9-411B-BAB7-B19ED854B312}" type="presOf" srcId="{BF23BED6-3E3D-41E2-A4CF-77EB7D886630}" destId="{812A903C-CA7E-478E-9C4B-0A36792C9329}" srcOrd="0" destOrd="0" presId="urn:microsoft.com/office/officeart/2008/layout/LinedList"/>
    <dgm:cxn modelId="{5FC4CB70-4AEA-4B54-940C-395CA640DA9D}" type="presOf" srcId="{99A75636-4804-476B-8325-9FFF06B33EF5}" destId="{3D3C5B0E-34DE-412D-99F9-50A6ACBBF23E}" srcOrd="0" destOrd="0" presId="urn:microsoft.com/office/officeart/2008/layout/LinedList"/>
    <dgm:cxn modelId="{CB7E517E-5364-4ACF-B5AB-0527DF0C8AD9}" srcId="{99A75636-4804-476B-8325-9FFF06B33EF5}" destId="{BF23BED6-3E3D-41E2-A4CF-77EB7D886630}" srcOrd="2" destOrd="0" parTransId="{C2F94798-C132-49B3-AEF8-9221313A77F9}" sibTransId="{DE35D4FD-A71A-412D-B5BA-F568AAE8EE25}"/>
    <dgm:cxn modelId="{0889A887-6797-4279-8D6C-E1666DE4B21C}" srcId="{99A75636-4804-476B-8325-9FFF06B33EF5}" destId="{D3DC1252-5D3E-450B-9857-712DC06055FB}" srcOrd="1" destOrd="0" parTransId="{87E26882-F15F-47BA-A28E-6C6E9E039A4B}" sibTransId="{C0BF6371-AFB7-459D-8BA5-73489F70E02C}"/>
    <dgm:cxn modelId="{4D232CB3-47BA-436F-AC1F-E472D30A73DB}" type="presOf" srcId="{C21CA11D-106F-4C3D-87F7-24128F60FC1D}" destId="{D13A032C-4679-444A-A35C-21DF48055424}" srcOrd="0" destOrd="0" presId="urn:microsoft.com/office/officeart/2008/layout/LinedList"/>
    <dgm:cxn modelId="{4CE13CB5-77C7-42CE-95C0-94001FA4C735}" srcId="{99A75636-4804-476B-8325-9FFF06B33EF5}" destId="{C21CA11D-106F-4C3D-87F7-24128F60FC1D}" srcOrd="0" destOrd="0" parTransId="{F48FD107-0215-4C5F-B8C2-DBDD7B41847B}" sibTransId="{B406AAF1-F394-415E-89D7-A6982A0C8B8C}"/>
    <dgm:cxn modelId="{54B197DA-5C45-4194-87B6-C1C45A76044F}" type="presOf" srcId="{D3DC1252-5D3E-450B-9857-712DC06055FB}" destId="{3A1662B7-E452-4868-8E1D-CF2A36457F9B}" srcOrd="0" destOrd="0" presId="urn:microsoft.com/office/officeart/2008/layout/LinedList"/>
    <dgm:cxn modelId="{E0A11017-F1AF-4B0D-9AD6-023D3477BE72}" type="presParOf" srcId="{3D3C5B0E-34DE-412D-99F9-50A6ACBBF23E}" destId="{7F93CCC8-341B-4999-BF15-505CA8294524}" srcOrd="0" destOrd="0" presId="urn:microsoft.com/office/officeart/2008/layout/LinedList"/>
    <dgm:cxn modelId="{93593518-A84B-466E-8BE8-1A3877A5820D}" type="presParOf" srcId="{3D3C5B0E-34DE-412D-99F9-50A6ACBBF23E}" destId="{C02C9647-5313-4EE1-B778-8003B228CAA0}" srcOrd="1" destOrd="0" presId="urn:microsoft.com/office/officeart/2008/layout/LinedList"/>
    <dgm:cxn modelId="{B0F1858F-EFC5-4D87-88A4-80CEFC6CD84D}" type="presParOf" srcId="{C02C9647-5313-4EE1-B778-8003B228CAA0}" destId="{D13A032C-4679-444A-A35C-21DF48055424}" srcOrd="0" destOrd="0" presId="urn:microsoft.com/office/officeart/2008/layout/LinedList"/>
    <dgm:cxn modelId="{3DCCE115-8D76-45E5-B4D8-C2106986DEB0}" type="presParOf" srcId="{C02C9647-5313-4EE1-B778-8003B228CAA0}" destId="{D562A6EC-7D3C-403D-94DD-65087E7B38D1}" srcOrd="1" destOrd="0" presId="urn:microsoft.com/office/officeart/2008/layout/LinedList"/>
    <dgm:cxn modelId="{99AA1F4D-14C3-4B90-9F43-4F53D9D67F94}" type="presParOf" srcId="{3D3C5B0E-34DE-412D-99F9-50A6ACBBF23E}" destId="{ABA78114-A867-4E78-8370-E2E7E3D86155}" srcOrd="2" destOrd="0" presId="urn:microsoft.com/office/officeart/2008/layout/LinedList"/>
    <dgm:cxn modelId="{D3D136F7-ED95-459E-B8C2-A3F1385E3D52}" type="presParOf" srcId="{3D3C5B0E-34DE-412D-99F9-50A6ACBBF23E}" destId="{AECE82F4-A77C-4010-BCC9-7A2647162A45}" srcOrd="3" destOrd="0" presId="urn:microsoft.com/office/officeart/2008/layout/LinedList"/>
    <dgm:cxn modelId="{4AA5C83E-4023-4A12-A388-C1520CDCC3FE}" type="presParOf" srcId="{AECE82F4-A77C-4010-BCC9-7A2647162A45}" destId="{3A1662B7-E452-4868-8E1D-CF2A36457F9B}" srcOrd="0" destOrd="0" presId="urn:microsoft.com/office/officeart/2008/layout/LinedList"/>
    <dgm:cxn modelId="{0E2DD9D5-4A11-4E06-A66F-501B3C978190}" type="presParOf" srcId="{AECE82F4-A77C-4010-BCC9-7A2647162A45}" destId="{82F6FCDC-0A73-4E06-8659-0914E4D291EC}" srcOrd="1" destOrd="0" presId="urn:microsoft.com/office/officeart/2008/layout/LinedList"/>
    <dgm:cxn modelId="{952D551F-AFD4-45CB-987C-B5F76345E9D0}" type="presParOf" srcId="{3D3C5B0E-34DE-412D-99F9-50A6ACBBF23E}" destId="{0EC67671-916E-4F19-85DC-EC9050903F8F}" srcOrd="4" destOrd="0" presId="urn:microsoft.com/office/officeart/2008/layout/LinedList"/>
    <dgm:cxn modelId="{73F205CC-AD95-4E2D-9F9F-BEE70D8B6318}" type="presParOf" srcId="{3D3C5B0E-34DE-412D-99F9-50A6ACBBF23E}" destId="{472B184D-2F9E-478E-8324-9245E119E9D8}" srcOrd="5" destOrd="0" presId="urn:microsoft.com/office/officeart/2008/layout/LinedList"/>
    <dgm:cxn modelId="{B3670280-77D7-401B-B933-8E56D699C793}" type="presParOf" srcId="{472B184D-2F9E-478E-8324-9245E119E9D8}" destId="{812A903C-CA7E-478E-9C4B-0A36792C9329}" srcOrd="0" destOrd="0" presId="urn:microsoft.com/office/officeart/2008/layout/LinedList"/>
    <dgm:cxn modelId="{73CD86F4-D5EE-41DF-A7A6-F3F4F4BE2D95}" type="presParOf" srcId="{472B184D-2F9E-478E-8324-9245E119E9D8}" destId="{87DD217E-6946-4B88-B731-59950E963F6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343B6E-F437-4779-ACC5-09C035A2EB68}" type="doc">
      <dgm:prSet loTypeId="urn:diagrams.loki3.com/VaryingWidthList" loCatId="list" qsTypeId="urn:microsoft.com/office/officeart/2005/8/quickstyle/simple3" qsCatId="simple" csTypeId="urn:microsoft.com/office/officeart/2005/8/colors/colorful2" csCatId="colorful" phldr="1"/>
      <dgm:spPr/>
      <dgm:t>
        <a:bodyPr/>
        <a:lstStyle/>
        <a:p>
          <a:endParaRPr lang="en-GB"/>
        </a:p>
      </dgm:t>
    </dgm:pt>
    <dgm:pt modelId="{B74D11B2-00AC-4719-99A9-C13CCE7032DB}">
      <dgm:prSet phldrT="[Text]" phldr="0"/>
      <dgm:spPr/>
      <dgm:t>
        <a:bodyPr/>
        <a:lstStyle/>
        <a:p>
          <a:r>
            <a:rPr lang="en-GB" dirty="0">
              <a:solidFill>
                <a:schemeClr val="tx2">
                  <a:lumMod val="90000"/>
                  <a:lumOff val="10000"/>
                </a:schemeClr>
              </a:solidFill>
            </a:rPr>
            <a:t>Place-responsive pedagogy</a:t>
          </a:r>
        </a:p>
      </dgm:t>
    </dgm:pt>
    <dgm:pt modelId="{D04A6F7F-FFD8-48E4-BA74-293DE4AD996F}" type="parTrans" cxnId="{4444325C-4E18-40C1-875B-44DC57D03A7F}">
      <dgm:prSet/>
      <dgm:spPr/>
      <dgm:t>
        <a:bodyPr/>
        <a:lstStyle/>
        <a:p>
          <a:endParaRPr lang="en-GB"/>
        </a:p>
      </dgm:t>
    </dgm:pt>
    <dgm:pt modelId="{3ECEA705-C70F-4152-99E7-9974EF10C44B}" type="sibTrans" cxnId="{4444325C-4E18-40C1-875B-44DC57D03A7F}">
      <dgm:prSet/>
      <dgm:spPr/>
      <dgm:t>
        <a:bodyPr/>
        <a:lstStyle/>
        <a:p>
          <a:endParaRPr lang="en-GB"/>
        </a:p>
      </dgm:t>
    </dgm:pt>
    <dgm:pt modelId="{A757723B-51D2-4B28-8AD6-A4DBDAD5455C}">
      <dgm:prSet phldrT="[Text]" phldr="0"/>
      <dgm:spPr/>
      <dgm:t>
        <a:bodyPr/>
        <a:lstStyle/>
        <a:p>
          <a:r>
            <a:rPr lang="en-GB" dirty="0">
              <a:solidFill>
                <a:schemeClr val="tx2">
                  <a:lumMod val="90000"/>
                  <a:lumOff val="10000"/>
                </a:schemeClr>
              </a:solidFill>
            </a:rPr>
            <a:t>Slow pedagogy</a:t>
          </a:r>
        </a:p>
      </dgm:t>
    </dgm:pt>
    <dgm:pt modelId="{7B9DE889-B7E9-4EDE-9A68-4930C8959505}" type="parTrans" cxnId="{B2D09DCF-A556-4396-BC65-AF61BE2D11C1}">
      <dgm:prSet/>
      <dgm:spPr/>
      <dgm:t>
        <a:bodyPr/>
        <a:lstStyle/>
        <a:p>
          <a:endParaRPr lang="en-GB"/>
        </a:p>
      </dgm:t>
    </dgm:pt>
    <dgm:pt modelId="{092BACD6-63AA-4801-BCC2-C6A7B4A0A061}" type="sibTrans" cxnId="{B2D09DCF-A556-4396-BC65-AF61BE2D11C1}">
      <dgm:prSet/>
      <dgm:spPr/>
      <dgm:t>
        <a:bodyPr/>
        <a:lstStyle/>
        <a:p>
          <a:endParaRPr lang="en-GB"/>
        </a:p>
      </dgm:t>
    </dgm:pt>
    <dgm:pt modelId="{9BB0FD94-6396-46FA-AB5F-BD8D114891AC}">
      <dgm:prSet phldrT="[Text]" phldr="0"/>
      <dgm:spPr/>
      <dgm:t>
        <a:bodyPr/>
        <a:lstStyle/>
        <a:p>
          <a:r>
            <a:rPr lang="en-GB" dirty="0">
              <a:solidFill>
                <a:schemeClr val="tx2">
                  <a:lumMod val="90000"/>
                  <a:lumOff val="10000"/>
                </a:schemeClr>
              </a:solidFill>
            </a:rPr>
            <a:t>World-centred, sustainable education</a:t>
          </a:r>
        </a:p>
      </dgm:t>
    </dgm:pt>
    <dgm:pt modelId="{28C00C2E-BD87-4334-A04B-E75770BBB204}" type="parTrans" cxnId="{06C31B33-0724-4F14-AE6F-DC0DAB72D5B7}">
      <dgm:prSet/>
      <dgm:spPr/>
      <dgm:t>
        <a:bodyPr/>
        <a:lstStyle/>
        <a:p>
          <a:endParaRPr lang="en-GB"/>
        </a:p>
      </dgm:t>
    </dgm:pt>
    <dgm:pt modelId="{A1F6F409-86C7-4325-AB0D-FA1CAAC88545}" type="sibTrans" cxnId="{06C31B33-0724-4F14-AE6F-DC0DAB72D5B7}">
      <dgm:prSet/>
      <dgm:spPr/>
      <dgm:t>
        <a:bodyPr/>
        <a:lstStyle/>
        <a:p>
          <a:endParaRPr lang="en-GB"/>
        </a:p>
      </dgm:t>
    </dgm:pt>
    <dgm:pt modelId="{C568A754-7090-4266-A129-38700AC7CA47}">
      <dgm:prSet phldrT="[Text]" phldr="0"/>
      <dgm:spPr/>
      <dgm:t>
        <a:bodyPr/>
        <a:lstStyle/>
        <a:p>
          <a:r>
            <a:rPr lang="en-GB" dirty="0">
              <a:solidFill>
                <a:schemeClr val="tx2">
                  <a:lumMod val="90000"/>
                  <a:lumOff val="10000"/>
                </a:schemeClr>
              </a:solidFill>
            </a:rPr>
            <a:t>Collaborative, responsive curriculum design</a:t>
          </a:r>
        </a:p>
      </dgm:t>
    </dgm:pt>
    <dgm:pt modelId="{F0819D4E-08B2-49D4-953E-3BF3FB2780DB}" type="parTrans" cxnId="{D21B5BBA-5E14-4E9C-B8EE-DF07BB7CD08E}">
      <dgm:prSet/>
      <dgm:spPr/>
      <dgm:t>
        <a:bodyPr/>
        <a:lstStyle/>
        <a:p>
          <a:endParaRPr lang="en-GB"/>
        </a:p>
      </dgm:t>
    </dgm:pt>
    <dgm:pt modelId="{34014EA1-CF9D-4A65-8E58-D4B387E6407F}" type="sibTrans" cxnId="{D21B5BBA-5E14-4E9C-B8EE-DF07BB7CD08E}">
      <dgm:prSet/>
      <dgm:spPr/>
      <dgm:t>
        <a:bodyPr/>
        <a:lstStyle/>
        <a:p>
          <a:endParaRPr lang="en-GB"/>
        </a:p>
      </dgm:t>
    </dgm:pt>
    <dgm:pt modelId="{5234C705-816D-41BF-B5CD-CAD6304CC605}">
      <dgm:prSet phldrT="[Text]" phldr="0"/>
      <dgm:spPr/>
      <dgm:t>
        <a:bodyPr/>
        <a:lstStyle/>
        <a:p>
          <a:r>
            <a:rPr lang="en-GB">
              <a:solidFill>
                <a:schemeClr val="tx2">
                  <a:lumMod val="90000"/>
                  <a:lumOff val="10000"/>
                </a:schemeClr>
              </a:solidFill>
            </a:rPr>
            <a:t>Accessibility and inclusion  </a:t>
          </a:r>
        </a:p>
      </dgm:t>
    </dgm:pt>
    <dgm:pt modelId="{8A196A31-007B-4803-8042-1926FEFCDDA0}" type="parTrans" cxnId="{D708526A-7158-4168-AF1C-B90C99B2369D}">
      <dgm:prSet/>
      <dgm:spPr/>
      <dgm:t>
        <a:bodyPr/>
        <a:lstStyle/>
        <a:p>
          <a:endParaRPr lang="en-GB"/>
        </a:p>
      </dgm:t>
    </dgm:pt>
    <dgm:pt modelId="{4493BC07-4418-424B-86E6-49F3B43A3DF2}" type="sibTrans" cxnId="{D708526A-7158-4168-AF1C-B90C99B2369D}">
      <dgm:prSet/>
      <dgm:spPr/>
      <dgm:t>
        <a:bodyPr/>
        <a:lstStyle/>
        <a:p>
          <a:endParaRPr lang="en-GB"/>
        </a:p>
      </dgm:t>
    </dgm:pt>
    <dgm:pt modelId="{86448504-2425-497B-B986-9C5D6A1BBB57}">
      <dgm:prSet phldrT="[Text]" phldr="0"/>
      <dgm:spPr/>
      <dgm:t>
        <a:bodyPr/>
        <a:lstStyle/>
        <a:p>
          <a:r>
            <a:rPr lang="en-GB" dirty="0">
              <a:solidFill>
                <a:schemeClr val="tx2">
                  <a:lumMod val="90000"/>
                  <a:lumOff val="10000"/>
                </a:schemeClr>
              </a:solidFill>
            </a:rPr>
            <a:t>Authentic and experiential learning</a:t>
          </a:r>
        </a:p>
      </dgm:t>
    </dgm:pt>
    <dgm:pt modelId="{07B8DA4B-B8BF-46D4-9AE7-058CC916BFC8}" type="parTrans" cxnId="{483658FF-67F8-42F2-9773-6C9A1026BFF0}">
      <dgm:prSet/>
      <dgm:spPr/>
      <dgm:t>
        <a:bodyPr/>
        <a:lstStyle/>
        <a:p>
          <a:endParaRPr lang="en-GB"/>
        </a:p>
      </dgm:t>
    </dgm:pt>
    <dgm:pt modelId="{36EB061A-2E06-4C1A-867E-C7C283B64776}" type="sibTrans" cxnId="{483658FF-67F8-42F2-9773-6C9A1026BFF0}">
      <dgm:prSet/>
      <dgm:spPr/>
      <dgm:t>
        <a:bodyPr/>
        <a:lstStyle/>
        <a:p>
          <a:endParaRPr lang="en-GB"/>
        </a:p>
      </dgm:t>
    </dgm:pt>
    <dgm:pt modelId="{12D750D7-E88B-4149-A6BA-88FCB599DFD8}" type="pres">
      <dgm:prSet presAssocID="{A1343B6E-F437-4779-ACC5-09C035A2EB68}" presName="Name0" presStyleCnt="0">
        <dgm:presLayoutVars>
          <dgm:resizeHandles/>
        </dgm:presLayoutVars>
      </dgm:prSet>
      <dgm:spPr/>
    </dgm:pt>
    <dgm:pt modelId="{DF196624-1DE4-4188-B884-C6CEA3C6F215}" type="pres">
      <dgm:prSet presAssocID="{B74D11B2-00AC-4719-99A9-C13CCE7032DB}" presName="text" presStyleLbl="node1" presStyleIdx="0" presStyleCnt="6">
        <dgm:presLayoutVars>
          <dgm:bulletEnabled val="1"/>
        </dgm:presLayoutVars>
      </dgm:prSet>
      <dgm:spPr/>
    </dgm:pt>
    <dgm:pt modelId="{18C8F63F-8799-4BA1-A10E-D11C83A0CBC1}" type="pres">
      <dgm:prSet presAssocID="{3ECEA705-C70F-4152-99E7-9974EF10C44B}" presName="space" presStyleCnt="0"/>
      <dgm:spPr/>
    </dgm:pt>
    <dgm:pt modelId="{704ECA65-4FE6-4E0E-9861-D6421E72D47E}" type="pres">
      <dgm:prSet presAssocID="{A757723B-51D2-4B28-8AD6-A4DBDAD5455C}" presName="text" presStyleLbl="node1" presStyleIdx="1" presStyleCnt="6">
        <dgm:presLayoutVars>
          <dgm:bulletEnabled val="1"/>
        </dgm:presLayoutVars>
      </dgm:prSet>
      <dgm:spPr/>
    </dgm:pt>
    <dgm:pt modelId="{2FD5CF67-E6EE-4205-8ABC-031FC293C0C7}" type="pres">
      <dgm:prSet presAssocID="{092BACD6-63AA-4801-BCC2-C6A7B4A0A061}" presName="space" presStyleCnt="0"/>
      <dgm:spPr/>
    </dgm:pt>
    <dgm:pt modelId="{FFCCB47F-2245-448D-8CB6-DD1723ED15AB}" type="pres">
      <dgm:prSet presAssocID="{9BB0FD94-6396-46FA-AB5F-BD8D114891AC}" presName="text" presStyleLbl="node1" presStyleIdx="2" presStyleCnt="6">
        <dgm:presLayoutVars>
          <dgm:bulletEnabled val="1"/>
        </dgm:presLayoutVars>
      </dgm:prSet>
      <dgm:spPr/>
    </dgm:pt>
    <dgm:pt modelId="{16774EBA-BE2E-43A8-995F-EB93834F9CEC}" type="pres">
      <dgm:prSet presAssocID="{A1F6F409-86C7-4325-AB0D-FA1CAAC88545}" presName="space" presStyleCnt="0"/>
      <dgm:spPr/>
    </dgm:pt>
    <dgm:pt modelId="{A4CB5662-B594-4A92-B36B-B0E588AAD799}" type="pres">
      <dgm:prSet presAssocID="{C568A754-7090-4266-A129-38700AC7CA47}" presName="text" presStyleLbl="node1" presStyleIdx="3" presStyleCnt="6">
        <dgm:presLayoutVars>
          <dgm:bulletEnabled val="1"/>
        </dgm:presLayoutVars>
      </dgm:prSet>
      <dgm:spPr/>
    </dgm:pt>
    <dgm:pt modelId="{E77D417C-4545-47A2-929D-3466CAFE27B5}" type="pres">
      <dgm:prSet presAssocID="{34014EA1-CF9D-4A65-8E58-D4B387E6407F}" presName="space" presStyleCnt="0"/>
      <dgm:spPr/>
    </dgm:pt>
    <dgm:pt modelId="{D14724F4-0950-4FEB-AE4A-EEE428475CF7}" type="pres">
      <dgm:prSet presAssocID="{5234C705-816D-41BF-B5CD-CAD6304CC605}" presName="text" presStyleLbl="node1" presStyleIdx="4" presStyleCnt="6">
        <dgm:presLayoutVars>
          <dgm:bulletEnabled val="1"/>
        </dgm:presLayoutVars>
      </dgm:prSet>
      <dgm:spPr/>
    </dgm:pt>
    <dgm:pt modelId="{66D355B5-7391-42EC-AF7E-ED75AB2FFC65}" type="pres">
      <dgm:prSet presAssocID="{4493BC07-4418-424B-86E6-49F3B43A3DF2}" presName="space" presStyleCnt="0"/>
      <dgm:spPr/>
    </dgm:pt>
    <dgm:pt modelId="{005F3008-1C36-47FE-9B05-E029964219B2}" type="pres">
      <dgm:prSet presAssocID="{86448504-2425-497B-B986-9C5D6A1BBB57}" presName="text" presStyleLbl="node1" presStyleIdx="5" presStyleCnt="6">
        <dgm:presLayoutVars>
          <dgm:bulletEnabled val="1"/>
        </dgm:presLayoutVars>
      </dgm:prSet>
      <dgm:spPr/>
    </dgm:pt>
  </dgm:ptLst>
  <dgm:cxnLst>
    <dgm:cxn modelId="{C1A1D41D-8FC2-4F47-B07C-7BF574A3ABB6}" type="presOf" srcId="{B74D11B2-00AC-4719-99A9-C13CCE7032DB}" destId="{DF196624-1DE4-4188-B884-C6CEA3C6F215}" srcOrd="0" destOrd="0" presId="urn:diagrams.loki3.com/VaryingWidthList"/>
    <dgm:cxn modelId="{CBACAE31-2748-4D81-BD32-4D8A18FA40F4}" type="presOf" srcId="{5234C705-816D-41BF-B5CD-CAD6304CC605}" destId="{D14724F4-0950-4FEB-AE4A-EEE428475CF7}" srcOrd="0" destOrd="0" presId="urn:diagrams.loki3.com/VaryingWidthList"/>
    <dgm:cxn modelId="{06C31B33-0724-4F14-AE6F-DC0DAB72D5B7}" srcId="{A1343B6E-F437-4779-ACC5-09C035A2EB68}" destId="{9BB0FD94-6396-46FA-AB5F-BD8D114891AC}" srcOrd="2" destOrd="0" parTransId="{28C00C2E-BD87-4334-A04B-E75770BBB204}" sibTransId="{A1F6F409-86C7-4325-AB0D-FA1CAAC88545}"/>
    <dgm:cxn modelId="{8BB80B39-6CFC-4442-B3B8-56F97E537934}" type="presOf" srcId="{9BB0FD94-6396-46FA-AB5F-BD8D114891AC}" destId="{FFCCB47F-2245-448D-8CB6-DD1723ED15AB}" srcOrd="0" destOrd="0" presId="urn:diagrams.loki3.com/VaryingWidthList"/>
    <dgm:cxn modelId="{4444325C-4E18-40C1-875B-44DC57D03A7F}" srcId="{A1343B6E-F437-4779-ACC5-09C035A2EB68}" destId="{B74D11B2-00AC-4719-99A9-C13CCE7032DB}" srcOrd="0" destOrd="0" parTransId="{D04A6F7F-FFD8-48E4-BA74-293DE4AD996F}" sibTransId="{3ECEA705-C70F-4152-99E7-9974EF10C44B}"/>
    <dgm:cxn modelId="{0701A360-3903-4FFA-8427-0B079E4C2C67}" type="presOf" srcId="{A757723B-51D2-4B28-8AD6-A4DBDAD5455C}" destId="{704ECA65-4FE6-4E0E-9861-D6421E72D47E}" srcOrd="0" destOrd="0" presId="urn:diagrams.loki3.com/VaryingWidthList"/>
    <dgm:cxn modelId="{9B768A61-36DD-40A8-9090-EF418B6F9E1D}" type="presOf" srcId="{A1343B6E-F437-4779-ACC5-09C035A2EB68}" destId="{12D750D7-E88B-4149-A6BA-88FCB599DFD8}" srcOrd="0" destOrd="0" presId="urn:diagrams.loki3.com/VaryingWidthList"/>
    <dgm:cxn modelId="{D708526A-7158-4168-AF1C-B90C99B2369D}" srcId="{A1343B6E-F437-4779-ACC5-09C035A2EB68}" destId="{5234C705-816D-41BF-B5CD-CAD6304CC605}" srcOrd="4" destOrd="0" parTransId="{8A196A31-007B-4803-8042-1926FEFCDDA0}" sibTransId="{4493BC07-4418-424B-86E6-49F3B43A3DF2}"/>
    <dgm:cxn modelId="{292E4089-E4B7-415B-B7BF-3796CC297F2A}" type="presOf" srcId="{86448504-2425-497B-B986-9C5D6A1BBB57}" destId="{005F3008-1C36-47FE-9B05-E029964219B2}" srcOrd="0" destOrd="0" presId="urn:diagrams.loki3.com/VaryingWidthList"/>
    <dgm:cxn modelId="{D21B5BBA-5E14-4E9C-B8EE-DF07BB7CD08E}" srcId="{A1343B6E-F437-4779-ACC5-09C035A2EB68}" destId="{C568A754-7090-4266-A129-38700AC7CA47}" srcOrd="3" destOrd="0" parTransId="{F0819D4E-08B2-49D4-953E-3BF3FB2780DB}" sibTransId="{34014EA1-CF9D-4A65-8E58-D4B387E6407F}"/>
    <dgm:cxn modelId="{B2D09DCF-A556-4396-BC65-AF61BE2D11C1}" srcId="{A1343B6E-F437-4779-ACC5-09C035A2EB68}" destId="{A757723B-51D2-4B28-8AD6-A4DBDAD5455C}" srcOrd="1" destOrd="0" parTransId="{7B9DE889-B7E9-4EDE-9A68-4930C8959505}" sibTransId="{092BACD6-63AA-4801-BCC2-C6A7B4A0A061}"/>
    <dgm:cxn modelId="{7F1681FB-ED8F-40F2-8BC4-DADB1831E7C6}" type="presOf" srcId="{C568A754-7090-4266-A129-38700AC7CA47}" destId="{A4CB5662-B594-4A92-B36B-B0E588AAD799}" srcOrd="0" destOrd="0" presId="urn:diagrams.loki3.com/VaryingWidthList"/>
    <dgm:cxn modelId="{483658FF-67F8-42F2-9773-6C9A1026BFF0}" srcId="{A1343B6E-F437-4779-ACC5-09C035A2EB68}" destId="{86448504-2425-497B-B986-9C5D6A1BBB57}" srcOrd="5" destOrd="0" parTransId="{07B8DA4B-B8BF-46D4-9AE7-058CC916BFC8}" sibTransId="{36EB061A-2E06-4C1A-867E-C7C283B64776}"/>
    <dgm:cxn modelId="{D8D0F874-BAFF-4D4A-A3D3-9C3118B5BDDB}" type="presParOf" srcId="{12D750D7-E88B-4149-A6BA-88FCB599DFD8}" destId="{DF196624-1DE4-4188-B884-C6CEA3C6F215}" srcOrd="0" destOrd="0" presId="urn:diagrams.loki3.com/VaryingWidthList"/>
    <dgm:cxn modelId="{840A798C-DEA3-45ED-9695-C08B5EEEDB59}" type="presParOf" srcId="{12D750D7-E88B-4149-A6BA-88FCB599DFD8}" destId="{18C8F63F-8799-4BA1-A10E-D11C83A0CBC1}" srcOrd="1" destOrd="0" presId="urn:diagrams.loki3.com/VaryingWidthList"/>
    <dgm:cxn modelId="{CA4DC397-C358-46A0-A0A5-64CDDF30E413}" type="presParOf" srcId="{12D750D7-E88B-4149-A6BA-88FCB599DFD8}" destId="{704ECA65-4FE6-4E0E-9861-D6421E72D47E}" srcOrd="2" destOrd="0" presId="urn:diagrams.loki3.com/VaryingWidthList"/>
    <dgm:cxn modelId="{44EF5925-7D0F-4CA5-BD03-0947E6D639B4}" type="presParOf" srcId="{12D750D7-E88B-4149-A6BA-88FCB599DFD8}" destId="{2FD5CF67-E6EE-4205-8ABC-031FC293C0C7}" srcOrd="3" destOrd="0" presId="urn:diagrams.loki3.com/VaryingWidthList"/>
    <dgm:cxn modelId="{F421BDD6-8730-41C7-8964-4DD7A9150B82}" type="presParOf" srcId="{12D750D7-E88B-4149-A6BA-88FCB599DFD8}" destId="{FFCCB47F-2245-448D-8CB6-DD1723ED15AB}" srcOrd="4" destOrd="0" presId="urn:diagrams.loki3.com/VaryingWidthList"/>
    <dgm:cxn modelId="{D3071627-8E12-42EA-8636-71A8523152AB}" type="presParOf" srcId="{12D750D7-E88B-4149-A6BA-88FCB599DFD8}" destId="{16774EBA-BE2E-43A8-995F-EB93834F9CEC}" srcOrd="5" destOrd="0" presId="urn:diagrams.loki3.com/VaryingWidthList"/>
    <dgm:cxn modelId="{9DF795AD-B91E-4A11-978D-A92EA237E4E3}" type="presParOf" srcId="{12D750D7-E88B-4149-A6BA-88FCB599DFD8}" destId="{A4CB5662-B594-4A92-B36B-B0E588AAD799}" srcOrd="6" destOrd="0" presId="urn:diagrams.loki3.com/VaryingWidthList"/>
    <dgm:cxn modelId="{9C681DEC-E203-47CC-B0B9-C6A88D7A1159}" type="presParOf" srcId="{12D750D7-E88B-4149-A6BA-88FCB599DFD8}" destId="{E77D417C-4545-47A2-929D-3466CAFE27B5}" srcOrd="7" destOrd="0" presId="urn:diagrams.loki3.com/VaryingWidthList"/>
    <dgm:cxn modelId="{F9995C27-98DE-4CA8-83D4-0E2801269990}" type="presParOf" srcId="{12D750D7-E88B-4149-A6BA-88FCB599DFD8}" destId="{D14724F4-0950-4FEB-AE4A-EEE428475CF7}" srcOrd="8" destOrd="0" presId="urn:diagrams.loki3.com/VaryingWidthList"/>
    <dgm:cxn modelId="{F36E0C8A-2DF6-4D19-8119-FA18ADBE67B6}" type="presParOf" srcId="{12D750D7-E88B-4149-A6BA-88FCB599DFD8}" destId="{66D355B5-7391-42EC-AF7E-ED75AB2FFC65}" srcOrd="9" destOrd="0" presId="urn:diagrams.loki3.com/VaryingWidthList"/>
    <dgm:cxn modelId="{7D8C98A9-42DB-495D-8392-F0891D5F03FC}" type="presParOf" srcId="{12D750D7-E88B-4149-A6BA-88FCB599DFD8}" destId="{005F3008-1C36-47FE-9B05-E029964219B2}" srcOrd="10"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83D2EF-7EAD-40F1-BE17-3B381E1295F7}"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GB"/>
        </a:p>
      </dgm:t>
    </dgm:pt>
    <dgm:pt modelId="{CF5863F2-2F7E-4AA9-9399-8C389C28E6ED}">
      <dgm:prSet/>
      <dgm:spPr/>
      <dgm:t>
        <a:bodyPr/>
        <a:lstStyle/>
        <a:p>
          <a:r>
            <a:rPr lang="en-GB" b="1"/>
            <a:t>Self</a:t>
          </a:r>
          <a:endParaRPr lang="en-GB"/>
        </a:p>
      </dgm:t>
    </dgm:pt>
    <dgm:pt modelId="{BD86C589-8509-4A41-8813-387F6B0BD917}" type="parTrans" cxnId="{ED31AA93-9B03-4709-96C7-3EE928A7F456}">
      <dgm:prSet/>
      <dgm:spPr/>
      <dgm:t>
        <a:bodyPr/>
        <a:lstStyle/>
        <a:p>
          <a:endParaRPr lang="en-GB"/>
        </a:p>
      </dgm:t>
    </dgm:pt>
    <dgm:pt modelId="{D95FE089-F104-40B3-9C14-84529E1E12E9}" type="sibTrans" cxnId="{ED31AA93-9B03-4709-96C7-3EE928A7F456}">
      <dgm:prSet/>
      <dgm:spPr/>
      <dgm:t>
        <a:bodyPr/>
        <a:lstStyle/>
        <a:p>
          <a:endParaRPr lang="en-GB"/>
        </a:p>
      </dgm:t>
    </dgm:pt>
    <dgm:pt modelId="{42E4064A-6CF3-4C79-881E-C0AAE6ED1B70}">
      <dgm:prSet/>
      <dgm:spPr/>
      <dgm:t>
        <a:bodyPr/>
        <a:lstStyle/>
        <a:p>
          <a:r>
            <a:rPr lang="en-GB" b="1"/>
            <a:t>World</a:t>
          </a:r>
          <a:endParaRPr lang="en-GB"/>
        </a:p>
      </dgm:t>
    </dgm:pt>
    <dgm:pt modelId="{C43127CE-1A24-4D68-B40A-711103133134}" type="parTrans" cxnId="{24B5D803-5EAF-460D-9419-EC8CA7E7AEAA}">
      <dgm:prSet/>
      <dgm:spPr/>
      <dgm:t>
        <a:bodyPr/>
        <a:lstStyle/>
        <a:p>
          <a:endParaRPr lang="en-GB"/>
        </a:p>
      </dgm:t>
    </dgm:pt>
    <dgm:pt modelId="{90ABA6DD-6B38-4C79-A8E6-D0028945A6C8}" type="sibTrans" cxnId="{24B5D803-5EAF-460D-9419-EC8CA7E7AEAA}">
      <dgm:prSet/>
      <dgm:spPr/>
      <dgm:t>
        <a:bodyPr/>
        <a:lstStyle/>
        <a:p>
          <a:endParaRPr lang="en-GB"/>
        </a:p>
      </dgm:t>
    </dgm:pt>
    <dgm:pt modelId="{34E3C05F-30FE-4E69-8342-5EC4FD622E3E}">
      <dgm:prSet/>
      <dgm:spPr/>
      <dgm:t>
        <a:bodyPr/>
        <a:lstStyle/>
        <a:p>
          <a:r>
            <a:rPr lang="en-GB" b="1"/>
            <a:t>Others</a:t>
          </a:r>
          <a:endParaRPr lang="en-GB"/>
        </a:p>
      </dgm:t>
    </dgm:pt>
    <dgm:pt modelId="{E4A0CD30-57DC-4508-9195-EE573358058E}" type="parTrans" cxnId="{BA0ADE61-F8EE-4EFA-B450-A74BC808D956}">
      <dgm:prSet/>
      <dgm:spPr/>
      <dgm:t>
        <a:bodyPr/>
        <a:lstStyle/>
        <a:p>
          <a:endParaRPr lang="en-GB"/>
        </a:p>
      </dgm:t>
    </dgm:pt>
    <dgm:pt modelId="{E633A44E-5095-401B-9AD1-8FC9562DFACC}" type="sibTrans" cxnId="{BA0ADE61-F8EE-4EFA-B450-A74BC808D956}">
      <dgm:prSet/>
      <dgm:spPr/>
      <dgm:t>
        <a:bodyPr/>
        <a:lstStyle/>
        <a:p>
          <a:endParaRPr lang="en-GB"/>
        </a:p>
      </dgm:t>
    </dgm:pt>
    <dgm:pt modelId="{BAAB51BF-11EB-4BF6-BD73-E0CF73E7C823}" type="pres">
      <dgm:prSet presAssocID="{5B83D2EF-7EAD-40F1-BE17-3B381E1295F7}" presName="Name0" presStyleCnt="0">
        <dgm:presLayoutVars>
          <dgm:chMax val="7"/>
          <dgm:chPref val="7"/>
          <dgm:dir/>
          <dgm:animLvl val="lvl"/>
        </dgm:presLayoutVars>
      </dgm:prSet>
      <dgm:spPr/>
    </dgm:pt>
    <dgm:pt modelId="{8B50B9F1-2360-4961-A559-C481A5333A21}" type="pres">
      <dgm:prSet presAssocID="{CF5863F2-2F7E-4AA9-9399-8C389C28E6ED}" presName="Accent1" presStyleCnt="0"/>
      <dgm:spPr/>
    </dgm:pt>
    <dgm:pt modelId="{F8EF8154-994A-42B8-8160-740C2EEFD214}" type="pres">
      <dgm:prSet presAssocID="{CF5863F2-2F7E-4AA9-9399-8C389C28E6ED}" presName="Accent" presStyleLbl="node1" presStyleIdx="0" presStyleCnt="3"/>
      <dgm:spPr/>
    </dgm:pt>
    <dgm:pt modelId="{15DA1FC7-FB01-4680-87F8-82C8FCF8E4D2}" type="pres">
      <dgm:prSet presAssocID="{CF5863F2-2F7E-4AA9-9399-8C389C28E6ED}" presName="Parent1" presStyleLbl="revTx" presStyleIdx="0" presStyleCnt="3">
        <dgm:presLayoutVars>
          <dgm:chMax val="1"/>
          <dgm:chPref val="1"/>
          <dgm:bulletEnabled val="1"/>
        </dgm:presLayoutVars>
      </dgm:prSet>
      <dgm:spPr/>
    </dgm:pt>
    <dgm:pt modelId="{AF97E619-5772-4BDC-9C99-5AE9308CB195}" type="pres">
      <dgm:prSet presAssocID="{42E4064A-6CF3-4C79-881E-C0AAE6ED1B70}" presName="Accent2" presStyleCnt="0"/>
      <dgm:spPr/>
    </dgm:pt>
    <dgm:pt modelId="{2EBCE766-65D2-4007-AF27-6F9AC55C9C94}" type="pres">
      <dgm:prSet presAssocID="{42E4064A-6CF3-4C79-881E-C0AAE6ED1B70}" presName="Accent" presStyleLbl="node1" presStyleIdx="1" presStyleCnt="3"/>
      <dgm:spPr/>
    </dgm:pt>
    <dgm:pt modelId="{C3A062F9-65D6-4613-8CE2-224812CD39D9}" type="pres">
      <dgm:prSet presAssocID="{42E4064A-6CF3-4C79-881E-C0AAE6ED1B70}" presName="Parent2" presStyleLbl="revTx" presStyleIdx="1" presStyleCnt="3">
        <dgm:presLayoutVars>
          <dgm:chMax val="1"/>
          <dgm:chPref val="1"/>
          <dgm:bulletEnabled val="1"/>
        </dgm:presLayoutVars>
      </dgm:prSet>
      <dgm:spPr/>
    </dgm:pt>
    <dgm:pt modelId="{DFC9404D-069E-4C98-AB2C-F86B7EB38978}" type="pres">
      <dgm:prSet presAssocID="{34E3C05F-30FE-4E69-8342-5EC4FD622E3E}" presName="Accent3" presStyleCnt="0"/>
      <dgm:spPr/>
    </dgm:pt>
    <dgm:pt modelId="{7BB1C334-2651-4383-BA7C-6E5B87E9EF17}" type="pres">
      <dgm:prSet presAssocID="{34E3C05F-30FE-4E69-8342-5EC4FD622E3E}" presName="Accent" presStyleLbl="node1" presStyleIdx="2" presStyleCnt="3"/>
      <dgm:spPr/>
    </dgm:pt>
    <dgm:pt modelId="{12B56C62-0F72-4704-84A8-769942C71537}" type="pres">
      <dgm:prSet presAssocID="{34E3C05F-30FE-4E69-8342-5EC4FD622E3E}" presName="Parent3" presStyleLbl="revTx" presStyleIdx="2" presStyleCnt="3">
        <dgm:presLayoutVars>
          <dgm:chMax val="1"/>
          <dgm:chPref val="1"/>
          <dgm:bulletEnabled val="1"/>
        </dgm:presLayoutVars>
      </dgm:prSet>
      <dgm:spPr/>
    </dgm:pt>
  </dgm:ptLst>
  <dgm:cxnLst>
    <dgm:cxn modelId="{24B5D803-5EAF-460D-9419-EC8CA7E7AEAA}" srcId="{5B83D2EF-7EAD-40F1-BE17-3B381E1295F7}" destId="{42E4064A-6CF3-4C79-881E-C0AAE6ED1B70}" srcOrd="1" destOrd="0" parTransId="{C43127CE-1A24-4D68-B40A-711103133134}" sibTransId="{90ABA6DD-6B38-4C79-A8E6-D0028945A6C8}"/>
    <dgm:cxn modelId="{BA0ADE61-F8EE-4EFA-B450-A74BC808D956}" srcId="{5B83D2EF-7EAD-40F1-BE17-3B381E1295F7}" destId="{34E3C05F-30FE-4E69-8342-5EC4FD622E3E}" srcOrd="2" destOrd="0" parTransId="{E4A0CD30-57DC-4508-9195-EE573358058E}" sibTransId="{E633A44E-5095-401B-9AD1-8FC9562DFACC}"/>
    <dgm:cxn modelId="{DFBB9553-449D-45C0-ADFE-57170DBFAE85}" type="presOf" srcId="{CF5863F2-2F7E-4AA9-9399-8C389C28E6ED}" destId="{15DA1FC7-FB01-4680-87F8-82C8FCF8E4D2}" srcOrd="0" destOrd="0" presId="urn:microsoft.com/office/officeart/2009/layout/CircleArrowProcess"/>
    <dgm:cxn modelId="{75164E7A-83F4-4E9F-9F37-4585F49B5CB1}" type="presOf" srcId="{5B83D2EF-7EAD-40F1-BE17-3B381E1295F7}" destId="{BAAB51BF-11EB-4BF6-BD73-E0CF73E7C823}" srcOrd="0" destOrd="0" presId="urn:microsoft.com/office/officeart/2009/layout/CircleArrowProcess"/>
    <dgm:cxn modelId="{FCD57D80-D4DF-4219-A066-73305ADCA8BF}" type="presOf" srcId="{42E4064A-6CF3-4C79-881E-C0AAE6ED1B70}" destId="{C3A062F9-65D6-4613-8CE2-224812CD39D9}" srcOrd="0" destOrd="0" presId="urn:microsoft.com/office/officeart/2009/layout/CircleArrowProcess"/>
    <dgm:cxn modelId="{ED31AA93-9B03-4709-96C7-3EE928A7F456}" srcId="{5B83D2EF-7EAD-40F1-BE17-3B381E1295F7}" destId="{CF5863F2-2F7E-4AA9-9399-8C389C28E6ED}" srcOrd="0" destOrd="0" parTransId="{BD86C589-8509-4A41-8813-387F6B0BD917}" sibTransId="{D95FE089-F104-40B3-9C14-84529E1E12E9}"/>
    <dgm:cxn modelId="{2E00CAC9-CAEA-41EB-B672-2617D95BB855}" type="presOf" srcId="{34E3C05F-30FE-4E69-8342-5EC4FD622E3E}" destId="{12B56C62-0F72-4704-84A8-769942C71537}" srcOrd="0" destOrd="0" presId="urn:microsoft.com/office/officeart/2009/layout/CircleArrowProcess"/>
    <dgm:cxn modelId="{B0D617D5-8888-4D6F-B96C-50C9A122424B}" type="presParOf" srcId="{BAAB51BF-11EB-4BF6-BD73-E0CF73E7C823}" destId="{8B50B9F1-2360-4961-A559-C481A5333A21}" srcOrd="0" destOrd="0" presId="urn:microsoft.com/office/officeart/2009/layout/CircleArrowProcess"/>
    <dgm:cxn modelId="{D19F169A-A6CB-4800-9623-8BCF123EE17B}" type="presParOf" srcId="{8B50B9F1-2360-4961-A559-C481A5333A21}" destId="{F8EF8154-994A-42B8-8160-740C2EEFD214}" srcOrd="0" destOrd="0" presId="urn:microsoft.com/office/officeart/2009/layout/CircleArrowProcess"/>
    <dgm:cxn modelId="{A8C429BA-83F4-4527-A474-2FA73B5E7ADF}" type="presParOf" srcId="{BAAB51BF-11EB-4BF6-BD73-E0CF73E7C823}" destId="{15DA1FC7-FB01-4680-87F8-82C8FCF8E4D2}" srcOrd="1" destOrd="0" presId="urn:microsoft.com/office/officeart/2009/layout/CircleArrowProcess"/>
    <dgm:cxn modelId="{9B5134C0-38AC-477E-B7D2-73158B01E5BC}" type="presParOf" srcId="{BAAB51BF-11EB-4BF6-BD73-E0CF73E7C823}" destId="{AF97E619-5772-4BDC-9C99-5AE9308CB195}" srcOrd="2" destOrd="0" presId="urn:microsoft.com/office/officeart/2009/layout/CircleArrowProcess"/>
    <dgm:cxn modelId="{01B1E662-CA69-4FDE-AC07-819BC1EBDB78}" type="presParOf" srcId="{AF97E619-5772-4BDC-9C99-5AE9308CB195}" destId="{2EBCE766-65D2-4007-AF27-6F9AC55C9C94}" srcOrd="0" destOrd="0" presId="urn:microsoft.com/office/officeart/2009/layout/CircleArrowProcess"/>
    <dgm:cxn modelId="{36DCB542-C525-4B50-B340-C324FB9F93D0}" type="presParOf" srcId="{BAAB51BF-11EB-4BF6-BD73-E0CF73E7C823}" destId="{C3A062F9-65D6-4613-8CE2-224812CD39D9}" srcOrd="3" destOrd="0" presId="urn:microsoft.com/office/officeart/2009/layout/CircleArrowProcess"/>
    <dgm:cxn modelId="{BD89078F-2731-4241-9E32-4778B5628F03}" type="presParOf" srcId="{BAAB51BF-11EB-4BF6-BD73-E0CF73E7C823}" destId="{DFC9404D-069E-4C98-AB2C-F86B7EB38978}" srcOrd="4" destOrd="0" presId="urn:microsoft.com/office/officeart/2009/layout/CircleArrowProcess"/>
    <dgm:cxn modelId="{129B6B11-8721-43EA-96EA-F25E2B566FB5}" type="presParOf" srcId="{DFC9404D-069E-4C98-AB2C-F86B7EB38978}" destId="{7BB1C334-2651-4383-BA7C-6E5B87E9EF17}" srcOrd="0" destOrd="0" presId="urn:microsoft.com/office/officeart/2009/layout/CircleArrowProcess"/>
    <dgm:cxn modelId="{35BF3CEE-5BE4-42EB-9B66-5A77BA60F75E}" type="presParOf" srcId="{BAAB51BF-11EB-4BF6-BD73-E0CF73E7C823}" destId="{12B56C62-0F72-4704-84A8-769942C71537}"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8CCC1E-9376-4C5C-8D13-A0DA329EC31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GB"/>
        </a:p>
      </dgm:t>
    </dgm:pt>
    <dgm:pt modelId="{305AE248-BD24-4CFD-924C-0BE436478EC3}">
      <dgm:prSet/>
      <dgm:spPr/>
      <dgm:t>
        <a:bodyPr/>
        <a:lstStyle/>
        <a:p>
          <a:r>
            <a:rPr lang="en-US"/>
            <a:t>“In an age marked by increasing disconnection from the natural world, the urgent need for holistic, place-responsive outdoor learning has never been more apparent” (Mark Leather)</a:t>
          </a:r>
          <a:endParaRPr lang="en-GB"/>
        </a:p>
      </dgm:t>
    </dgm:pt>
    <dgm:pt modelId="{13F003B4-7116-4EDE-B120-D19445CE0193}" type="parTrans" cxnId="{5ED75714-6B20-480A-8343-4D31AB85BB27}">
      <dgm:prSet/>
      <dgm:spPr/>
      <dgm:t>
        <a:bodyPr/>
        <a:lstStyle/>
        <a:p>
          <a:endParaRPr lang="en-GB"/>
        </a:p>
      </dgm:t>
    </dgm:pt>
    <dgm:pt modelId="{9C259CE9-AFF2-40FC-A2ED-1C664F1A0078}" type="sibTrans" cxnId="{5ED75714-6B20-480A-8343-4D31AB85BB27}">
      <dgm:prSet/>
      <dgm:spPr/>
      <dgm:t>
        <a:bodyPr/>
        <a:lstStyle/>
        <a:p>
          <a:endParaRPr lang="en-GB"/>
        </a:p>
      </dgm:t>
    </dgm:pt>
    <dgm:pt modelId="{D275B77D-1749-4D3C-B8ED-87436838A724}">
      <dgm:prSet/>
      <dgm:spPr/>
      <dgm:t>
        <a:bodyPr/>
        <a:lstStyle/>
        <a:p>
          <a:r>
            <a:rPr lang="en-GB" dirty="0"/>
            <a:t>Neoliberal crises of performativity, lack of autonomy, ‘age of evidence’, health, care, education … </a:t>
          </a:r>
        </a:p>
      </dgm:t>
    </dgm:pt>
    <dgm:pt modelId="{EB0631A7-9507-46D6-A3FE-C587DC8DE804}" type="parTrans" cxnId="{78490156-66D4-4FFA-AC9C-8552ACD796CB}">
      <dgm:prSet/>
      <dgm:spPr/>
      <dgm:t>
        <a:bodyPr/>
        <a:lstStyle/>
        <a:p>
          <a:endParaRPr lang="en-GB"/>
        </a:p>
      </dgm:t>
    </dgm:pt>
    <dgm:pt modelId="{F9666141-EF04-4AF9-89A0-AAA7C5D6D21A}" type="sibTrans" cxnId="{78490156-66D4-4FFA-AC9C-8552ACD796CB}">
      <dgm:prSet/>
      <dgm:spPr/>
      <dgm:t>
        <a:bodyPr/>
        <a:lstStyle/>
        <a:p>
          <a:endParaRPr lang="en-GB"/>
        </a:p>
      </dgm:t>
    </dgm:pt>
    <dgm:pt modelId="{772052A2-0FC6-48BB-AC4A-95F11FCEA91A}">
      <dgm:prSet/>
      <dgm:spPr/>
      <dgm:t>
        <a:bodyPr/>
        <a:lstStyle/>
        <a:p>
          <a:r>
            <a:rPr lang="en-GB"/>
            <a:t>Sustainability and environmental stewardship: ‘World Centred Education’ (Biesta, 2021)</a:t>
          </a:r>
        </a:p>
      </dgm:t>
    </dgm:pt>
    <dgm:pt modelId="{5FE63FAB-0021-4454-90CF-759F88FB29B5}" type="parTrans" cxnId="{5B72EA64-8213-4E1E-B988-46FC6E15A824}">
      <dgm:prSet/>
      <dgm:spPr/>
      <dgm:t>
        <a:bodyPr/>
        <a:lstStyle/>
        <a:p>
          <a:endParaRPr lang="en-GB"/>
        </a:p>
      </dgm:t>
    </dgm:pt>
    <dgm:pt modelId="{C8170398-B0BE-4CFB-8DFF-5139DE80413A}" type="sibTrans" cxnId="{5B72EA64-8213-4E1E-B988-46FC6E15A824}">
      <dgm:prSet/>
      <dgm:spPr/>
      <dgm:t>
        <a:bodyPr/>
        <a:lstStyle/>
        <a:p>
          <a:endParaRPr lang="en-GB"/>
        </a:p>
      </dgm:t>
    </dgm:pt>
    <dgm:pt modelId="{8FED95EC-0D46-4D0A-B9E4-1A2276440953}" type="pres">
      <dgm:prSet presAssocID="{9A8CCC1E-9376-4C5C-8D13-A0DA329EC313}" presName="linear" presStyleCnt="0">
        <dgm:presLayoutVars>
          <dgm:animLvl val="lvl"/>
          <dgm:resizeHandles val="exact"/>
        </dgm:presLayoutVars>
      </dgm:prSet>
      <dgm:spPr/>
    </dgm:pt>
    <dgm:pt modelId="{7B65F683-AE12-447D-8C17-9C02AF0F77F7}" type="pres">
      <dgm:prSet presAssocID="{305AE248-BD24-4CFD-924C-0BE436478EC3}" presName="parentText" presStyleLbl="node1" presStyleIdx="0" presStyleCnt="3" custLinFactNeighborY="-14406">
        <dgm:presLayoutVars>
          <dgm:chMax val="0"/>
          <dgm:bulletEnabled val="1"/>
        </dgm:presLayoutVars>
      </dgm:prSet>
      <dgm:spPr/>
    </dgm:pt>
    <dgm:pt modelId="{12DC54AC-F8AA-4CB4-A774-2E6A615211B5}" type="pres">
      <dgm:prSet presAssocID="{9C259CE9-AFF2-40FC-A2ED-1C664F1A0078}" presName="spacer" presStyleCnt="0"/>
      <dgm:spPr/>
    </dgm:pt>
    <dgm:pt modelId="{F31E062D-95B1-44DD-BDE2-C28371BFE40C}" type="pres">
      <dgm:prSet presAssocID="{D275B77D-1749-4D3C-B8ED-87436838A724}" presName="parentText" presStyleLbl="node1" presStyleIdx="1" presStyleCnt="3">
        <dgm:presLayoutVars>
          <dgm:chMax val="0"/>
          <dgm:bulletEnabled val="1"/>
        </dgm:presLayoutVars>
      </dgm:prSet>
      <dgm:spPr/>
    </dgm:pt>
    <dgm:pt modelId="{783CA18F-94EA-4918-AB03-3DC1EA834D2E}" type="pres">
      <dgm:prSet presAssocID="{F9666141-EF04-4AF9-89A0-AAA7C5D6D21A}" presName="spacer" presStyleCnt="0"/>
      <dgm:spPr/>
    </dgm:pt>
    <dgm:pt modelId="{E58A6109-49D1-450A-938C-C005C4DC6D8F}" type="pres">
      <dgm:prSet presAssocID="{772052A2-0FC6-48BB-AC4A-95F11FCEA91A}" presName="parentText" presStyleLbl="node1" presStyleIdx="2" presStyleCnt="3" custLinFactNeighborX="-233" custLinFactNeighborY="-7290">
        <dgm:presLayoutVars>
          <dgm:chMax val="0"/>
          <dgm:bulletEnabled val="1"/>
        </dgm:presLayoutVars>
      </dgm:prSet>
      <dgm:spPr/>
    </dgm:pt>
  </dgm:ptLst>
  <dgm:cxnLst>
    <dgm:cxn modelId="{5ED75714-6B20-480A-8343-4D31AB85BB27}" srcId="{9A8CCC1E-9376-4C5C-8D13-A0DA329EC313}" destId="{305AE248-BD24-4CFD-924C-0BE436478EC3}" srcOrd="0" destOrd="0" parTransId="{13F003B4-7116-4EDE-B120-D19445CE0193}" sibTransId="{9C259CE9-AFF2-40FC-A2ED-1C664F1A0078}"/>
    <dgm:cxn modelId="{6E2A0064-72D9-42AF-8E40-F32A9475F38D}" type="presOf" srcId="{305AE248-BD24-4CFD-924C-0BE436478EC3}" destId="{7B65F683-AE12-447D-8C17-9C02AF0F77F7}" srcOrd="0" destOrd="0" presId="urn:microsoft.com/office/officeart/2005/8/layout/vList2"/>
    <dgm:cxn modelId="{5B72EA64-8213-4E1E-B988-46FC6E15A824}" srcId="{9A8CCC1E-9376-4C5C-8D13-A0DA329EC313}" destId="{772052A2-0FC6-48BB-AC4A-95F11FCEA91A}" srcOrd="2" destOrd="0" parTransId="{5FE63FAB-0021-4454-90CF-759F88FB29B5}" sibTransId="{C8170398-B0BE-4CFB-8DFF-5139DE80413A}"/>
    <dgm:cxn modelId="{78490156-66D4-4FFA-AC9C-8552ACD796CB}" srcId="{9A8CCC1E-9376-4C5C-8D13-A0DA329EC313}" destId="{D275B77D-1749-4D3C-B8ED-87436838A724}" srcOrd="1" destOrd="0" parTransId="{EB0631A7-9507-46D6-A3FE-C587DC8DE804}" sibTransId="{F9666141-EF04-4AF9-89A0-AAA7C5D6D21A}"/>
    <dgm:cxn modelId="{363FFC84-12A6-4226-818B-E2F0E6A39073}" type="presOf" srcId="{9A8CCC1E-9376-4C5C-8D13-A0DA329EC313}" destId="{8FED95EC-0D46-4D0A-B9E4-1A2276440953}" srcOrd="0" destOrd="0" presId="urn:microsoft.com/office/officeart/2005/8/layout/vList2"/>
    <dgm:cxn modelId="{741F1CAB-86D8-4AA5-A7EE-AF69234B7764}" type="presOf" srcId="{D275B77D-1749-4D3C-B8ED-87436838A724}" destId="{F31E062D-95B1-44DD-BDE2-C28371BFE40C}" srcOrd="0" destOrd="0" presId="urn:microsoft.com/office/officeart/2005/8/layout/vList2"/>
    <dgm:cxn modelId="{C1E4D7DC-A09C-4BBA-971D-DF0921B45BD1}" type="presOf" srcId="{772052A2-0FC6-48BB-AC4A-95F11FCEA91A}" destId="{E58A6109-49D1-450A-938C-C005C4DC6D8F}" srcOrd="0" destOrd="0" presId="urn:microsoft.com/office/officeart/2005/8/layout/vList2"/>
    <dgm:cxn modelId="{7258C6F6-1BC6-472C-A12B-C1E06A4BF0DE}" type="presParOf" srcId="{8FED95EC-0D46-4D0A-B9E4-1A2276440953}" destId="{7B65F683-AE12-447D-8C17-9C02AF0F77F7}" srcOrd="0" destOrd="0" presId="urn:microsoft.com/office/officeart/2005/8/layout/vList2"/>
    <dgm:cxn modelId="{DAFCDDFD-E34D-4915-9C6A-6235E2CAA640}" type="presParOf" srcId="{8FED95EC-0D46-4D0A-B9E4-1A2276440953}" destId="{12DC54AC-F8AA-4CB4-A774-2E6A615211B5}" srcOrd="1" destOrd="0" presId="urn:microsoft.com/office/officeart/2005/8/layout/vList2"/>
    <dgm:cxn modelId="{0B4CE358-3B1A-4DDE-8DC5-629737147986}" type="presParOf" srcId="{8FED95EC-0D46-4D0A-B9E4-1A2276440953}" destId="{F31E062D-95B1-44DD-BDE2-C28371BFE40C}" srcOrd="2" destOrd="0" presId="urn:microsoft.com/office/officeart/2005/8/layout/vList2"/>
    <dgm:cxn modelId="{BED79317-EF71-4D86-B39D-8D484D17A3ED}" type="presParOf" srcId="{8FED95EC-0D46-4D0A-B9E4-1A2276440953}" destId="{783CA18F-94EA-4918-AB03-3DC1EA834D2E}" srcOrd="3" destOrd="0" presId="urn:microsoft.com/office/officeart/2005/8/layout/vList2"/>
    <dgm:cxn modelId="{C15FCD22-F720-493B-9307-3A289340AE50}" type="presParOf" srcId="{8FED95EC-0D46-4D0A-B9E4-1A2276440953}" destId="{E58A6109-49D1-450A-938C-C005C4DC6D8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72CB98-11BE-44D6-BA67-E17327C26480}" type="doc">
      <dgm:prSet loTypeId="urn:microsoft.com/office/officeart/2005/8/layout/vList2" loCatId="list" qsTypeId="urn:microsoft.com/office/officeart/2005/8/quickstyle/simple1" qsCatId="simple" csTypeId="urn:microsoft.com/office/officeart/2005/8/colors/accent3_3" csCatId="accent3" phldr="1"/>
      <dgm:spPr/>
      <dgm:t>
        <a:bodyPr/>
        <a:lstStyle/>
        <a:p>
          <a:endParaRPr lang="en-GB"/>
        </a:p>
      </dgm:t>
    </dgm:pt>
    <dgm:pt modelId="{6B1FA654-0960-4049-9983-17CB7E5D077C}">
      <dgm:prSet phldrT="[Text]" phldr="0"/>
      <dgm:spPr/>
      <dgm:t>
        <a:bodyPr/>
        <a:lstStyle/>
        <a:p>
          <a:r>
            <a:rPr lang="en-GB" dirty="0"/>
            <a:t>Underpinning theories</a:t>
          </a:r>
        </a:p>
      </dgm:t>
    </dgm:pt>
    <dgm:pt modelId="{FD406210-3805-4CD7-96F2-F0B0A1AF2656}" type="parTrans" cxnId="{85381D70-F9CD-42E0-88CC-3E2CD0A6CC79}">
      <dgm:prSet/>
      <dgm:spPr/>
      <dgm:t>
        <a:bodyPr/>
        <a:lstStyle/>
        <a:p>
          <a:endParaRPr lang="en-GB"/>
        </a:p>
      </dgm:t>
    </dgm:pt>
    <dgm:pt modelId="{E1E7F7B0-FEA5-424E-AADE-1DF9AC0A6C3E}" type="sibTrans" cxnId="{85381D70-F9CD-42E0-88CC-3E2CD0A6CC79}">
      <dgm:prSet/>
      <dgm:spPr/>
      <dgm:t>
        <a:bodyPr/>
        <a:lstStyle/>
        <a:p>
          <a:endParaRPr lang="en-GB"/>
        </a:p>
      </dgm:t>
    </dgm:pt>
    <dgm:pt modelId="{FE57BE40-0F03-4068-B253-6A6B8662F3D5}">
      <dgm:prSet phldrT="[Text]"/>
      <dgm:spPr/>
      <dgm:t>
        <a:bodyPr/>
        <a:lstStyle/>
        <a:p>
          <a:r>
            <a:rPr lang="en-GB" dirty="0">
              <a:solidFill>
                <a:srgbClr val="002060"/>
              </a:solidFill>
            </a:rPr>
            <a:t>Place-responsive pedagogy (Sors, 2025)</a:t>
          </a:r>
        </a:p>
      </dgm:t>
    </dgm:pt>
    <dgm:pt modelId="{EFB71001-DC53-4A87-BB11-E43AD02A7D0B}" type="parTrans" cxnId="{01B4B2E1-3A66-4AA0-BAEB-2D78DE756909}">
      <dgm:prSet/>
      <dgm:spPr/>
      <dgm:t>
        <a:bodyPr/>
        <a:lstStyle/>
        <a:p>
          <a:endParaRPr lang="en-GB"/>
        </a:p>
      </dgm:t>
    </dgm:pt>
    <dgm:pt modelId="{89B4C32C-662A-41EE-98FC-E5ED68038CF5}" type="sibTrans" cxnId="{01B4B2E1-3A66-4AA0-BAEB-2D78DE756909}">
      <dgm:prSet/>
      <dgm:spPr/>
      <dgm:t>
        <a:bodyPr/>
        <a:lstStyle/>
        <a:p>
          <a:endParaRPr lang="en-GB"/>
        </a:p>
      </dgm:t>
    </dgm:pt>
    <dgm:pt modelId="{6B069604-82C9-4FA2-AFA1-F2B081CD697A}">
      <dgm:prSet phldrT="[Text]" phldr="0"/>
      <dgm:spPr/>
      <dgm:t>
        <a:bodyPr/>
        <a:lstStyle/>
        <a:p>
          <a:r>
            <a:rPr lang="en-GB" dirty="0"/>
            <a:t>Inclusive practice</a:t>
          </a:r>
        </a:p>
      </dgm:t>
    </dgm:pt>
    <dgm:pt modelId="{AA0FFADF-3B9D-4B76-9AB0-201624CF8F85}" type="parTrans" cxnId="{E8599925-84C8-4A59-9B91-430C1E735ED2}">
      <dgm:prSet/>
      <dgm:spPr/>
      <dgm:t>
        <a:bodyPr/>
        <a:lstStyle/>
        <a:p>
          <a:endParaRPr lang="en-GB"/>
        </a:p>
      </dgm:t>
    </dgm:pt>
    <dgm:pt modelId="{10218151-7A06-4142-996E-1CD80D8FB861}" type="sibTrans" cxnId="{E8599925-84C8-4A59-9B91-430C1E735ED2}">
      <dgm:prSet/>
      <dgm:spPr/>
      <dgm:t>
        <a:bodyPr/>
        <a:lstStyle/>
        <a:p>
          <a:endParaRPr lang="en-GB"/>
        </a:p>
      </dgm:t>
    </dgm:pt>
    <dgm:pt modelId="{ABB83C5C-CB04-4970-B9F7-3BB47BDA99A6}">
      <dgm:prSet phldrT="[Text]" phldr="0"/>
      <dgm:spPr/>
      <dgm:t>
        <a:bodyPr/>
        <a:lstStyle/>
        <a:p>
          <a:r>
            <a:rPr lang="en-GB" dirty="0"/>
            <a:t>Authentic, collaborative, responsive curriculum design</a:t>
          </a:r>
        </a:p>
      </dgm:t>
    </dgm:pt>
    <dgm:pt modelId="{EAC908A4-FC9A-4915-91D7-F6274D67979B}" type="parTrans" cxnId="{ED1FA9A5-AE0B-40BB-B34E-500A826308FB}">
      <dgm:prSet/>
      <dgm:spPr/>
      <dgm:t>
        <a:bodyPr/>
        <a:lstStyle/>
        <a:p>
          <a:endParaRPr lang="en-GB"/>
        </a:p>
      </dgm:t>
    </dgm:pt>
    <dgm:pt modelId="{B341B287-90DB-4E8A-BA61-CA274DC02BA6}" type="sibTrans" cxnId="{ED1FA9A5-AE0B-40BB-B34E-500A826308FB}">
      <dgm:prSet/>
      <dgm:spPr/>
      <dgm:t>
        <a:bodyPr/>
        <a:lstStyle/>
        <a:p>
          <a:endParaRPr lang="en-GB"/>
        </a:p>
      </dgm:t>
    </dgm:pt>
    <dgm:pt modelId="{619F27EE-BEDD-4276-9057-AF761179B619}">
      <dgm:prSet/>
      <dgm:spPr/>
      <dgm:t>
        <a:bodyPr/>
        <a:lstStyle/>
        <a:p>
          <a:r>
            <a:rPr lang="en-GB">
              <a:solidFill>
                <a:srgbClr val="002060"/>
              </a:solidFill>
            </a:rPr>
            <a:t>Slow pedagogy (Clarke, 2021)</a:t>
          </a:r>
          <a:endParaRPr lang="en-GB" dirty="0">
            <a:solidFill>
              <a:srgbClr val="002060"/>
            </a:solidFill>
          </a:endParaRPr>
        </a:p>
      </dgm:t>
    </dgm:pt>
    <dgm:pt modelId="{7E3804D2-BB7D-4556-978B-6AC821DC9C0F}" type="parTrans" cxnId="{A6CA48A1-42AC-4215-8D15-19E2B70514F4}">
      <dgm:prSet/>
      <dgm:spPr/>
      <dgm:t>
        <a:bodyPr/>
        <a:lstStyle/>
        <a:p>
          <a:endParaRPr lang="en-GB"/>
        </a:p>
      </dgm:t>
    </dgm:pt>
    <dgm:pt modelId="{3BA0DC91-5E90-43F6-AAF4-0D9B6B3027A6}" type="sibTrans" cxnId="{A6CA48A1-42AC-4215-8D15-19E2B70514F4}">
      <dgm:prSet/>
      <dgm:spPr/>
      <dgm:t>
        <a:bodyPr/>
        <a:lstStyle/>
        <a:p>
          <a:endParaRPr lang="en-GB"/>
        </a:p>
      </dgm:t>
    </dgm:pt>
    <dgm:pt modelId="{685B74A6-2B46-4392-90C0-DA02E1CF17F2}">
      <dgm:prSet/>
      <dgm:spPr/>
      <dgm:t>
        <a:bodyPr/>
        <a:lstStyle/>
        <a:p>
          <a:r>
            <a:rPr lang="en-GB" dirty="0">
              <a:solidFill>
                <a:srgbClr val="002060"/>
              </a:solidFill>
            </a:rPr>
            <a:t>Experiential learning (Dewey, 1938)</a:t>
          </a:r>
        </a:p>
      </dgm:t>
    </dgm:pt>
    <dgm:pt modelId="{26B6902E-7043-4671-BD9E-9C0CD8C0FA3F}" type="parTrans" cxnId="{36C366AA-5D79-407E-8F8C-3DCAFD8A436B}">
      <dgm:prSet/>
      <dgm:spPr/>
      <dgm:t>
        <a:bodyPr/>
        <a:lstStyle/>
        <a:p>
          <a:endParaRPr lang="en-GB"/>
        </a:p>
      </dgm:t>
    </dgm:pt>
    <dgm:pt modelId="{763E2117-7D28-4F73-A214-B7039487B810}" type="sibTrans" cxnId="{36C366AA-5D79-407E-8F8C-3DCAFD8A436B}">
      <dgm:prSet/>
      <dgm:spPr/>
      <dgm:t>
        <a:bodyPr/>
        <a:lstStyle/>
        <a:p>
          <a:endParaRPr lang="en-GB"/>
        </a:p>
      </dgm:t>
    </dgm:pt>
    <dgm:pt modelId="{EA6CE8ED-CA2D-4AD1-B9F3-B3F57400C47A}">
      <dgm:prSet/>
      <dgm:spPr/>
      <dgm:t>
        <a:bodyPr/>
        <a:lstStyle/>
        <a:p>
          <a:r>
            <a:rPr lang="en-GB" dirty="0">
              <a:solidFill>
                <a:srgbClr val="002060"/>
              </a:solidFill>
            </a:rPr>
            <a:t>World centred, sustainable education (Biesta, 2021) </a:t>
          </a:r>
        </a:p>
      </dgm:t>
    </dgm:pt>
    <dgm:pt modelId="{63AF0B31-321C-45F8-A5BE-F8351F16425D}" type="parTrans" cxnId="{6A71E905-40E2-4B38-AE72-F6CDD7F3A951}">
      <dgm:prSet/>
      <dgm:spPr/>
      <dgm:t>
        <a:bodyPr/>
        <a:lstStyle/>
        <a:p>
          <a:endParaRPr lang="en-GB"/>
        </a:p>
      </dgm:t>
    </dgm:pt>
    <dgm:pt modelId="{8ACDC69E-E350-4C39-A047-011C6A1069D8}" type="sibTrans" cxnId="{6A71E905-40E2-4B38-AE72-F6CDD7F3A951}">
      <dgm:prSet/>
      <dgm:spPr/>
      <dgm:t>
        <a:bodyPr/>
        <a:lstStyle/>
        <a:p>
          <a:endParaRPr lang="en-GB"/>
        </a:p>
      </dgm:t>
    </dgm:pt>
    <dgm:pt modelId="{5B8C11A6-9D91-460E-950C-F33A7D2AB6C7}">
      <dgm:prSet phldrT="[Text]" phldr="0"/>
      <dgm:spPr/>
      <dgm:t>
        <a:bodyPr/>
        <a:lstStyle/>
        <a:p>
          <a:r>
            <a:rPr lang="en-GB" dirty="0"/>
            <a:t>Putting theory-into-practice and reflection (going outdoors!) </a:t>
          </a:r>
        </a:p>
      </dgm:t>
    </dgm:pt>
    <dgm:pt modelId="{834D128A-A92D-4445-9EC9-08E6C4D1F6F4}" type="parTrans" cxnId="{A425F247-D29E-4DCF-86E6-D77D79E6A6B7}">
      <dgm:prSet/>
      <dgm:spPr/>
      <dgm:t>
        <a:bodyPr/>
        <a:lstStyle/>
        <a:p>
          <a:endParaRPr lang="en-GB"/>
        </a:p>
      </dgm:t>
    </dgm:pt>
    <dgm:pt modelId="{64D3AFC2-187A-43CB-9008-B967948D8012}" type="sibTrans" cxnId="{A425F247-D29E-4DCF-86E6-D77D79E6A6B7}">
      <dgm:prSet/>
      <dgm:spPr/>
      <dgm:t>
        <a:bodyPr/>
        <a:lstStyle/>
        <a:p>
          <a:endParaRPr lang="en-GB"/>
        </a:p>
      </dgm:t>
    </dgm:pt>
    <dgm:pt modelId="{D391423A-B929-48B0-A446-013BB9771C45}" type="pres">
      <dgm:prSet presAssocID="{6472CB98-11BE-44D6-BA67-E17327C26480}" presName="linear" presStyleCnt="0">
        <dgm:presLayoutVars>
          <dgm:animLvl val="lvl"/>
          <dgm:resizeHandles val="exact"/>
        </dgm:presLayoutVars>
      </dgm:prSet>
      <dgm:spPr/>
    </dgm:pt>
    <dgm:pt modelId="{C899AE45-BCF5-4C36-81DE-063649CE683B}" type="pres">
      <dgm:prSet presAssocID="{6B1FA654-0960-4049-9983-17CB7E5D077C}" presName="parentText" presStyleLbl="node1" presStyleIdx="0" presStyleCnt="4">
        <dgm:presLayoutVars>
          <dgm:chMax val="0"/>
          <dgm:bulletEnabled val="1"/>
        </dgm:presLayoutVars>
      </dgm:prSet>
      <dgm:spPr/>
    </dgm:pt>
    <dgm:pt modelId="{83864993-F243-4688-A520-16D8EFC9E031}" type="pres">
      <dgm:prSet presAssocID="{6B1FA654-0960-4049-9983-17CB7E5D077C}" presName="childText" presStyleLbl="revTx" presStyleIdx="0" presStyleCnt="1">
        <dgm:presLayoutVars>
          <dgm:bulletEnabled val="1"/>
        </dgm:presLayoutVars>
      </dgm:prSet>
      <dgm:spPr/>
    </dgm:pt>
    <dgm:pt modelId="{93C7D30B-CBE1-4687-BC57-34FFEA7D9433}" type="pres">
      <dgm:prSet presAssocID="{6B069604-82C9-4FA2-AFA1-F2B081CD697A}" presName="parentText" presStyleLbl="node1" presStyleIdx="1" presStyleCnt="4">
        <dgm:presLayoutVars>
          <dgm:chMax val="0"/>
          <dgm:bulletEnabled val="1"/>
        </dgm:presLayoutVars>
      </dgm:prSet>
      <dgm:spPr/>
    </dgm:pt>
    <dgm:pt modelId="{052AD9C0-8C36-4DE2-BA40-80A8047E2022}" type="pres">
      <dgm:prSet presAssocID="{10218151-7A06-4142-996E-1CD80D8FB861}" presName="spacer" presStyleCnt="0"/>
      <dgm:spPr/>
    </dgm:pt>
    <dgm:pt modelId="{DFACEEA8-4BAD-4F97-A4F2-409F2FA0FA37}" type="pres">
      <dgm:prSet presAssocID="{ABB83C5C-CB04-4970-B9F7-3BB47BDA99A6}" presName="parentText" presStyleLbl="node1" presStyleIdx="2" presStyleCnt="4">
        <dgm:presLayoutVars>
          <dgm:chMax val="0"/>
          <dgm:bulletEnabled val="1"/>
        </dgm:presLayoutVars>
      </dgm:prSet>
      <dgm:spPr/>
    </dgm:pt>
    <dgm:pt modelId="{62E43588-3CDA-4D39-BFAB-CC7623A4E681}" type="pres">
      <dgm:prSet presAssocID="{B341B287-90DB-4E8A-BA61-CA274DC02BA6}" presName="spacer" presStyleCnt="0"/>
      <dgm:spPr/>
    </dgm:pt>
    <dgm:pt modelId="{FA0E5781-FA8B-44E4-A6EA-68868DEF9D83}" type="pres">
      <dgm:prSet presAssocID="{5B8C11A6-9D91-460E-950C-F33A7D2AB6C7}" presName="parentText" presStyleLbl="node1" presStyleIdx="3" presStyleCnt="4">
        <dgm:presLayoutVars>
          <dgm:chMax val="0"/>
          <dgm:bulletEnabled val="1"/>
        </dgm:presLayoutVars>
      </dgm:prSet>
      <dgm:spPr/>
    </dgm:pt>
  </dgm:ptLst>
  <dgm:cxnLst>
    <dgm:cxn modelId="{6A71E905-40E2-4B38-AE72-F6CDD7F3A951}" srcId="{6B1FA654-0960-4049-9983-17CB7E5D077C}" destId="{EA6CE8ED-CA2D-4AD1-B9F3-B3F57400C47A}" srcOrd="3" destOrd="0" parTransId="{63AF0B31-321C-45F8-A5BE-F8351F16425D}" sibTransId="{8ACDC69E-E350-4C39-A047-011C6A1069D8}"/>
    <dgm:cxn modelId="{47538A0F-4473-4476-87D3-CAD26DF846AA}" type="presOf" srcId="{6472CB98-11BE-44D6-BA67-E17327C26480}" destId="{D391423A-B929-48B0-A446-013BB9771C45}" srcOrd="0" destOrd="0" presId="urn:microsoft.com/office/officeart/2005/8/layout/vList2"/>
    <dgm:cxn modelId="{109CDC24-FB63-4108-8C14-28BD86C2A444}" type="presOf" srcId="{6B069604-82C9-4FA2-AFA1-F2B081CD697A}" destId="{93C7D30B-CBE1-4687-BC57-34FFEA7D9433}" srcOrd="0" destOrd="0" presId="urn:microsoft.com/office/officeart/2005/8/layout/vList2"/>
    <dgm:cxn modelId="{E8599925-84C8-4A59-9B91-430C1E735ED2}" srcId="{6472CB98-11BE-44D6-BA67-E17327C26480}" destId="{6B069604-82C9-4FA2-AFA1-F2B081CD697A}" srcOrd="1" destOrd="0" parTransId="{AA0FFADF-3B9D-4B76-9AB0-201624CF8F85}" sibTransId="{10218151-7A06-4142-996E-1CD80D8FB861}"/>
    <dgm:cxn modelId="{338BFF26-56C1-45DB-9486-983659B7C9F4}" type="presOf" srcId="{EA6CE8ED-CA2D-4AD1-B9F3-B3F57400C47A}" destId="{83864993-F243-4688-A520-16D8EFC9E031}" srcOrd="0" destOrd="3" presId="urn:microsoft.com/office/officeart/2005/8/layout/vList2"/>
    <dgm:cxn modelId="{A425F247-D29E-4DCF-86E6-D77D79E6A6B7}" srcId="{6472CB98-11BE-44D6-BA67-E17327C26480}" destId="{5B8C11A6-9D91-460E-950C-F33A7D2AB6C7}" srcOrd="3" destOrd="0" parTransId="{834D128A-A92D-4445-9EC9-08E6C4D1F6F4}" sibTransId="{64D3AFC2-187A-43CB-9008-B967948D8012}"/>
    <dgm:cxn modelId="{1291AB4C-FE39-4B02-B811-75C34F81F2FA}" type="presOf" srcId="{619F27EE-BEDD-4276-9057-AF761179B619}" destId="{83864993-F243-4688-A520-16D8EFC9E031}" srcOrd="0" destOrd="1" presId="urn:microsoft.com/office/officeart/2005/8/layout/vList2"/>
    <dgm:cxn modelId="{85381D70-F9CD-42E0-88CC-3E2CD0A6CC79}" srcId="{6472CB98-11BE-44D6-BA67-E17327C26480}" destId="{6B1FA654-0960-4049-9983-17CB7E5D077C}" srcOrd="0" destOrd="0" parTransId="{FD406210-3805-4CD7-96F2-F0B0A1AF2656}" sibTransId="{E1E7F7B0-FEA5-424E-AADE-1DF9AC0A6C3E}"/>
    <dgm:cxn modelId="{847F0F8A-96B6-4603-BF94-E1E0741F846A}" type="presOf" srcId="{FE57BE40-0F03-4068-B253-6A6B8662F3D5}" destId="{83864993-F243-4688-A520-16D8EFC9E031}" srcOrd="0" destOrd="0" presId="urn:microsoft.com/office/officeart/2005/8/layout/vList2"/>
    <dgm:cxn modelId="{A6CA48A1-42AC-4215-8D15-19E2B70514F4}" srcId="{6B1FA654-0960-4049-9983-17CB7E5D077C}" destId="{619F27EE-BEDD-4276-9057-AF761179B619}" srcOrd="1" destOrd="0" parTransId="{7E3804D2-BB7D-4556-978B-6AC821DC9C0F}" sibTransId="{3BA0DC91-5E90-43F6-AAF4-0D9B6B3027A6}"/>
    <dgm:cxn modelId="{ED1FA9A5-AE0B-40BB-B34E-500A826308FB}" srcId="{6472CB98-11BE-44D6-BA67-E17327C26480}" destId="{ABB83C5C-CB04-4970-B9F7-3BB47BDA99A6}" srcOrd="2" destOrd="0" parTransId="{EAC908A4-FC9A-4915-91D7-F6274D67979B}" sibTransId="{B341B287-90DB-4E8A-BA61-CA274DC02BA6}"/>
    <dgm:cxn modelId="{36C366AA-5D79-407E-8F8C-3DCAFD8A436B}" srcId="{6B1FA654-0960-4049-9983-17CB7E5D077C}" destId="{685B74A6-2B46-4392-90C0-DA02E1CF17F2}" srcOrd="2" destOrd="0" parTransId="{26B6902E-7043-4671-BD9E-9C0CD8C0FA3F}" sibTransId="{763E2117-7D28-4F73-A214-B7039487B810}"/>
    <dgm:cxn modelId="{F0127FC1-18CA-48F4-9226-5D409BA02C3B}" type="presOf" srcId="{5B8C11A6-9D91-460E-950C-F33A7D2AB6C7}" destId="{FA0E5781-FA8B-44E4-A6EA-68868DEF9D83}" srcOrd="0" destOrd="0" presId="urn:microsoft.com/office/officeart/2005/8/layout/vList2"/>
    <dgm:cxn modelId="{417629C7-DACC-4E26-A37F-DDF10D8F8CBB}" type="presOf" srcId="{685B74A6-2B46-4392-90C0-DA02E1CF17F2}" destId="{83864993-F243-4688-A520-16D8EFC9E031}" srcOrd="0" destOrd="2" presId="urn:microsoft.com/office/officeart/2005/8/layout/vList2"/>
    <dgm:cxn modelId="{0FB983C8-AC0F-4228-BBCA-A7C62C2EE095}" type="presOf" srcId="{6B1FA654-0960-4049-9983-17CB7E5D077C}" destId="{C899AE45-BCF5-4C36-81DE-063649CE683B}" srcOrd="0" destOrd="0" presId="urn:microsoft.com/office/officeart/2005/8/layout/vList2"/>
    <dgm:cxn modelId="{9F45DADC-DBDC-4993-9880-1145E6032170}" type="presOf" srcId="{ABB83C5C-CB04-4970-B9F7-3BB47BDA99A6}" destId="{DFACEEA8-4BAD-4F97-A4F2-409F2FA0FA37}" srcOrd="0" destOrd="0" presId="urn:microsoft.com/office/officeart/2005/8/layout/vList2"/>
    <dgm:cxn modelId="{01B4B2E1-3A66-4AA0-BAEB-2D78DE756909}" srcId="{6B1FA654-0960-4049-9983-17CB7E5D077C}" destId="{FE57BE40-0F03-4068-B253-6A6B8662F3D5}" srcOrd="0" destOrd="0" parTransId="{EFB71001-DC53-4A87-BB11-E43AD02A7D0B}" sibTransId="{89B4C32C-662A-41EE-98FC-E5ED68038CF5}"/>
    <dgm:cxn modelId="{5E296063-0B50-4827-AF3D-B02B4CBE015E}" type="presParOf" srcId="{D391423A-B929-48B0-A446-013BB9771C45}" destId="{C899AE45-BCF5-4C36-81DE-063649CE683B}" srcOrd="0" destOrd="0" presId="urn:microsoft.com/office/officeart/2005/8/layout/vList2"/>
    <dgm:cxn modelId="{C5F5936C-5E0D-440D-8C1A-8F9CE87A29E0}" type="presParOf" srcId="{D391423A-B929-48B0-A446-013BB9771C45}" destId="{83864993-F243-4688-A520-16D8EFC9E031}" srcOrd="1" destOrd="0" presId="urn:microsoft.com/office/officeart/2005/8/layout/vList2"/>
    <dgm:cxn modelId="{67F7364C-D35A-44D8-A099-BDF5536682E9}" type="presParOf" srcId="{D391423A-B929-48B0-A446-013BB9771C45}" destId="{93C7D30B-CBE1-4687-BC57-34FFEA7D9433}" srcOrd="2" destOrd="0" presId="urn:microsoft.com/office/officeart/2005/8/layout/vList2"/>
    <dgm:cxn modelId="{124CC04C-C270-45EA-9031-5E19691610C9}" type="presParOf" srcId="{D391423A-B929-48B0-A446-013BB9771C45}" destId="{052AD9C0-8C36-4DE2-BA40-80A8047E2022}" srcOrd="3" destOrd="0" presId="urn:microsoft.com/office/officeart/2005/8/layout/vList2"/>
    <dgm:cxn modelId="{196B0ACE-15C1-4DBF-A774-BAB5D6837A56}" type="presParOf" srcId="{D391423A-B929-48B0-A446-013BB9771C45}" destId="{DFACEEA8-4BAD-4F97-A4F2-409F2FA0FA37}" srcOrd="4" destOrd="0" presId="urn:microsoft.com/office/officeart/2005/8/layout/vList2"/>
    <dgm:cxn modelId="{ACAC0302-F50D-4945-BA4F-4BCD4D3BB4D0}" type="presParOf" srcId="{D391423A-B929-48B0-A446-013BB9771C45}" destId="{62E43588-3CDA-4D39-BFAB-CC7623A4E681}" srcOrd="5" destOrd="0" presId="urn:microsoft.com/office/officeart/2005/8/layout/vList2"/>
    <dgm:cxn modelId="{8C00E48E-EE56-48ED-8730-126BA53F788A}" type="presParOf" srcId="{D391423A-B929-48B0-A446-013BB9771C45}" destId="{FA0E5781-FA8B-44E4-A6EA-68868DEF9D8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4DA435-1FF6-445A-8A23-43EA2E26C11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BED4AE2-BA6A-43FD-BC5B-905ED737A0B6}">
      <dgm:prSet/>
      <dgm:spPr/>
      <dgm:t>
        <a:bodyPr/>
        <a:lstStyle/>
        <a:p>
          <a:r>
            <a:rPr lang="en-US"/>
            <a:t>Consciousness of body, mind and environment </a:t>
          </a:r>
          <a:endParaRPr lang="en-GB"/>
        </a:p>
      </dgm:t>
    </dgm:pt>
    <dgm:pt modelId="{6D201AE7-A54D-43AE-A760-DC755C7496F5}" type="parTrans" cxnId="{2DEE7346-E0A5-4A1E-A96E-E6A4DE296A30}">
      <dgm:prSet/>
      <dgm:spPr/>
      <dgm:t>
        <a:bodyPr/>
        <a:lstStyle/>
        <a:p>
          <a:endParaRPr lang="en-GB"/>
        </a:p>
      </dgm:t>
    </dgm:pt>
    <dgm:pt modelId="{7B6939CC-05FE-4654-AE55-22DE22A0D620}" type="sibTrans" cxnId="{2DEE7346-E0A5-4A1E-A96E-E6A4DE296A30}">
      <dgm:prSet/>
      <dgm:spPr/>
      <dgm:t>
        <a:bodyPr/>
        <a:lstStyle/>
        <a:p>
          <a:endParaRPr lang="en-GB"/>
        </a:p>
      </dgm:t>
    </dgm:pt>
    <dgm:pt modelId="{51D7B56B-9DD6-4072-9A9E-8417B0F67A21}">
      <dgm:prSet/>
      <dgm:spPr/>
      <dgm:t>
        <a:bodyPr/>
        <a:lstStyle/>
        <a:p>
          <a:r>
            <a:rPr lang="en-US" dirty="0"/>
            <a:t>Allowing whatever ‘learning’ emerges through time, space and freedom.  </a:t>
          </a:r>
          <a:endParaRPr lang="en-GB" dirty="0"/>
        </a:p>
      </dgm:t>
    </dgm:pt>
    <dgm:pt modelId="{03A638B1-E906-4801-90C7-9B6C5DAAB138}" type="parTrans" cxnId="{CC6A6740-1098-4C72-BFF9-42F9887E66E6}">
      <dgm:prSet/>
      <dgm:spPr/>
      <dgm:t>
        <a:bodyPr/>
        <a:lstStyle/>
        <a:p>
          <a:endParaRPr lang="en-GB"/>
        </a:p>
      </dgm:t>
    </dgm:pt>
    <dgm:pt modelId="{5E97D37D-E762-48ED-9444-DDA525095557}" type="sibTrans" cxnId="{CC6A6740-1098-4C72-BFF9-42F9887E66E6}">
      <dgm:prSet/>
      <dgm:spPr/>
      <dgm:t>
        <a:bodyPr/>
        <a:lstStyle/>
        <a:p>
          <a:endParaRPr lang="en-GB"/>
        </a:p>
      </dgm:t>
    </dgm:pt>
    <dgm:pt modelId="{2640EFEB-9F3C-4A6F-A61F-26B28BF16043}">
      <dgm:prSet/>
      <dgm:spPr/>
      <dgm:t>
        <a:bodyPr/>
        <a:lstStyle/>
        <a:p>
          <a:r>
            <a:rPr lang="en-US"/>
            <a:t>Deeper learning and revisiting ideas</a:t>
          </a:r>
          <a:endParaRPr lang="en-GB"/>
        </a:p>
      </dgm:t>
    </dgm:pt>
    <dgm:pt modelId="{E0402B39-7062-4267-8645-8771F2F27529}" type="parTrans" cxnId="{0DC1D9A4-2CA5-4E6B-AE69-E9F7855F9F7D}">
      <dgm:prSet/>
      <dgm:spPr/>
      <dgm:t>
        <a:bodyPr/>
        <a:lstStyle/>
        <a:p>
          <a:endParaRPr lang="en-GB"/>
        </a:p>
      </dgm:t>
    </dgm:pt>
    <dgm:pt modelId="{E4DCF68A-01C4-46A9-ABE4-1BFC85889048}" type="sibTrans" cxnId="{0DC1D9A4-2CA5-4E6B-AE69-E9F7855F9F7D}">
      <dgm:prSet/>
      <dgm:spPr/>
      <dgm:t>
        <a:bodyPr/>
        <a:lstStyle/>
        <a:p>
          <a:endParaRPr lang="en-GB"/>
        </a:p>
      </dgm:t>
    </dgm:pt>
    <dgm:pt modelId="{623BFA5B-955E-42F5-978A-F8DF5290BEC1}">
      <dgm:prSet/>
      <dgm:spPr/>
      <dgm:t>
        <a:bodyPr/>
        <a:lstStyle/>
        <a:p>
          <a:r>
            <a:rPr lang="en-US"/>
            <a:t>Valuing the moment </a:t>
          </a:r>
          <a:endParaRPr lang="en-GB"/>
        </a:p>
      </dgm:t>
    </dgm:pt>
    <dgm:pt modelId="{D4F05951-E21F-473F-80CA-4636EA506F43}" type="parTrans" cxnId="{F8D2A80A-FB3E-4B57-98F7-B06ACCC9E925}">
      <dgm:prSet/>
      <dgm:spPr/>
      <dgm:t>
        <a:bodyPr/>
        <a:lstStyle/>
        <a:p>
          <a:endParaRPr lang="en-GB"/>
        </a:p>
      </dgm:t>
    </dgm:pt>
    <dgm:pt modelId="{3131C785-8D48-4277-B4BA-369BF4089110}" type="sibTrans" cxnId="{F8D2A80A-FB3E-4B57-98F7-B06ACCC9E925}">
      <dgm:prSet/>
      <dgm:spPr/>
      <dgm:t>
        <a:bodyPr/>
        <a:lstStyle/>
        <a:p>
          <a:endParaRPr lang="en-GB"/>
        </a:p>
      </dgm:t>
    </dgm:pt>
    <dgm:pt modelId="{2161BC84-3E7B-4ABA-B332-26D73F10306B}">
      <dgm:prSet/>
      <dgm:spPr/>
      <dgm:t>
        <a:bodyPr/>
        <a:lstStyle/>
        <a:p>
          <a:r>
            <a:rPr lang="en-US" dirty="0"/>
            <a:t>Enabling wonder, curiosity, questioning and enquiry</a:t>
          </a:r>
          <a:endParaRPr lang="en-GB" dirty="0"/>
        </a:p>
      </dgm:t>
    </dgm:pt>
    <dgm:pt modelId="{61F1E611-EFDB-4545-B51F-FF1B436FB213}" type="parTrans" cxnId="{57CD647B-B428-46AD-B37F-408C33949D00}">
      <dgm:prSet/>
      <dgm:spPr/>
      <dgm:t>
        <a:bodyPr/>
        <a:lstStyle/>
        <a:p>
          <a:endParaRPr lang="en-GB"/>
        </a:p>
      </dgm:t>
    </dgm:pt>
    <dgm:pt modelId="{18A8A7E0-8D5D-475E-8F93-4DD5CAA58F7E}" type="sibTrans" cxnId="{57CD647B-B428-46AD-B37F-408C33949D00}">
      <dgm:prSet/>
      <dgm:spPr/>
      <dgm:t>
        <a:bodyPr/>
        <a:lstStyle/>
        <a:p>
          <a:endParaRPr lang="en-GB"/>
        </a:p>
      </dgm:t>
    </dgm:pt>
    <dgm:pt modelId="{447C74F1-BE5F-4157-BF4B-2633794248E2}">
      <dgm:prSet/>
      <dgm:spPr/>
      <dgm:t>
        <a:bodyPr/>
        <a:lstStyle/>
        <a:p>
          <a:r>
            <a:rPr lang="en-GB"/>
            <a:t>Belonging and connection to places, people and processes</a:t>
          </a:r>
          <a:endParaRPr lang="en-GB" dirty="0"/>
        </a:p>
      </dgm:t>
    </dgm:pt>
    <dgm:pt modelId="{97869309-B3C1-4D3C-B4AD-E47A59B666D7}" type="parTrans" cxnId="{24383801-2E0F-48EB-900A-6527CE86EC36}">
      <dgm:prSet/>
      <dgm:spPr/>
      <dgm:t>
        <a:bodyPr/>
        <a:lstStyle/>
        <a:p>
          <a:endParaRPr lang="en-GB"/>
        </a:p>
      </dgm:t>
    </dgm:pt>
    <dgm:pt modelId="{A61DE68A-5534-4211-89B3-7EA377FADB52}" type="sibTrans" cxnId="{24383801-2E0F-48EB-900A-6527CE86EC36}">
      <dgm:prSet/>
      <dgm:spPr/>
      <dgm:t>
        <a:bodyPr/>
        <a:lstStyle/>
        <a:p>
          <a:endParaRPr lang="en-GB"/>
        </a:p>
      </dgm:t>
    </dgm:pt>
    <dgm:pt modelId="{281ACDD0-7D0E-4BC4-8236-D287092DB0A0}" type="pres">
      <dgm:prSet presAssocID="{D14DA435-1FF6-445A-8A23-43EA2E26C11A}" presName="diagram" presStyleCnt="0">
        <dgm:presLayoutVars>
          <dgm:dir/>
          <dgm:resizeHandles val="exact"/>
        </dgm:presLayoutVars>
      </dgm:prSet>
      <dgm:spPr/>
    </dgm:pt>
    <dgm:pt modelId="{18FB4DA5-D8CA-40E0-B97E-DBCD07A9673D}" type="pres">
      <dgm:prSet presAssocID="{EBED4AE2-BA6A-43FD-BC5B-905ED737A0B6}" presName="node" presStyleLbl="node1" presStyleIdx="0" presStyleCnt="6">
        <dgm:presLayoutVars>
          <dgm:bulletEnabled val="1"/>
        </dgm:presLayoutVars>
      </dgm:prSet>
      <dgm:spPr/>
    </dgm:pt>
    <dgm:pt modelId="{0CCF892F-4505-43CE-A069-29D782A5BA68}" type="pres">
      <dgm:prSet presAssocID="{7B6939CC-05FE-4654-AE55-22DE22A0D620}" presName="sibTrans" presStyleCnt="0"/>
      <dgm:spPr/>
    </dgm:pt>
    <dgm:pt modelId="{B2FAA03B-4447-48A0-8F19-E430A51551D4}" type="pres">
      <dgm:prSet presAssocID="{51D7B56B-9DD6-4072-9A9E-8417B0F67A21}" presName="node" presStyleLbl="node1" presStyleIdx="1" presStyleCnt="6">
        <dgm:presLayoutVars>
          <dgm:bulletEnabled val="1"/>
        </dgm:presLayoutVars>
      </dgm:prSet>
      <dgm:spPr/>
    </dgm:pt>
    <dgm:pt modelId="{A4D3E850-0B7E-416D-9F63-72C2E7C3BB84}" type="pres">
      <dgm:prSet presAssocID="{5E97D37D-E762-48ED-9444-DDA525095557}" presName="sibTrans" presStyleCnt="0"/>
      <dgm:spPr/>
    </dgm:pt>
    <dgm:pt modelId="{FB43B2F4-CEF8-41E0-9495-E8AD2CD183FD}" type="pres">
      <dgm:prSet presAssocID="{2640EFEB-9F3C-4A6F-A61F-26B28BF16043}" presName="node" presStyleLbl="node1" presStyleIdx="2" presStyleCnt="6">
        <dgm:presLayoutVars>
          <dgm:bulletEnabled val="1"/>
        </dgm:presLayoutVars>
      </dgm:prSet>
      <dgm:spPr/>
    </dgm:pt>
    <dgm:pt modelId="{0F603456-E7B6-4D31-81C5-3743247D12AA}" type="pres">
      <dgm:prSet presAssocID="{E4DCF68A-01C4-46A9-ABE4-1BFC85889048}" presName="sibTrans" presStyleCnt="0"/>
      <dgm:spPr/>
    </dgm:pt>
    <dgm:pt modelId="{0C14A044-3149-4C4A-9ABD-E9E9AA1692F2}" type="pres">
      <dgm:prSet presAssocID="{623BFA5B-955E-42F5-978A-F8DF5290BEC1}" presName="node" presStyleLbl="node1" presStyleIdx="3" presStyleCnt="6">
        <dgm:presLayoutVars>
          <dgm:bulletEnabled val="1"/>
        </dgm:presLayoutVars>
      </dgm:prSet>
      <dgm:spPr/>
    </dgm:pt>
    <dgm:pt modelId="{7645B1B5-970E-4D05-9218-A22657EC10E8}" type="pres">
      <dgm:prSet presAssocID="{3131C785-8D48-4277-B4BA-369BF4089110}" presName="sibTrans" presStyleCnt="0"/>
      <dgm:spPr/>
    </dgm:pt>
    <dgm:pt modelId="{5553901C-7442-4117-B513-EFF983DCC908}" type="pres">
      <dgm:prSet presAssocID="{2161BC84-3E7B-4ABA-B332-26D73F10306B}" presName="node" presStyleLbl="node1" presStyleIdx="4" presStyleCnt="6">
        <dgm:presLayoutVars>
          <dgm:bulletEnabled val="1"/>
        </dgm:presLayoutVars>
      </dgm:prSet>
      <dgm:spPr/>
    </dgm:pt>
    <dgm:pt modelId="{1A60E492-7D9E-48E0-A621-BE036690CA5D}" type="pres">
      <dgm:prSet presAssocID="{18A8A7E0-8D5D-475E-8F93-4DD5CAA58F7E}" presName="sibTrans" presStyleCnt="0"/>
      <dgm:spPr/>
    </dgm:pt>
    <dgm:pt modelId="{E210540F-7060-4D66-B609-EA65F99A7217}" type="pres">
      <dgm:prSet presAssocID="{447C74F1-BE5F-4157-BF4B-2633794248E2}" presName="node" presStyleLbl="node1" presStyleIdx="5" presStyleCnt="6">
        <dgm:presLayoutVars>
          <dgm:bulletEnabled val="1"/>
        </dgm:presLayoutVars>
      </dgm:prSet>
      <dgm:spPr/>
    </dgm:pt>
  </dgm:ptLst>
  <dgm:cxnLst>
    <dgm:cxn modelId="{24383801-2E0F-48EB-900A-6527CE86EC36}" srcId="{D14DA435-1FF6-445A-8A23-43EA2E26C11A}" destId="{447C74F1-BE5F-4157-BF4B-2633794248E2}" srcOrd="5" destOrd="0" parTransId="{97869309-B3C1-4D3C-B4AD-E47A59B666D7}" sibTransId="{A61DE68A-5534-4211-89B3-7EA377FADB52}"/>
    <dgm:cxn modelId="{F8D2A80A-FB3E-4B57-98F7-B06ACCC9E925}" srcId="{D14DA435-1FF6-445A-8A23-43EA2E26C11A}" destId="{623BFA5B-955E-42F5-978A-F8DF5290BEC1}" srcOrd="3" destOrd="0" parTransId="{D4F05951-E21F-473F-80CA-4636EA506F43}" sibTransId="{3131C785-8D48-4277-B4BA-369BF4089110}"/>
    <dgm:cxn modelId="{CC6A6740-1098-4C72-BFF9-42F9887E66E6}" srcId="{D14DA435-1FF6-445A-8A23-43EA2E26C11A}" destId="{51D7B56B-9DD6-4072-9A9E-8417B0F67A21}" srcOrd="1" destOrd="0" parTransId="{03A638B1-E906-4801-90C7-9B6C5DAAB138}" sibTransId="{5E97D37D-E762-48ED-9444-DDA525095557}"/>
    <dgm:cxn modelId="{2DEE7346-E0A5-4A1E-A96E-E6A4DE296A30}" srcId="{D14DA435-1FF6-445A-8A23-43EA2E26C11A}" destId="{EBED4AE2-BA6A-43FD-BC5B-905ED737A0B6}" srcOrd="0" destOrd="0" parTransId="{6D201AE7-A54D-43AE-A760-DC755C7496F5}" sibTransId="{7B6939CC-05FE-4654-AE55-22DE22A0D620}"/>
    <dgm:cxn modelId="{A3F7906B-069C-44D1-B693-86B272D86B51}" type="presOf" srcId="{D14DA435-1FF6-445A-8A23-43EA2E26C11A}" destId="{281ACDD0-7D0E-4BC4-8236-D287092DB0A0}" srcOrd="0" destOrd="0" presId="urn:microsoft.com/office/officeart/2005/8/layout/default"/>
    <dgm:cxn modelId="{57CD647B-B428-46AD-B37F-408C33949D00}" srcId="{D14DA435-1FF6-445A-8A23-43EA2E26C11A}" destId="{2161BC84-3E7B-4ABA-B332-26D73F10306B}" srcOrd="4" destOrd="0" parTransId="{61F1E611-EFDB-4545-B51F-FF1B436FB213}" sibTransId="{18A8A7E0-8D5D-475E-8F93-4DD5CAA58F7E}"/>
    <dgm:cxn modelId="{0BE3A281-D51D-441F-9005-634C1EA4560C}" type="presOf" srcId="{447C74F1-BE5F-4157-BF4B-2633794248E2}" destId="{E210540F-7060-4D66-B609-EA65F99A7217}" srcOrd="0" destOrd="0" presId="urn:microsoft.com/office/officeart/2005/8/layout/default"/>
    <dgm:cxn modelId="{0DC1D9A4-2CA5-4E6B-AE69-E9F7855F9F7D}" srcId="{D14DA435-1FF6-445A-8A23-43EA2E26C11A}" destId="{2640EFEB-9F3C-4A6F-A61F-26B28BF16043}" srcOrd="2" destOrd="0" parTransId="{E0402B39-7062-4267-8645-8771F2F27529}" sibTransId="{E4DCF68A-01C4-46A9-ABE4-1BFC85889048}"/>
    <dgm:cxn modelId="{7E6E4CA8-046C-4D2F-832E-F39656113FE3}" type="presOf" srcId="{623BFA5B-955E-42F5-978A-F8DF5290BEC1}" destId="{0C14A044-3149-4C4A-9ABD-E9E9AA1692F2}" srcOrd="0" destOrd="0" presId="urn:microsoft.com/office/officeart/2005/8/layout/default"/>
    <dgm:cxn modelId="{098B10AF-D71B-4C41-8231-41D0970A2E75}" type="presOf" srcId="{2640EFEB-9F3C-4A6F-A61F-26B28BF16043}" destId="{FB43B2F4-CEF8-41E0-9495-E8AD2CD183FD}" srcOrd="0" destOrd="0" presId="urn:microsoft.com/office/officeart/2005/8/layout/default"/>
    <dgm:cxn modelId="{2FBF96B2-F9F7-417F-8EB4-53BCD9B75C4E}" type="presOf" srcId="{51D7B56B-9DD6-4072-9A9E-8417B0F67A21}" destId="{B2FAA03B-4447-48A0-8F19-E430A51551D4}" srcOrd="0" destOrd="0" presId="urn:microsoft.com/office/officeart/2005/8/layout/default"/>
    <dgm:cxn modelId="{3FC37CC8-9F28-46F8-8EE7-E0E368BF3A19}" type="presOf" srcId="{2161BC84-3E7B-4ABA-B332-26D73F10306B}" destId="{5553901C-7442-4117-B513-EFF983DCC908}" srcOrd="0" destOrd="0" presId="urn:microsoft.com/office/officeart/2005/8/layout/default"/>
    <dgm:cxn modelId="{29C922FE-5CBD-4A2B-AA5E-6D80A4FDC759}" type="presOf" srcId="{EBED4AE2-BA6A-43FD-BC5B-905ED737A0B6}" destId="{18FB4DA5-D8CA-40E0-B97E-DBCD07A9673D}" srcOrd="0" destOrd="0" presId="urn:microsoft.com/office/officeart/2005/8/layout/default"/>
    <dgm:cxn modelId="{134631A9-490A-483F-B2F1-A624FE2B1D73}" type="presParOf" srcId="{281ACDD0-7D0E-4BC4-8236-D287092DB0A0}" destId="{18FB4DA5-D8CA-40E0-B97E-DBCD07A9673D}" srcOrd="0" destOrd="0" presId="urn:microsoft.com/office/officeart/2005/8/layout/default"/>
    <dgm:cxn modelId="{2DF80475-B006-4C19-B295-9152A3F86A4E}" type="presParOf" srcId="{281ACDD0-7D0E-4BC4-8236-D287092DB0A0}" destId="{0CCF892F-4505-43CE-A069-29D782A5BA68}" srcOrd="1" destOrd="0" presId="urn:microsoft.com/office/officeart/2005/8/layout/default"/>
    <dgm:cxn modelId="{0E7606B3-A6CF-49B5-8AE0-17A0B5DB747E}" type="presParOf" srcId="{281ACDD0-7D0E-4BC4-8236-D287092DB0A0}" destId="{B2FAA03B-4447-48A0-8F19-E430A51551D4}" srcOrd="2" destOrd="0" presId="urn:microsoft.com/office/officeart/2005/8/layout/default"/>
    <dgm:cxn modelId="{C76CF82A-B7DA-48F6-A6CB-9C39DE1DAE4D}" type="presParOf" srcId="{281ACDD0-7D0E-4BC4-8236-D287092DB0A0}" destId="{A4D3E850-0B7E-416D-9F63-72C2E7C3BB84}" srcOrd="3" destOrd="0" presId="urn:microsoft.com/office/officeart/2005/8/layout/default"/>
    <dgm:cxn modelId="{A53D7046-4382-48EA-95E7-7E8B9C566FEB}" type="presParOf" srcId="{281ACDD0-7D0E-4BC4-8236-D287092DB0A0}" destId="{FB43B2F4-CEF8-41E0-9495-E8AD2CD183FD}" srcOrd="4" destOrd="0" presId="urn:microsoft.com/office/officeart/2005/8/layout/default"/>
    <dgm:cxn modelId="{616F662E-AAA4-41E3-96E6-C0C847EADB40}" type="presParOf" srcId="{281ACDD0-7D0E-4BC4-8236-D287092DB0A0}" destId="{0F603456-E7B6-4D31-81C5-3743247D12AA}" srcOrd="5" destOrd="0" presId="urn:microsoft.com/office/officeart/2005/8/layout/default"/>
    <dgm:cxn modelId="{C3657B08-515B-4ECA-9315-E752E49B46DF}" type="presParOf" srcId="{281ACDD0-7D0E-4BC4-8236-D287092DB0A0}" destId="{0C14A044-3149-4C4A-9ABD-E9E9AA1692F2}" srcOrd="6" destOrd="0" presId="urn:microsoft.com/office/officeart/2005/8/layout/default"/>
    <dgm:cxn modelId="{8E5EB567-E127-4976-830E-BBFEABDA50A1}" type="presParOf" srcId="{281ACDD0-7D0E-4BC4-8236-D287092DB0A0}" destId="{7645B1B5-970E-4D05-9218-A22657EC10E8}" srcOrd="7" destOrd="0" presId="urn:microsoft.com/office/officeart/2005/8/layout/default"/>
    <dgm:cxn modelId="{D5DD3668-1B02-4E24-B21B-9F3A7DCEF838}" type="presParOf" srcId="{281ACDD0-7D0E-4BC4-8236-D287092DB0A0}" destId="{5553901C-7442-4117-B513-EFF983DCC908}" srcOrd="8" destOrd="0" presId="urn:microsoft.com/office/officeart/2005/8/layout/default"/>
    <dgm:cxn modelId="{8E3C514C-6556-4974-A6F6-F32DB86D3E35}" type="presParOf" srcId="{281ACDD0-7D0E-4BC4-8236-D287092DB0A0}" destId="{1A60E492-7D9E-48E0-A621-BE036690CA5D}" srcOrd="9" destOrd="0" presId="urn:microsoft.com/office/officeart/2005/8/layout/default"/>
    <dgm:cxn modelId="{DAAB313A-AFA5-4C6F-9812-744A18C8BE27}" type="presParOf" srcId="{281ACDD0-7D0E-4BC4-8236-D287092DB0A0}" destId="{E210540F-7060-4D66-B609-EA65F99A721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3BDDAC-755B-4AF1-96A0-E1353728C2FD}"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E6B667C3-1B73-4CE1-82B2-EEFAACA2D06D}">
      <dgm:prSet custT="1"/>
      <dgm:spPr/>
      <dgm:t>
        <a:bodyPr/>
        <a:lstStyle/>
        <a:p>
          <a:pPr algn="ctr"/>
          <a:r>
            <a:rPr lang="en-GB" sz="2400" b="1" dirty="0"/>
            <a:t>Learning</a:t>
          </a:r>
        </a:p>
      </dgm:t>
    </dgm:pt>
    <dgm:pt modelId="{06F3FEAC-EA32-4BF0-BF2F-457D68F28ECF}" type="parTrans" cxnId="{99A8A401-BCEC-4B77-BDB9-83E39A112863}">
      <dgm:prSet/>
      <dgm:spPr/>
      <dgm:t>
        <a:bodyPr/>
        <a:lstStyle/>
        <a:p>
          <a:endParaRPr lang="en-GB" sz="2400"/>
        </a:p>
      </dgm:t>
    </dgm:pt>
    <dgm:pt modelId="{94830732-790A-4C6E-BAAB-60F9B81EB652}" type="sibTrans" cxnId="{99A8A401-BCEC-4B77-BDB9-83E39A112863}">
      <dgm:prSet/>
      <dgm:spPr/>
      <dgm:t>
        <a:bodyPr/>
        <a:lstStyle/>
        <a:p>
          <a:endParaRPr lang="en-GB" sz="2400"/>
        </a:p>
      </dgm:t>
    </dgm:pt>
    <dgm:pt modelId="{9E46DFB1-F2BB-4058-AF98-B076938CAC2D}">
      <dgm:prSet custT="1"/>
      <dgm:spPr/>
      <dgm:t>
        <a:bodyPr/>
        <a:lstStyle/>
        <a:p>
          <a:pPr algn="ctr"/>
          <a:r>
            <a:rPr lang="en-GB" sz="2400" b="1" dirty="0"/>
            <a:t>Interaction</a:t>
          </a:r>
        </a:p>
      </dgm:t>
    </dgm:pt>
    <dgm:pt modelId="{EBBEE4B7-F799-4640-9944-EC099F6CFAEA}" type="parTrans" cxnId="{0CA78EEF-F25A-46B1-8BBE-C5DD7A1DFC7A}">
      <dgm:prSet/>
      <dgm:spPr/>
      <dgm:t>
        <a:bodyPr/>
        <a:lstStyle/>
        <a:p>
          <a:endParaRPr lang="en-GB" sz="2400"/>
        </a:p>
      </dgm:t>
    </dgm:pt>
    <dgm:pt modelId="{A6855656-ACDB-4B4F-BABC-F25CE6DE1C28}" type="sibTrans" cxnId="{0CA78EEF-F25A-46B1-8BBE-C5DD7A1DFC7A}">
      <dgm:prSet/>
      <dgm:spPr/>
      <dgm:t>
        <a:bodyPr/>
        <a:lstStyle/>
        <a:p>
          <a:endParaRPr lang="en-GB" sz="2400"/>
        </a:p>
      </dgm:t>
    </dgm:pt>
    <dgm:pt modelId="{2DE71109-3BB0-4413-9B8A-6F9F2742CA0A}">
      <dgm:prSet custT="1"/>
      <dgm:spPr/>
      <dgm:t>
        <a:bodyPr/>
        <a:lstStyle/>
        <a:p>
          <a:pPr algn="ctr"/>
          <a:r>
            <a:rPr lang="en-GB" sz="2400" b="1" dirty="0"/>
            <a:t>Continuity</a:t>
          </a:r>
        </a:p>
      </dgm:t>
    </dgm:pt>
    <dgm:pt modelId="{D081159C-854D-45FF-B0B3-AE6DD60006B5}" type="parTrans" cxnId="{1B68B626-13A0-4AD1-9E50-CB6C8C0559C3}">
      <dgm:prSet/>
      <dgm:spPr/>
      <dgm:t>
        <a:bodyPr/>
        <a:lstStyle/>
        <a:p>
          <a:endParaRPr lang="en-GB" sz="2400"/>
        </a:p>
      </dgm:t>
    </dgm:pt>
    <dgm:pt modelId="{DE86D6E3-D81F-4982-8DF4-20CFBB87BA8D}" type="sibTrans" cxnId="{1B68B626-13A0-4AD1-9E50-CB6C8C0559C3}">
      <dgm:prSet/>
      <dgm:spPr/>
      <dgm:t>
        <a:bodyPr/>
        <a:lstStyle/>
        <a:p>
          <a:endParaRPr lang="en-GB" sz="2400"/>
        </a:p>
      </dgm:t>
    </dgm:pt>
    <dgm:pt modelId="{E082C165-3137-489C-924B-C16AAADC562D}">
      <dgm:prSet custT="1"/>
      <dgm:spPr/>
      <dgm:t>
        <a:bodyPr/>
        <a:lstStyle/>
        <a:p>
          <a:pPr algn="l"/>
          <a:r>
            <a:rPr lang="en-GB" sz="1800" dirty="0"/>
            <a:t>A social and democratic, reflective endeavour </a:t>
          </a:r>
          <a:r>
            <a:rPr lang="en-GB" sz="1800" i="1" dirty="0"/>
            <a:t>in and with </a:t>
          </a:r>
          <a:r>
            <a:rPr lang="en-GB" sz="1800" dirty="0"/>
            <a:t>the environment</a:t>
          </a:r>
        </a:p>
      </dgm:t>
    </dgm:pt>
    <dgm:pt modelId="{5BF5A855-E470-49D8-97AB-D88B1585E760}" type="parTrans" cxnId="{9D42F215-A3F2-4D4D-8583-B1C3278EB550}">
      <dgm:prSet/>
      <dgm:spPr/>
      <dgm:t>
        <a:bodyPr/>
        <a:lstStyle/>
        <a:p>
          <a:endParaRPr lang="en-GB" sz="2400"/>
        </a:p>
      </dgm:t>
    </dgm:pt>
    <dgm:pt modelId="{356B8E5B-900B-4CD2-B020-C81ECE419BFC}" type="sibTrans" cxnId="{9D42F215-A3F2-4D4D-8583-B1C3278EB550}">
      <dgm:prSet/>
      <dgm:spPr/>
      <dgm:t>
        <a:bodyPr/>
        <a:lstStyle/>
        <a:p>
          <a:endParaRPr lang="en-GB" sz="2400"/>
        </a:p>
      </dgm:t>
    </dgm:pt>
    <dgm:pt modelId="{B60AFFC6-86FE-4C0D-8224-33D6B595F622}">
      <dgm:prSet custT="1"/>
      <dgm:spPr/>
      <dgm:t>
        <a:bodyPr/>
        <a:lstStyle/>
        <a:p>
          <a:pPr algn="l"/>
          <a:r>
            <a:rPr lang="en-GB" sz="1800" dirty="0"/>
            <a:t>Co-construction of meaning through dialogue and participation in and with social and cultural environments</a:t>
          </a:r>
        </a:p>
      </dgm:t>
    </dgm:pt>
    <dgm:pt modelId="{4EEBE546-9E34-413D-AC16-9D5921038FFC}" type="parTrans" cxnId="{D097E530-B0E5-496D-84D7-97A7ED8F57A5}">
      <dgm:prSet/>
      <dgm:spPr/>
      <dgm:t>
        <a:bodyPr/>
        <a:lstStyle/>
        <a:p>
          <a:endParaRPr lang="en-GB" sz="2400"/>
        </a:p>
      </dgm:t>
    </dgm:pt>
    <dgm:pt modelId="{6D2F4569-78FA-43B5-8FD0-6C4334230271}" type="sibTrans" cxnId="{D097E530-B0E5-496D-84D7-97A7ED8F57A5}">
      <dgm:prSet/>
      <dgm:spPr/>
      <dgm:t>
        <a:bodyPr/>
        <a:lstStyle/>
        <a:p>
          <a:endParaRPr lang="en-GB" sz="2400"/>
        </a:p>
      </dgm:t>
    </dgm:pt>
    <dgm:pt modelId="{4FDA786E-EF41-46F0-85FA-E5CB169B9096}">
      <dgm:prSet custT="1"/>
      <dgm:spPr/>
      <dgm:t>
        <a:bodyPr/>
        <a:lstStyle/>
        <a:p>
          <a:pPr algn="l"/>
          <a:r>
            <a:rPr lang="en-GB" sz="1800"/>
            <a:t>(Re) interpretation of prior experiences shape meaning of new ones</a:t>
          </a:r>
          <a:endParaRPr lang="en-GB" sz="1800" dirty="0"/>
        </a:p>
      </dgm:t>
    </dgm:pt>
    <dgm:pt modelId="{CFB5A5C6-75C9-483E-ACDF-B677E7EBD7E3}" type="parTrans" cxnId="{B5D33695-207E-4D92-A6F3-4F1C68C803F6}">
      <dgm:prSet/>
      <dgm:spPr/>
      <dgm:t>
        <a:bodyPr/>
        <a:lstStyle/>
        <a:p>
          <a:endParaRPr lang="en-GB" sz="2400"/>
        </a:p>
      </dgm:t>
    </dgm:pt>
    <dgm:pt modelId="{9337A635-7B40-45A3-B1CE-DDB8E09FEF78}" type="sibTrans" cxnId="{B5D33695-207E-4D92-A6F3-4F1C68C803F6}">
      <dgm:prSet/>
      <dgm:spPr/>
      <dgm:t>
        <a:bodyPr/>
        <a:lstStyle/>
        <a:p>
          <a:endParaRPr lang="en-GB" sz="2400"/>
        </a:p>
      </dgm:t>
    </dgm:pt>
    <dgm:pt modelId="{177FB8F8-431A-45B6-8187-3A51651B3CBB}" type="pres">
      <dgm:prSet presAssocID="{B43BDDAC-755B-4AF1-96A0-E1353728C2FD}" presName="compositeShape" presStyleCnt="0">
        <dgm:presLayoutVars>
          <dgm:chMax val="7"/>
          <dgm:dir/>
          <dgm:resizeHandles val="exact"/>
        </dgm:presLayoutVars>
      </dgm:prSet>
      <dgm:spPr/>
    </dgm:pt>
    <dgm:pt modelId="{B8634E3B-4FA0-4EA7-9482-6FC8502FBFA8}" type="pres">
      <dgm:prSet presAssocID="{E6B667C3-1B73-4CE1-82B2-EEFAACA2D06D}" presName="circ1" presStyleLbl="vennNode1" presStyleIdx="0" presStyleCnt="3"/>
      <dgm:spPr/>
    </dgm:pt>
    <dgm:pt modelId="{56A71F1F-879F-4A1B-AEEB-0DF8CF86AC0F}" type="pres">
      <dgm:prSet presAssocID="{E6B667C3-1B73-4CE1-82B2-EEFAACA2D06D}" presName="circ1Tx" presStyleLbl="revTx" presStyleIdx="0" presStyleCnt="0">
        <dgm:presLayoutVars>
          <dgm:chMax val="0"/>
          <dgm:chPref val="0"/>
          <dgm:bulletEnabled val="1"/>
        </dgm:presLayoutVars>
      </dgm:prSet>
      <dgm:spPr/>
    </dgm:pt>
    <dgm:pt modelId="{5AF919A1-AA44-4A34-8866-3F10C7CF767B}" type="pres">
      <dgm:prSet presAssocID="{9E46DFB1-F2BB-4058-AF98-B076938CAC2D}" presName="circ2" presStyleLbl="vennNode1" presStyleIdx="1" presStyleCnt="3"/>
      <dgm:spPr/>
    </dgm:pt>
    <dgm:pt modelId="{0D4A9B2D-4AAB-4B9E-9DDF-21D3CD258452}" type="pres">
      <dgm:prSet presAssocID="{9E46DFB1-F2BB-4058-AF98-B076938CAC2D}" presName="circ2Tx" presStyleLbl="revTx" presStyleIdx="0" presStyleCnt="0">
        <dgm:presLayoutVars>
          <dgm:chMax val="0"/>
          <dgm:chPref val="0"/>
          <dgm:bulletEnabled val="1"/>
        </dgm:presLayoutVars>
      </dgm:prSet>
      <dgm:spPr/>
    </dgm:pt>
    <dgm:pt modelId="{F5A09683-175E-4621-B337-4917A1A1D2C9}" type="pres">
      <dgm:prSet presAssocID="{2DE71109-3BB0-4413-9B8A-6F9F2742CA0A}" presName="circ3" presStyleLbl="vennNode1" presStyleIdx="2" presStyleCnt="3"/>
      <dgm:spPr/>
    </dgm:pt>
    <dgm:pt modelId="{F61051F7-5D1D-46FF-AC93-3AA0BA06F21A}" type="pres">
      <dgm:prSet presAssocID="{2DE71109-3BB0-4413-9B8A-6F9F2742CA0A}" presName="circ3Tx" presStyleLbl="revTx" presStyleIdx="0" presStyleCnt="0">
        <dgm:presLayoutVars>
          <dgm:chMax val="0"/>
          <dgm:chPref val="0"/>
          <dgm:bulletEnabled val="1"/>
        </dgm:presLayoutVars>
      </dgm:prSet>
      <dgm:spPr/>
    </dgm:pt>
  </dgm:ptLst>
  <dgm:cxnLst>
    <dgm:cxn modelId="{99A8A401-BCEC-4B77-BDB9-83E39A112863}" srcId="{B43BDDAC-755B-4AF1-96A0-E1353728C2FD}" destId="{E6B667C3-1B73-4CE1-82B2-EEFAACA2D06D}" srcOrd="0" destOrd="0" parTransId="{06F3FEAC-EA32-4BF0-BF2F-457D68F28ECF}" sibTransId="{94830732-790A-4C6E-BAAB-60F9B81EB652}"/>
    <dgm:cxn modelId="{3738B706-9C29-4263-BEA4-40FAB7509772}" type="presOf" srcId="{E082C165-3137-489C-924B-C16AAADC562D}" destId="{56A71F1F-879F-4A1B-AEEB-0DF8CF86AC0F}" srcOrd="1" destOrd="1" presId="urn:microsoft.com/office/officeart/2005/8/layout/venn1"/>
    <dgm:cxn modelId="{9D42F215-A3F2-4D4D-8583-B1C3278EB550}" srcId="{E6B667C3-1B73-4CE1-82B2-EEFAACA2D06D}" destId="{E082C165-3137-489C-924B-C16AAADC562D}" srcOrd="0" destOrd="0" parTransId="{5BF5A855-E470-49D8-97AB-D88B1585E760}" sibTransId="{356B8E5B-900B-4CD2-B020-C81ECE419BFC}"/>
    <dgm:cxn modelId="{8E5E0E16-0FCD-460F-9402-651DC58C17F9}" type="presOf" srcId="{9E46DFB1-F2BB-4058-AF98-B076938CAC2D}" destId="{5AF919A1-AA44-4A34-8866-3F10C7CF767B}" srcOrd="0" destOrd="0" presId="urn:microsoft.com/office/officeart/2005/8/layout/venn1"/>
    <dgm:cxn modelId="{0D5EB021-7358-462C-8A0F-5669A4365091}" type="presOf" srcId="{4FDA786E-EF41-46F0-85FA-E5CB169B9096}" destId="{F61051F7-5D1D-46FF-AC93-3AA0BA06F21A}" srcOrd="1" destOrd="1" presId="urn:microsoft.com/office/officeart/2005/8/layout/venn1"/>
    <dgm:cxn modelId="{51901E25-5664-4DE2-940C-63A12B2ED1CA}" type="presOf" srcId="{4FDA786E-EF41-46F0-85FA-E5CB169B9096}" destId="{F5A09683-175E-4621-B337-4917A1A1D2C9}" srcOrd="0" destOrd="1" presId="urn:microsoft.com/office/officeart/2005/8/layout/venn1"/>
    <dgm:cxn modelId="{1B68B626-13A0-4AD1-9E50-CB6C8C0559C3}" srcId="{B43BDDAC-755B-4AF1-96A0-E1353728C2FD}" destId="{2DE71109-3BB0-4413-9B8A-6F9F2742CA0A}" srcOrd="2" destOrd="0" parTransId="{D081159C-854D-45FF-B0B3-AE6DD60006B5}" sibTransId="{DE86D6E3-D81F-4982-8DF4-20CFBB87BA8D}"/>
    <dgm:cxn modelId="{95E2172B-3543-4139-80F9-4D739D229334}" type="presOf" srcId="{E6B667C3-1B73-4CE1-82B2-EEFAACA2D06D}" destId="{B8634E3B-4FA0-4EA7-9482-6FC8502FBFA8}" srcOrd="0" destOrd="0" presId="urn:microsoft.com/office/officeart/2005/8/layout/venn1"/>
    <dgm:cxn modelId="{3AFED12D-A89A-4500-AE13-12A00EB622A3}" type="presOf" srcId="{9E46DFB1-F2BB-4058-AF98-B076938CAC2D}" destId="{0D4A9B2D-4AAB-4B9E-9DDF-21D3CD258452}" srcOrd="1" destOrd="0" presId="urn:microsoft.com/office/officeart/2005/8/layout/venn1"/>
    <dgm:cxn modelId="{D097E530-B0E5-496D-84D7-97A7ED8F57A5}" srcId="{9E46DFB1-F2BB-4058-AF98-B076938CAC2D}" destId="{B60AFFC6-86FE-4C0D-8224-33D6B595F622}" srcOrd="0" destOrd="0" parTransId="{4EEBE546-9E34-413D-AC16-9D5921038FFC}" sibTransId="{6D2F4569-78FA-43B5-8FD0-6C4334230271}"/>
    <dgm:cxn modelId="{AD8DFA4E-8ADF-4396-8731-453DE58E4DDD}" type="presOf" srcId="{2DE71109-3BB0-4413-9B8A-6F9F2742CA0A}" destId="{F61051F7-5D1D-46FF-AC93-3AA0BA06F21A}" srcOrd="1" destOrd="0" presId="urn:microsoft.com/office/officeart/2005/8/layout/venn1"/>
    <dgm:cxn modelId="{587E0453-1105-4906-97A1-2687A1FE4498}" type="presOf" srcId="{B43BDDAC-755B-4AF1-96A0-E1353728C2FD}" destId="{177FB8F8-431A-45B6-8187-3A51651B3CBB}" srcOrd="0" destOrd="0" presId="urn:microsoft.com/office/officeart/2005/8/layout/venn1"/>
    <dgm:cxn modelId="{7094A074-3417-4DBE-A57E-4FEEED3C058D}" type="presOf" srcId="{B60AFFC6-86FE-4C0D-8224-33D6B595F622}" destId="{0D4A9B2D-4AAB-4B9E-9DDF-21D3CD258452}" srcOrd="1" destOrd="1" presId="urn:microsoft.com/office/officeart/2005/8/layout/venn1"/>
    <dgm:cxn modelId="{1C31D682-D848-4467-9995-075915C188CD}" type="presOf" srcId="{2DE71109-3BB0-4413-9B8A-6F9F2742CA0A}" destId="{F5A09683-175E-4621-B337-4917A1A1D2C9}" srcOrd="0" destOrd="0" presId="urn:microsoft.com/office/officeart/2005/8/layout/venn1"/>
    <dgm:cxn modelId="{B5D33695-207E-4D92-A6F3-4F1C68C803F6}" srcId="{2DE71109-3BB0-4413-9B8A-6F9F2742CA0A}" destId="{4FDA786E-EF41-46F0-85FA-E5CB169B9096}" srcOrd="0" destOrd="0" parTransId="{CFB5A5C6-75C9-483E-ACDF-B677E7EBD7E3}" sibTransId="{9337A635-7B40-45A3-B1CE-DDB8E09FEF78}"/>
    <dgm:cxn modelId="{DADE8996-BB51-48A6-963C-2C68CDF14039}" type="presOf" srcId="{E082C165-3137-489C-924B-C16AAADC562D}" destId="{B8634E3B-4FA0-4EA7-9482-6FC8502FBFA8}" srcOrd="0" destOrd="1" presId="urn:microsoft.com/office/officeart/2005/8/layout/venn1"/>
    <dgm:cxn modelId="{180F3EB5-2C46-4F24-AF64-2CF45F1DFCE1}" type="presOf" srcId="{B60AFFC6-86FE-4C0D-8224-33D6B595F622}" destId="{5AF919A1-AA44-4A34-8866-3F10C7CF767B}" srcOrd="0" destOrd="1" presId="urn:microsoft.com/office/officeart/2005/8/layout/venn1"/>
    <dgm:cxn modelId="{999496BE-5E35-4DF7-A29E-90012B49E2E6}" type="presOf" srcId="{E6B667C3-1B73-4CE1-82B2-EEFAACA2D06D}" destId="{56A71F1F-879F-4A1B-AEEB-0DF8CF86AC0F}" srcOrd="1" destOrd="0" presId="urn:microsoft.com/office/officeart/2005/8/layout/venn1"/>
    <dgm:cxn modelId="{0CA78EEF-F25A-46B1-8BBE-C5DD7A1DFC7A}" srcId="{B43BDDAC-755B-4AF1-96A0-E1353728C2FD}" destId="{9E46DFB1-F2BB-4058-AF98-B076938CAC2D}" srcOrd="1" destOrd="0" parTransId="{EBBEE4B7-F799-4640-9944-EC099F6CFAEA}" sibTransId="{A6855656-ACDB-4B4F-BABC-F25CE6DE1C28}"/>
    <dgm:cxn modelId="{D94942A5-1E8D-46C7-B592-2848F9330C26}" type="presParOf" srcId="{177FB8F8-431A-45B6-8187-3A51651B3CBB}" destId="{B8634E3B-4FA0-4EA7-9482-6FC8502FBFA8}" srcOrd="0" destOrd="0" presId="urn:microsoft.com/office/officeart/2005/8/layout/venn1"/>
    <dgm:cxn modelId="{3B4D18CA-DA2D-4FB4-B263-2B681B0A6EF2}" type="presParOf" srcId="{177FB8F8-431A-45B6-8187-3A51651B3CBB}" destId="{56A71F1F-879F-4A1B-AEEB-0DF8CF86AC0F}" srcOrd="1" destOrd="0" presId="urn:microsoft.com/office/officeart/2005/8/layout/venn1"/>
    <dgm:cxn modelId="{6169B544-245C-49BD-B49A-8957FD885EB6}" type="presParOf" srcId="{177FB8F8-431A-45B6-8187-3A51651B3CBB}" destId="{5AF919A1-AA44-4A34-8866-3F10C7CF767B}" srcOrd="2" destOrd="0" presId="urn:microsoft.com/office/officeart/2005/8/layout/venn1"/>
    <dgm:cxn modelId="{93EAA8E2-62F0-4582-8E56-9D8F79051287}" type="presParOf" srcId="{177FB8F8-431A-45B6-8187-3A51651B3CBB}" destId="{0D4A9B2D-4AAB-4B9E-9DDF-21D3CD258452}" srcOrd="3" destOrd="0" presId="urn:microsoft.com/office/officeart/2005/8/layout/venn1"/>
    <dgm:cxn modelId="{DD270A54-2A06-4E33-AF86-E68D89D6644A}" type="presParOf" srcId="{177FB8F8-431A-45B6-8187-3A51651B3CBB}" destId="{F5A09683-175E-4621-B337-4917A1A1D2C9}" srcOrd="4" destOrd="0" presId="urn:microsoft.com/office/officeart/2005/8/layout/venn1"/>
    <dgm:cxn modelId="{F219F7DD-6266-4892-90CB-377A2488EE9C}" type="presParOf" srcId="{177FB8F8-431A-45B6-8187-3A51651B3CBB}" destId="{F61051F7-5D1D-46FF-AC93-3AA0BA06F21A}"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5D30165-027C-4BC2-98C4-1CA0B6E273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D1E63A87-741F-4764-A03C-4CEC439A0001}">
      <dgm:prSet/>
      <dgm:spPr/>
      <dgm:t>
        <a:bodyPr/>
        <a:lstStyle/>
        <a:p>
          <a:r>
            <a:rPr lang="en-US" b="1"/>
            <a:t>Lived experiences </a:t>
          </a:r>
          <a:r>
            <a:rPr lang="en-US"/>
            <a:t>of students in different places generates "making-meaning </a:t>
          </a:r>
          <a:r>
            <a:rPr lang="en-US" i="1"/>
            <a:t>in</a:t>
          </a:r>
          <a:r>
            <a:rPr lang="en-US"/>
            <a:t>, </a:t>
          </a:r>
          <a:r>
            <a:rPr lang="en-US" i="1"/>
            <a:t>about</a:t>
          </a:r>
          <a:r>
            <a:rPr lang="en-US"/>
            <a:t>, and </a:t>
          </a:r>
          <a:r>
            <a:rPr lang="en-US" i="1"/>
            <a:t>for </a:t>
          </a:r>
          <a:r>
            <a:rPr lang="en-US"/>
            <a:t>various environments" (Porter &amp; Couper, 2021)</a:t>
          </a:r>
          <a:endParaRPr lang="en-GB"/>
        </a:p>
      </dgm:t>
    </dgm:pt>
    <dgm:pt modelId="{498293DE-BCDD-4EB1-B304-724A57834D27}" type="parTrans" cxnId="{70F2C0F5-CFA5-4318-8EC8-46008BA6871F}">
      <dgm:prSet/>
      <dgm:spPr/>
      <dgm:t>
        <a:bodyPr/>
        <a:lstStyle/>
        <a:p>
          <a:endParaRPr lang="en-GB"/>
        </a:p>
      </dgm:t>
    </dgm:pt>
    <dgm:pt modelId="{79F51FE6-5C52-4B1C-A0E2-BDA287371A07}" type="sibTrans" cxnId="{70F2C0F5-CFA5-4318-8EC8-46008BA6871F}">
      <dgm:prSet/>
      <dgm:spPr/>
      <dgm:t>
        <a:bodyPr/>
        <a:lstStyle/>
        <a:p>
          <a:endParaRPr lang="en-GB"/>
        </a:p>
      </dgm:t>
    </dgm:pt>
    <dgm:pt modelId="{F63BA92B-12B1-4B08-9DCD-3211F6BE4510}">
      <dgm:prSet/>
      <dgm:spPr/>
      <dgm:t>
        <a:bodyPr/>
        <a:lstStyle/>
        <a:p>
          <a:r>
            <a:rPr lang="en-GB"/>
            <a:t>Response, risk, resourcefulness and challenge (Beames et al, 2024).</a:t>
          </a:r>
        </a:p>
      </dgm:t>
    </dgm:pt>
    <dgm:pt modelId="{639068A2-E33C-4CE9-B1C8-F858A3AA9733}" type="parTrans" cxnId="{0F7A01E8-96C8-4F6C-95B3-E194FADAD356}">
      <dgm:prSet/>
      <dgm:spPr/>
      <dgm:t>
        <a:bodyPr/>
        <a:lstStyle/>
        <a:p>
          <a:endParaRPr lang="en-GB"/>
        </a:p>
      </dgm:t>
    </dgm:pt>
    <dgm:pt modelId="{BF67A43D-6296-4E69-A7F6-9DCCAC60784C}" type="sibTrans" cxnId="{0F7A01E8-96C8-4F6C-95B3-E194FADAD356}">
      <dgm:prSet/>
      <dgm:spPr/>
      <dgm:t>
        <a:bodyPr/>
        <a:lstStyle/>
        <a:p>
          <a:endParaRPr lang="en-GB"/>
        </a:p>
      </dgm:t>
    </dgm:pt>
    <dgm:pt modelId="{E4459A0A-FBDC-4E86-9341-3EC26C9EE903}">
      <dgm:prSet/>
      <dgm:spPr/>
      <dgm:t>
        <a:bodyPr/>
        <a:lstStyle/>
        <a:p>
          <a:r>
            <a:rPr lang="en-GB"/>
            <a:t>Seek to connect students with the physical place in which learning happens (Rawlings Smith &amp; Pike, 2024). </a:t>
          </a:r>
        </a:p>
      </dgm:t>
    </dgm:pt>
    <dgm:pt modelId="{CDD8CA73-E2CC-4DBF-AD7C-BEEC29FC8597}" type="parTrans" cxnId="{A4121558-0DC8-4DF8-89ED-1A11B8519FBA}">
      <dgm:prSet/>
      <dgm:spPr/>
      <dgm:t>
        <a:bodyPr/>
        <a:lstStyle/>
        <a:p>
          <a:endParaRPr lang="en-GB"/>
        </a:p>
      </dgm:t>
    </dgm:pt>
    <dgm:pt modelId="{9D7A8D08-0549-4AEB-A4F8-655B8FA3AEB7}" type="sibTrans" cxnId="{A4121558-0DC8-4DF8-89ED-1A11B8519FBA}">
      <dgm:prSet/>
      <dgm:spPr/>
      <dgm:t>
        <a:bodyPr/>
        <a:lstStyle/>
        <a:p>
          <a:endParaRPr lang="en-GB"/>
        </a:p>
      </dgm:t>
    </dgm:pt>
    <dgm:pt modelId="{0130935B-7F71-47AC-859C-676399D47A9E}">
      <dgm:prSet/>
      <dgm:spPr/>
      <dgm:t>
        <a:bodyPr/>
        <a:lstStyle/>
        <a:p>
          <a:r>
            <a:rPr lang="en-US" b="1"/>
            <a:t>Cultural </a:t>
          </a:r>
          <a:r>
            <a:rPr lang="en-US"/>
            <a:t>and </a:t>
          </a:r>
          <a:r>
            <a:rPr lang="en-US" b="1"/>
            <a:t>'world-centred' capital </a:t>
          </a:r>
          <a:r>
            <a:rPr lang="en-US"/>
            <a:t>within </a:t>
          </a:r>
          <a:r>
            <a:rPr lang="en-US" b="1"/>
            <a:t>'transformative'</a:t>
          </a:r>
          <a:r>
            <a:rPr lang="en-US"/>
            <a:t> practice (Bourdieu; Biesta, 2021; Smith, 2002; Gruenewald, 2003). </a:t>
          </a:r>
          <a:endParaRPr lang="en-GB"/>
        </a:p>
      </dgm:t>
    </dgm:pt>
    <dgm:pt modelId="{BFED667F-B4AC-4768-ADC0-01DE44A97088}" type="parTrans" cxnId="{013A4713-43FF-4B80-AC9B-56E8917A0345}">
      <dgm:prSet/>
      <dgm:spPr/>
      <dgm:t>
        <a:bodyPr/>
        <a:lstStyle/>
        <a:p>
          <a:endParaRPr lang="en-GB"/>
        </a:p>
      </dgm:t>
    </dgm:pt>
    <dgm:pt modelId="{73F04483-EFA9-469D-A6B2-98E6161A6E2D}" type="sibTrans" cxnId="{013A4713-43FF-4B80-AC9B-56E8917A0345}">
      <dgm:prSet/>
      <dgm:spPr/>
      <dgm:t>
        <a:bodyPr/>
        <a:lstStyle/>
        <a:p>
          <a:endParaRPr lang="en-GB"/>
        </a:p>
      </dgm:t>
    </dgm:pt>
    <dgm:pt modelId="{91491E4C-B459-46B8-BA93-4E0BAF7A6AE0}">
      <dgm:prSet/>
      <dgm:spPr/>
      <dgm:t>
        <a:bodyPr/>
        <a:lstStyle/>
        <a:p>
          <a:r>
            <a:rPr lang="en-GB"/>
            <a:t>Connectivism</a:t>
          </a:r>
          <a:r>
            <a:rPr lang="en-GB" dirty="0"/>
            <a:t>, learner agency, communities of learning, adaptability to change.</a:t>
          </a:r>
        </a:p>
      </dgm:t>
    </dgm:pt>
    <dgm:pt modelId="{CC4AB6C6-6ABD-40FB-84EB-33329565CA00}" type="parTrans" cxnId="{8F5605A9-8E31-4F78-8173-D305751FC052}">
      <dgm:prSet/>
      <dgm:spPr/>
    </dgm:pt>
    <dgm:pt modelId="{B094A18F-E392-432B-B05F-81E50E9D0135}" type="sibTrans" cxnId="{8F5605A9-8E31-4F78-8173-D305751FC052}">
      <dgm:prSet/>
      <dgm:spPr/>
    </dgm:pt>
    <dgm:pt modelId="{D6E81B7A-A0EE-4C05-B732-8566F2DEFC4D}" type="pres">
      <dgm:prSet presAssocID="{B5D30165-027C-4BC2-98C4-1CA0B6E273B9}" presName="linear" presStyleCnt="0">
        <dgm:presLayoutVars>
          <dgm:animLvl val="lvl"/>
          <dgm:resizeHandles val="exact"/>
        </dgm:presLayoutVars>
      </dgm:prSet>
      <dgm:spPr/>
    </dgm:pt>
    <dgm:pt modelId="{E24C5B9C-0C1F-4654-A448-9E959C83E23C}" type="pres">
      <dgm:prSet presAssocID="{91491E4C-B459-46B8-BA93-4E0BAF7A6AE0}" presName="parentText" presStyleLbl="node1" presStyleIdx="0" presStyleCnt="5">
        <dgm:presLayoutVars>
          <dgm:chMax val="0"/>
          <dgm:bulletEnabled val="1"/>
        </dgm:presLayoutVars>
      </dgm:prSet>
      <dgm:spPr/>
    </dgm:pt>
    <dgm:pt modelId="{66231EA5-2AEC-4BB0-877E-B6BE547BE6C6}" type="pres">
      <dgm:prSet presAssocID="{B094A18F-E392-432B-B05F-81E50E9D0135}" presName="spacer" presStyleCnt="0"/>
      <dgm:spPr/>
    </dgm:pt>
    <dgm:pt modelId="{798874CF-96E4-4094-83B0-A76AFAD295C2}" type="pres">
      <dgm:prSet presAssocID="{D1E63A87-741F-4764-A03C-4CEC439A0001}" presName="parentText" presStyleLbl="node1" presStyleIdx="1" presStyleCnt="5">
        <dgm:presLayoutVars>
          <dgm:chMax val="0"/>
          <dgm:bulletEnabled val="1"/>
        </dgm:presLayoutVars>
      </dgm:prSet>
      <dgm:spPr/>
    </dgm:pt>
    <dgm:pt modelId="{3BB5D336-5E85-48B4-89DC-0F0E93B665D1}" type="pres">
      <dgm:prSet presAssocID="{79F51FE6-5C52-4B1C-A0E2-BDA287371A07}" presName="spacer" presStyleCnt="0"/>
      <dgm:spPr/>
    </dgm:pt>
    <dgm:pt modelId="{BD084040-4973-4F45-BE3C-1E059509BD5F}" type="pres">
      <dgm:prSet presAssocID="{F63BA92B-12B1-4B08-9DCD-3211F6BE4510}" presName="parentText" presStyleLbl="node1" presStyleIdx="2" presStyleCnt="5">
        <dgm:presLayoutVars>
          <dgm:chMax val="0"/>
          <dgm:bulletEnabled val="1"/>
        </dgm:presLayoutVars>
      </dgm:prSet>
      <dgm:spPr/>
    </dgm:pt>
    <dgm:pt modelId="{DD5D10C4-9942-493B-AB09-748B26527BDB}" type="pres">
      <dgm:prSet presAssocID="{BF67A43D-6296-4E69-A7F6-9DCCAC60784C}" presName="spacer" presStyleCnt="0"/>
      <dgm:spPr/>
    </dgm:pt>
    <dgm:pt modelId="{68ACAC88-0312-4504-87DC-4EA41288F79F}" type="pres">
      <dgm:prSet presAssocID="{E4459A0A-FBDC-4E86-9341-3EC26C9EE903}" presName="parentText" presStyleLbl="node1" presStyleIdx="3" presStyleCnt="5">
        <dgm:presLayoutVars>
          <dgm:chMax val="0"/>
          <dgm:bulletEnabled val="1"/>
        </dgm:presLayoutVars>
      </dgm:prSet>
      <dgm:spPr/>
    </dgm:pt>
    <dgm:pt modelId="{7D09C33C-B49D-4682-92FD-6D2CF760DBCC}" type="pres">
      <dgm:prSet presAssocID="{9D7A8D08-0549-4AEB-A4F8-655B8FA3AEB7}" presName="spacer" presStyleCnt="0"/>
      <dgm:spPr/>
    </dgm:pt>
    <dgm:pt modelId="{8996F1FC-43F9-41BE-955B-FA0E62C5500A}" type="pres">
      <dgm:prSet presAssocID="{0130935B-7F71-47AC-859C-676399D47A9E}" presName="parentText" presStyleLbl="node1" presStyleIdx="4" presStyleCnt="5">
        <dgm:presLayoutVars>
          <dgm:chMax val="0"/>
          <dgm:bulletEnabled val="1"/>
        </dgm:presLayoutVars>
      </dgm:prSet>
      <dgm:spPr/>
    </dgm:pt>
  </dgm:ptLst>
  <dgm:cxnLst>
    <dgm:cxn modelId="{013A4713-43FF-4B80-AC9B-56E8917A0345}" srcId="{B5D30165-027C-4BC2-98C4-1CA0B6E273B9}" destId="{0130935B-7F71-47AC-859C-676399D47A9E}" srcOrd="4" destOrd="0" parTransId="{BFED667F-B4AC-4768-ADC0-01DE44A97088}" sibTransId="{73F04483-EFA9-469D-A6B2-98E6161A6E2D}"/>
    <dgm:cxn modelId="{E100475B-A25D-4D4E-98CF-2F9E9C880928}" type="presOf" srcId="{D1E63A87-741F-4764-A03C-4CEC439A0001}" destId="{798874CF-96E4-4094-83B0-A76AFAD295C2}" srcOrd="0" destOrd="0" presId="urn:microsoft.com/office/officeart/2005/8/layout/vList2"/>
    <dgm:cxn modelId="{E9E7D748-DC89-4568-B2CB-DF2BE181EFBA}" type="presOf" srcId="{E4459A0A-FBDC-4E86-9341-3EC26C9EE903}" destId="{68ACAC88-0312-4504-87DC-4EA41288F79F}" srcOrd="0" destOrd="0" presId="urn:microsoft.com/office/officeart/2005/8/layout/vList2"/>
    <dgm:cxn modelId="{2EF40778-C58A-4FFF-9D28-4541BA594104}" type="presOf" srcId="{B5D30165-027C-4BC2-98C4-1CA0B6E273B9}" destId="{D6E81B7A-A0EE-4C05-B732-8566F2DEFC4D}" srcOrd="0" destOrd="0" presId="urn:microsoft.com/office/officeart/2005/8/layout/vList2"/>
    <dgm:cxn modelId="{A4121558-0DC8-4DF8-89ED-1A11B8519FBA}" srcId="{B5D30165-027C-4BC2-98C4-1CA0B6E273B9}" destId="{E4459A0A-FBDC-4E86-9341-3EC26C9EE903}" srcOrd="3" destOrd="0" parTransId="{CDD8CA73-E2CC-4DBF-AD7C-BEEC29FC8597}" sibTransId="{9D7A8D08-0549-4AEB-A4F8-655B8FA3AEB7}"/>
    <dgm:cxn modelId="{E2B7B57F-7C39-4951-846F-E108861EF037}" type="presOf" srcId="{91491E4C-B459-46B8-BA93-4E0BAF7A6AE0}" destId="{E24C5B9C-0C1F-4654-A448-9E959C83E23C}" srcOrd="0" destOrd="0" presId="urn:microsoft.com/office/officeart/2005/8/layout/vList2"/>
    <dgm:cxn modelId="{2C825281-9D1F-437D-BE68-23FDA97DEB3B}" type="presOf" srcId="{F63BA92B-12B1-4B08-9DCD-3211F6BE4510}" destId="{BD084040-4973-4F45-BE3C-1E059509BD5F}" srcOrd="0" destOrd="0" presId="urn:microsoft.com/office/officeart/2005/8/layout/vList2"/>
    <dgm:cxn modelId="{0D3E9099-85D2-4068-8260-5D5777D53CA2}" type="presOf" srcId="{0130935B-7F71-47AC-859C-676399D47A9E}" destId="{8996F1FC-43F9-41BE-955B-FA0E62C5500A}" srcOrd="0" destOrd="0" presId="urn:microsoft.com/office/officeart/2005/8/layout/vList2"/>
    <dgm:cxn modelId="{8F5605A9-8E31-4F78-8173-D305751FC052}" srcId="{B5D30165-027C-4BC2-98C4-1CA0B6E273B9}" destId="{91491E4C-B459-46B8-BA93-4E0BAF7A6AE0}" srcOrd="0" destOrd="0" parTransId="{CC4AB6C6-6ABD-40FB-84EB-33329565CA00}" sibTransId="{B094A18F-E392-432B-B05F-81E50E9D0135}"/>
    <dgm:cxn modelId="{0F7A01E8-96C8-4F6C-95B3-E194FADAD356}" srcId="{B5D30165-027C-4BC2-98C4-1CA0B6E273B9}" destId="{F63BA92B-12B1-4B08-9DCD-3211F6BE4510}" srcOrd="2" destOrd="0" parTransId="{639068A2-E33C-4CE9-B1C8-F858A3AA9733}" sibTransId="{BF67A43D-6296-4E69-A7F6-9DCCAC60784C}"/>
    <dgm:cxn modelId="{70F2C0F5-CFA5-4318-8EC8-46008BA6871F}" srcId="{B5D30165-027C-4BC2-98C4-1CA0B6E273B9}" destId="{D1E63A87-741F-4764-A03C-4CEC439A0001}" srcOrd="1" destOrd="0" parTransId="{498293DE-BCDD-4EB1-B304-724A57834D27}" sibTransId="{79F51FE6-5C52-4B1C-A0E2-BDA287371A07}"/>
    <dgm:cxn modelId="{2EC6FB39-9BDF-40EB-8ED5-40D4970544F0}" type="presParOf" srcId="{D6E81B7A-A0EE-4C05-B732-8566F2DEFC4D}" destId="{E24C5B9C-0C1F-4654-A448-9E959C83E23C}" srcOrd="0" destOrd="0" presId="urn:microsoft.com/office/officeart/2005/8/layout/vList2"/>
    <dgm:cxn modelId="{D8230560-78AC-4D97-A028-4849E484FF22}" type="presParOf" srcId="{D6E81B7A-A0EE-4C05-B732-8566F2DEFC4D}" destId="{66231EA5-2AEC-4BB0-877E-B6BE547BE6C6}" srcOrd="1" destOrd="0" presId="urn:microsoft.com/office/officeart/2005/8/layout/vList2"/>
    <dgm:cxn modelId="{BE5C6A05-3F8D-4CB7-A4D8-484926E4F024}" type="presParOf" srcId="{D6E81B7A-A0EE-4C05-B732-8566F2DEFC4D}" destId="{798874CF-96E4-4094-83B0-A76AFAD295C2}" srcOrd="2" destOrd="0" presId="urn:microsoft.com/office/officeart/2005/8/layout/vList2"/>
    <dgm:cxn modelId="{23553BF3-D9DC-4C9E-AE88-8620BB5471D7}" type="presParOf" srcId="{D6E81B7A-A0EE-4C05-B732-8566F2DEFC4D}" destId="{3BB5D336-5E85-48B4-89DC-0F0E93B665D1}" srcOrd="3" destOrd="0" presId="urn:microsoft.com/office/officeart/2005/8/layout/vList2"/>
    <dgm:cxn modelId="{A42FC361-C9AB-4147-8482-709BE302C5F6}" type="presParOf" srcId="{D6E81B7A-A0EE-4C05-B732-8566F2DEFC4D}" destId="{BD084040-4973-4F45-BE3C-1E059509BD5F}" srcOrd="4" destOrd="0" presId="urn:microsoft.com/office/officeart/2005/8/layout/vList2"/>
    <dgm:cxn modelId="{5BD06DFE-E140-4B7B-A015-6829AE324F36}" type="presParOf" srcId="{D6E81B7A-A0EE-4C05-B732-8566F2DEFC4D}" destId="{DD5D10C4-9942-493B-AB09-748B26527BDB}" srcOrd="5" destOrd="0" presId="urn:microsoft.com/office/officeart/2005/8/layout/vList2"/>
    <dgm:cxn modelId="{029E5CA2-4029-4B68-9B76-7CF80C10F82E}" type="presParOf" srcId="{D6E81B7A-A0EE-4C05-B732-8566F2DEFC4D}" destId="{68ACAC88-0312-4504-87DC-4EA41288F79F}" srcOrd="6" destOrd="0" presId="urn:microsoft.com/office/officeart/2005/8/layout/vList2"/>
    <dgm:cxn modelId="{47E98B2E-465A-416A-9053-E550331DD16B}" type="presParOf" srcId="{D6E81B7A-A0EE-4C05-B732-8566F2DEFC4D}" destId="{7D09C33C-B49D-4682-92FD-6D2CF760DBCC}" srcOrd="7" destOrd="0" presId="urn:microsoft.com/office/officeart/2005/8/layout/vList2"/>
    <dgm:cxn modelId="{1DBF9C82-D33B-42B2-A652-C96E022E5606}" type="presParOf" srcId="{D6E81B7A-A0EE-4C05-B732-8566F2DEFC4D}" destId="{8996F1FC-43F9-41BE-955B-FA0E62C5500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6F6F639-8D2E-4504-8D61-8B71947EFC4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8E8BB1C-D13D-4AF0-B019-F7C9A39BFA5D}">
      <dgm:prSet/>
      <dgm:spPr/>
      <dgm:t>
        <a:bodyPr/>
        <a:lstStyle/>
        <a:p>
          <a:r>
            <a:rPr lang="en-US" dirty="0"/>
            <a:t>Barriers to place-connection</a:t>
          </a:r>
        </a:p>
      </dgm:t>
    </dgm:pt>
    <dgm:pt modelId="{5D32E697-BB7A-4EF8-BEF4-50D474B28C99}" type="parTrans" cxnId="{050905EE-3223-4184-AFD0-A8E67A922C91}">
      <dgm:prSet/>
      <dgm:spPr/>
      <dgm:t>
        <a:bodyPr/>
        <a:lstStyle/>
        <a:p>
          <a:endParaRPr lang="en-US"/>
        </a:p>
      </dgm:t>
    </dgm:pt>
    <dgm:pt modelId="{EA0566AD-BC46-44F5-8C54-CC559406A9F2}" type="sibTrans" cxnId="{050905EE-3223-4184-AFD0-A8E67A922C91}">
      <dgm:prSet/>
      <dgm:spPr/>
      <dgm:t>
        <a:bodyPr/>
        <a:lstStyle/>
        <a:p>
          <a:endParaRPr lang="en-US"/>
        </a:p>
      </dgm:t>
    </dgm:pt>
    <dgm:pt modelId="{B0623AAC-BD13-45B4-A5FA-ACF24F0DDAFD}">
      <dgm:prSet/>
      <dgm:spPr/>
      <dgm:t>
        <a:bodyPr/>
        <a:lstStyle/>
        <a:p>
          <a:r>
            <a:rPr lang="en-GB" dirty="0"/>
            <a:t>Diversity-affirming practice – value diverse responses</a:t>
          </a:r>
          <a:endParaRPr lang="en-US" dirty="0"/>
        </a:p>
      </dgm:t>
    </dgm:pt>
    <dgm:pt modelId="{06B83906-85BD-43A1-A821-6245C7FA1DA4}" type="parTrans" cxnId="{24480A17-5978-48C2-BE13-FEAD37A2B58F}">
      <dgm:prSet/>
      <dgm:spPr/>
      <dgm:t>
        <a:bodyPr/>
        <a:lstStyle/>
        <a:p>
          <a:endParaRPr lang="en-US"/>
        </a:p>
      </dgm:t>
    </dgm:pt>
    <dgm:pt modelId="{28E217DA-97DB-43E0-9244-7E56CB445D60}" type="sibTrans" cxnId="{24480A17-5978-48C2-BE13-FEAD37A2B58F}">
      <dgm:prSet/>
      <dgm:spPr/>
      <dgm:t>
        <a:bodyPr/>
        <a:lstStyle/>
        <a:p>
          <a:endParaRPr lang="en-US"/>
        </a:p>
      </dgm:t>
    </dgm:pt>
    <dgm:pt modelId="{3049F544-B65E-4CBC-A7F8-4CC7774E3D29}">
      <dgm:prSet/>
      <dgm:spPr/>
      <dgm:t>
        <a:bodyPr/>
        <a:lstStyle/>
        <a:p>
          <a:r>
            <a:rPr lang="en-GB" dirty="0"/>
            <a:t>Interactions between self-place-others</a:t>
          </a:r>
          <a:endParaRPr lang="en-US" dirty="0"/>
        </a:p>
      </dgm:t>
    </dgm:pt>
    <dgm:pt modelId="{8BF03DC5-C120-4654-BE39-36022CBE33E0}" type="parTrans" cxnId="{DA85323B-2C91-4514-AC08-4A52AAC9990A}">
      <dgm:prSet/>
      <dgm:spPr/>
      <dgm:t>
        <a:bodyPr/>
        <a:lstStyle/>
        <a:p>
          <a:endParaRPr lang="en-GB"/>
        </a:p>
      </dgm:t>
    </dgm:pt>
    <dgm:pt modelId="{86463DEC-9B06-4324-A5F2-4776EE8D8FA0}" type="sibTrans" cxnId="{DA85323B-2C91-4514-AC08-4A52AAC9990A}">
      <dgm:prSet/>
      <dgm:spPr/>
      <dgm:t>
        <a:bodyPr/>
        <a:lstStyle/>
        <a:p>
          <a:endParaRPr lang="en-GB"/>
        </a:p>
      </dgm:t>
    </dgm:pt>
    <dgm:pt modelId="{8B25C0E5-E479-4E1D-A767-D7570367AB78}">
      <dgm:prSet/>
      <dgm:spPr/>
      <dgm:t>
        <a:bodyPr/>
        <a:lstStyle/>
        <a:p>
          <a:r>
            <a:rPr lang="en-GB" dirty="0"/>
            <a:t>From ‘access’ to meaningful participation</a:t>
          </a:r>
          <a:endParaRPr lang="en-US" dirty="0"/>
        </a:p>
      </dgm:t>
    </dgm:pt>
    <dgm:pt modelId="{A9A98F6F-BD6A-4B7E-8655-A80277F091C3}" type="parTrans" cxnId="{D3F1CAB9-B480-4611-B3B6-18F5F6D5BC78}">
      <dgm:prSet/>
      <dgm:spPr/>
      <dgm:t>
        <a:bodyPr/>
        <a:lstStyle/>
        <a:p>
          <a:endParaRPr lang="en-GB"/>
        </a:p>
      </dgm:t>
    </dgm:pt>
    <dgm:pt modelId="{C3BA151B-A482-46C9-A744-6787C1156FDB}" type="sibTrans" cxnId="{D3F1CAB9-B480-4611-B3B6-18F5F6D5BC78}">
      <dgm:prSet/>
      <dgm:spPr/>
      <dgm:t>
        <a:bodyPr/>
        <a:lstStyle/>
        <a:p>
          <a:endParaRPr lang="en-GB"/>
        </a:p>
      </dgm:t>
    </dgm:pt>
    <dgm:pt modelId="{8AEE0AE6-FFF6-4476-ADFE-3FD761D875DF}">
      <dgm:prSet/>
      <dgm:spPr/>
      <dgm:t>
        <a:bodyPr/>
        <a:lstStyle/>
        <a:p>
          <a:r>
            <a:rPr lang="en-GB"/>
            <a:t>Relationships and connections</a:t>
          </a:r>
          <a:endParaRPr lang="en-US"/>
        </a:p>
      </dgm:t>
    </dgm:pt>
    <dgm:pt modelId="{F7A57591-0CFA-436B-92A9-3A0CFA6F709F}" type="parTrans" cxnId="{B81F5DAA-DD69-4A46-8359-FA5CC3D9D046}">
      <dgm:prSet/>
      <dgm:spPr/>
      <dgm:t>
        <a:bodyPr/>
        <a:lstStyle/>
        <a:p>
          <a:endParaRPr lang="en-GB"/>
        </a:p>
      </dgm:t>
    </dgm:pt>
    <dgm:pt modelId="{B8F2A508-BCA4-43AA-94E0-A99E529664ED}" type="sibTrans" cxnId="{B81F5DAA-DD69-4A46-8359-FA5CC3D9D046}">
      <dgm:prSet/>
      <dgm:spPr/>
      <dgm:t>
        <a:bodyPr/>
        <a:lstStyle/>
        <a:p>
          <a:endParaRPr lang="en-GB"/>
        </a:p>
      </dgm:t>
    </dgm:pt>
    <dgm:pt modelId="{0911A659-9FD2-44F7-A6D4-91090A6F8F17}">
      <dgm:prSet/>
      <dgm:spPr/>
      <dgm:t>
        <a:bodyPr/>
        <a:lstStyle/>
        <a:p>
          <a:r>
            <a:rPr lang="en-US" dirty="0"/>
            <a:t>Anticipatory, strengths-based, person-</a:t>
          </a:r>
          <a:r>
            <a:rPr lang="en-US" dirty="0" err="1"/>
            <a:t>centred</a:t>
          </a:r>
          <a:r>
            <a:rPr lang="en-US" dirty="0"/>
            <a:t> planning</a:t>
          </a:r>
        </a:p>
      </dgm:t>
    </dgm:pt>
    <dgm:pt modelId="{4927EB24-4866-45A2-A69E-1A0D372AF08A}" type="parTrans" cxnId="{7719D2EF-964F-40E8-933E-3626203257A3}">
      <dgm:prSet/>
      <dgm:spPr/>
      <dgm:t>
        <a:bodyPr/>
        <a:lstStyle/>
        <a:p>
          <a:endParaRPr lang="en-GB"/>
        </a:p>
      </dgm:t>
    </dgm:pt>
    <dgm:pt modelId="{F067047B-17F7-4C40-85F9-2C755DFFA177}" type="sibTrans" cxnId="{7719D2EF-964F-40E8-933E-3626203257A3}">
      <dgm:prSet/>
      <dgm:spPr/>
      <dgm:t>
        <a:bodyPr/>
        <a:lstStyle/>
        <a:p>
          <a:endParaRPr lang="en-GB"/>
        </a:p>
      </dgm:t>
    </dgm:pt>
    <dgm:pt modelId="{ADB0EA8F-7231-48D5-BE24-BAFF31D50575}" type="pres">
      <dgm:prSet presAssocID="{06F6F639-8D2E-4504-8D61-8B71947EFC44}" presName="diagram" presStyleCnt="0">
        <dgm:presLayoutVars>
          <dgm:dir/>
          <dgm:resizeHandles val="exact"/>
        </dgm:presLayoutVars>
      </dgm:prSet>
      <dgm:spPr/>
    </dgm:pt>
    <dgm:pt modelId="{2C111D13-C79F-4342-A522-9F3ABA9B0DF8}" type="pres">
      <dgm:prSet presAssocID="{B8E8BB1C-D13D-4AF0-B019-F7C9A39BFA5D}" presName="node" presStyleLbl="node1" presStyleIdx="0" presStyleCnt="6">
        <dgm:presLayoutVars>
          <dgm:bulletEnabled val="1"/>
        </dgm:presLayoutVars>
      </dgm:prSet>
      <dgm:spPr/>
    </dgm:pt>
    <dgm:pt modelId="{8BC7A631-E2CD-43DC-AA51-5996DF970CA2}" type="pres">
      <dgm:prSet presAssocID="{EA0566AD-BC46-44F5-8C54-CC559406A9F2}" presName="sibTrans" presStyleCnt="0"/>
      <dgm:spPr/>
    </dgm:pt>
    <dgm:pt modelId="{7C2D23B0-7A6B-4CBB-9699-B7E612A8F919}" type="pres">
      <dgm:prSet presAssocID="{0911A659-9FD2-44F7-A6D4-91090A6F8F17}" presName="node" presStyleLbl="node1" presStyleIdx="1" presStyleCnt="6">
        <dgm:presLayoutVars>
          <dgm:bulletEnabled val="1"/>
        </dgm:presLayoutVars>
      </dgm:prSet>
      <dgm:spPr/>
    </dgm:pt>
    <dgm:pt modelId="{9969FD3D-0D0E-4D1E-A792-24E07DB05341}" type="pres">
      <dgm:prSet presAssocID="{F067047B-17F7-4C40-85F9-2C755DFFA177}" presName="sibTrans" presStyleCnt="0"/>
      <dgm:spPr/>
    </dgm:pt>
    <dgm:pt modelId="{917962EF-E61F-43D2-9D49-3DE165ABFF20}" type="pres">
      <dgm:prSet presAssocID="{3049F544-B65E-4CBC-A7F8-4CC7774E3D29}" presName="node" presStyleLbl="node1" presStyleIdx="2" presStyleCnt="6">
        <dgm:presLayoutVars>
          <dgm:bulletEnabled val="1"/>
        </dgm:presLayoutVars>
      </dgm:prSet>
      <dgm:spPr/>
    </dgm:pt>
    <dgm:pt modelId="{F75DFD60-30C6-4CCC-9831-170303AE063C}" type="pres">
      <dgm:prSet presAssocID="{86463DEC-9B06-4324-A5F2-4776EE8D8FA0}" presName="sibTrans" presStyleCnt="0"/>
      <dgm:spPr/>
    </dgm:pt>
    <dgm:pt modelId="{7B671724-0DC1-4B1D-B3B8-1A862CAB5FE2}" type="pres">
      <dgm:prSet presAssocID="{8AEE0AE6-FFF6-4476-ADFE-3FD761D875DF}" presName="node" presStyleLbl="node1" presStyleIdx="3" presStyleCnt="6">
        <dgm:presLayoutVars>
          <dgm:bulletEnabled val="1"/>
        </dgm:presLayoutVars>
      </dgm:prSet>
      <dgm:spPr/>
    </dgm:pt>
    <dgm:pt modelId="{37DB1461-5ED0-4182-BE91-3B3DB09AD520}" type="pres">
      <dgm:prSet presAssocID="{B8F2A508-BCA4-43AA-94E0-A99E529664ED}" presName="sibTrans" presStyleCnt="0"/>
      <dgm:spPr/>
    </dgm:pt>
    <dgm:pt modelId="{3738631B-AC99-4B55-8216-1BA00598FC89}" type="pres">
      <dgm:prSet presAssocID="{8B25C0E5-E479-4E1D-A767-D7570367AB78}" presName="node" presStyleLbl="node1" presStyleIdx="4" presStyleCnt="6">
        <dgm:presLayoutVars>
          <dgm:bulletEnabled val="1"/>
        </dgm:presLayoutVars>
      </dgm:prSet>
      <dgm:spPr/>
    </dgm:pt>
    <dgm:pt modelId="{83182DCB-E757-4B39-A003-7D891788607C}" type="pres">
      <dgm:prSet presAssocID="{C3BA151B-A482-46C9-A744-6787C1156FDB}" presName="sibTrans" presStyleCnt="0"/>
      <dgm:spPr/>
    </dgm:pt>
    <dgm:pt modelId="{81C484FD-3812-4752-B966-061BE15BB959}" type="pres">
      <dgm:prSet presAssocID="{B0623AAC-BD13-45B4-A5FA-ACF24F0DDAFD}" presName="node" presStyleLbl="node1" presStyleIdx="5" presStyleCnt="6">
        <dgm:presLayoutVars>
          <dgm:bulletEnabled val="1"/>
        </dgm:presLayoutVars>
      </dgm:prSet>
      <dgm:spPr/>
    </dgm:pt>
  </dgm:ptLst>
  <dgm:cxnLst>
    <dgm:cxn modelId="{628BDA00-BDD7-444A-BC39-D9309FC93DDA}" type="presOf" srcId="{B0623AAC-BD13-45B4-A5FA-ACF24F0DDAFD}" destId="{81C484FD-3812-4752-B966-061BE15BB959}" srcOrd="0" destOrd="0" presId="urn:microsoft.com/office/officeart/2005/8/layout/default"/>
    <dgm:cxn modelId="{24480A17-5978-48C2-BE13-FEAD37A2B58F}" srcId="{06F6F639-8D2E-4504-8D61-8B71947EFC44}" destId="{B0623AAC-BD13-45B4-A5FA-ACF24F0DDAFD}" srcOrd="5" destOrd="0" parTransId="{06B83906-85BD-43A1-A821-6245C7FA1DA4}" sibTransId="{28E217DA-97DB-43E0-9244-7E56CB445D60}"/>
    <dgm:cxn modelId="{17A9F12A-F56C-41E2-962F-5B60F8E454DB}" type="presOf" srcId="{8AEE0AE6-FFF6-4476-ADFE-3FD761D875DF}" destId="{7B671724-0DC1-4B1D-B3B8-1A862CAB5FE2}" srcOrd="0" destOrd="0" presId="urn:microsoft.com/office/officeart/2005/8/layout/default"/>
    <dgm:cxn modelId="{DA85323B-2C91-4514-AC08-4A52AAC9990A}" srcId="{06F6F639-8D2E-4504-8D61-8B71947EFC44}" destId="{3049F544-B65E-4CBC-A7F8-4CC7774E3D29}" srcOrd="2" destOrd="0" parTransId="{8BF03DC5-C120-4654-BE39-36022CBE33E0}" sibTransId="{86463DEC-9B06-4324-A5F2-4776EE8D8FA0}"/>
    <dgm:cxn modelId="{2058033E-60DE-4822-91B4-5041C1B6BEF9}" type="presOf" srcId="{8B25C0E5-E479-4E1D-A767-D7570367AB78}" destId="{3738631B-AC99-4B55-8216-1BA00598FC89}" srcOrd="0" destOrd="0" presId="urn:microsoft.com/office/officeart/2005/8/layout/default"/>
    <dgm:cxn modelId="{B7295D8A-1828-41D9-BA2B-EF13792F1BD9}" type="presOf" srcId="{06F6F639-8D2E-4504-8D61-8B71947EFC44}" destId="{ADB0EA8F-7231-48D5-BE24-BAFF31D50575}" srcOrd="0" destOrd="0" presId="urn:microsoft.com/office/officeart/2005/8/layout/default"/>
    <dgm:cxn modelId="{3966469C-4A56-4220-B0B5-F51B61ED265A}" type="presOf" srcId="{3049F544-B65E-4CBC-A7F8-4CC7774E3D29}" destId="{917962EF-E61F-43D2-9D49-3DE165ABFF20}" srcOrd="0" destOrd="0" presId="urn:microsoft.com/office/officeart/2005/8/layout/default"/>
    <dgm:cxn modelId="{3F44AFA3-F4B1-4170-B015-9010352AC969}" type="presOf" srcId="{0911A659-9FD2-44F7-A6D4-91090A6F8F17}" destId="{7C2D23B0-7A6B-4CBB-9699-B7E612A8F919}" srcOrd="0" destOrd="0" presId="urn:microsoft.com/office/officeart/2005/8/layout/default"/>
    <dgm:cxn modelId="{B81F5DAA-DD69-4A46-8359-FA5CC3D9D046}" srcId="{06F6F639-8D2E-4504-8D61-8B71947EFC44}" destId="{8AEE0AE6-FFF6-4476-ADFE-3FD761D875DF}" srcOrd="3" destOrd="0" parTransId="{F7A57591-0CFA-436B-92A9-3A0CFA6F709F}" sibTransId="{B8F2A508-BCA4-43AA-94E0-A99E529664ED}"/>
    <dgm:cxn modelId="{D3F1CAB9-B480-4611-B3B6-18F5F6D5BC78}" srcId="{06F6F639-8D2E-4504-8D61-8B71947EFC44}" destId="{8B25C0E5-E479-4E1D-A767-D7570367AB78}" srcOrd="4" destOrd="0" parTransId="{A9A98F6F-BD6A-4B7E-8655-A80277F091C3}" sibTransId="{C3BA151B-A482-46C9-A744-6787C1156FDB}"/>
    <dgm:cxn modelId="{050905EE-3223-4184-AFD0-A8E67A922C91}" srcId="{06F6F639-8D2E-4504-8D61-8B71947EFC44}" destId="{B8E8BB1C-D13D-4AF0-B019-F7C9A39BFA5D}" srcOrd="0" destOrd="0" parTransId="{5D32E697-BB7A-4EF8-BEF4-50D474B28C99}" sibTransId="{EA0566AD-BC46-44F5-8C54-CC559406A9F2}"/>
    <dgm:cxn modelId="{7719D2EF-964F-40E8-933E-3626203257A3}" srcId="{06F6F639-8D2E-4504-8D61-8B71947EFC44}" destId="{0911A659-9FD2-44F7-A6D4-91090A6F8F17}" srcOrd="1" destOrd="0" parTransId="{4927EB24-4866-45A2-A69E-1A0D372AF08A}" sibTransId="{F067047B-17F7-4C40-85F9-2C755DFFA177}"/>
    <dgm:cxn modelId="{E399A7FF-2B14-4248-971F-698715F7D9CF}" type="presOf" srcId="{B8E8BB1C-D13D-4AF0-B019-F7C9A39BFA5D}" destId="{2C111D13-C79F-4342-A522-9F3ABA9B0DF8}" srcOrd="0" destOrd="0" presId="urn:microsoft.com/office/officeart/2005/8/layout/default"/>
    <dgm:cxn modelId="{15067ADC-B71A-4E7A-8EF1-A8D70A27EDD8}" type="presParOf" srcId="{ADB0EA8F-7231-48D5-BE24-BAFF31D50575}" destId="{2C111D13-C79F-4342-A522-9F3ABA9B0DF8}" srcOrd="0" destOrd="0" presId="urn:microsoft.com/office/officeart/2005/8/layout/default"/>
    <dgm:cxn modelId="{58AA29D4-3A89-4054-84EC-9E0972BF85EA}" type="presParOf" srcId="{ADB0EA8F-7231-48D5-BE24-BAFF31D50575}" destId="{8BC7A631-E2CD-43DC-AA51-5996DF970CA2}" srcOrd="1" destOrd="0" presId="urn:microsoft.com/office/officeart/2005/8/layout/default"/>
    <dgm:cxn modelId="{C9D7A83F-9B03-4EEF-85A4-F7EBC9BFE185}" type="presParOf" srcId="{ADB0EA8F-7231-48D5-BE24-BAFF31D50575}" destId="{7C2D23B0-7A6B-4CBB-9699-B7E612A8F919}" srcOrd="2" destOrd="0" presId="urn:microsoft.com/office/officeart/2005/8/layout/default"/>
    <dgm:cxn modelId="{7A75F7F3-FD98-4DEB-B1DC-D92E1D4BD226}" type="presParOf" srcId="{ADB0EA8F-7231-48D5-BE24-BAFF31D50575}" destId="{9969FD3D-0D0E-4D1E-A792-24E07DB05341}" srcOrd="3" destOrd="0" presId="urn:microsoft.com/office/officeart/2005/8/layout/default"/>
    <dgm:cxn modelId="{4EE5B37F-16E4-4BBB-BB71-8141DE4996F0}" type="presParOf" srcId="{ADB0EA8F-7231-48D5-BE24-BAFF31D50575}" destId="{917962EF-E61F-43D2-9D49-3DE165ABFF20}" srcOrd="4" destOrd="0" presId="urn:microsoft.com/office/officeart/2005/8/layout/default"/>
    <dgm:cxn modelId="{F76093D6-B5CF-43AE-A04C-06EB9AC6A5E5}" type="presParOf" srcId="{ADB0EA8F-7231-48D5-BE24-BAFF31D50575}" destId="{F75DFD60-30C6-4CCC-9831-170303AE063C}" srcOrd="5" destOrd="0" presId="urn:microsoft.com/office/officeart/2005/8/layout/default"/>
    <dgm:cxn modelId="{66CFA49E-7872-4950-894C-CC7193244E8F}" type="presParOf" srcId="{ADB0EA8F-7231-48D5-BE24-BAFF31D50575}" destId="{7B671724-0DC1-4B1D-B3B8-1A862CAB5FE2}" srcOrd="6" destOrd="0" presId="urn:microsoft.com/office/officeart/2005/8/layout/default"/>
    <dgm:cxn modelId="{F83ECDC0-280B-4727-A8C4-7B94E207CDC9}" type="presParOf" srcId="{ADB0EA8F-7231-48D5-BE24-BAFF31D50575}" destId="{37DB1461-5ED0-4182-BE91-3B3DB09AD520}" srcOrd="7" destOrd="0" presId="urn:microsoft.com/office/officeart/2005/8/layout/default"/>
    <dgm:cxn modelId="{A424F666-7C82-4AD7-B1C4-07F0BFABD01B}" type="presParOf" srcId="{ADB0EA8F-7231-48D5-BE24-BAFF31D50575}" destId="{3738631B-AC99-4B55-8216-1BA00598FC89}" srcOrd="8" destOrd="0" presId="urn:microsoft.com/office/officeart/2005/8/layout/default"/>
    <dgm:cxn modelId="{44E73CE6-9F45-4EEE-925A-C90219100C82}" type="presParOf" srcId="{ADB0EA8F-7231-48D5-BE24-BAFF31D50575}" destId="{83182DCB-E757-4B39-A003-7D891788607C}" srcOrd="9" destOrd="0" presId="urn:microsoft.com/office/officeart/2005/8/layout/default"/>
    <dgm:cxn modelId="{4D9540D6-1C55-431E-BE9F-E40AB3A24DF4}" type="presParOf" srcId="{ADB0EA8F-7231-48D5-BE24-BAFF31D50575}" destId="{81C484FD-3812-4752-B966-061BE15BB95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EFD688E-AE3F-451B-BE24-6B7BD13C4889}" type="doc">
      <dgm:prSet loTypeId="urn:microsoft.com/office/officeart/2008/layout/RadialCluster" loCatId="cycle" qsTypeId="urn:microsoft.com/office/officeart/2005/8/quickstyle/simple1" qsCatId="simple" csTypeId="urn:microsoft.com/office/officeart/2005/8/colors/accent0_1" csCatId="mainScheme" phldr="1"/>
      <dgm:spPr/>
      <dgm:t>
        <a:bodyPr/>
        <a:lstStyle/>
        <a:p>
          <a:endParaRPr lang="en-GB"/>
        </a:p>
      </dgm:t>
    </dgm:pt>
    <dgm:pt modelId="{42F084F9-32FB-4268-924E-1A0CC4736B17}">
      <dgm:prSet phldrT="[Text]"/>
      <dgm:spPr>
        <a:solidFill>
          <a:schemeClr val="tx1">
            <a:lumMod val="50000"/>
            <a:lumOff val="50000"/>
          </a:schemeClr>
        </a:solidFill>
      </dgm:spPr>
      <dgm:t>
        <a:bodyPr/>
        <a:lstStyle/>
        <a:p>
          <a:r>
            <a:rPr lang="en-GB"/>
            <a:t>Place</a:t>
          </a:r>
        </a:p>
      </dgm:t>
    </dgm:pt>
    <dgm:pt modelId="{E703D54B-9951-4242-917F-A633224C5047}" type="parTrans" cxnId="{8D6DE38A-F96E-48E0-9638-C7DEA187D486}">
      <dgm:prSet/>
      <dgm:spPr/>
      <dgm:t>
        <a:bodyPr/>
        <a:lstStyle/>
        <a:p>
          <a:endParaRPr lang="en-GB"/>
        </a:p>
      </dgm:t>
    </dgm:pt>
    <dgm:pt modelId="{7C7ECBFA-6C20-43E4-BED2-ADACB2C5B855}" type="sibTrans" cxnId="{8D6DE38A-F96E-48E0-9638-C7DEA187D486}">
      <dgm:prSet/>
      <dgm:spPr/>
      <dgm:t>
        <a:bodyPr/>
        <a:lstStyle/>
        <a:p>
          <a:endParaRPr lang="en-GB"/>
        </a:p>
      </dgm:t>
    </dgm:pt>
    <dgm:pt modelId="{68549102-88FE-49CE-887B-87DE430FF58D}">
      <dgm:prSet phldrT="[Text]"/>
      <dgm:spPr>
        <a:solidFill>
          <a:srgbClr val="FFFF99"/>
        </a:solidFill>
      </dgm:spPr>
      <dgm:t>
        <a:bodyPr/>
        <a:lstStyle/>
        <a:p>
          <a:r>
            <a:rPr lang="en-GB">
              <a:solidFill>
                <a:schemeClr val="tx1"/>
              </a:solidFill>
            </a:rPr>
            <a:t>Learner</a:t>
          </a:r>
        </a:p>
      </dgm:t>
    </dgm:pt>
    <dgm:pt modelId="{835884B7-E569-4623-B853-704915D0E3A6}" type="parTrans" cxnId="{7FA1E0F6-6036-4A90-92E0-BE9E7D5F8A53}">
      <dgm:prSet/>
      <dgm:spPr/>
      <dgm:t>
        <a:bodyPr/>
        <a:lstStyle/>
        <a:p>
          <a:endParaRPr lang="en-GB"/>
        </a:p>
      </dgm:t>
    </dgm:pt>
    <dgm:pt modelId="{5D05E5E2-61A7-4E38-B874-24BE26F47C9F}" type="sibTrans" cxnId="{7FA1E0F6-6036-4A90-92E0-BE9E7D5F8A53}">
      <dgm:prSet/>
      <dgm:spPr/>
      <dgm:t>
        <a:bodyPr/>
        <a:lstStyle/>
        <a:p>
          <a:endParaRPr lang="en-GB"/>
        </a:p>
      </dgm:t>
    </dgm:pt>
    <dgm:pt modelId="{E955EA76-C037-4EB8-A191-5F0C2F7836A1}">
      <dgm:prSet phldrT="[Text]"/>
      <dgm:spPr>
        <a:solidFill>
          <a:schemeClr val="accent1">
            <a:lumMod val="40000"/>
            <a:lumOff val="60000"/>
          </a:schemeClr>
        </a:solidFill>
      </dgm:spPr>
      <dgm:t>
        <a:bodyPr/>
        <a:lstStyle/>
        <a:p>
          <a:r>
            <a:rPr lang="en-GB">
              <a:solidFill>
                <a:schemeClr val="tx1"/>
              </a:solidFill>
            </a:rPr>
            <a:t>Person</a:t>
          </a:r>
        </a:p>
      </dgm:t>
    </dgm:pt>
    <dgm:pt modelId="{0EEDC864-81CA-4ECB-A584-A75DB4BCBC1F}" type="parTrans" cxnId="{D83A3185-F535-48D4-A4CB-6B08B7F80DC4}">
      <dgm:prSet/>
      <dgm:spPr/>
      <dgm:t>
        <a:bodyPr/>
        <a:lstStyle/>
        <a:p>
          <a:endParaRPr lang="en-GB"/>
        </a:p>
      </dgm:t>
    </dgm:pt>
    <dgm:pt modelId="{1A27D250-C795-4D59-A798-D3BE3F92CE18}" type="sibTrans" cxnId="{D83A3185-F535-48D4-A4CB-6B08B7F80DC4}">
      <dgm:prSet/>
      <dgm:spPr/>
      <dgm:t>
        <a:bodyPr/>
        <a:lstStyle/>
        <a:p>
          <a:endParaRPr lang="en-GB"/>
        </a:p>
      </dgm:t>
    </dgm:pt>
    <dgm:pt modelId="{DF2B03C2-7CD4-4383-A4C7-C59C196E067F}">
      <dgm:prSet phldrT="[Text]"/>
      <dgm:spPr>
        <a:solidFill>
          <a:schemeClr val="accent6">
            <a:lumMod val="40000"/>
            <a:lumOff val="60000"/>
          </a:schemeClr>
        </a:solidFill>
      </dgm:spPr>
      <dgm:t>
        <a:bodyPr/>
        <a:lstStyle/>
        <a:p>
          <a:r>
            <a:rPr lang="en-GB">
              <a:solidFill>
                <a:schemeClr val="tx1"/>
              </a:solidFill>
            </a:rPr>
            <a:t>Teacher</a:t>
          </a:r>
        </a:p>
      </dgm:t>
    </dgm:pt>
    <dgm:pt modelId="{8F663565-FDF2-48A6-861D-9EF135C2F20A}" type="parTrans" cxnId="{7831C551-5218-4B1C-935B-74EFC0FD317F}">
      <dgm:prSet/>
      <dgm:spPr/>
      <dgm:t>
        <a:bodyPr/>
        <a:lstStyle/>
        <a:p>
          <a:endParaRPr lang="en-GB"/>
        </a:p>
      </dgm:t>
    </dgm:pt>
    <dgm:pt modelId="{75CFD5FB-1A30-4C12-90E7-1106376C556E}" type="sibTrans" cxnId="{7831C551-5218-4B1C-935B-74EFC0FD317F}">
      <dgm:prSet/>
      <dgm:spPr/>
      <dgm:t>
        <a:bodyPr/>
        <a:lstStyle/>
        <a:p>
          <a:endParaRPr lang="en-GB"/>
        </a:p>
      </dgm:t>
    </dgm:pt>
    <dgm:pt modelId="{BFE2D418-A304-470E-8615-8A95D4A51D07}">
      <dgm:prSet phldrT="[Text]"/>
      <dgm:spPr/>
      <dgm:t>
        <a:bodyPr/>
        <a:lstStyle/>
        <a:p>
          <a:r>
            <a:rPr lang="en-GB"/>
            <a:t>Authentic teaching experiences</a:t>
          </a:r>
        </a:p>
      </dgm:t>
    </dgm:pt>
    <dgm:pt modelId="{6616B4CB-C7F4-46B0-912C-7FCA53568E15}" type="parTrans" cxnId="{379194F4-4D10-4060-B47A-5CC0240A39E4}">
      <dgm:prSet/>
      <dgm:spPr/>
      <dgm:t>
        <a:bodyPr/>
        <a:lstStyle/>
        <a:p>
          <a:endParaRPr lang="en-GB"/>
        </a:p>
      </dgm:t>
    </dgm:pt>
    <dgm:pt modelId="{37479C81-C3DC-45B1-A5DE-2F002B222C8A}" type="sibTrans" cxnId="{379194F4-4D10-4060-B47A-5CC0240A39E4}">
      <dgm:prSet/>
      <dgm:spPr/>
      <dgm:t>
        <a:bodyPr/>
        <a:lstStyle/>
        <a:p>
          <a:endParaRPr lang="en-GB"/>
        </a:p>
      </dgm:t>
    </dgm:pt>
    <dgm:pt modelId="{D4A9FC73-5290-4CF9-A6BD-A876231B19F7}">
      <dgm:prSet phldrT="[Text]"/>
      <dgm:spPr/>
      <dgm:t>
        <a:bodyPr/>
        <a:lstStyle/>
        <a:p>
          <a:r>
            <a:rPr lang="en-GB"/>
            <a:t>Values</a:t>
          </a:r>
        </a:p>
        <a:p>
          <a:r>
            <a:rPr lang="en-GB"/>
            <a:t>(gestalt)</a:t>
          </a:r>
        </a:p>
      </dgm:t>
    </dgm:pt>
    <dgm:pt modelId="{A86E8E11-C10B-4494-8732-4572CF693853}" type="parTrans" cxnId="{067198DB-E0C5-4437-9F46-E4F952D0239C}">
      <dgm:prSet/>
      <dgm:spPr/>
      <dgm:t>
        <a:bodyPr/>
        <a:lstStyle/>
        <a:p>
          <a:endParaRPr lang="en-GB"/>
        </a:p>
      </dgm:t>
    </dgm:pt>
    <dgm:pt modelId="{83DFF4CA-5E24-4BB5-AAFC-8B30757B43B8}" type="sibTrans" cxnId="{067198DB-E0C5-4437-9F46-E4F952D0239C}">
      <dgm:prSet/>
      <dgm:spPr/>
      <dgm:t>
        <a:bodyPr/>
        <a:lstStyle/>
        <a:p>
          <a:endParaRPr lang="en-GB"/>
        </a:p>
      </dgm:t>
    </dgm:pt>
    <dgm:pt modelId="{6DAB634D-9BCD-4DEE-B4AC-9ED1803B6C70}">
      <dgm:prSet phldrT="[Text]"/>
      <dgm:spPr/>
      <dgm:t>
        <a:bodyPr/>
        <a:lstStyle/>
        <a:p>
          <a:r>
            <a:rPr lang="en-GB"/>
            <a:t>Belonging and participation</a:t>
          </a:r>
        </a:p>
      </dgm:t>
    </dgm:pt>
    <dgm:pt modelId="{D9640784-D275-4948-94ED-B396D69BEA41}" type="parTrans" cxnId="{94A5DA60-A998-46E6-B5B0-14E2A1E4395D}">
      <dgm:prSet/>
      <dgm:spPr/>
      <dgm:t>
        <a:bodyPr/>
        <a:lstStyle/>
        <a:p>
          <a:endParaRPr lang="en-GB"/>
        </a:p>
      </dgm:t>
    </dgm:pt>
    <dgm:pt modelId="{4F72B8CC-3DB1-41C5-B545-6FE644E3573B}" type="sibTrans" cxnId="{94A5DA60-A998-46E6-B5B0-14E2A1E4395D}">
      <dgm:prSet/>
      <dgm:spPr/>
      <dgm:t>
        <a:bodyPr/>
        <a:lstStyle/>
        <a:p>
          <a:endParaRPr lang="en-GB"/>
        </a:p>
      </dgm:t>
    </dgm:pt>
    <dgm:pt modelId="{94722C18-6895-497D-940B-3888C0B9D61F}">
      <dgm:prSet phldrT="[Text]"/>
      <dgm:spPr/>
      <dgm:t>
        <a:bodyPr/>
        <a:lstStyle/>
        <a:p>
          <a:r>
            <a:rPr lang="en-GB"/>
            <a:t>Community of learning</a:t>
          </a:r>
        </a:p>
      </dgm:t>
    </dgm:pt>
    <dgm:pt modelId="{26EE5E9C-16E5-430D-AB24-6B8855BB0003}" type="parTrans" cxnId="{77A0EA52-2F8B-49CD-8F43-F7BA18A5A49F}">
      <dgm:prSet/>
      <dgm:spPr/>
      <dgm:t>
        <a:bodyPr/>
        <a:lstStyle/>
        <a:p>
          <a:endParaRPr lang="en-GB"/>
        </a:p>
      </dgm:t>
    </dgm:pt>
    <dgm:pt modelId="{8D7A6AB4-077D-429B-B9BB-078518DBD37A}" type="sibTrans" cxnId="{77A0EA52-2F8B-49CD-8F43-F7BA18A5A49F}">
      <dgm:prSet/>
      <dgm:spPr/>
      <dgm:t>
        <a:bodyPr/>
        <a:lstStyle/>
        <a:p>
          <a:endParaRPr lang="en-GB"/>
        </a:p>
      </dgm:t>
    </dgm:pt>
    <dgm:pt modelId="{A9E8BCD5-931D-4FF2-ADA8-F88AFE3D2E3B}">
      <dgm:prSet phldrT="[Text]"/>
      <dgm:spPr/>
      <dgm:t>
        <a:bodyPr/>
        <a:lstStyle/>
        <a:p>
          <a:r>
            <a:rPr lang="en-GB"/>
            <a:t>Pace</a:t>
          </a:r>
        </a:p>
      </dgm:t>
    </dgm:pt>
    <dgm:pt modelId="{10EBE4F4-E0F0-4853-B482-9A327DB16066}" type="parTrans" cxnId="{A592F998-3F95-4C99-86E2-EB2805A0965A}">
      <dgm:prSet/>
      <dgm:spPr/>
      <dgm:t>
        <a:bodyPr/>
        <a:lstStyle/>
        <a:p>
          <a:endParaRPr lang="en-GB"/>
        </a:p>
      </dgm:t>
    </dgm:pt>
    <dgm:pt modelId="{247991C0-81E8-48AD-AB32-A504A35CFBA2}" type="sibTrans" cxnId="{A592F998-3F95-4C99-86E2-EB2805A0965A}">
      <dgm:prSet/>
      <dgm:spPr/>
      <dgm:t>
        <a:bodyPr/>
        <a:lstStyle/>
        <a:p>
          <a:endParaRPr lang="en-GB"/>
        </a:p>
      </dgm:t>
    </dgm:pt>
    <dgm:pt modelId="{938B42D1-B6A7-4616-BCF4-D271FE453BEC}">
      <dgm:prSet phldrT="[Text]"/>
      <dgm:spPr/>
      <dgm:t>
        <a:bodyPr/>
        <a:lstStyle/>
        <a:p>
          <a:r>
            <a:rPr lang="en-GB"/>
            <a:t>Connection</a:t>
          </a:r>
        </a:p>
      </dgm:t>
    </dgm:pt>
    <dgm:pt modelId="{316B5631-8EE3-4DEE-8FB0-2F19817B40D7}" type="parTrans" cxnId="{53457357-71B9-4B34-AC28-CC9F49B4AC52}">
      <dgm:prSet/>
      <dgm:spPr/>
      <dgm:t>
        <a:bodyPr/>
        <a:lstStyle/>
        <a:p>
          <a:endParaRPr lang="en-GB"/>
        </a:p>
      </dgm:t>
    </dgm:pt>
    <dgm:pt modelId="{04112419-B78A-4B7F-A6F5-3FEAD5727326}" type="sibTrans" cxnId="{53457357-71B9-4B34-AC28-CC9F49B4AC52}">
      <dgm:prSet/>
      <dgm:spPr/>
      <dgm:t>
        <a:bodyPr/>
        <a:lstStyle/>
        <a:p>
          <a:endParaRPr lang="en-GB"/>
        </a:p>
      </dgm:t>
    </dgm:pt>
    <dgm:pt modelId="{C77546C8-5886-4B0A-B6A8-701B559A9E99}">
      <dgm:prSet phldrT="[Text]"/>
      <dgm:spPr/>
      <dgm:t>
        <a:bodyPr/>
        <a:lstStyle/>
        <a:p>
          <a:r>
            <a:rPr lang="en-GB"/>
            <a:t>Holistic and Inclusive</a:t>
          </a:r>
        </a:p>
      </dgm:t>
    </dgm:pt>
    <dgm:pt modelId="{E505EC46-0714-45AF-8E78-407647FE116E}" type="parTrans" cxnId="{69CC038C-F244-4790-8BBB-8DC931301C79}">
      <dgm:prSet/>
      <dgm:spPr/>
      <dgm:t>
        <a:bodyPr/>
        <a:lstStyle/>
        <a:p>
          <a:endParaRPr lang="en-GB"/>
        </a:p>
      </dgm:t>
    </dgm:pt>
    <dgm:pt modelId="{290FB443-383B-4038-91E5-3931CCCC1EB0}" type="sibTrans" cxnId="{69CC038C-F244-4790-8BBB-8DC931301C79}">
      <dgm:prSet/>
      <dgm:spPr/>
      <dgm:t>
        <a:bodyPr/>
        <a:lstStyle/>
        <a:p>
          <a:endParaRPr lang="en-GB"/>
        </a:p>
      </dgm:t>
    </dgm:pt>
    <dgm:pt modelId="{A94F492C-DFE9-4380-AA32-22923B9919B9}">
      <dgm:prSet phldrT="[Text]"/>
      <dgm:spPr/>
      <dgm:t>
        <a:bodyPr/>
        <a:lstStyle/>
        <a:p>
          <a:r>
            <a:rPr lang="en-GB"/>
            <a:t>Personal knowledge</a:t>
          </a:r>
        </a:p>
      </dgm:t>
    </dgm:pt>
    <dgm:pt modelId="{5CA34677-6C54-4ED0-8A52-A7984E500349}" type="parTrans" cxnId="{C76E9D64-B065-4A2D-9E78-536553F3AB00}">
      <dgm:prSet/>
      <dgm:spPr/>
      <dgm:t>
        <a:bodyPr/>
        <a:lstStyle/>
        <a:p>
          <a:endParaRPr lang="en-GB"/>
        </a:p>
      </dgm:t>
    </dgm:pt>
    <dgm:pt modelId="{DA24A5A5-647F-4C2F-BE7C-405A90266EB5}" type="sibTrans" cxnId="{C76E9D64-B065-4A2D-9E78-536553F3AB00}">
      <dgm:prSet/>
      <dgm:spPr/>
      <dgm:t>
        <a:bodyPr/>
        <a:lstStyle/>
        <a:p>
          <a:endParaRPr lang="en-GB"/>
        </a:p>
      </dgm:t>
    </dgm:pt>
    <dgm:pt modelId="{7BFF6F1E-A412-4DB0-BF94-365F8431937E}">
      <dgm:prSet phldrT="[Text]"/>
      <dgm:spPr/>
      <dgm:t>
        <a:bodyPr/>
        <a:lstStyle/>
        <a:p>
          <a:r>
            <a:rPr lang="en-GB"/>
            <a:t>Experiential, embodied learning</a:t>
          </a:r>
        </a:p>
      </dgm:t>
    </dgm:pt>
    <dgm:pt modelId="{76EE48CD-ED35-4061-89A0-3807E7067E4C}" type="parTrans" cxnId="{CAA2E65C-A572-474E-AB64-F54FDB05BDD9}">
      <dgm:prSet/>
      <dgm:spPr/>
      <dgm:t>
        <a:bodyPr/>
        <a:lstStyle/>
        <a:p>
          <a:endParaRPr lang="en-GB"/>
        </a:p>
      </dgm:t>
    </dgm:pt>
    <dgm:pt modelId="{940FFF7E-5B28-4ED1-98FF-DC93B17C0ACC}" type="sibTrans" cxnId="{CAA2E65C-A572-474E-AB64-F54FDB05BDD9}">
      <dgm:prSet/>
      <dgm:spPr/>
      <dgm:t>
        <a:bodyPr/>
        <a:lstStyle/>
        <a:p>
          <a:endParaRPr lang="en-GB"/>
        </a:p>
      </dgm:t>
    </dgm:pt>
    <dgm:pt modelId="{5F7AE32C-BF2F-47FD-ABBE-976472EE18D3}">
      <dgm:prSet phldrT="[Text]"/>
      <dgm:spPr/>
      <dgm:t>
        <a:bodyPr/>
        <a:lstStyle/>
        <a:p>
          <a:r>
            <a:rPr lang="en-GB"/>
            <a:t>Play</a:t>
          </a:r>
        </a:p>
      </dgm:t>
    </dgm:pt>
    <dgm:pt modelId="{C38F6329-7CBA-45B7-BE46-F5BCDD984C77}" type="parTrans" cxnId="{D95CCD07-C094-41D1-AB7B-9373D700D87A}">
      <dgm:prSet/>
      <dgm:spPr/>
      <dgm:t>
        <a:bodyPr/>
        <a:lstStyle/>
        <a:p>
          <a:endParaRPr lang="en-GB"/>
        </a:p>
      </dgm:t>
    </dgm:pt>
    <dgm:pt modelId="{6AD67592-C2E0-42E5-835E-D738911603EA}" type="sibTrans" cxnId="{D95CCD07-C094-41D1-AB7B-9373D700D87A}">
      <dgm:prSet/>
      <dgm:spPr/>
      <dgm:t>
        <a:bodyPr/>
        <a:lstStyle/>
        <a:p>
          <a:endParaRPr lang="en-GB"/>
        </a:p>
      </dgm:t>
    </dgm:pt>
    <dgm:pt modelId="{3403E496-4C6A-49E4-8F91-2241FE5C77D2}">
      <dgm:prSet phldrT="[Text]"/>
      <dgm:spPr/>
      <dgm:t>
        <a:bodyPr/>
        <a:lstStyle/>
        <a:p>
          <a:r>
            <a:rPr lang="en-GB"/>
            <a:t>Responsive and adaptive</a:t>
          </a:r>
        </a:p>
      </dgm:t>
    </dgm:pt>
    <dgm:pt modelId="{24F6C01F-1F0D-4D29-8BE0-F24651203862}" type="parTrans" cxnId="{839B693B-EEEF-46C2-872C-122F766ED940}">
      <dgm:prSet/>
      <dgm:spPr/>
      <dgm:t>
        <a:bodyPr/>
        <a:lstStyle/>
        <a:p>
          <a:endParaRPr lang="en-GB"/>
        </a:p>
      </dgm:t>
    </dgm:pt>
    <dgm:pt modelId="{322A6CA6-8402-4625-86E9-17D3590FB563}" type="sibTrans" cxnId="{839B693B-EEEF-46C2-872C-122F766ED940}">
      <dgm:prSet/>
      <dgm:spPr/>
      <dgm:t>
        <a:bodyPr/>
        <a:lstStyle/>
        <a:p>
          <a:endParaRPr lang="en-GB"/>
        </a:p>
      </dgm:t>
    </dgm:pt>
    <dgm:pt modelId="{4E9CC100-315B-429D-835A-885BE9EE10F8}">
      <dgm:prSet phldrT="[Text]"/>
      <dgm:spPr/>
      <dgm:t>
        <a:bodyPr/>
        <a:lstStyle/>
        <a:p>
          <a:r>
            <a:rPr lang="en-GB"/>
            <a:t>Reflexive</a:t>
          </a:r>
        </a:p>
      </dgm:t>
    </dgm:pt>
    <dgm:pt modelId="{73104C63-FEDE-4E33-BE4B-1AD745391DEE}" type="parTrans" cxnId="{81AD494F-9B6B-4DDD-8666-5B050469B9F9}">
      <dgm:prSet/>
      <dgm:spPr/>
      <dgm:t>
        <a:bodyPr/>
        <a:lstStyle/>
        <a:p>
          <a:endParaRPr lang="en-GB"/>
        </a:p>
      </dgm:t>
    </dgm:pt>
    <dgm:pt modelId="{840238CB-5C64-4C64-8F09-A1E0CF9C24FD}" type="sibTrans" cxnId="{81AD494F-9B6B-4DDD-8666-5B050469B9F9}">
      <dgm:prSet/>
      <dgm:spPr/>
      <dgm:t>
        <a:bodyPr/>
        <a:lstStyle/>
        <a:p>
          <a:endParaRPr lang="en-GB"/>
        </a:p>
      </dgm:t>
    </dgm:pt>
    <dgm:pt modelId="{F8D368DE-A8E3-4461-A0CF-DEDAB7F4D451}" type="pres">
      <dgm:prSet presAssocID="{9EFD688E-AE3F-451B-BE24-6B7BD13C4889}" presName="Name0" presStyleCnt="0">
        <dgm:presLayoutVars>
          <dgm:chMax val="1"/>
          <dgm:chPref val="1"/>
          <dgm:dir/>
          <dgm:animOne val="branch"/>
          <dgm:animLvl val="lvl"/>
        </dgm:presLayoutVars>
      </dgm:prSet>
      <dgm:spPr/>
    </dgm:pt>
    <dgm:pt modelId="{6A02CC13-D8C6-42CA-BE54-FE94C48A8D31}" type="pres">
      <dgm:prSet presAssocID="{42F084F9-32FB-4268-924E-1A0CC4736B17}" presName="textCenter" presStyleLbl="node1" presStyleIdx="0" presStyleCnt="16"/>
      <dgm:spPr/>
    </dgm:pt>
    <dgm:pt modelId="{A7D60841-EC53-406F-B5A6-F6F23A2006F8}" type="pres">
      <dgm:prSet presAssocID="{42F084F9-32FB-4268-924E-1A0CC4736B17}" presName="cycle_1" presStyleCnt="0"/>
      <dgm:spPr/>
    </dgm:pt>
    <dgm:pt modelId="{33F5B8B7-DE74-43C3-AA9D-922C868B8E79}" type="pres">
      <dgm:prSet presAssocID="{68549102-88FE-49CE-887B-87DE430FF58D}" presName="childCenter1" presStyleLbl="node1" presStyleIdx="1" presStyleCnt="16"/>
      <dgm:spPr/>
    </dgm:pt>
    <dgm:pt modelId="{C991783D-806D-48BA-81B9-8C6CF51E3BB1}" type="pres">
      <dgm:prSet presAssocID="{26EE5E9C-16E5-430D-AB24-6B8855BB0003}" presName="Name141" presStyleLbl="parChTrans1D3" presStyleIdx="0" presStyleCnt="12"/>
      <dgm:spPr/>
    </dgm:pt>
    <dgm:pt modelId="{759ABD9F-8713-4BE3-A0E3-9219441F7053}" type="pres">
      <dgm:prSet presAssocID="{94722C18-6895-497D-940B-3888C0B9D61F}" presName="text1" presStyleLbl="node1" presStyleIdx="2" presStyleCnt="16">
        <dgm:presLayoutVars>
          <dgm:bulletEnabled val="1"/>
        </dgm:presLayoutVars>
      </dgm:prSet>
      <dgm:spPr/>
    </dgm:pt>
    <dgm:pt modelId="{1661F4F8-50E8-4686-B056-A9EB6523EF84}" type="pres">
      <dgm:prSet presAssocID="{76EE48CD-ED35-4061-89A0-3807E7067E4C}" presName="Name141" presStyleLbl="parChTrans1D3" presStyleIdx="1" presStyleCnt="12"/>
      <dgm:spPr/>
    </dgm:pt>
    <dgm:pt modelId="{3F22579A-A7A3-4E9C-8A75-9F94B4781952}" type="pres">
      <dgm:prSet presAssocID="{7BFF6F1E-A412-4DB0-BF94-365F8431937E}" presName="text1" presStyleLbl="node1" presStyleIdx="3" presStyleCnt="16">
        <dgm:presLayoutVars>
          <dgm:bulletEnabled val="1"/>
        </dgm:presLayoutVars>
      </dgm:prSet>
      <dgm:spPr/>
    </dgm:pt>
    <dgm:pt modelId="{DE67215C-820D-42C7-8C60-D5E85AB99B24}" type="pres">
      <dgm:prSet presAssocID="{10EBE4F4-E0F0-4853-B482-9A327DB16066}" presName="Name141" presStyleLbl="parChTrans1D3" presStyleIdx="2" presStyleCnt="12"/>
      <dgm:spPr/>
    </dgm:pt>
    <dgm:pt modelId="{054B8FB4-5EC9-47E2-A4D7-2A7228589187}" type="pres">
      <dgm:prSet presAssocID="{A9E8BCD5-931D-4FF2-ADA8-F88AFE3D2E3B}" presName="text1" presStyleLbl="node1" presStyleIdx="4" presStyleCnt="16">
        <dgm:presLayoutVars>
          <dgm:bulletEnabled val="1"/>
        </dgm:presLayoutVars>
      </dgm:prSet>
      <dgm:spPr/>
    </dgm:pt>
    <dgm:pt modelId="{C28C34D7-821A-4699-8F81-BDE2471F5C36}" type="pres">
      <dgm:prSet presAssocID="{C38F6329-7CBA-45B7-BE46-F5BCDD984C77}" presName="Name141" presStyleLbl="parChTrans1D3" presStyleIdx="3" presStyleCnt="12"/>
      <dgm:spPr/>
    </dgm:pt>
    <dgm:pt modelId="{9A7BE6D1-E44E-477C-8B43-F3F1DBBDC594}" type="pres">
      <dgm:prSet presAssocID="{5F7AE32C-BF2F-47FD-ABBE-976472EE18D3}" presName="text1" presStyleLbl="node1" presStyleIdx="5" presStyleCnt="16">
        <dgm:presLayoutVars>
          <dgm:bulletEnabled val="1"/>
        </dgm:presLayoutVars>
      </dgm:prSet>
      <dgm:spPr/>
    </dgm:pt>
    <dgm:pt modelId="{63756F43-0930-447D-8A1D-9EE74AEF6531}" type="pres">
      <dgm:prSet presAssocID="{835884B7-E569-4623-B853-704915D0E3A6}" presName="Name144" presStyleLbl="parChTrans1D2" presStyleIdx="0" presStyleCnt="3"/>
      <dgm:spPr/>
    </dgm:pt>
    <dgm:pt modelId="{EA551877-1743-45AE-BDEB-4B41B29A4F5D}" type="pres">
      <dgm:prSet presAssocID="{42F084F9-32FB-4268-924E-1A0CC4736B17}" presName="cycle_2" presStyleCnt="0"/>
      <dgm:spPr/>
    </dgm:pt>
    <dgm:pt modelId="{9CE08B31-813D-4723-91BC-B636A7547BD4}" type="pres">
      <dgm:prSet presAssocID="{E955EA76-C037-4EB8-A191-5F0C2F7836A1}" presName="childCenter2" presStyleLbl="node1" presStyleIdx="6" presStyleCnt="16"/>
      <dgm:spPr/>
    </dgm:pt>
    <dgm:pt modelId="{F7D9DD1A-FF87-478A-8936-DFDA278E8BE1}" type="pres">
      <dgm:prSet presAssocID="{A86E8E11-C10B-4494-8732-4572CF693853}" presName="Name218" presStyleLbl="parChTrans1D3" presStyleIdx="4" presStyleCnt="12"/>
      <dgm:spPr/>
    </dgm:pt>
    <dgm:pt modelId="{1B42E2F6-109C-4FEB-8EE0-4704DF7AE010}" type="pres">
      <dgm:prSet presAssocID="{D4A9FC73-5290-4CF9-A6BD-A876231B19F7}" presName="text2" presStyleLbl="node1" presStyleIdx="7" presStyleCnt="16">
        <dgm:presLayoutVars>
          <dgm:bulletEnabled val="1"/>
        </dgm:presLayoutVars>
      </dgm:prSet>
      <dgm:spPr/>
    </dgm:pt>
    <dgm:pt modelId="{6FAD0A53-48EF-43A3-8F30-34D962047905}" type="pres">
      <dgm:prSet presAssocID="{316B5631-8EE3-4DEE-8FB0-2F19817B40D7}" presName="Name218" presStyleLbl="parChTrans1D3" presStyleIdx="5" presStyleCnt="12"/>
      <dgm:spPr/>
    </dgm:pt>
    <dgm:pt modelId="{AB7C52AE-DD58-4561-B4FB-A2B7B830EE3E}" type="pres">
      <dgm:prSet presAssocID="{938B42D1-B6A7-4616-BCF4-D271FE453BEC}" presName="text2" presStyleLbl="node1" presStyleIdx="8" presStyleCnt="16">
        <dgm:presLayoutVars>
          <dgm:bulletEnabled val="1"/>
        </dgm:presLayoutVars>
      </dgm:prSet>
      <dgm:spPr/>
    </dgm:pt>
    <dgm:pt modelId="{6B35A340-28D7-4578-9FAE-AAA0B74D70DB}" type="pres">
      <dgm:prSet presAssocID="{5CA34677-6C54-4ED0-8A52-A7984E500349}" presName="Name218" presStyleLbl="parChTrans1D3" presStyleIdx="6" presStyleCnt="12"/>
      <dgm:spPr/>
    </dgm:pt>
    <dgm:pt modelId="{88B6DCDA-A61F-40D3-B0E8-23C74CB99CD2}" type="pres">
      <dgm:prSet presAssocID="{A94F492C-DFE9-4380-AA32-22923B9919B9}" presName="text2" presStyleLbl="node1" presStyleIdx="9" presStyleCnt="16">
        <dgm:presLayoutVars>
          <dgm:bulletEnabled val="1"/>
        </dgm:presLayoutVars>
      </dgm:prSet>
      <dgm:spPr/>
    </dgm:pt>
    <dgm:pt modelId="{D78EC1E8-33E4-4CA9-B7E4-23AEA7FCEFCF}" type="pres">
      <dgm:prSet presAssocID="{D9640784-D275-4948-94ED-B396D69BEA41}" presName="Name218" presStyleLbl="parChTrans1D3" presStyleIdx="7" presStyleCnt="12"/>
      <dgm:spPr/>
    </dgm:pt>
    <dgm:pt modelId="{83661753-FDD1-46B7-B064-81F97D33BE13}" type="pres">
      <dgm:prSet presAssocID="{6DAB634D-9BCD-4DEE-B4AC-9ED1803B6C70}" presName="text2" presStyleLbl="node1" presStyleIdx="10" presStyleCnt="16">
        <dgm:presLayoutVars>
          <dgm:bulletEnabled val="1"/>
        </dgm:presLayoutVars>
      </dgm:prSet>
      <dgm:spPr/>
    </dgm:pt>
    <dgm:pt modelId="{F11729F7-BF52-493D-BA82-EAC1E3947570}" type="pres">
      <dgm:prSet presAssocID="{0EEDC864-81CA-4ECB-A584-A75DB4BCBC1F}" presName="Name221" presStyleLbl="parChTrans1D2" presStyleIdx="1" presStyleCnt="3"/>
      <dgm:spPr/>
    </dgm:pt>
    <dgm:pt modelId="{B4620DF3-D860-4F62-B0C5-756B1A4597AB}" type="pres">
      <dgm:prSet presAssocID="{42F084F9-32FB-4268-924E-1A0CC4736B17}" presName="cycle_3" presStyleCnt="0"/>
      <dgm:spPr/>
    </dgm:pt>
    <dgm:pt modelId="{FCC59639-64AE-4F82-80A6-1DBB35591887}" type="pres">
      <dgm:prSet presAssocID="{DF2B03C2-7CD4-4383-A4C7-C59C196E067F}" presName="childCenter3" presStyleLbl="node1" presStyleIdx="11" presStyleCnt="16" custLinFactNeighborX="-27" custLinFactNeighborY="781"/>
      <dgm:spPr/>
    </dgm:pt>
    <dgm:pt modelId="{EBB1D697-5FBA-4C51-A581-92D6A295BA82}" type="pres">
      <dgm:prSet presAssocID="{6616B4CB-C7F4-46B0-912C-7FCA53568E15}" presName="Name285" presStyleLbl="parChTrans1D3" presStyleIdx="8" presStyleCnt="12"/>
      <dgm:spPr/>
    </dgm:pt>
    <dgm:pt modelId="{BE3B2A43-B265-45E9-B923-9601496E5223}" type="pres">
      <dgm:prSet presAssocID="{BFE2D418-A304-470E-8615-8A95D4A51D07}" presName="text3" presStyleLbl="node1" presStyleIdx="12" presStyleCnt="16">
        <dgm:presLayoutVars>
          <dgm:bulletEnabled val="1"/>
        </dgm:presLayoutVars>
      </dgm:prSet>
      <dgm:spPr/>
    </dgm:pt>
    <dgm:pt modelId="{C3F8133A-FF54-48FB-AFD9-52ADE3277CFD}" type="pres">
      <dgm:prSet presAssocID="{73104C63-FEDE-4E33-BE4B-1AD745391DEE}" presName="Name285" presStyleLbl="parChTrans1D3" presStyleIdx="9" presStyleCnt="12"/>
      <dgm:spPr/>
    </dgm:pt>
    <dgm:pt modelId="{4FF53CF6-4E2F-431F-BF3A-E7AA2727E30D}" type="pres">
      <dgm:prSet presAssocID="{4E9CC100-315B-429D-835A-885BE9EE10F8}" presName="text3" presStyleLbl="node1" presStyleIdx="13" presStyleCnt="16">
        <dgm:presLayoutVars>
          <dgm:bulletEnabled val="1"/>
        </dgm:presLayoutVars>
      </dgm:prSet>
      <dgm:spPr/>
    </dgm:pt>
    <dgm:pt modelId="{C30AD730-EB7E-4317-A5A3-90AAFF871915}" type="pres">
      <dgm:prSet presAssocID="{24F6C01F-1F0D-4D29-8BE0-F24651203862}" presName="Name285" presStyleLbl="parChTrans1D3" presStyleIdx="10" presStyleCnt="12"/>
      <dgm:spPr/>
    </dgm:pt>
    <dgm:pt modelId="{863F276D-B913-4AA1-911A-A87C818A8756}" type="pres">
      <dgm:prSet presAssocID="{3403E496-4C6A-49E4-8F91-2241FE5C77D2}" presName="text3" presStyleLbl="node1" presStyleIdx="14" presStyleCnt="16">
        <dgm:presLayoutVars>
          <dgm:bulletEnabled val="1"/>
        </dgm:presLayoutVars>
      </dgm:prSet>
      <dgm:spPr/>
    </dgm:pt>
    <dgm:pt modelId="{A95D81AF-4E27-4936-888F-497DEF912922}" type="pres">
      <dgm:prSet presAssocID="{E505EC46-0714-45AF-8E78-407647FE116E}" presName="Name285" presStyleLbl="parChTrans1D3" presStyleIdx="11" presStyleCnt="12"/>
      <dgm:spPr/>
    </dgm:pt>
    <dgm:pt modelId="{3148406A-4227-4A69-BD33-8A051536D541}" type="pres">
      <dgm:prSet presAssocID="{C77546C8-5886-4B0A-B6A8-701B559A9E99}" presName="text3" presStyleLbl="node1" presStyleIdx="15" presStyleCnt="16">
        <dgm:presLayoutVars>
          <dgm:bulletEnabled val="1"/>
        </dgm:presLayoutVars>
      </dgm:prSet>
      <dgm:spPr/>
    </dgm:pt>
    <dgm:pt modelId="{771C4A2C-E528-4065-86DC-5E12AE55CC16}" type="pres">
      <dgm:prSet presAssocID="{8F663565-FDF2-48A6-861D-9EF135C2F20A}" presName="Name288" presStyleLbl="parChTrans1D2" presStyleIdx="2" presStyleCnt="3"/>
      <dgm:spPr/>
    </dgm:pt>
  </dgm:ptLst>
  <dgm:cxnLst>
    <dgm:cxn modelId="{4D138F07-C2A1-4208-BA9F-6A4166340973}" type="presOf" srcId="{10EBE4F4-E0F0-4853-B482-9A327DB16066}" destId="{DE67215C-820D-42C7-8C60-D5E85AB99B24}" srcOrd="0" destOrd="0" presId="urn:microsoft.com/office/officeart/2008/layout/RadialCluster"/>
    <dgm:cxn modelId="{D95CCD07-C094-41D1-AB7B-9373D700D87A}" srcId="{68549102-88FE-49CE-887B-87DE430FF58D}" destId="{5F7AE32C-BF2F-47FD-ABBE-976472EE18D3}" srcOrd="3" destOrd="0" parTransId="{C38F6329-7CBA-45B7-BE46-F5BCDD984C77}" sibTransId="{6AD67592-C2E0-42E5-835E-D738911603EA}"/>
    <dgm:cxn modelId="{ABEB6F23-0BC4-423F-B4D4-87692824DA26}" type="presOf" srcId="{94722C18-6895-497D-940B-3888C0B9D61F}" destId="{759ABD9F-8713-4BE3-A0E3-9219441F7053}" srcOrd="0" destOrd="0" presId="urn:microsoft.com/office/officeart/2008/layout/RadialCluster"/>
    <dgm:cxn modelId="{DA8D3829-EF34-46BA-871E-59C8AFF132EC}" type="presOf" srcId="{6DAB634D-9BCD-4DEE-B4AC-9ED1803B6C70}" destId="{83661753-FDD1-46B7-B064-81F97D33BE13}" srcOrd="0" destOrd="0" presId="urn:microsoft.com/office/officeart/2008/layout/RadialCluster"/>
    <dgm:cxn modelId="{94098431-F7FB-4036-825C-DF28DA9DAF1E}" type="presOf" srcId="{C77546C8-5886-4B0A-B6A8-701B559A9E99}" destId="{3148406A-4227-4A69-BD33-8A051536D541}" srcOrd="0" destOrd="0" presId="urn:microsoft.com/office/officeart/2008/layout/RadialCluster"/>
    <dgm:cxn modelId="{839B693B-EEEF-46C2-872C-122F766ED940}" srcId="{DF2B03C2-7CD4-4383-A4C7-C59C196E067F}" destId="{3403E496-4C6A-49E4-8F91-2241FE5C77D2}" srcOrd="2" destOrd="0" parTransId="{24F6C01F-1F0D-4D29-8BE0-F24651203862}" sibTransId="{322A6CA6-8402-4625-86E9-17D3590FB563}"/>
    <dgm:cxn modelId="{4399225C-9F51-4105-97FD-31508A231A78}" type="presOf" srcId="{C38F6329-7CBA-45B7-BE46-F5BCDD984C77}" destId="{C28C34D7-821A-4699-8F81-BDE2471F5C36}" srcOrd="0" destOrd="0" presId="urn:microsoft.com/office/officeart/2008/layout/RadialCluster"/>
    <dgm:cxn modelId="{CAA2E65C-A572-474E-AB64-F54FDB05BDD9}" srcId="{68549102-88FE-49CE-887B-87DE430FF58D}" destId="{7BFF6F1E-A412-4DB0-BF94-365F8431937E}" srcOrd="1" destOrd="0" parTransId="{76EE48CD-ED35-4061-89A0-3807E7067E4C}" sibTransId="{940FFF7E-5B28-4ED1-98FF-DC93B17C0ACC}"/>
    <dgm:cxn modelId="{94A5DA60-A998-46E6-B5B0-14E2A1E4395D}" srcId="{E955EA76-C037-4EB8-A191-5F0C2F7836A1}" destId="{6DAB634D-9BCD-4DEE-B4AC-9ED1803B6C70}" srcOrd="3" destOrd="0" parTransId="{D9640784-D275-4948-94ED-B396D69BEA41}" sibTransId="{4F72B8CC-3DB1-41C5-B545-6FE644E3573B}"/>
    <dgm:cxn modelId="{C2299A61-8412-44EC-BB9B-B433B502B907}" type="presOf" srcId="{835884B7-E569-4623-B853-704915D0E3A6}" destId="{63756F43-0930-447D-8A1D-9EE74AEF6531}" srcOrd="0" destOrd="0" presId="urn:microsoft.com/office/officeart/2008/layout/RadialCluster"/>
    <dgm:cxn modelId="{7DF4AE42-53E2-4C50-835C-111C397D5DCB}" type="presOf" srcId="{5CA34677-6C54-4ED0-8A52-A7984E500349}" destId="{6B35A340-28D7-4578-9FAE-AAA0B74D70DB}" srcOrd="0" destOrd="0" presId="urn:microsoft.com/office/officeart/2008/layout/RadialCluster"/>
    <dgm:cxn modelId="{C76E9D64-B065-4A2D-9E78-536553F3AB00}" srcId="{E955EA76-C037-4EB8-A191-5F0C2F7836A1}" destId="{A94F492C-DFE9-4380-AA32-22923B9919B9}" srcOrd="2" destOrd="0" parTransId="{5CA34677-6C54-4ED0-8A52-A7984E500349}" sibTransId="{DA24A5A5-647F-4C2F-BE7C-405A90266EB5}"/>
    <dgm:cxn modelId="{E9337E4A-0417-4C73-88B6-C5BA2502B416}" type="presOf" srcId="{A86E8E11-C10B-4494-8732-4572CF693853}" destId="{F7D9DD1A-FF87-478A-8936-DFDA278E8BE1}" srcOrd="0" destOrd="0" presId="urn:microsoft.com/office/officeart/2008/layout/RadialCluster"/>
    <dgm:cxn modelId="{B63E306E-0AF7-45E9-BCFE-F2CA85468633}" type="presOf" srcId="{73104C63-FEDE-4E33-BE4B-1AD745391DEE}" destId="{C3F8133A-FF54-48FB-AFD9-52ADE3277CFD}" srcOrd="0" destOrd="0" presId="urn:microsoft.com/office/officeart/2008/layout/RadialCluster"/>
    <dgm:cxn modelId="{8F4CE56E-3364-4553-BC2E-E1FDE428D94F}" type="presOf" srcId="{D9640784-D275-4948-94ED-B396D69BEA41}" destId="{D78EC1E8-33E4-4CA9-B7E4-23AEA7FCEFCF}" srcOrd="0" destOrd="0" presId="urn:microsoft.com/office/officeart/2008/layout/RadialCluster"/>
    <dgm:cxn modelId="{81AD494F-9B6B-4DDD-8666-5B050469B9F9}" srcId="{DF2B03C2-7CD4-4383-A4C7-C59C196E067F}" destId="{4E9CC100-315B-429D-835A-885BE9EE10F8}" srcOrd="1" destOrd="0" parTransId="{73104C63-FEDE-4E33-BE4B-1AD745391DEE}" sibTransId="{840238CB-5C64-4C64-8F09-A1E0CF9C24FD}"/>
    <dgm:cxn modelId="{7831C551-5218-4B1C-935B-74EFC0FD317F}" srcId="{42F084F9-32FB-4268-924E-1A0CC4736B17}" destId="{DF2B03C2-7CD4-4383-A4C7-C59C196E067F}" srcOrd="2" destOrd="0" parTransId="{8F663565-FDF2-48A6-861D-9EF135C2F20A}" sibTransId="{75CFD5FB-1A30-4C12-90E7-1106376C556E}"/>
    <dgm:cxn modelId="{77A0EA52-2F8B-49CD-8F43-F7BA18A5A49F}" srcId="{68549102-88FE-49CE-887B-87DE430FF58D}" destId="{94722C18-6895-497D-940B-3888C0B9D61F}" srcOrd="0" destOrd="0" parTransId="{26EE5E9C-16E5-430D-AB24-6B8855BB0003}" sibTransId="{8D7A6AB4-077D-429B-B9BB-078518DBD37A}"/>
    <dgm:cxn modelId="{53457357-71B9-4B34-AC28-CC9F49B4AC52}" srcId="{E955EA76-C037-4EB8-A191-5F0C2F7836A1}" destId="{938B42D1-B6A7-4616-BCF4-D271FE453BEC}" srcOrd="1" destOrd="0" parTransId="{316B5631-8EE3-4DEE-8FB0-2F19817B40D7}" sibTransId="{04112419-B78A-4B7F-A6F5-3FEAD5727326}"/>
    <dgm:cxn modelId="{3AB3037B-7CA3-43B3-AAFB-75FE2ECAED47}" type="presOf" srcId="{3403E496-4C6A-49E4-8F91-2241FE5C77D2}" destId="{863F276D-B913-4AA1-911A-A87C818A8756}" srcOrd="0" destOrd="0" presId="urn:microsoft.com/office/officeart/2008/layout/RadialCluster"/>
    <dgm:cxn modelId="{C433E27B-078F-434E-88AD-92863F3074C5}" type="presOf" srcId="{DF2B03C2-7CD4-4383-A4C7-C59C196E067F}" destId="{FCC59639-64AE-4F82-80A6-1DBB35591887}" srcOrd="0" destOrd="0" presId="urn:microsoft.com/office/officeart/2008/layout/RadialCluster"/>
    <dgm:cxn modelId="{288C437C-D62E-4565-9691-43677E8EFFCC}" type="presOf" srcId="{E505EC46-0714-45AF-8E78-407647FE116E}" destId="{A95D81AF-4E27-4936-888F-497DEF912922}" srcOrd="0" destOrd="0" presId="urn:microsoft.com/office/officeart/2008/layout/RadialCluster"/>
    <dgm:cxn modelId="{3EE47C80-B0DA-4BCA-A63F-A9894318E448}" type="presOf" srcId="{BFE2D418-A304-470E-8615-8A95D4A51D07}" destId="{BE3B2A43-B265-45E9-B923-9601496E5223}" srcOrd="0" destOrd="0" presId="urn:microsoft.com/office/officeart/2008/layout/RadialCluster"/>
    <dgm:cxn modelId="{DBEDC181-3998-49A5-AC1B-F4CADE3BAECA}" type="presOf" srcId="{24F6C01F-1F0D-4D29-8BE0-F24651203862}" destId="{C30AD730-EB7E-4317-A5A3-90AAFF871915}" srcOrd="0" destOrd="0" presId="urn:microsoft.com/office/officeart/2008/layout/RadialCluster"/>
    <dgm:cxn modelId="{D83A3185-F535-48D4-A4CB-6B08B7F80DC4}" srcId="{42F084F9-32FB-4268-924E-1A0CC4736B17}" destId="{E955EA76-C037-4EB8-A191-5F0C2F7836A1}" srcOrd="1" destOrd="0" parTransId="{0EEDC864-81CA-4ECB-A584-A75DB4BCBC1F}" sibTransId="{1A27D250-C795-4D59-A798-D3BE3F92CE18}"/>
    <dgm:cxn modelId="{D1770086-342A-441D-B96F-82EA2A94A3B4}" type="presOf" srcId="{68549102-88FE-49CE-887B-87DE430FF58D}" destId="{33F5B8B7-DE74-43C3-AA9D-922C868B8E79}" srcOrd="0" destOrd="0" presId="urn:microsoft.com/office/officeart/2008/layout/RadialCluster"/>
    <dgm:cxn modelId="{8D6DE38A-F96E-48E0-9638-C7DEA187D486}" srcId="{9EFD688E-AE3F-451B-BE24-6B7BD13C4889}" destId="{42F084F9-32FB-4268-924E-1A0CC4736B17}" srcOrd="0" destOrd="0" parTransId="{E703D54B-9951-4242-917F-A633224C5047}" sibTransId="{7C7ECBFA-6C20-43E4-BED2-ADACB2C5B855}"/>
    <dgm:cxn modelId="{69CC038C-F244-4790-8BBB-8DC931301C79}" srcId="{DF2B03C2-7CD4-4383-A4C7-C59C196E067F}" destId="{C77546C8-5886-4B0A-B6A8-701B559A9E99}" srcOrd="3" destOrd="0" parTransId="{E505EC46-0714-45AF-8E78-407647FE116E}" sibTransId="{290FB443-383B-4038-91E5-3931CCCC1EB0}"/>
    <dgm:cxn modelId="{64FAE996-4F7E-4F8B-8D05-603704736F79}" type="presOf" srcId="{76EE48CD-ED35-4061-89A0-3807E7067E4C}" destId="{1661F4F8-50E8-4686-B056-A9EB6523EF84}" srcOrd="0" destOrd="0" presId="urn:microsoft.com/office/officeart/2008/layout/RadialCluster"/>
    <dgm:cxn modelId="{A592F998-3F95-4C99-86E2-EB2805A0965A}" srcId="{68549102-88FE-49CE-887B-87DE430FF58D}" destId="{A9E8BCD5-931D-4FF2-ADA8-F88AFE3D2E3B}" srcOrd="2" destOrd="0" parTransId="{10EBE4F4-E0F0-4853-B482-9A327DB16066}" sibTransId="{247991C0-81E8-48AD-AB32-A504A35CFBA2}"/>
    <dgm:cxn modelId="{4BE019A5-BD49-4687-84BF-9D402988FD17}" type="presOf" srcId="{E955EA76-C037-4EB8-A191-5F0C2F7836A1}" destId="{9CE08B31-813D-4723-91BC-B636A7547BD4}" srcOrd="0" destOrd="0" presId="urn:microsoft.com/office/officeart/2008/layout/RadialCluster"/>
    <dgm:cxn modelId="{DBBBB0A8-37BC-4EE4-A91B-B30CAB5A7230}" type="presOf" srcId="{4E9CC100-315B-429D-835A-885BE9EE10F8}" destId="{4FF53CF6-4E2F-431F-BF3A-E7AA2727E30D}" srcOrd="0" destOrd="0" presId="urn:microsoft.com/office/officeart/2008/layout/RadialCluster"/>
    <dgm:cxn modelId="{417CB9B2-FF76-4619-9681-F531DFA7FF0A}" type="presOf" srcId="{D4A9FC73-5290-4CF9-A6BD-A876231B19F7}" destId="{1B42E2F6-109C-4FEB-8EE0-4704DF7AE010}" srcOrd="0" destOrd="0" presId="urn:microsoft.com/office/officeart/2008/layout/RadialCluster"/>
    <dgm:cxn modelId="{EE420AB3-2224-4D5C-B0B8-6C106152ECC4}" type="presOf" srcId="{5F7AE32C-BF2F-47FD-ABBE-976472EE18D3}" destId="{9A7BE6D1-E44E-477C-8B43-F3F1DBBDC594}" srcOrd="0" destOrd="0" presId="urn:microsoft.com/office/officeart/2008/layout/RadialCluster"/>
    <dgm:cxn modelId="{A3ABCBBA-3FD2-4BE2-AF54-5221DFBFA805}" type="presOf" srcId="{6616B4CB-C7F4-46B0-912C-7FCA53568E15}" destId="{EBB1D697-5FBA-4C51-A581-92D6A295BA82}" srcOrd="0" destOrd="0" presId="urn:microsoft.com/office/officeart/2008/layout/RadialCluster"/>
    <dgm:cxn modelId="{094459BC-EB3A-4392-8B6F-29426214314C}" type="presOf" srcId="{0EEDC864-81CA-4ECB-A584-A75DB4BCBC1F}" destId="{F11729F7-BF52-493D-BA82-EAC1E3947570}" srcOrd="0" destOrd="0" presId="urn:microsoft.com/office/officeart/2008/layout/RadialCluster"/>
    <dgm:cxn modelId="{D1C6A6C2-7DC1-4859-ACA6-766C7AB7E49C}" type="presOf" srcId="{9EFD688E-AE3F-451B-BE24-6B7BD13C4889}" destId="{F8D368DE-A8E3-4461-A0CF-DEDAB7F4D451}" srcOrd="0" destOrd="0" presId="urn:microsoft.com/office/officeart/2008/layout/RadialCluster"/>
    <dgm:cxn modelId="{4CABFEC8-7C64-4393-B077-CA2DBAB2E5BE}" type="presOf" srcId="{316B5631-8EE3-4DEE-8FB0-2F19817B40D7}" destId="{6FAD0A53-48EF-43A3-8F30-34D962047905}" srcOrd="0" destOrd="0" presId="urn:microsoft.com/office/officeart/2008/layout/RadialCluster"/>
    <dgm:cxn modelId="{E12D0FD7-47DE-4D68-8528-BB636D66BBB8}" type="presOf" srcId="{A9E8BCD5-931D-4FF2-ADA8-F88AFE3D2E3B}" destId="{054B8FB4-5EC9-47E2-A4D7-2A7228589187}" srcOrd="0" destOrd="0" presId="urn:microsoft.com/office/officeart/2008/layout/RadialCluster"/>
    <dgm:cxn modelId="{067198DB-E0C5-4437-9F46-E4F952D0239C}" srcId="{E955EA76-C037-4EB8-A191-5F0C2F7836A1}" destId="{D4A9FC73-5290-4CF9-A6BD-A876231B19F7}" srcOrd="0" destOrd="0" parTransId="{A86E8E11-C10B-4494-8732-4572CF693853}" sibTransId="{83DFF4CA-5E24-4BB5-AAFC-8B30757B43B8}"/>
    <dgm:cxn modelId="{F2EB3DDE-0419-44F4-BDF2-DBE4E2EE8206}" type="presOf" srcId="{938B42D1-B6A7-4616-BCF4-D271FE453BEC}" destId="{AB7C52AE-DD58-4561-B4FB-A2B7B830EE3E}" srcOrd="0" destOrd="0" presId="urn:microsoft.com/office/officeart/2008/layout/RadialCluster"/>
    <dgm:cxn modelId="{FCC84DDE-3478-4699-AC6A-D4F75743869E}" type="presOf" srcId="{42F084F9-32FB-4268-924E-1A0CC4736B17}" destId="{6A02CC13-D8C6-42CA-BE54-FE94C48A8D31}" srcOrd="0" destOrd="0" presId="urn:microsoft.com/office/officeart/2008/layout/RadialCluster"/>
    <dgm:cxn modelId="{0C7527EC-30FD-4F03-A476-C091CF31632C}" type="presOf" srcId="{26EE5E9C-16E5-430D-AB24-6B8855BB0003}" destId="{C991783D-806D-48BA-81B9-8C6CF51E3BB1}" srcOrd="0" destOrd="0" presId="urn:microsoft.com/office/officeart/2008/layout/RadialCluster"/>
    <dgm:cxn modelId="{AE7103ED-E903-4AEA-AD1B-6BE50B828489}" type="presOf" srcId="{7BFF6F1E-A412-4DB0-BF94-365F8431937E}" destId="{3F22579A-A7A3-4E9C-8A75-9F94B4781952}" srcOrd="0" destOrd="0" presId="urn:microsoft.com/office/officeart/2008/layout/RadialCluster"/>
    <dgm:cxn modelId="{379194F4-4D10-4060-B47A-5CC0240A39E4}" srcId="{DF2B03C2-7CD4-4383-A4C7-C59C196E067F}" destId="{BFE2D418-A304-470E-8615-8A95D4A51D07}" srcOrd="0" destOrd="0" parTransId="{6616B4CB-C7F4-46B0-912C-7FCA53568E15}" sibTransId="{37479C81-C3DC-45B1-A5DE-2F002B222C8A}"/>
    <dgm:cxn modelId="{7FA1E0F6-6036-4A90-92E0-BE9E7D5F8A53}" srcId="{42F084F9-32FB-4268-924E-1A0CC4736B17}" destId="{68549102-88FE-49CE-887B-87DE430FF58D}" srcOrd="0" destOrd="0" parTransId="{835884B7-E569-4623-B853-704915D0E3A6}" sibTransId="{5D05E5E2-61A7-4E38-B874-24BE26F47C9F}"/>
    <dgm:cxn modelId="{B9A2F2F6-4A62-49CE-AC76-821B6530F9EE}" type="presOf" srcId="{A94F492C-DFE9-4380-AA32-22923B9919B9}" destId="{88B6DCDA-A61F-40D3-B0E8-23C74CB99CD2}" srcOrd="0" destOrd="0" presId="urn:microsoft.com/office/officeart/2008/layout/RadialCluster"/>
    <dgm:cxn modelId="{3AB6BFF8-6D2A-42E4-B414-75AD58AB801C}" type="presOf" srcId="{8F663565-FDF2-48A6-861D-9EF135C2F20A}" destId="{771C4A2C-E528-4065-86DC-5E12AE55CC16}" srcOrd="0" destOrd="0" presId="urn:microsoft.com/office/officeart/2008/layout/RadialCluster"/>
    <dgm:cxn modelId="{817205B1-952C-4487-9084-24B635DC9BEB}" type="presParOf" srcId="{F8D368DE-A8E3-4461-A0CF-DEDAB7F4D451}" destId="{6A02CC13-D8C6-42CA-BE54-FE94C48A8D31}" srcOrd="0" destOrd="0" presId="urn:microsoft.com/office/officeart/2008/layout/RadialCluster"/>
    <dgm:cxn modelId="{56DBA8CE-CF2A-4DF1-9072-BE962200DA3B}" type="presParOf" srcId="{F8D368DE-A8E3-4461-A0CF-DEDAB7F4D451}" destId="{A7D60841-EC53-406F-B5A6-F6F23A2006F8}" srcOrd="1" destOrd="0" presId="urn:microsoft.com/office/officeart/2008/layout/RadialCluster"/>
    <dgm:cxn modelId="{43BFD29B-64B7-472E-A142-A6A3D3A3513F}" type="presParOf" srcId="{A7D60841-EC53-406F-B5A6-F6F23A2006F8}" destId="{33F5B8B7-DE74-43C3-AA9D-922C868B8E79}" srcOrd="0" destOrd="0" presId="urn:microsoft.com/office/officeart/2008/layout/RadialCluster"/>
    <dgm:cxn modelId="{A5FCD202-5B92-49DB-ADB3-0566298A78C1}" type="presParOf" srcId="{A7D60841-EC53-406F-B5A6-F6F23A2006F8}" destId="{C991783D-806D-48BA-81B9-8C6CF51E3BB1}" srcOrd="1" destOrd="0" presId="urn:microsoft.com/office/officeart/2008/layout/RadialCluster"/>
    <dgm:cxn modelId="{3CB28382-C3D9-4F2D-A062-93CE5F8E7731}" type="presParOf" srcId="{A7D60841-EC53-406F-B5A6-F6F23A2006F8}" destId="{759ABD9F-8713-4BE3-A0E3-9219441F7053}" srcOrd="2" destOrd="0" presId="urn:microsoft.com/office/officeart/2008/layout/RadialCluster"/>
    <dgm:cxn modelId="{1BDD2728-ECA0-40F0-9D39-29607E61F455}" type="presParOf" srcId="{A7D60841-EC53-406F-B5A6-F6F23A2006F8}" destId="{1661F4F8-50E8-4686-B056-A9EB6523EF84}" srcOrd="3" destOrd="0" presId="urn:microsoft.com/office/officeart/2008/layout/RadialCluster"/>
    <dgm:cxn modelId="{1C22C158-4CA7-44A3-82EF-9D38CC6AF549}" type="presParOf" srcId="{A7D60841-EC53-406F-B5A6-F6F23A2006F8}" destId="{3F22579A-A7A3-4E9C-8A75-9F94B4781952}" srcOrd="4" destOrd="0" presId="urn:microsoft.com/office/officeart/2008/layout/RadialCluster"/>
    <dgm:cxn modelId="{1ED576B7-7590-48B2-808B-BDC856271829}" type="presParOf" srcId="{A7D60841-EC53-406F-B5A6-F6F23A2006F8}" destId="{DE67215C-820D-42C7-8C60-D5E85AB99B24}" srcOrd="5" destOrd="0" presId="urn:microsoft.com/office/officeart/2008/layout/RadialCluster"/>
    <dgm:cxn modelId="{85570F86-5EAE-4AD2-9BA7-A41F2B431E36}" type="presParOf" srcId="{A7D60841-EC53-406F-B5A6-F6F23A2006F8}" destId="{054B8FB4-5EC9-47E2-A4D7-2A7228589187}" srcOrd="6" destOrd="0" presId="urn:microsoft.com/office/officeart/2008/layout/RadialCluster"/>
    <dgm:cxn modelId="{6E8A61F8-FA18-4137-BCA3-56E07A6C201D}" type="presParOf" srcId="{A7D60841-EC53-406F-B5A6-F6F23A2006F8}" destId="{C28C34D7-821A-4699-8F81-BDE2471F5C36}" srcOrd="7" destOrd="0" presId="urn:microsoft.com/office/officeart/2008/layout/RadialCluster"/>
    <dgm:cxn modelId="{052C685B-F2B8-407A-888C-7DC0B4FBC1D2}" type="presParOf" srcId="{A7D60841-EC53-406F-B5A6-F6F23A2006F8}" destId="{9A7BE6D1-E44E-477C-8B43-F3F1DBBDC594}" srcOrd="8" destOrd="0" presId="urn:microsoft.com/office/officeart/2008/layout/RadialCluster"/>
    <dgm:cxn modelId="{B9632BBD-8F2A-4033-A462-B54E1B349750}" type="presParOf" srcId="{F8D368DE-A8E3-4461-A0CF-DEDAB7F4D451}" destId="{63756F43-0930-447D-8A1D-9EE74AEF6531}" srcOrd="2" destOrd="0" presId="urn:microsoft.com/office/officeart/2008/layout/RadialCluster"/>
    <dgm:cxn modelId="{50C155CC-1D3C-4F7B-853E-BC05756E7F82}" type="presParOf" srcId="{F8D368DE-A8E3-4461-A0CF-DEDAB7F4D451}" destId="{EA551877-1743-45AE-BDEB-4B41B29A4F5D}" srcOrd="3" destOrd="0" presId="urn:microsoft.com/office/officeart/2008/layout/RadialCluster"/>
    <dgm:cxn modelId="{9A3A4698-4AB2-4329-AB47-DC5CE26C4F4F}" type="presParOf" srcId="{EA551877-1743-45AE-BDEB-4B41B29A4F5D}" destId="{9CE08B31-813D-4723-91BC-B636A7547BD4}" srcOrd="0" destOrd="0" presId="urn:microsoft.com/office/officeart/2008/layout/RadialCluster"/>
    <dgm:cxn modelId="{4F01F146-CBD6-47DD-8BFD-98B5994B49B6}" type="presParOf" srcId="{EA551877-1743-45AE-BDEB-4B41B29A4F5D}" destId="{F7D9DD1A-FF87-478A-8936-DFDA278E8BE1}" srcOrd="1" destOrd="0" presId="urn:microsoft.com/office/officeart/2008/layout/RadialCluster"/>
    <dgm:cxn modelId="{4643FE6E-E711-4EDF-807F-68A9E8EC70E6}" type="presParOf" srcId="{EA551877-1743-45AE-BDEB-4B41B29A4F5D}" destId="{1B42E2F6-109C-4FEB-8EE0-4704DF7AE010}" srcOrd="2" destOrd="0" presId="urn:microsoft.com/office/officeart/2008/layout/RadialCluster"/>
    <dgm:cxn modelId="{DAF80860-3E09-427C-8A08-D2ABB6510128}" type="presParOf" srcId="{EA551877-1743-45AE-BDEB-4B41B29A4F5D}" destId="{6FAD0A53-48EF-43A3-8F30-34D962047905}" srcOrd="3" destOrd="0" presId="urn:microsoft.com/office/officeart/2008/layout/RadialCluster"/>
    <dgm:cxn modelId="{15428A63-B066-4E21-960A-7504A4390C9E}" type="presParOf" srcId="{EA551877-1743-45AE-BDEB-4B41B29A4F5D}" destId="{AB7C52AE-DD58-4561-B4FB-A2B7B830EE3E}" srcOrd="4" destOrd="0" presId="urn:microsoft.com/office/officeart/2008/layout/RadialCluster"/>
    <dgm:cxn modelId="{5F955342-E413-4D39-AB2B-E671274FBA18}" type="presParOf" srcId="{EA551877-1743-45AE-BDEB-4B41B29A4F5D}" destId="{6B35A340-28D7-4578-9FAE-AAA0B74D70DB}" srcOrd="5" destOrd="0" presId="urn:microsoft.com/office/officeart/2008/layout/RadialCluster"/>
    <dgm:cxn modelId="{941F25C9-DDA1-4A11-9952-412D8DC38147}" type="presParOf" srcId="{EA551877-1743-45AE-BDEB-4B41B29A4F5D}" destId="{88B6DCDA-A61F-40D3-B0E8-23C74CB99CD2}" srcOrd="6" destOrd="0" presId="urn:microsoft.com/office/officeart/2008/layout/RadialCluster"/>
    <dgm:cxn modelId="{AED79BD4-812C-4F86-83AC-3F9B4DA1DD26}" type="presParOf" srcId="{EA551877-1743-45AE-BDEB-4B41B29A4F5D}" destId="{D78EC1E8-33E4-4CA9-B7E4-23AEA7FCEFCF}" srcOrd="7" destOrd="0" presId="urn:microsoft.com/office/officeart/2008/layout/RadialCluster"/>
    <dgm:cxn modelId="{DA6AA945-F375-4A58-88E6-3FB740982BB5}" type="presParOf" srcId="{EA551877-1743-45AE-BDEB-4B41B29A4F5D}" destId="{83661753-FDD1-46B7-B064-81F97D33BE13}" srcOrd="8" destOrd="0" presId="urn:microsoft.com/office/officeart/2008/layout/RadialCluster"/>
    <dgm:cxn modelId="{A3595202-89F4-4C15-AA4B-DFDF8161606A}" type="presParOf" srcId="{F8D368DE-A8E3-4461-A0CF-DEDAB7F4D451}" destId="{F11729F7-BF52-493D-BA82-EAC1E3947570}" srcOrd="4" destOrd="0" presId="urn:microsoft.com/office/officeart/2008/layout/RadialCluster"/>
    <dgm:cxn modelId="{D1A847A2-6FDA-4BE7-821B-2DB855666A14}" type="presParOf" srcId="{F8D368DE-A8E3-4461-A0CF-DEDAB7F4D451}" destId="{B4620DF3-D860-4F62-B0C5-756B1A4597AB}" srcOrd="5" destOrd="0" presId="urn:microsoft.com/office/officeart/2008/layout/RadialCluster"/>
    <dgm:cxn modelId="{948286E3-2974-4C2F-934E-9CA5605CE85D}" type="presParOf" srcId="{B4620DF3-D860-4F62-B0C5-756B1A4597AB}" destId="{FCC59639-64AE-4F82-80A6-1DBB35591887}" srcOrd="0" destOrd="0" presId="urn:microsoft.com/office/officeart/2008/layout/RadialCluster"/>
    <dgm:cxn modelId="{2387F82B-6ACA-4CA3-9424-3CDA66E32331}" type="presParOf" srcId="{B4620DF3-D860-4F62-B0C5-756B1A4597AB}" destId="{EBB1D697-5FBA-4C51-A581-92D6A295BA82}" srcOrd="1" destOrd="0" presId="urn:microsoft.com/office/officeart/2008/layout/RadialCluster"/>
    <dgm:cxn modelId="{529FAE2A-5D7C-4EFB-923C-3E25FE63D825}" type="presParOf" srcId="{B4620DF3-D860-4F62-B0C5-756B1A4597AB}" destId="{BE3B2A43-B265-45E9-B923-9601496E5223}" srcOrd="2" destOrd="0" presId="urn:microsoft.com/office/officeart/2008/layout/RadialCluster"/>
    <dgm:cxn modelId="{8FE65E7C-9EA5-45B6-BD20-3CA510D679E5}" type="presParOf" srcId="{B4620DF3-D860-4F62-B0C5-756B1A4597AB}" destId="{C3F8133A-FF54-48FB-AFD9-52ADE3277CFD}" srcOrd="3" destOrd="0" presId="urn:microsoft.com/office/officeart/2008/layout/RadialCluster"/>
    <dgm:cxn modelId="{AF97EA97-C66E-46E7-BB26-25BED96971EB}" type="presParOf" srcId="{B4620DF3-D860-4F62-B0C5-756B1A4597AB}" destId="{4FF53CF6-4E2F-431F-BF3A-E7AA2727E30D}" srcOrd="4" destOrd="0" presId="urn:microsoft.com/office/officeart/2008/layout/RadialCluster"/>
    <dgm:cxn modelId="{F0D86F41-C928-48F2-A836-1600D29FCF8B}" type="presParOf" srcId="{B4620DF3-D860-4F62-B0C5-756B1A4597AB}" destId="{C30AD730-EB7E-4317-A5A3-90AAFF871915}" srcOrd="5" destOrd="0" presId="urn:microsoft.com/office/officeart/2008/layout/RadialCluster"/>
    <dgm:cxn modelId="{779ABE3B-E8E3-461E-BD26-F4835F77154C}" type="presParOf" srcId="{B4620DF3-D860-4F62-B0C5-756B1A4597AB}" destId="{863F276D-B913-4AA1-911A-A87C818A8756}" srcOrd="6" destOrd="0" presId="urn:microsoft.com/office/officeart/2008/layout/RadialCluster"/>
    <dgm:cxn modelId="{0578D5CF-978E-407E-B75A-967D6F5A31C8}" type="presParOf" srcId="{B4620DF3-D860-4F62-B0C5-756B1A4597AB}" destId="{A95D81AF-4E27-4936-888F-497DEF912922}" srcOrd="7" destOrd="0" presId="urn:microsoft.com/office/officeart/2008/layout/RadialCluster"/>
    <dgm:cxn modelId="{A82014CC-BD6D-4F5C-B99A-CB097337B3FF}" type="presParOf" srcId="{B4620DF3-D860-4F62-B0C5-756B1A4597AB}" destId="{3148406A-4227-4A69-BD33-8A051536D541}" srcOrd="8" destOrd="0" presId="urn:microsoft.com/office/officeart/2008/layout/RadialCluster"/>
    <dgm:cxn modelId="{2C3DF16B-26BC-4AC7-AF7D-64ACBF90C5BB}" type="presParOf" srcId="{F8D368DE-A8E3-4461-A0CF-DEDAB7F4D451}" destId="{771C4A2C-E528-4065-86DC-5E12AE55CC16}"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3CCC8-341B-4999-BF15-505CA8294524}">
      <dsp:nvSpPr>
        <dsp:cNvPr id="0" name=""/>
        <dsp:cNvSpPr/>
      </dsp:nvSpPr>
      <dsp:spPr>
        <a:xfrm>
          <a:off x="0" y="2251"/>
          <a:ext cx="1035269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3A032C-4679-444A-A35C-21DF48055424}">
      <dsp:nvSpPr>
        <dsp:cNvPr id="0" name=""/>
        <dsp:cNvSpPr/>
      </dsp:nvSpPr>
      <dsp:spPr>
        <a:xfrm>
          <a:off x="0" y="2251"/>
          <a:ext cx="10352690" cy="1535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To explore experiential, contextual place-responsive pedagogy as an innovative educational approach </a:t>
          </a:r>
          <a:endParaRPr lang="en-GB" sz="3100" b="1" kern="1200"/>
        </a:p>
      </dsp:txBody>
      <dsp:txXfrm>
        <a:off x="0" y="2251"/>
        <a:ext cx="10352690" cy="1535636"/>
      </dsp:txXfrm>
    </dsp:sp>
    <dsp:sp modelId="{ABA78114-A867-4E78-8370-E2E7E3D86155}">
      <dsp:nvSpPr>
        <dsp:cNvPr id="0" name=""/>
        <dsp:cNvSpPr/>
      </dsp:nvSpPr>
      <dsp:spPr>
        <a:xfrm>
          <a:off x="0" y="1537888"/>
          <a:ext cx="1035269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1662B7-E452-4868-8E1D-CF2A36457F9B}">
      <dsp:nvSpPr>
        <dsp:cNvPr id="0" name=""/>
        <dsp:cNvSpPr/>
      </dsp:nvSpPr>
      <dsp:spPr>
        <a:xfrm>
          <a:off x="0" y="1537888"/>
          <a:ext cx="10352690" cy="1535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b="0" kern="1200"/>
            <a:t>To illustrate how collaborative and responsive curriculum design in Higher </a:t>
          </a:r>
          <a:r>
            <a:rPr lang="en-GB" sz="3100" b="0" kern="1200">
              <a:latin typeface="Calibri"/>
            </a:rPr>
            <a:t>Education</a:t>
          </a:r>
          <a:r>
            <a:rPr lang="en-GB" sz="3100" b="0" kern="1200"/>
            <a:t> can effectively interweave research with authentic learning experiences </a:t>
          </a:r>
        </a:p>
      </dsp:txBody>
      <dsp:txXfrm>
        <a:off x="0" y="1537888"/>
        <a:ext cx="10352690" cy="1535636"/>
      </dsp:txXfrm>
    </dsp:sp>
    <dsp:sp modelId="{0EC67671-916E-4F19-85DC-EC9050903F8F}">
      <dsp:nvSpPr>
        <dsp:cNvPr id="0" name=""/>
        <dsp:cNvSpPr/>
      </dsp:nvSpPr>
      <dsp:spPr>
        <a:xfrm>
          <a:off x="0" y="3073525"/>
          <a:ext cx="1035269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2A903C-CA7E-478E-9C4B-0A36792C9329}">
      <dsp:nvSpPr>
        <dsp:cNvPr id="0" name=""/>
        <dsp:cNvSpPr/>
      </dsp:nvSpPr>
      <dsp:spPr>
        <a:xfrm>
          <a:off x="0" y="3073525"/>
          <a:ext cx="10352690" cy="1535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b="0" kern="1200" dirty="0"/>
            <a:t>To reflect on future implementation of pedagogies supporting incidental learning and opportunities for connection with nature, place, community and self</a:t>
          </a:r>
        </a:p>
      </dsp:txBody>
      <dsp:txXfrm>
        <a:off x="0" y="3073525"/>
        <a:ext cx="10352690" cy="15356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96624-1DE4-4188-B884-C6CEA3C6F215}">
      <dsp:nvSpPr>
        <dsp:cNvPr id="0" name=""/>
        <dsp:cNvSpPr/>
      </dsp:nvSpPr>
      <dsp:spPr>
        <a:xfrm>
          <a:off x="1228187" y="1526"/>
          <a:ext cx="4230000" cy="88888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GB" sz="2900" kern="1200" dirty="0">
              <a:solidFill>
                <a:schemeClr val="tx2">
                  <a:lumMod val="90000"/>
                  <a:lumOff val="10000"/>
                </a:schemeClr>
              </a:solidFill>
            </a:rPr>
            <a:t>Place-responsive pedagogy</a:t>
          </a:r>
        </a:p>
      </dsp:txBody>
      <dsp:txXfrm>
        <a:off x="1228187" y="1526"/>
        <a:ext cx="4230000" cy="888886"/>
      </dsp:txXfrm>
    </dsp:sp>
    <dsp:sp modelId="{704ECA65-4FE6-4E0E-9861-D6421E72D47E}">
      <dsp:nvSpPr>
        <dsp:cNvPr id="0" name=""/>
        <dsp:cNvSpPr/>
      </dsp:nvSpPr>
      <dsp:spPr>
        <a:xfrm>
          <a:off x="2128188" y="934857"/>
          <a:ext cx="2430000" cy="888886"/>
        </a:xfrm>
        <a:prstGeom prst="rect">
          <a:avLst/>
        </a:prstGeom>
        <a:gradFill rotWithShape="0">
          <a:gsLst>
            <a:gs pos="0">
              <a:schemeClr val="accent2">
                <a:hueOff val="1288723"/>
                <a:satOff val="-3699"/>
                <a:lumOff val="-5922"/>
                <a:alphaOff val="0"/>
                <a:lumMod val="110000"/>
                <a:satMod val="105000"/>
                <a:tint val="67000"/>
              </a:schemeClr>
            </a:gs>
            <a:gs pos="50000">
              <a:schemeClr val="accent2">
                <a:hueOff val="1288723"/>
                <a:satOff val="-3699"/>
                <a:lumOff val="-5922"/>
                <a:alphaOff val="0"/>
                <a:lumMod val="105000"/>
                <a:satMod val="103000"/>
                <a:tint val="73000"/>
              </a:schemeClr>
            </a:gs>
            <a:gs pos="100000">
              <a:schemeClr val="accent2">
                <a:hueOff val="1288723"/>
                <a:satOff val="-3699"/>
                <a:lumOff val="-5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GB" sz="2900" kern="1200" dirty="0">
              <a:solidFill>
                <a:schemeClr val="tx2">
                  <a:lumMod val="90000"/>
                  <a:lumOff val="10000"/>
                </a:schemeClr>
              </a:solidFill>
            </a:rPr>
            <a:t>Slow pedagogy</a:t>
          </a:r>
        </a:p>
      </dsp:txBody>
      <dsp:txXfrm>
        <a:off x="2128188" y="934857"/>
        <a:ext cx="2430000" cy="888886"/>
      </dsp:txXfrm>
    </dsp:sp>
    <dsp:sp modelId="{FFCCB47F-2245-448D-8CB6-DD1723ED15AB}">
      <dsp:nvSpPr>
        <dsp:cNvPr id="0" name=""/>
        <dsp:cNvSpPr/>
      </dsp:nvSpPr>
      <dsp:spPr>
        <a:xfrm>
          <a:off x="373187" y="1868187"/>
          <a:ext cx="5940000" cy="888886"/>
        </a:xfrm>
        <a:prstGeom prst="rect">
          <a:avLst/>
        </a:prstGeom>
        <a:gradFill rotWithShape="0">
          <a:gsLst>
            <a:gs pos="0">
              <a:schemeClr val="accent2">
                <a:hueOff val="2577445"/>
                <a:satOff val="-7397"/>
                <a:lumOff val="-11844"/>
                <a:alphaOff val="0"/>
                <a:lumMod val="110000"/>
                <a:satMod val="105000"/>
                <a:tint val="67000"/>
              </a:schemeClr>
            </a:gs>
            <a:gs pos="50000">
              <a:schemeClr val="accent2">
                <a:hueOff val="2577445"/>
                <a:satOff val="-7397"/>
                <a:lumOff val="-11844"/>
                <a:alphaOff val="0"/>
                <a:lumMod val="105000"/>
                <a:satMod val="103000"/>
                <a:tint val="73000"/>
              </a:schemeClr>
            </a:gs>
            <a:gs pos="100000">
              <a:schemeClr val="accent2">
                <a:hueOff val="2577445"/>
                <a:satOff val="-7397"/>
                <a:lumOff val="-1184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GB" sz="2900" kern="1200" dirty="0">
              <a:solidFill>
                <a:schemeClr val="tx2">
                  <a:lumMod val="90000"/>
                  <a:lumOff val="10000"/>
                </a:schemeClr>
              </a:solidFill>
            </a:rPr>
            <a:t>World-centred, sustainable education</a:t>
          </a:r>
        </a:p>
      </dsp:txBody>
      <dsp:txXfrm>
        <a:off x="373187" y="1868187"/>
        <a:ext cx="5940000" cy="888886"/>
      </dsp:txXfrm>
    </dsp:sp>
    <dsp:sp modelId="{A4CB5662-B594-4A92-B36B-B0E588AAD799}">
      <dsp:nvSpPr>
        <dsp:cNvPr id="0" name=""/>
        <dsp:cNvSpPr/>
      </dsp:nvSpPr>
      <dsp:spPr>
        <a:xfrm>
          <a:off x="13187" y="2801517"/>
          <a:ext cx="6660000" cy="888886"/>
        </a:xfrm>
        <a:prstGeom prst="rect">
          <a:avLst/>
        </a:prstGeom>
        <a:gradFill rotWithShape="0">
          <a:gsLst>
            <a:gs pos="0">
              <a:schemeClr val="accent2">
                <a:hueOff val="3866169"/>
                <a:satOff val="-11096"/>
                <a:lumOff val="-17765"/>
                <a:alphaOff val="0"/>
                <a:lumMod val="110000"/>
                <a:satMod val="105000"/>
                <a:tint val="67000"/>
              </a:schemeClr>
            </a:gs>
            <a:gs pos="50000">
              <a:schemeClr val="accent2">
                <a:hueOff val="3866169"/>
                <a:satOff val="-11096"/>
                <a:lumOff val="-17765"/>
                <a:alphaOff val="0"/>
                <a:lumMod val="105000"/>
                <a:satMod val="103000"/>
                <a:tint val="73000"/>
              </a:schemeClr>
            </a:gs>
            <a:gs pos="100000">
              <a:schemeClr val="accent2">
                <a:hueOff val="3866169"/>
                <a:satOff val="-11096"/>
                <a:lumOff val="-17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GB" sz="2900" kern="1200" dirty="0">
              <a:solidFill>
                <a:schemeClr val="tx2">
                  <a:lumMod val="90000"/>
                  <a:lumOff val="10000"/>
                </a:schemeClr>
              </a:solidFill>
            </a:rPr>
            <a:t>Collaborative, responsive curriculum design</a:t>
          </a:r>
        </a:p>
      </dsp:txBody>
      <dsp:txXfrm>
        <a:off x="13187" y="2801517"/>
        <a:ext cx="6660000" cy="888886"/>
      </dsp:txXfrm>
    </dsp:sp>
    <dsp:sp modelId="{D14724F4-0950-4FEB-AE4A-EEE428475CF7}">
      <dsp:nvSpPr>
        <dsp:cNvPr id="0" name=""/>
        <dsp:cNvSpPr/>
      </dsp:nvSpPr>
      <dsp:spPr>
        <a:xfrm>
          <a:off x="1318187" y="3734847"/>
          <a:ext cx="4050000" cy="888886"/>
        </a:xfrm>
        <a:prstGeom prst="rect">
          <a:avLst/>
        </a:prstGeom>
        <a:gradFill rotWithShape="0">
          <a:gsLst>
            <a:gs pos="0">
              <a:schemeClr val="accent2">
                <a:hueOff val="5154891"/>
                <a:satOff val="-14794"/>
                <a:lumOff val="-23687"/>
                <a:alphaOff val="0"/>
                <a:lumMod val="110000"/>
                <a:satMod val="105000"/>
                <a:tint val="67000"/>
              </a:schemeClr>
            </a:gs>
            <a:gs pos="50000">
              <a:schemeClr val="accent2">
                <a:hueOff val="5154891"/>
                <a:satOff val="-14794"/>
                <a:lumOff val="-23687"/>
                <a:alphaOff val="0"/>
                <a:lumMod val="105000"/>
                <a:satMod val="103000"/>
                <a:tint val="73000"/>
              </a:schemeClr>
            </a:gs>
            <a:gs pos="100000">
              <a:schemeClr val="accent2">
                <a:hueOff val="5154891"/>
                <a:satOff val="-14794"/>
                <a:lumOff val="-2368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GB" sz="2900" kern="1200">
              <a:solidFill>
                <a:schemeClr val="tx2">
                  <a:lumMod val="90000"/>
                  <a:lumOff val="10000"/>
                </a:schemeClr>
              </a:solidFill>
            </a:rPr>
            <a:t>Accessibility and inclusion  </a:t>
          </a:r>
        </a:p>
      </dsp:txBody>
      <dsp:txXfrm>
        <a:off x="1318187" y="3734847"/>
        <a:ext cx="4050000" cy="888886"/>
      </dsp:txXfrm>
    </dsp:sp>
    <dsp:sp modelId="{005F3008-1C36-47FE-9B05-E029964219B2}">
      <dsp:nvSpPr>
        <dsp:cNvPr id="0" name=""/>
        <dsp:cNvSpPr/>
      </dsp:nvSpPr>
      <dsp:spPr>
        <a:xfrm>
          <a:off x="628568" y="4668178"/>
          <a:ext cx="5429238" cy="888886"/>
        </a:xfrm>
        <a:prstGeom prst="rect">
          <a:avLst/>
        </a:prstGeom>
        <a:gradFill rotWithShape="0">
          <a:gsLst>
            <a:gs pos="0">
              <a:schemeClr val="accent2">
                <a:hueOff val="6443614"/>
                <a:satOff val="-18493"/>
                <a:lumOff val="-29609"/>
                <a:alphaOff val="0"/>
                <a:lumMod val="110000"/>
                <a:satMod val="105000"/>
                <a:tint val="67000"/>
              </a:schemeClr>
            </a:gs>
            <a:gs pos="50000">
              <a:schemeClr val="accent2">
                <a:hueOff val="6443614"/>
                <a:satOff val="-18493"/>
                <a:lumOff val="-29609"/>
                <a:alphaOff val="0"/>
                <a:lumMod val="105000"/>
                <a:satMod val="103000"/>
                <a:tint val="73000"/>
              </a:schemeClr>
            </a:gs>
            <a:gs pos="100000">
              <a:schemeClr val="accent2">
                <a:hueOff val="6443614"/>
                <a:satOff val="-18493"/>
                <a:lumOff val="-296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GB" sz="2900" kern="1200" dirty="0">
              <a:solidFill>
                <a:schemeClr val="tx2">
                  <a:lumMod val="90000"/>
                  <a:lumOff val="10000"/>
                </a:schemeClr>
              </a:solidFill>
            </a:rPr>
            <a:t>Authentic and experiential learning</a:t>
          </a:r>
        </a:p>
      </dsp:txBody>
      <dsp:txXfrm>
        <a:off x="628568" y="4668178"/>
        <a:ext cx="5429238" cy="888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F8154-994A-42B8-8160-740C2EEFD214}">
      <dsp:nvSpPr>
        <dsp:cNvPr id="0" name=""/>
        <dsp:cNvSpPr/>
      </dsp:nvSpPr>
      <dsp:spPr>
        <a:xfrm>
          <a:off x="2532530" y="0"/>
          <a:ext cx="2657514" cy="2657919"/>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DA1FC7-FB01-4680-87F8-82C8FCF8E4D2}">
      <dsp:nvSpPr>
        <dsp:cNvPr id="0" name=""/>
        <dsp:cNvSpPr/>
      </dsp:nvSpPr>
      <dsp:spPr>
        <a:xfrm>
          <a:off x="3119928" y="959589"/>
          <a:ext cx="1476729" cy="73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GB" sz="4000" b="1" kern="1200"/>
            <a:t>Self</a:t>
          </a:r>
          <a:endParaRPr lang="en-GB" sz="4000" kern="1200"/>
        </a:p>
      </dsp:txBody>
      <dsp:txXfrm>
        <a:off x="3119928" y="959589"/>
        <a:ext cx="1476729" cy="738188"/>
      </dsp:txXfrm>
    </dsp:sp>
    <dsp:sp modelId="{2EBCE766-65D2-4007-AF27-6F9AC55C9C94}">
      <dsp:nvSpPr>
        <dsp:cNvPr id="0" name=""/>
        <dsp:cNvSpPr/>
      </dsp:nvSpPr>
      <dsp:spPr>
        <a:xfrm>
          <a:off x="1794415" y="1527171"/>
          <a:ext cx="2657514" cy="2657919"/>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A062F9-65D6-4613-8CE2-224812CD39D9}">
      <dsp:nvSpPr>
        <dsp:cNvPr id="0" name=""/>
        <dsp:cNvSpPr/>
      </dsp:nvSpPr>
      <dsp:spPr>
        <a:xfrm>
          <a:off x="2384807" y="2495595"/>
          <a:ext cx="1476729" cy="73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GB" sz="4000" b="1" kern="1200"/>
            <a:t>World</a:t>
          </a:r>
          <a:endParaRPr lang="en-GB" sz="4000" kern="1200"/>
        </a:p>
      </dsp:txBody>
      <dsp:txXfrm>
        <a:off x="2384807" y="2495595"/>
        <a:ext cx="1476729" cy="738188"/>
      </dsp:txXfrm>
    </dsp:sp>
    <dsp:sp modelId="{7BB1C334-2651-4383-BA7C-6E5B87E9EF17}">
      <dsp:nvSpPr>
        <dsp:cNvPr id="0" name=""/>
        <dsp:cNvSpPr/>
      </dsp:nvSpPr>
      <dsp:spPr>
        <a:xfrm>
          <a:off x="2721675" y="3237095"/>
          <a:ext cx="2283216" cy="2284132"/>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56C62-0F72-4704-84A8-769942C71537}">
      <dsp:nvSpPr>
        <dsp:cNvPr id="0" name=""/>
        <dsp:cNvSpPr/>
      </dsp:nvSpPr>
      <dsp:spPr>
        <a:xfrm>
          <a:off x="3123422" y="4033809"/>
          <a:ext cx="1476729" cy="73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GB" sz="4000" b="1" kern="1200"/>
            <a:t>Others</a:t>
          </a:r>
          <a:endParaRPr lang="en-GB" sz="4000" kern="1200"/>
        </a:p>
      </dsp:txBody>
      <dsp:txXfrm>
        <a:off x="3123422" y="4033809"/>
        <a:ext cx="1476729" cy="7381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5F683-AE12-447D-8C17-9C02AF0F77F7}">
      <dsp:nvSpPr>
        <dsp:cNvPr id="0" name=""/>
        <dsp:cNvSpPr/>
      </dsp:nvSpPr>
      <dsp:spPr>
        <a:xfrm>
          <a:off x="0" y="49386"/>
          <a:ext cx="9997966" cy="159471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“In an age marked by increasing disconnection from the natural world, the urgent need for holistic, place-responsive outdoor learning has never been more apparent” (Mark Leather)</a:t>
          </a:r>
          <a:endParaRPr lang="en-GB" sz="2900" kern="1200"/>
        </a:p>
      </dsp:txBody>
      <dsp:txXfrm>
        <a:off x="77847" y="127233"/>
        <a:ext cx="9842272" cy="1439016"/>
      </dsp:txXfrm>
    </dsp:sp>
    <dsp:sp modelId="{F31E062D-95B1-44DD-BDE2-C28371BFE40C}">
      <dsp:nvSpPr>
        <dsp:cNvPr id="0" name=""/>
        <dsp:cNvSpPr/>
      </dsp:nvSpPr>
      <dsp:spPr>
        <a:xfrm>
          <a:off x="0" y="1739648"/>
          <a:ext cx="9997966" cy="1594710"/>
        </a:xfrm>
        <a:prstGeom prst="roundRect">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dirty="0"/>
            <a:t>Neoliberal crises of performativity, lack of autonomy, ‘age of evidence’, health, care, education … </a:t>
          </a:r>
        </a:p>
      </dsp:txBody>
      <dsp:txXfrm>
        <a:off x="77847" y="1817495"/>
        <a:ext cx="9842272" cy="1439016"/>
      </dsp:txXfrm>
    </dsp:sp>
    <dsp:sp modelId="{E58A6109-49D1-450A-938C-C005C4DC6D8F}">
      <dsp:nvSpPr>
        <dsp:cNvPr id="0" name=""/>
        <dsp:cNvSpPr/>
      </dsp:nvSpPr>
      <dsp:spPr>
        <a:xfrm>
          <a:off x="0" y="3411789"/>
          <a:ext cx="9997966" cy="1594710"/>
        </a:xfrm>
        <a:prstGeom prst="roundRect">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Sustainability and environmental stewardship: ‘World Centred Education’ (Biesta, 2021)</a:t>
          </a:r>
        </a:p>
      </dsp:txBody>
      <dsp:txXfrm>
        <a:off x="77847" y="3489636"/>
        <a:ext cx="9842272" cy="14390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9AE45-BCF5-4C36-81DE-063649CE683B}">
      <dsp:nvSpPr>
        <dsp:cNvPr id="0" name=""/>
        <dsp:cNvSpPr/>
      </dsp:nvSpPr>
      <dsp:spPr>
        <a:xfrm>
          <a:off x="0" y="41106"/>
          <a:ext cx="10515600" cy="743535"/>
        </a:xfrm>
        <a:prstGeom prst="roundRect">
          <a:avLst/>
        </a:prstGeom>
        <a:solidFill>
          <a:schemeClr val="accent3">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Underpinning theories</a:t>
          </a:r>
        </a:p>
      </dsp:txBody>
      <dsp:txXfrm>
        <a:off x="36296" y="77402"/>
        <a:ext cx="10443008" cy="670943"/>
      </dsp:txXfrm>
    </dsp:sp>
    <dsp:sp modelId="{83864993-F243-4688-A520-16D8EFC9E031}">
      <dsp:nvSpPr>
        <dsp:cNvPr id="0" name=""/>
        <dsp:cNvSpPr/>
      </dsp:nvSpPr>
      <dsp:spPr>
        <a:xfrm>
          <a:off x="0" y="784641"/>
          <a:ext cx="10515600" cy="166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kern="1200" dirty="0">
              <a:solidFill>
                <a:srgbClr val="002060"/>
              </a:solidFill>
            </a:rPr>
            <a:t>Place-responsive pedagogy (Sors, 2025)</a:t>
          </a:r>
        </a:p>
        <a:p>
          <a:pPr marL="228600" lvl="1" indent="-228600" algn="l" defTabSz="1066800">
            <a:lnSpc>
              <a:spcPct val="90000"/>
            </a:lnSpc>
            <a:spcBef>
              <a:spcPct val="0"/>
            </a:spcBef>
            <a:spcAft>
              <a:spcPct val="20000"/>
            </a:spcAft>
            <a:buChar char="•"/>
          </a:pPr>
          <a:r>
            <a:rPr lang="en-GB" sz="2400" kern="1200">
              <a:solidFill>
                <a:srgbClr val="002060"/>
              </a:solidFill>
            </a:rPr>
            <a:t>Slow pedagogy (Clarke, 2021)</a:t>
          </a:r>
          <a:endParaRPr lang="en-GB" sz="2400" kern="1200" dirty="0">
            <a:solidFill>
              <a:srgbClr val="002060"/>
            </a:solidFill>
          </a:endParaRPr>
        </a:p>
        <a:p>
          <a:pPr marL="228600" lvl="1" indent="-228600" algn="l" defTabSz="1066800">
            <a:lnSpc>
              <a:spcPct val="90000"/>
            </a:lnSpc>
            <a:spcBef>
              <a:spcPct val="0"/>
            </a:spcBef>
            <a:spcAft>
              <a:spcPct val="20000"/>
            </a:spcAft>
            <a:buChar char="•"/>
          </a:pPr>
          <a:r>
            <a:rPr lang="en-GB" sz="2400" kern="1200" dirty="0">
              <a:solidFill>
                <a:srgbClr val="002060"/>
              </a:solidFill>
            </a:rPr>
            <a:t>Experiential learning (Dewey, 1938)</a:t>
          </a:r>
        </a:p>
        <a:p>
          <a:pPr marL="228600" lvl="1" indent="-228600" algn="l" defTabSz="1066800">
            <a:lnSpc>
              <a:spcPct val="90000"/>
            </a:lnSpc>
            <a:spcBef>
              <a:spcPct val="0"/>
            </a:spcBef>
            <a:spcAft>
              <a:spcPct val="20000"/>
            </a:spcAft>
            <a:buChar char="•"/>
          </a:pPr>
          <a:r>
            <a:rPr lang="en-GB" sz="2400" kern="1200" dirty="0">
              <a:solidFill>
                <a:srgbClr val="002060"/>
              </a:solidFill>
            </a:rPr>
            <a:t>World centred, sustainable education (Biesta, 2021) </a:t>
          </a:r>
        </a:p>
      </dsp:txBody>
      <dsp:txXfrm>
        <a:off x="0" y="784641"/>
        <a:ext cx="10515600" cy="1668420"/>
      </dsp:txXfrm>
    </dsp:sp>
    <dsp:sp modelId="{93C7D30B-CBE1-4687-BC57-34FFEA7D9433}">
      <dsp:nvSpPr>
        <dsp:cNvPr id="0" name=""/>
        <dsp:cNvSpPr/>
      </dsp:nvSpPr>
      <dsp:spPr>
        <a:xfrm>
          <a:off x="0" y="2453061"/>
          <a:ext cx="10515600" cy="743535"/>
        </a:xfrm>
        <a:prstGeom prst="roundRect">
          <a:avLst/>
        </a:prstGeom>
        <a:solidFill>
          <a:schemeClr val="accent3">
            <a:shade val="80000"/>
            <a:hueOff val="-85999"/>
            <a:satOff val="-17662"/>
            <a:lumOff val="132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Inclusive practice</a:t>
          </a:r>
        </a:p>
      </dsp:txBody>
      <dsp:txXfrm>
        <a:off x="36296" y="2489357"/>
        <a:ext cx="10443008" cy="670943"/>
      </dsp:txXfrm>
    </dsp:sp>
    <dsp:sp modelId="{DFACEEA8-4BAD-4F97-A4F2-409F2FA0FA37}">
      <dsp:nvSpPr>
        <dsp:cNvPr id="0" name=""/>
        <dsp:cNvSpPr/>
      </dsp:nvSpPr>
      <dsp:spPr>
        <a:xfrm>
          <a:off x="0" y="3285876"/>
          <a:ext cx="10515600" cy="743535"/>
        </a:xfrm>
        <a:prstGeom prst="roundRect">
          <a:avLst/>
        </a:prstGeom>
        <a:solidFill>
          <a:schemeClr val="accent3">
            <a:shade val="80000"/>
            <a:hueOff val="-171999"/>
            <a:satOff val="-35324"/>
            <a:lumOff val="265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Authentic, collaborative, responsive curriculum design</a:t>
          </a:r>
        </a:p>
      </dsp:txBody>
      <dsp:txXfrm>
        <a:off x="36296" y="3322172"/>
        <a:ext cx="10443008" cy="670943"/>
      </dsp:txXfrm>
    </dsp:sp>
    <dsp:sp modelId="{FA0E5781-FA8B-44E4-A6EA-68868DEF9D83}">
      <dsp:nvSpPr>
        <dsp:cNvPr id="0" name=""/>
        <dsp:cNvSpPr/>
      </dsp:nvSpPr>
      <dsp:spPr>
        <a:xfrm>
          <a:off x="0" y="4118692"/>
          <a:ext cx="10515600" cy="743535"/>
        </a:xfrm>
        <a:prstGeom prst="roundRect">
          <a:avLst/>
        </a:prstGeom>
        <a:solidFill>
          <a:schemeClr val="accent3">
            <a:shade val="80000"/>
            <a:hueOff val="-257998"/>
            <a:satOff val="-52986"/>
            <a:lumOff val="3976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Putting theory-into-practice and reflection (going outdoors!) </a:t>
          </a:r>
        </a:p>
      </dsp:txBody>
      <dsp:txXfrm>
        <a:off x="36296" y="4154988"/>
        <a:ext cx="10443008" cy="6709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B4DA5-D8CA-40E0-B97E-DBCD07A9673D}">
      <dsp:nvSpPr>
        <dsp:cNvPr id="0" name=""/>
        <dsp:cNvSpPr/>
      </dsp:nvSpPr>
      <dsp:spPr>
        <a:xfrm>
          <a:off x="703092" y="2587"/>
          <a:ext cx="2990287" cy="17941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Consciousness of body, mind and environment </a:t>
          </a:r>
          <a:endParaRPr lang="en-GB" sz="2700" kern="1200"/>
        </a:p>
      </dsp:txBody>
      <dsp:txXfrm>
        <a:off x="703092" y="2587"/>
        <a:ext cx="2990287" cy="1794172"/>
      </dsp:txXfrm>
    </dsp:sp>
    <dsp:sp modelId="{B2FAA03B-4447-48A0-8F19-E430A51551D4}">
      <dsp:nvSpPr>
        <dsp:cNvPr id="0" name=""/>
        <dsp:cNvSpPr/>
      </dsp:nvSpPr>
      <dsp:spPr>
        <a:xfrm>
          <a:off x="3992408" y="2587"/>
          <a:ext cx="2990287" cy="17941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Allowing whatever ‘learning’ emerges through time, space and freedom.  </a:t>
          </a:r>
          <a:endParaRPr lang="en-GB" sz="2700" kern="1200" dirty="0"/>
        </a:p>
      </dsp:txBody>
      <dsp:txXfrm>
        <a:off x="3992408" y="2587"/>
        <a:ext cx="2990287" cy="1794172"/>
      </dsp:txXfrm>
    </dsp:sp>
    <dsp:sp modelId="{FB43B2F4-CEF8-41E0-9495-E8AD2CD183FD}">
      <dsp:nvSpPr>
        <dsp:cNvPr id="0" name=""/>
        <dsp:cNvSpPr/>
      </dsp:nvSpPr>
      <dsp:spPr>
        <a:xfrm>
          <a:off x="7281724" y="2587"/>
          <a:ext cx="2990287" cy="17941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Deeper learning and revisiting ideas</a:t>
          </a:r>
          <a:endParaRPr lang="en-GB" sz="2700" kern="1200"/>
        </a:p>
      </dsp:txBody>
      <dsp:txXfrm>
        <a:off x="7281724" y="2587"/>
        <a:ext cx="2990287" cy="1794172"/>
      </dsp:txXfrm>
    </dsp:sp>
    <dsp:sp modelId="{0C14A044-3149-4C4A-9ABD-E9E9AA1692F2}">
      <dsp:nvSpPr>
        <dsp:cNvPr id="0" name=""/>
        <dsp:cNvSpPr/>
      </dsp:nvSpPr>
      <dsp:spPr>
        <a:xfrm>
          <a:off x="703092" y="2095788"/>
          <a:ext cx="2990287" cy="17941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Valuing the moment </a:t>
          </a:r>
          <a:endParaRPr lang="en-GB" sz="2700" kern="1200"/>
        </a:p>
      </dsp:txBody>
      <dsp:txXfrm>
        <a:off x="703092" y="2095788"/>
        <a:ext cx="2990287" cy="1794172"/>
      </dsp:txXfrm>
    </dsp:sp>
    <dsp:sp modelId="{5553901C-7442-4117-B513-EFF983DCC908}">
      <dsp:nvSpPr>
        <dsp:cNvPr id="0" name=""/>
        <dsp:cNvSpPr/>
      </dsp:nvSpPr>
      <dsp:spPr>
        <a:xfrm>
          <a:off x="3992408" y="2095788"/>
          <a:ext cx="2990287" cy="17941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Enabling wonder, curiosity, questioning and enquiry</a:t>
          </a:r>
          <a:endParaRPr lang="en-GB" sz="2700" kern="1200" dirty="0"/>
        </a:p>
      </dsp:txBody>
      <dsp:txXfrm>
        <a:off x="3992408" y="2095788"/>
        <a:ext cx="2990287" cy="1794172"/>
      </dsp:txXfrm>
    </dsp:sp>
    <dsp:sp modelId="{E210540F-7060-4D66-B609-EA65F99A7217}">
      <dsp:nvSpPr>
        <dsp:cNvPr id="0" name=""/>
        <dsp:cNvSpPr/>
      </dsp:nvSpPr>
      <dsp:spPr>
        <a:xfrm>
          <a:off x="7281724" y="2095788"/>
          <a:ext cx="2990287" cy="17941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Belonging and connection to places, people and processes</a:t>
          </a:r>
          <a:endParaRPr lang="en-GB" sz="2700" kern="1200" dirty="0"/>
        </a:p>
      </dsp:txBody>
      <dsp:txXfrm>
        <a:off x="7281724" y="2095788"/>
        <a:ext cx="2990287" cy="17941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34E3B-4FA0-4EA7-9482-6FC8502FBFA8}">
      <dsp:nvSpPr>
        <dsp:cNvPr id="0" name=""/>
        <dsp:cNvSpPr/>
      </dsp:nvSpPr>
      <dsp:spPr>
        <a:xfrm>
          <a:off x="4772025" y="85725"/>
          <a:ext cx="4114800" cy="4114800"/>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ctr" defTabSz="1066800">
            <a:lnSpc>
              <a:spcPct val="90000"/>
            </a:lnSpc>
            <a:spcBef>
              <a:spcPct val="0"/>
            </a:spcBef>
            <a:spcAft>
              <a:spcPct val="35000"/>
            </a:spcAft>
            <a:buNone/>
          </a:pPr>
          <a:r>
            <a:rPr lang="en-GB" sz="2400" b="1" kern="1200" dirty="0"/>
            <a:t>Learning</a:t>
          </a:r>
        </a:p>
        <a:p>
          <a:pPr marL="171450" lvl="1" indent="-171450" algn="l" defTabSz="800100">
            <a:lnSpc>
              <a:spcPct val="90000"/>
            </a:lnSpc>
            <a:spcBef>
              <a:spcPct val="0"/>
            </a:spcBef>
            <a:spcAft>
              <a:spcPct val="15000"/>
            </a:spcAft>
            <a:buChar char="•"/>
          </a:pPr>
          <a:r>
            <a:rPr lang="en-GB" sz="1800" kern="1200" dirty="0"/>
            <a:t>A social and democratic, reflective endeavour </a:t>
          </a:r>
          <a:r>
            <a:rPr lang="en-GB" sz="1800" i="1" kern="1200" dirty="0"/>
            <a:t>in and with </a:t>
          </a:r>
          <a:r>
            <a:rPr lang="en-GB" sz="1800" kern="1200" dirty="0"/>
            <a:t>the environment</a:t>
          </a:r>
        </a:p>
      </dsp:txBody>
      <dsp:txXfrm>
        <a:off x="5320665" y="805815"/>
        <a:ext cx="3017520" cy="1851660"/>
      </dsp:txXfrm>
    </dsp:sp>
    <dsp:sp modelId="{5AF919A1-AA44-4A34-8866-3F10C7CF767B}">
      <dsp:nvSpPr>
        <dsp:cNvPr id="0" name=""/>
        <dsp:cNvSpPr/>
      </dsp:nvSpPr>
      <dsp:spPr>
        <a:xfrm>
          <a:off x="6256782" y="2657475"/>
          <a:ext cx="4114800" cy="4114800"/>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ctr" defTabSz="1066800">
            <a:lnSpc>
              <a:spcPct val="90000"/>
            </a:lnSpc>
            <a:spcBef>
              <a:spcPct val="0"/>
            </a:spcBef>
            <a:spcAft>
              <a:spcPct val="35000"/>
            </a:spcAft>
            <a:buNone/>
          </a:pPr>
          <a:r>
            <a:rPr lang="en-GB" sz="2400" b="1" kern="1200" dirty="0"/>
            <a:t>Interaction</a:t>
          </a:r>
        </a:p>
        <a:p>
          <a:pPr marL="171450" lvl="1" indent="-171450" algn="l" defTabSz="800100">
            <a:lnSpc>
              <a:spcPct val="90000"/>
            </a:lnSpc>
            <a:spcBef>
              <a:spcPct val="0"/>
            </a:spcBef>
            <a:spcAft>
              <a:spcPct val="15000"/>
            </a:spcAft>
            <a:buChar char="•"/>
          </a:pPr>
          <a:r>
            <a:rPr lang="en-GB" sz="1800" kern="1200" dirty="0"/>
            <a:t>Co-construction of meaning through dialogue and participation in and with social and cultural environments</a:t>
          </a:r>
        </a:p>
      </dsp:txBody>
      <dsp:txXfrm>
        <a:off x="7515226" y="3720465"/>
        <a:ext cx="2468880" cy="2263140"/>
      </dsp:txXfrm>
    </dsp:sp>
    <dsp:sp modelId="{F5A09683-175E-4621-B337-4917A1A1D2C9}">
      <dsp:nvSpPr>
        <dsp:cNvPr id="0" name=""/>
        <dsp:cNvSpPr/>
      </dsp:nvSpPr>
      <dsp:spPr>
        <a:xfrm>
          <a:off x="3287268" y="2657475"/>
          <a:ext cx="4114800" cy="4114800"/>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ctr" defTabSz="1066800">
            <a:lnSpc>
              <a:spcPct val="90000"/>
            </a:lnSpc>
            <a:spcBef>
              <a:spcPct val="0"/>
            </a:spcBef>
            <a:spcAft>
              <a:spcPct val="35000"/>
            </a:spcAft>
            <a:buNone/>
          </a:pPr>
          <a:r>
            <a:rPr lang="en-GB" sz="2400" b="1" kern="1200" dirty="0"/>
            <a:t>Continuity</a:t>
          </a:r>
        </a:p>
        <a:p>
          <a:pPr marL="171450" lvl="1" indent="-171450" algn="l" defTabSz="800100">
            <a:lnSpc>
              <a:spcPct val="90000"/>
            </a:lnSpc>
            <a:spcBef>
              <a:spcPct val="0"/>
            </a:spcBef>
            <a:spcAft>
              <a:spcPct val="15000"/>
            </a:spcAft>
            <a:buChar char="•"/>
          </a:pPr>
          <a:r>
            <a:rPr lang="en-GB" sz="1800" kern="1200"/>
            <a:t>(Re) interpretation of prior experiences shape meaning of new ones</a:t>
          </a:r>
          <a:endParaRPr lang="en-GB" sz="1800" kern="1200" dirty="0"/>
        </a:p>
      </dsp:txBody>
      <dsp:txXfrm>
        <a:off x="3674745" y="3720465"/>
        <a:ext cx="2468880" cy="22631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C5B9C-0C1F-4654-A448-9E959C83E23C}">
      <dsp:nvSpPr>
        <dsp:cNvPr id="0" name=""/>
        <dsp:cNvSpPr/>
      </dsp:nvSpPr>
      <dsp:spPr>
        <a:xfrm>
          <a:off x="0" y="75832"/>
          <a:ext cx="11560873" cy="9534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Connectivism</a:t>
          </a:r>
          <a:r>
            <a:rPr lang="en-GB" sz="2400" kern="1200" dirty="0"/>
            <a:t>, learner agency, communities of learning, adaptability to change.</a:t>
          </a:r>
        </a:p>
      </dsp:txBody>
      <dsp:txXfrm>
        <a:off x="46541" y="122373"/>
        <a:ext cx="11467791" cy="860321"/>
      </dsp:txXfrm>
    </dsp:sp>
    <dsp:sp modelId="{798874CF-96E4-4094-83B0-A76AFAD295C2}">
      <dsp:nvSpPr>
        <dsp:cNvPr id="0" name=""/>
        <dsp:cNvSpPr/>
      </dsp:nvSpPr>
      <dsp:spPr>
        <a:xfrm>
          <a:off x="0" y="1098355"/>
          <a:ext cx="11560873" cy="9534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Lived experiences </a:t>
          </a:r>
          <a:r>
            <a:rPr lang="en-US" sz="2400" kern="1200"/>
            <a:t>of students in different places generates "making-meaning </a:t>
          </a:r>
          <a:r>
            <a:rPr lang="en-US" sz="2400" i="1" kern="1200"/>
            <a:t>in</a:t>
          </a:r>
          <a:r>
            <a:rPr lang="en-US" sz="2400" kern="1200"/>
            <a:t>, </a:t>
          </a:r>
          <a:r>
            <a:rPr lang="en-US" sz="2400" i="1" kern="1200"/>
            <a:t>about</a:t>
          </a:r>
          <a:r>
            <a:rPr lang="en-US" sz="2400" kern="1200"/>
            <a:t>, and </a:t>
          </a:r>
          <a:r>
            <a:rPr lang="en-US" sz="2400" i="1" kern="1200"/>
            <a:t>for </a:t>
          </a:r>
          <a:r>
            <a:rPr lang="en-US" sz="2400" kern="1200"/>
            <a:t>various environments" (Porter &amp; Couper, 2021)</a:t>
          </a:r>
          <a:endParaRPr lang="en-GB" sz="2400" kern="1200"/>
        </a:p>
      </dsp:txBody>
      <dsp:txXfrm>
        <a:off x="46541" y="1144896"/>
        <a:ext cx="11467791" cy="860321"/>
      </dsp:txXfrm>
    </dsp:sp>
    <dsp:sp modelId="{BD084040-4973-4F45-BE3C-1E059509BD5F}">
      <dsp:nvSpPr>
        <dsp:cNvPr id="0" name=""/>
        <dsp:cNvSpPr/>
      </dsp:nvSpPr>
      <dsp:spPr>
        <a:xfrm>
          <a:off x="0" y="2120879"/>
          <a:ext cx="11560873" cy="9534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Response, risk, resourcefulness and challenge (Beames et al, 2024).</a:t>
          </a:r>
        </a:p>
      </dsp:txBody>
      <dsp:txXfrm>
        <a:off x="46541" y="2167420"/>
        <a:ext cx="11467791" cy="860321"/>
      </dsp:txXfrm>
    </dsp:sp>
    <dsp:sp modelId="{68ACAC88-0312-4504-87DC-4EA41288F79F}">
      <dsp:nvSpPr>
        <dsp:cNvPr id="0" name=""/>
        <dsp:cNvSpPr/>
      </dsp:nvSpPr>
      <dsp:spPr>
        <a:xfrm>
          <a:off x="0" y="3143403"/>
          <a:ext cx="11560873" cy="9534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Seek to connect students with the physical place in which learning happens (Rawlings Smith &amp; Pike, 2024). </a:t>
          </a:r>
        </a:p>
      </dsp:txBody>
      <dsp:txXfrm>
        <a:off x="46541" y="3189944"/>
        <a:ext cx="11467791" cy="860321"/>
      </dsp:txXfrm>
    </dsp:sp>
    <dsp:sp modelId="{8996F1FC-43F9-41BE-955B-FA0E62C5500A}">
      <dsp:nvSpPr>
        <dsp:cNvPr id="0" name=""/>
        <dsp:cNvSpPr/>
      </dsp:nvSpPr>
      <dsp:spPr>
        <a:xfrm>
          <a:off x="0" y="4165927"/>
          <a:ext cx="11560873" cy="9534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Cultural </a:t>
          </a:r>
          <a:r>
            <a:rPr lang="en-US" sz="2400" kern="1200"/>
            <a:t>and </a:t>
          </a:r>
          <a:r>
            <a:rPr lang="en-US" sz="2400" b="1" kern="1200"/>
            <a:t>'world-centred' capital </a:t>
          </a:r>
          <a:r>
            <a:rPr lang="en-US" sz="2400" kern="1200"/>
            <a:t>within </a:t>
          </a:r>
          <a:r>
            <a:rPr lang="en-US" sz="2400" b="1" kern="1200"/>
            <a:t>'transformative'</a:t>
          </a:r>
          <a:r>
            <a:rPr lang="en-US" sz="2400" kern="1200"/>
            <a:t> practice (Bourdieu; Biesta, 2021; Smith, 2002; Gruenewald, 2003). </a:t>
          </a:r>
          <a:endParaRPr lang="en-GB" sz="2400" kern="1200"/>
        </a:p>
      </dsp:txBody>
      <dsp:txXfrm>
        <a:off x="46541" y="4212468"/>
        <a:ext cx="11467791" cy="8603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11D13-C79F-4342-A522-9F3ABA9B0DF8}">
      <dsp:nvSpPr>
        <dsp:cNvPr id="0" name=""/>
        <dsp:cNvSpPr/>
      </dsp:nvSpPr>
      <dsp:spPr>
        <a:xfrm>
          <a:off x="0" y="522703"/>
          <a:ext cx="3016019" cy="18096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Barriers to place-connection</a:t>
          </a:r>
        </a:p>
      </dsp:txBody>
      <dsp:txXfrm>
        <a:off x="0" y="522703"/>
        <a:ext cx="3016019" cy="1809611"/>
      </dsp:txXfrm>
    </dsp:sp>
    <dsp:sp modelId="{7C2D23B0-7A6B-4CBB-9699-B7E612A8F919}">
      <dsp:nvSpPr>
        <dsp:cNvPr id="0" name=""/>
        <dsp:cNvSpPr/>
      </dsp:nvSpPr>
      <dsp:spPr>
        <a:xfrm>
          <a:off x="3317621" y="522703"/>
          <a:ext cx="3016019" cy="18096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Anticipatory, strengths-based, person-</a:t>
          </a:r>
          <a:r>
            <a:rPr lang="en-US" sz="2800" kern="1200" dirty="0" err="1"/>
            <a:t>centred</a:t>
          </a:r>
          <a:r>
            <a:rPr lang="en-US" sz="2800" kern="1200" dirty="0"/>
            <a:t> planning</a:t>
          </a:r>
        </a:p>
      </dsp:txBody>
      <dsp:txXfrm>
        <a:off x="3317621" y="522703"/>
        <a:ext cx="3016019" cy="1809611"/>
      </dsp:txXfrm>
    </dsp:sp>
    <dsp:sp modelId="{917962EF-E61F-43D2-9D49-3DE165ABFF20}">
      <dsp:nvSpPr>
        <dsp:cNvPr id="0" name=""/>
        <dsp:cNvSpPr/>
      </dsp:nvSpPr>
      <dsp:spPr>
        <a:xfrm>
          <a:off x="6635243" y="522703"/>
          <a:ext cx="3016019" cy="18096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Interactions between self-place-others</a:t>
          </a:r>
          <a:endParaRPr lang="en-US" sz="2800" kern="1200" dirty="0"/>
        </a:p>
      </dsp:txBody>
      <dsp:txXfrm>
        <a:off x="6635243" y="522703"/>
        <a:ext cx="3016019" cy="1809611"/>
      </dsp:txXfrm>
    </dsp:sp>
    <dsp:sp modelId="{7B671724-0DC1-4B1D-B3B8-1A862CAB5FE2}">
      <dsp:nvSpPr>
        <dsp:cNvPr id="0" name=""/>
        <dsp:cNvSpPr/>
      </dsp:nvSpPr>
      <dsp:spPr>
        <a:xfrm>
          <a:off x="0" y="2633916"/>
          <a:ext cx="3016019" cy="18096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Relationships and connections</a:t>
          </a:r>
          <a:endParaRPr lang="en-US" sz="2800" kern="1200"/>
        </a:p>
      </dsp:txBody>
      <dsp:txXfrm>
        <a:off x="0" y="2633916"/>
        <a:ext cx="3016019" cy="1809611"/>
      </dsp:txXfrm>
    </dsp:sp>
    <dsp:sp modelId="{3738631B-AC99-4B55-8216-1BA00598FC89}">
      <dsp:nvSpPr>
        <dsp:cNvPr id="0" name=""/>
        <dsp:cNvSpPr/>
      </dsp:nvSpPr>
      <dsp:spPr>
        <a:xfrm>
          <a:off x="3317621" y="2633916"/>
          <a:ext cx="3016019" cy="18096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From ‘access’ to meaningful participation</a:t>
          </a:r>
          <a:endParaRPr lang="en-US" sz="2800" kern="1200" dirty="0"/>
        </a:p>
      </dsp:txBody>
      <dsp:txXfrm>
        <a:off x="3317621" y="2633916"/>
        <a:ext cx="3016019" cy="1809611"/>
      </dsp:txXfrm>
    </dsp:sp>
    <dsp:sp modelId="{81C484FD-3812-4752-B966-061BE15BB959}">
      <dsp:nvSpPr>
        <dsp:cNvPr id="0" name=""/>
        <dsp:cNvSpPr/>
      </dsp:nvSpPr>
      <dsp:spPr>
        <a:xfrm>
          <a:off x="6635243" y="2633916"/>
          <a:ext cx="3016019" cy="18096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Diversity-affirming practice – value diverse responses</a:t>
          </a:r>
          <a:endParaRPr lang="en-US" sz="2800" kern="1200" dirty="0"/>
        </a:p>
      </dsp:txBody>
      <dsp:txXfrm>
        <a:off x="6635243" y="2633916"/>
        <a:ext cx="3016019" cy="18096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C4A2C-E528-4065-86DC-5E12AE55CC16}">
      <dsp:nvSpPr>
        <dsp:cNvPr id="0" name=""/>
        <dsp:cNvSpPr/>
      </dsp:nvSpPr>
      <dsp:spPr>
        <a:xfrm rot="8306647">
          <a:off x="3868378" y="3890810"/>
          <a:ext cx="327617" cy="0"/>
        </a:xfrm>
        <a:custGeom>
          <a:avLst/>
          <a:gdLst/>
          <a:ahLst/>
          <a:cxnLst/>
          <a:rect l="0" t="0" r="0" b="0"/>
          <a:pathLst>
            <a:path>
              <a:moveTo>
                <a:pt x="0" y="0"/>
              </a:moveTo>
              <a:lnTo>
                <a:pt x="327617" y="0"/>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1729F7-BF52-493D-BA82-EAC1E3947570}">
      <dsp:nvSpPr>
        <dsp:cNvPr id="0" name=""/>
        <dsp:cNvSpPr/>
      </dsp:nvSpPr>
      <dsp:spPr>
        <a:xfrm rot="2464557">
          <a:off x="5352337" y="3879507"/>
          <a:ext cx="324316" cy="0"/>
        </a:xfrm>
        <a:custGeom>
          <a:avLst/>
          <a:gdLst/>
          <a:ahLst/>
          <a:cxnLst/>
          <a:rect l="0" t="0" r="0" b="0"/>
          <a:pathLst>
            <a:path>
              <a:moveTo>
                <a:pt x="0" y="0"/>
              </a:moveTo>
              <a:lnTo>
                <a:pt x="324316" y="0"/>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756F43-0930-447D-8A1D-9EE74AEF6531}">
      <dsp:nvSpPr>
        <dsp:cNvPr id="0" name=""/>
        <dsp:cNvSpPr/>
      </dsp:nvSpPr>
      <dsp:spPr>
        <a:xfrm rot="16200000">
          <a:off x="4525845" y="2367243"/>
          <a:ext cx="495330" cy="0"/>
        </a:xfrm>
        <a:custGeom>
          <a:avLst/>
          <a:gdLst/>
          <a:ahLst/>
          <a:cxnLst/>
          <a:rect l="0" t="0" r="0" b="0"/>
          <a:pathLst>
            <a:path>
              <a:moveTo>
                <a:pt x="0" y="0"/>
              </a:moveTo>
              <a:lnTo>
                <a:pt x="495330" y="0"/>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02CC13-D8C6-42CA-BE54-FE94C48A8D31}">
      <dsp:nvSpPr>
        <dsp:cNvPr id="0" name=""/>
        <dsp:cNvSpPr/>
      </dsp:nvSpPr>
      <dsp:spPr>
        <a:xfrm>
          <a:off x="4154766" y="2614908"/>
          <a:ext cx="1237488" cy="1237488"/>
        </a:xfrm>
        <a:prstGeom prst="roundRect">
          <a:avLst/>
        </a:prstGeom>
        <a:solidFill>
          <a:schemeClr val="tx1">
            <a:lumMod val="50000"/>
            <a:lumOff val="5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GB" sz="3400" kern="1200"/>
            <a:t>Place</a:t>
          </a:r>
        </a:p>
      </dsp:txBody>
      <dsp:txXfrm>
        <a:off x="4215175" y="2675317"/>
        <a:ext cx="1116670" cy="1116670"/>
      </dsp:txXfrm>
    </dsp:sp>
    <dsp:sp modelId="{33F5B8B7-DE74-43C3-AA9D-922C868B8E79}">
      <dsp:nvSpPr>
        <dsp:cNvPr id="0" name=""/>
        <dsp:cNvSpPr/>
      </dsp:nvSpPr>
      <dsp:spPr>
        <a:xfrm>
          <a:off x="4358952" y="1290460"/>
          <a:ext cx="829116" cy="829116"/>
        </a:xfrm>
        <a:prstGeom prst="roundRect">
          <a:avLst/>
        </a:prstGeom>
        <a:solidFill>
          <a:srgbClr val="FFFF99"/>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tx1"/>
              </a:solidFill>
            </a:rPr>
            <a:t>Learner</a:t>
          </a:r>
        </a:p>
      </dsp:txBody>
      <dsp:txXfrm>
        <a:off x="4399426" y="1330934"/>
        <a:ext cx="748168" cy="748168"/>
      </dsp:txXfrm>
    </dsp:sp>
    <dsp:sp modelId="{C991783D-806D-48BA-81B9-8C6CF51E3BB1}">
      <dsp:nvSpPr>
        <dsp:cNvPr id="0" name=""/>
        <dsp:cNvSpPr/>
      </dsp:nvSpPr>
      <dsp:spPr>
        <a:xfrm rot="10800000">
          <a:off x="3805505" y="1705019"/>
          <a:ext cx="553446" cy="0"/>
        </a:xfrm>
        <a:custGeom>
          <a:avLst/>
          <a:gdLst/>
          <a:ahLst/>
          <a:cxnLst/>
          <a:rect l="0" t="0" r="0" b="0"/>
          <a:pathLst>
            <a:path>
              <a:moveTo>
                <a:pt x="0" y="0"/>
              </a:moveTo>
              <a:lnTo>
                <a:pt x="553446"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9ABD9F-8713-4BE3-A0E3-9219441F7053}">
      <dsp:nvSpPr>
        <dsp:cNvPr id="0" name=""/>
        <dsp:cNvSpPr/>
      </dsp:nvSpPr>
      <dsp:spPr>
        <a:xfrm>
          <a:off x="2976388" y="1290460"/>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Community of learning</a:t>
          </a:r>
        </a:p>
      </dsp:txBody>
      <dsp:txXfrm>
        <a:off x="3016862" y="1330934"/>
        <a:ext cx="748168" cy="748168"/>
      </dsp:txXfrm>
    </dsp:sp>
    <dsp:sp modelId="{1661F4F8-50E8-4686-B056-A9EB6523EF84}">
      <dsp:nvSpPr>
        <dsp:cNvPr id="0" name=""/>
        <dsp:cNvSpPr/>
      </dsp:nvSpPr>
      <dsp:spPr>
        <a:xfrm rot="14400000">
          <a:off x="4215279" y="1106351"/>
          <a:ext cx="425181" cy="0"/>
        </a:xfrm>
        <a:custGeom>
          <a:avLst/>
          <a:gdLst/>
          <a:ahLst/>
          <a:cxnLst/>
          <a:rect l="0" t="0" r="0" b="0"/>
          <a:pathLst>
            <a:path>
              <a:moveTo>
                <a:pt x="0" y="0"/>
              </a:moveTo>
              <a:lnTo>
                <a:pt x="425181"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22579A-A7A3-4E9C-8A75-9F94B4781952}">
      <dsp:nvSpPr>
        <dsp:cNvPr id="0" name=""/>
        <dsp:cNvSpPr/>
      </dsp:nvSpPr>
      <dsp:spPr>
        <a:xfrm>
          <a:off x="3667670" y="93125"/>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Experiential, embodied learning</a:t>
          </a:r>
        </a:p>
      </dsp:txBody>
      <dsp:txXfrm>
        <a:off x="3708144" y="133599"/>
        <a:ext cx="748168" cy="748168"/>
      </dsp:txXfrm>
    </dsp:sp>
    <dsp:sp modelId="{DE67215C-820D-42C7-8C60-D5E85AB99B24}">
      <dsp:nvSpPr>
        <dsp:cNvPr id="0" name=""/>
        <dsp:cNvSpPr/>
      </dsp:nvSpPr>
      <dsp:spPr>
        <a:xfrm rot="18000000">
          <a:off x="4906560" y="1106351"/>
          <a:ext cx="425181" cy="0"/>
        </a:xfrm>
        <a:custGeom>
          <a:avLst/>
          <a:gdLst/>
          <a:ahLst/>
          <a:cxnLst/>
          <a:rect l="0" t="0" r="0" b="0"/>
          <a:pathLst>
            <a:path>
              <a:moveTo>
                <a:pt x="0" y="0"/>
              </a:moveTo>
              <a:lnTo>
                <a:pt x="425181"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4B8FB4-5EC9-47E2-A4D7-2A7228589187}">
      <dsp:nvSpPr>
        <dsp:cNvPr id="0" name=""/>
        <dsp:cNvSpPr/>
      </dsp:nvSpPr>
      <dsp:spPr>
        <a:xfrm>
          <a:off x="5050234" y="93125"/>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Pace</a:t>
          </a:r>
        </a:p>
      </dsp:txBody>
      <dsp:txXfrm>
        <a:off x="5090708" y="133599"/>
        <a:ext cx="748168" cy="748168"/>
      </dsp:txXfrm>
    </dsp:sp>
    <dsp:sp modelId="{C28C34D7-821A-4699-8F81-BDE2471F5C36}">
      <dsp:nvSpPr>
        <dsp:cNvPr id="0" name=""/>
        <dsp:cNvSpPr/>
      </dsp:nvSpPr>
      <dsp:spPr>
        <a:xfrm>
          <a:off x="5188069" y="1705019"/>
          <a:ext cx="553446" cy="0"/>
        </a:xfrm>
        <a:custGeom>
          <a:avLst/>
          <a:gdLst/>
          <a:ahLst/>
          <a:cxnLst/>
          <a:rect l="0" t="0" r="0" b="0"/>
          <a:pathLst>
            <a:path>
              <a:moveTo>
                <a:pt x="0" y="0"/>
              </a:moveTo>
              <a:lnTo>
                <a:pt x="553446"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BE6D1-E44E-477C-8B43-F3F1DBBDC594}">
      <dsp:nvSpPr>
        <dsp:cNvPr id="0" name=""/>
        <dsp:cNvSpPr/>
      </dsp:nvSpPr>
      <dsp:spPr>
        <a:xfrm>
          <a:off x="5741516" y="1290460"/>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Play</a:t>
          </a:r>
        </a:p>
      </dsp:txBody>
      <dsp:txXfrm>
        <a:off x="5781990" y="1330934"/>
        <a:ext cx="748168" cy="748168"/>
      </dsp:txXfrm>
    </dsp:sp>
    <dsp:sp modelId="{9CE08B31-813D-4723-91BC-B636A7547BD4}">
      <dsp:nvSpPr>
        <dsp:cNvPr id="0" name=""/>
        <dsp:cNvSpPr/>
      </dsp:nvSpPr>
      <dsp:spPr>
        <a:xfrm>
          <a:off x="5636737" y="3932833"/>
          <a:ext cx="829116" cy="829116"/>
        </a:xfrm>
        <a:prstGeom prst="roundRect">
          <a:avLst/>
        </a:prstGeom>
        <a:solidFill>
          <a:schemeClr val="accent1">
            <a:lumMod val="40000"/>
            <a:lumOff val="6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tx1"/>
              </a:solidFill>
            </a:rPr>
            <a:t>Person</a:t>
          </a:r>
        </a:p>
      </dsp:txBody>
      <dsp:txXfrm>
        <a:off x="5677211" y="3973307"/>
        <a:ext cx="748168" cy="748168"/>
      </dsp:txXfrm>
    </dsp:sp>
    <dsp:sp modelId="{F7D9DD1A-FF87-478A-8936-DFDA278E8BE1}">
      <dsp:nvSpPr>
        <dsp:cNvPr id="0" name=""/>
        <dsp:cNvSpPr/>
      </dsp:nvSpPr>
      <dsp:spPr>
        <a:xfrm rot="18000000">
          <a:off x="6216716" y="3804790"/>
          <a:ext cx="295701" cy="0"/>
        </a:xfrm>
        <a:custGeom>
          <a:avLst/>
          <a:gdLst/>
          <a:ahLst/>
          <a:cxnLst/>
          <a:rect l="0" t="0" r="0" b="0"/>
          <a:pathLst>
            <a:path>
              <a:moveTo>
                <a:pt x="0" y="0"/>
              </a:moveTo>
              <a:lnTo>
                <a:pt x="295701"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42E2F6-109C-4FEB-8EE0-4704DF7AE010}">
      <dsp:nvSpPr>
        <dsp:cNvPr id="0" name=""/>
        <dsp:cNvSpPr/>
      </dsp:nvSpPr>
      <dsp:spPr>
        <a:xfrm>
          <a:off x="6263279" y="2847631"/>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Values</a:t>
          </a:r>
        </a:p>
        <a:p>
          <a:pPr marL="0" lvl="0" indent="0" algn="ctr" defTabSz="444500">
            <a:lnSpc>
              <a:spcPct val="90000"/>
            </a:lnSpc>
            <a:spcBef>
              <a:spcPct val="0"/>
            </a:spcBef>
            <a:spcAft>
              <a:spcPct val="35000"/>
            </a:spcAft>
            <a:buNone/>
          </a:pPr>
          <a:r>
            <a:rPr lang="en-GB" sz="1000" kern="1200"/>
            <a:t>(gestalt)</a:t>
          </a:r>
        </a:p>
      </dsp:txBody>
      <dsp:txXfrm>
        <a:off x="6303753" y="2888105"/>
        <a:ext cx="748168" cy="748168"/>
      </dsp:txXfrm>
    </dsp:sp>
    <dsp:sp modelId="{6FAD0A53-48EF-43A3-8F30-34D962047905}">
      <dsp:nvSpPr>
        <dsp:cNvPr id="0" name=""/>
        <dsp:cNvSpPr/>
      </dsp:nvSpPr>
      <dsp:spPr>
        <a:xfrm>
          <a:off x="6465854" y="4347391"/>
          <a:ext cx="423966" cy="0"/>
        </a:xfrm>
        <a:custGeom>
          <a:avLst/>
          <a:gdLst/>
          <a:ahLst/>
          <a:cxnLst/>
          <a:rect l="0" t="0" r="0" b="0"/>
          <a:pathLst>
            <a:path>
              <a:moveTo>
                <a:pt x="0" y="0"/>
              </a:moveTo>
              <a:lnTo>
                <a:pt x="423966"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7C52AE-DD58-4561-B4FB-A2B7B830EE3E}">
      <dsp:nvSpPr>
        <dsp:cNvPr id="0" name=""/>
        <dsp:cNvSpPr/>
      </dsp:nvSpPr>
      <dsp:spPr>
        <a:xfrm>
          <a:off x="6889820" y="3932833"/>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Connection</a:t>
          </a:r>
        </a:p>
      </dsp:txBody>
      <dsp:txXfrm>
        <a:off x="6930294" y="3973307"/>
        <a:ext cx="748168" cy="748168"/>
      </dsp:txXfrm>
    </dsp:sp>
    <dsp:sp modelId="{6B35A340-28D7-4578-9FAE-AAA0B74D70DB}">
      <dsp:nvSpPr>
        <dsp:cNvPr id="0" name=""/>
        <dsp:cNvSpPr/>
      </dsp:nvSpPr>
      <dsp:spPr>
        <a:xfrm rot="3600000">
          <a:off x="6216716" y="4889992"/>
          <a:ext cx="295701" cy="0"/>
        </a:xfrm>
        <a:custGeom>
          <a:avLst/>
          <a:gdLst/>
          <a:ahLst/>
          <a:cxnLst/>
          <a:rect l="0" t="0" r="0" b="0"/>
          <a:pathLst>
            <a:path>
              <a:moveTo>
                <a:pt x="0" y="0"/>
              </a:moveTo>
              <a:lnTo>
                <a:pt x="295701"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B6DCDA-A61F-40D3-B0E8-23C74CB99CD2}">
      <dsp:nvSpPr>
        <dsp:cNvPr id="0" name=""/>
        <dsp:cNvSpPr/>
      </dsp:nvSpPr>
      <dsp:spPr>
        <a:xfrm>
          <a:off x="6263279" y="5018035"/>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Personal knowledge</a:t>
          </a:r>
        </a:p>
      </dsp:txBody>
      <dsp:txXfrm>
        <a:off x="6303753" y="5058509"/>
        <a:ext cx="748168" cy="748168"/>
      </dsp:txXfrm>
    </dsp:sp>
    <dsp:sp modelId="{D78EC1E8-33E4-4CA9-B7E4-23AEA7FCEFCF}">
      <dsp:nvSpPr>
        <dsp:cNvPr id="0" name=""/>
        <dsp:cNvSpPr/>
      </dsp:nvSpPr>
      <dsp:spPr>
        <a:xfrm rot="7200000">
          <a:off x="5590174" y="4889992"/>
          <a:ext cx="295701" cy="0"/>
        </a:xfrm>
        <a:custGeom>
          <a:avLst/>
          <a:gdLst/>
          <a:ahLst/>
          <a:cxnLst/>
          <a:rect l="0" t="0" r="0" b="0"/>
          <a:pathLst>
            <a:path>
              <a:moveTo>
                <a:pt x="0" y="0"/>
              </a:moveTo>
              <a:lnTo>
                <a:pt x="295701"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661753-FDD1-46B7-B064-81F97D33BE13}">
      <dsp:nvSpPr>
        <dsp:cNvPr id="0" name=""/>
        <dsp:cNvSpPr/>
      </dsp:nvSpPr>
      <dsp:spPr>
        <a:xfrm>
          <a:off x="5010196" y="5018035"/>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Belonging and participation</a:t>
          </a:r>
        </a:p>
      </dsp:txBody>
      <dsp:txXfrm>
        <a:off x="5050670" y="5058509"/>
        <a:ext cx="748168" cy="748168"/>
      </dsp:txXfrm>
    </dsp:sp>
    <dsp:sp modelId="{FCC59639-64AE-4F82-80A6-1DBB35591887}">
      <dsp:nvSpPr>
        <dsp:cNvPr id="0" name=""/>
        <dsp:cNvSpPr/>
      </dsp:nvSpPr>
      <dsp:spPr>
        <a:xfrm>
          <a:off x="3080490" y="3952406"/>
          <a:ext cx="829116" cy="829116"/>
        </a:xfrm>
        <a:prstGeom prst="roundRect">
          <a:avLst/>
        </a:prstGeom>
        <a:solidFill>
          <a:schemeClr val="accent6">
            <a:lumMod val="40000"/>
            <a:lumOff val="6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tx1"/>
              </a:solidFill>
            </a:rPr>
            <a:t>Teacher</a:t>
          </a:r>
        </a:p>
      </dsp:txBody>
      <dsp:txXfrm>
        <a:off x="3120964" y="3992880"/>
        <a:ext cx="748168" cy="748168"/>
      </dsp:txXfrm>
    </dsp:sp>
    <dsp:sp modelId="{EBB1D697-5FBA-4C51-A581-92D6A295BA82}">
      <dsp:nvSpPr>
        <dsp:cNvPr id="0" name=""/>
        <dsp:cNvSpPr/>
      </dsp:nvSpPr>
      <dsp:spPr>
        <a:xfrm rot="3571162">
          <a:off x="3671438" y="4899779"/>
          <a:ext cx="274439" cy="0"/>
        </a:xfrm>
        <a:custGeom>
          <a:avLst/>
          <a:gdLst/>
          <a:ahLst/>
          <a:cxnLst/>
          <a:rect l="0" t="0" r="0" b="0"/>
          <a:pathLst>
            <a:path>
              <a:moveTo>
                <a:pt x="0" y="0"/>
              </a:moveTo>
              <a:lnTo>
                <a:pt x="274439"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3B2A43-B265-45E9-B923-9601496E5223}">
      <dsp:nvSpPr>
        <dsp:cNvPr id="0" name=""/>
        <dsp:cNvSpPr/>
      </dsp:nvSpPr>
      <dsp:spPr>
        <a:xfrm>
          <a:off x="3707708" y="5018035"/>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Authentic teaching experiences</a:t>
          </a:r>
        </a:p>
      </dsp:txBody>
      <dsp:txXfrm>
        <a:off x="3748182" y="5058509"/>
        <a:ext cx="748168" cy="748168"/>
      </dsp:txXfrm>
    </dsp:sp>
    <dsp:sp modelId="{C3F8133A-FF54-48FB-AFD9-52ADE3277CFD}">
      <dsp:nvSpPr>
        <dsp:cNvPr id="0" name=""/>
        <dsp:cNvSpPr/>
      </dsp:nvSpPr>
      <dsp:spPr>
        <a:xfrm rot="7225594">
          <a:off x="3044973" y="4899779"/>
          <a:ext cx="274286" cy="0"/>
        </a:xfrm>
        <a:custGeom>
          <a:avLst/>
          <a:gdLst/>
          <a:ahLst/>
          <a:cxnLst/>
          <a:rect l="0" t="0" r="0" b="0"/>
          <a:pathLst>
            <a:path>
              <a:moveTo>
                <a:pt x="0" y="0"/>
              </a:moveTo>
              <a:lnTo>
                <a:pt x="274286"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F53CF6-4E2F-431F-BF3A-E7AA2727E30D}">
      <dsp:nvSpPr>
        <dsp:cNvPr id="0" name=""/>
        <dsp:cNvSpPr/>
      </dsp:nvSpPr>
      <dsp:spPr>
        <a:xfrm>
          <a:off x="2454625" y="5018035"/>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Reflexive</a:t>
          </a:r>
        </a:p>
      </dsp:txBody>
      <dsp:txXfrm>
        <a:off x="2495099" y="5058509"/>
        <a:ext cx="748168" cy="748168"/>
      </dsp:txXfrm>
    </dsp:sp>
    <dsp:sp modelId="{C30AD730-EB7E-4317-A5A3-90AAFF871915}">
      <dsp:nvSpPr>
        <dsp:cNvPr id="0" name=""/>
        <dsp:cNvSpPr/>
      </dsp:nvSpPr>
      <dsp:spPr>
        <a:xfrm rot="10853722">
          <a:off x="2657175" y="4357178"/>
          <a:ext cx="423341" cy="0"/>
        </a:xfrm>
        <a:custGeom>
          <a:avLst/>
          <a:gdLst/>
          <a:ahLst/>
          <a:cxnLst/>
          <a:rect l="0" t="0" r="0" b="0"/>
          <a:pathLst>
            <a:path>
              <a:moveTo>
                <a:pt x="0" y="0"/>
              </a:moveTo>
              <a:lnTo>
                <a:pt x="423341"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3F276D-B913-4AA1-911A-A87C818A8756}">
      <dsp:nvSpPr>
        <dsp:cNvPr id="0" name=""/>
        <dsp:cNvSpPr/>
      </dsp:nvSpPr>
      <dsp:spPr>
        <a:xfrm>
          <a:off x="1828084" y="3932833"/>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Responsive and adaptive</a:t>
          </a:r>
        </a:p>
      </dsp:txBody>
      <dsp:txXfrm>
        <a:off x="1868558" y="3973307"/>
        <a:ext cx="748168" cy="748168"/>
      </dsp:txXfrm>
    </dsp:sp>
    <dsp:sp modelId="{A95D81AF-4E27-4936-888F-497DEF912922}">
      <dsp:nvSpPr>
        <dsp:cNvPr id="0" name=""/>
        <dsp:cNvSpPr/>
      </dsp:nvSpPr>
      <dsp:spPr>
        <a:xfrm rot="14428084">
          <a:off x="3023707" y="3814577"/>
          <a:ext cx="316818" cy="0"/>
        </a:xfrm>
        <a:custGeom>
          <a:avLst/>
          <a:gdLst/>
          <a:ahLst/>
          <a:cxnLst/>
          <a:rect l="0" t="0" r="0" b="0"/>
          <a:pathLst>
            <a:path>
              <a:moveTo>
                <a:pt x="0" y="0"/>
              </a:moveTo>
              <a:lnTo>
                <a:pt x="316818" y="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48406A-4227-4A69-BD33-8A051536D541}">
      <dsp:nvSpPr>
        <dsp:cNvPr id="0" name=""/>
        <dsp:cNvSpPr/>
      </dsp:nvSpPr>
      <dsp:spPr>
        <a:xfrm>
          <a:off x="2454625" y="2847631"/>
          <a:ext cx="829116" cy="829116"/>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a:t>Holistic and Inclusive</a:t>
          </a:r>
        </a:p>
      </dsp:txBody>
      <dsp:txXfrm>
        <a:off x="2495099" y="2888105"/>
        <a:ext cx="748168" cy="74816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00AE1A-B03E-4B33-B160-FE785AD30A9A}" type="datetimeFigureOut">
              <a:t>7/22/2026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73578D7-06BB-43CB-AE6D-2154C8E66830}" type="slidenum">
              <a:t>‹#›</a:t>
            </a:fld>
            <a:endParaRPr lang="en-US"/>
          </a:p>
        </p:txBody>
      </p:sp>
    </p:spTree>
    <p:extLst>
      <p:ext uri="{BB962C8B-B14F-4D97-AF65-F5344CB8AC3E}">
        <p14:creationId xmlns:p14="http://schemas.microsoft.com/office/powerpoint/2010/main" val="270755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ucet.ac.uk/11675/intellectual-base-of-teacher-education-report-updated-february-202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adlet.com/lsors1/lotc-2024-25-2d9mmcsytcmskytl/wish/MbejW1lpVJq3ZNk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roebel.org.uk/about-us/the-power-of-pla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bc.co.uk/tiny-happy-people/articles/zwq7ywx#zh8wnk7"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roebel.org.uk/about-us/the-power-of-play"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introductions, explain undergraduate degree with QTS – elective module in third year.</a:t>
            </a:r>
            <a:endParaRPr lang="en-US" dirty="0"/>
          </a:p>
        </p:txBody>
      </p:sp>
      <p:sp>
        <p:nvSpPr>
          <p:cNvPr id="4" name="Slide Number Placeholder 3"/>
          <p:cNvSpPr>
            <a:spLocks noGrp="1"/>
          </p:cNvSpPr>
          <p:nvPr>
            <p:ph type="sldNum" sz="quarter" idx="5"/>
          </p:nvPr>
        </p:nvSpPr>
        <p:spPr/>
        <p:txBody>
          <a:bodyPr/>
          <a:lstStyle/>
          <a:p>
            <a:fld id="{773578D7-06BB-43CB-AE6D-2154C8E66830}" type="slidenum">
              <a:rPr lang="en-GB" smtClean="0"/>
              <a:t>1</a:t>
            </a:fld>
            <a:endParaRPr lang="en-GB"/>
          </a:p>
        </p:txBody>
      </p:sp>
    </p:spTree>
    <p:extLst>
      <p:ext uri="{BB962C8B-B14F-4D97-AF65-F5344CB8AC3E}">
        <p14:creationId xmlns:p14="http://schemas.microsoft.com/office/powerpoint/2010/main" val="2896712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JH</a:t>
            </a:r>
          </a:p>
          <a:p>
            <a:pPr algn="just"/>
            <a:r>
              <a:rPr lang="en-GB" dirty="0"/>
              <a:t>Dewey’s (1938)</a:t>
            </a:r>
            <a:r>
              <a:rPr lang="en-GB" i="1" dirty="0"/>
              <a:t> experiential learning</a:t>
            </a:r>
            <a:r>
              <a:rPr lang="en-GB" dirty="0"/>
              <a:t> is embedded in social constructivist principles (Beard, 2018). Dewey (1938) describes education and experience as ‘intimate and necessary’ (p. 20), characterised by principles of </a:t>
            </a:r>
            <a:r>
              <a:rPr lang="en-GB" i="1" dirty="0"/>
              <a:t>interaction</a:t>
            </a:r>
            <a:r>
              <a:rPr lang="en-GB" dirty="0"/>
              <a:t> and </a:t>
            </a:r>
            <a:r>
              <a:rPr lang="en-GB" i="1" dirty="0"/>
              <a:t>continuity. </a:t>
            </a:r>
            <a:r>
              <a:rPr lang="en-GB" dirty="0"/>
              <a:t>Interaction refers to socially constructive transactions between learners (Mayer, 2015), where meaning is co-constructed through dialogue and participation </a:t>
            </a:r>
            <a:r>
              <a:rPr lang="en-GB" i="1" dirty="0"/>
              <a:t>in</a:t>
            </a:r>
            <a:r>
              <a:rPr lang="en-GB" dirty="0"/>
              <a:t> and </a:t>
            </a:r>
            <a:r>
              <a:rPr lang="en-GB" i="1" dirty="0"/>
              <a:t>with</a:t>
            </a:r>
            <a:r>
              <a:rPr lang="en-GB" dirty="0"/>
              <a:t> social and cultural environments (</a:t>
            </a:r>
            <a:r>
              <a:rPr lang="en-GB" dirty="0" err="1"/>
              <a:t>Harfitt</a:t>
            </a:r>
            <a:r>
              <a:rPr lang="en-GB" dirty="0"/>
              <a:t> &amp; Chan, 2017). However, distinctively, Dewey (1916) frames interaction as a democratic endeavour, where education cultivates participation, mutual respect, and shared community values. </a:t>
            </a:r>
            <a:endParaRPr lang="en-US" dirty="0"/>
          </a:p>
          <a:p>
            <a:pPr algn="just"/>
            <a:endParaRPr lang="en-GB" dirty="0"/>
          </a:p>
          <a:p>
            <a:pPr algn="just"/>
            <a:r>
              <a:rPr lang="en-GB" dirty="0"/>
              <a:t>Importantly, for Dewey, experience alone does not constitute learning; it is the learner’s </a:t>
            </a:r>
            <a:r>
              <a:rPr lang="en-GB" i="1" dirty="0"/>
              <a:t>reflection</a:t>
            </a:r>
            <a:r>
              <a:rPr lang="en-GB" dirty="0"/>
              <a:t> on interactive experience that enables interpretation and reframing (Korthagen et al., 2006; Ord &amp; Leather, 2011). </a:t>
            </a:r>
            <a:r>
              <a:rPr lang="en-GB" i="1" dirty="0"/>
              <a:t>Continuity</a:t>
            </a:r>
            <a:r>
              <a:rPr lang="en-GB" dirty="0"/>
              <a:t> describes how prior experience shapes the meaning of new ones, leading to growth in cultural sensitivity and expertise (Beard, 2018; Mayer, 2015). Learners thus generate new conceptions through cycles of experience and (re)interpretation (Miettinen, 2000). For teacher educators, this underscores the need to work with student teachers’ prior experiences to transform them into meaningful learning opportunities (</a:t>
            </a:r>
            <a:r>
              <a:rPr lang="en-GB" dirty="0" err="1"/>
              <a:t>Harfitt</a:t>
            </a:r>
            <a:r>
              <a:rPr lang="en-GB" dirty="0"/>
              <a:t> &amp; Chan, 2017).  </a:t>
            </a:r>
            <a:endParaRPr lang="en-US" dirty="0"/>
          </a:p>
          <a:p>
            <a:endParaRPr lang="en-US" dirty="0">
              <a:ea typeface="Calibri"/>
              <a:cs typeface="Calibri"/>
            </a:endParaRPr>
          </a:p>
          <a:p>
            <a:r>
              <a:rPr lang="en-US" b="1" dirty="0">
                <a:ea typeface="Calibri"/>
                <a:cs typeface="Calibri"/>
              </a:rPr>
              <a:t>Alignment with ISJ principles</a:t>
            </a:r>
          </a:p>
          <a:p>
            <a:pPr lvl="0"/>
            <a:r>
              <a:rPr lang="en-GB" dirty="0"/>
              <a:t>Participation</a:t>
            </a:r>
          </a:p>
          <a:p>
            <a:pPr lvl="0"/>
            <a:r>
              <a:rPr lang="en-GB" dirty="0"/>
              <a:t>Mutual respect</a:t>
            </a:r>
          </a:p>
          <a:p>
            <a:pPr lvl="0"/>
            <a:r>
              <a:rPr lang="en-GB" dirty="0"/>
              <a:t>Community values</a:t>
            </a:r>
          </a:p>
          <a:p>
            <a:pPr lvl="0"/>
            <a:r>
              <a:rPr lang="en-GB" dirty="0"/>
              <a:t>Meaningful learning</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GB"/>
              <a:t>10</a:t>
            </a:fld>
            <a:endParaRPr lang="en-GB"/>
          </a:p>
        </p:txBody>
      </p:sp>
    </p:spTree>
    <p:extLst>
      <p:ext uri="{BB962C8B-B14F-4D97-AF65-F5344CB8AC3E}">
        <p14:creationId xmlns:p14="http://schemas.microsoft.com/office/powerpoint/2010/main" val="325925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solidFill>
                  <a:srgbClr val="555555"/>
                </a:solidFill>
                <a:latin typeface="Times New Roman"/>
                <a:cs typeface="Times New Roman"/>
              </a:rPr>
              <a:t>JH – summary of research ideas feeding into module design </a:t>
            </a:r>
          </a:p>
          <a:p>
            <a:pPr>
              <a:defRPr/>
            </a:pPr>
            <a:endParaRPr lang="en-US" dirty="0">
              <a:solidFill>
                <a:srgbClr val="555555"/>
              </a:solidFill>
              <a:latin typeface="Times New Roman"/>
              <a:cs typeface="Times New Roman"/>
            </a:endParaRPr>
          </a:p>
          <a:p>
            <a:pPr>
              <a:defRPr/>
            </a:pPr>
            <a:r>
              <a:rPr lang="en-US" dirty="0">
                <a:solidFill>
                  <a:srgbClr val="555555"/>
                </a:solidFill>
                <a:latin typeface="Times New Roman"/>
                <a:cs typeface="Times New Roman"/>
              </a:rPr>
              <a:t>Relationships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Place – Time – Experience (body and self) – World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defRPr/>
            </a:pPr>
            <a:r>
              <a:rPr lang="en-US" b="0" dirty="0">
                <a:solidFill>
                  <a:srgbClr val="555555"/>
                </a:solidFill>
                <a:latin typeface="Times New Roman"/>
                <a:cs typeface="Times New Roman"/>
              </a:rPr>
              <a:t>Place-responsive pedagogy aligns with contemporary educational theory which places value on connectivism, learner agency, communities of learning and adaptability to change – challenging neoliberal educational agendas which </a:t>
            </a:r>
            <a:r>
              <a:rPr lang="en-US" b="0" dirty="0" err="1">
                <a:solidFill>
                  <a:srgbClr val="555555"/>
                </a:solidFill>
                <a:latin typeface="Times New Roman"/>
                <a:cs typeface="Times New Roman"/>
              </a:rPr>
              <a:t>emphasise</a:t>
            </a:r>
            <a:r>
              <a:rPr lang="en-US" b="0" dirty="0">
                <a:solidFill>
                  <a:srgbClr val="555555"/>
                </a:solidFill>
                <a:latin typeface="Times New Roman"/>
                <a:cs typeface="Times New Roman"/>
              </a:rPr>
              <a:t> individual performativity. </a:t>
            </a:r>
          </a:p>
          <a:p>
            <a:pPr>
              <a:defRPr/>
            </a:pPr>
            <a:endParaRPr lang="en-US" b="0" dirty="0">
              <a:solidFill>
                <a:srgbClr val="555555"/>
              </a:solidFill>
              <a:latin typeface="Times New Roman"/>
              <a:cs typeface="Times New Roman"/>
            </a:endParaRPr>
          </a:p>
          <a:p>
            <a:pPr>
              <a:defRPr/>
            </a:pPr>
            <a:endParaRPr lang="en-US" b="0" dirty="0">
              <a:solidFill>
                <a:srgbClr val="555555"/>
              </a:solidFill>
              <a:latin typeface="Times New Roman"/>
              <a:cs typeface="Times New Roman"/>
            </a:endParaRPr>
          </a:p>
          <a:p>
            <a:pPr>
              <a:defRPr/>
            </a:pPr>
            <a:r>
              <a:rPr lang="en-US" b="0" dirty="0">
                <a:solidFill>
                  <a:srgbClr val="555555"/>
                </a:solidFill>
                <a:latin typeface="Times New Roman"/>
                <a:cs typeface="Times New Roman"/>
              </a:rPr>
              <a:t>In place-responsive pedagogies with teacher-education students, we </a:t>
            </a:r>
            <a:r>
              <a:rPr lang="en-US" b="0" dirty="0" err="1">
                <a:solidFill>
                  <a:srgbClr val="555555"/>
                </a:solidFill>
                <a:latin typeface="Times New Roman"/>
                <a:cs typeface="Times New Roman"/>
              </a:rPr>
              <a:t>i</a:t>
            </a:r>
            <a:r>
              <a:rPr lang="en-GB" sz="1200" b="0" i="0" u="none" strike="noStrike" kern="1200" baseline="0" dirty="0" err="1">
                <a:solidFill>
                  <a:schemeClr val="tx1"/>
                </a:solidFill>
                <a:latin typeface="+mn-lt"/>
                <a:ea typeface="+mn-ea"/>
                <a:cs typeface="+mn-cs"/>
              </a:rPr>
              <a:t>ntroduce</a:t>
            </a:r>
            <a:r>
              <a:rPr lang="en-GB" sz="1200" b="0" i="0" u="none" strike="noStrike" kern="1200" baseline="0" dirty="0">
                <a:solidFill>
                  <a:schemeClr val="tx1"/>
                </a:solidFill>
                <a:latin typeface="+mn-lt"/>
                <a:ea typeface="+mn-ea"/>
                <a:cs typeface="+mn-cs"/>
              </a:rPr>
              <a:t> responsiveness, risk and challenge; and supports students, teachers and groups to build resilience and resourcefulness in varying contexts (Beames et al, 2024).</a:t>
            </a:r>
            <a:endParaRPr lang="en-GB" sz="1200" b="0" i="0" u="none" strike="noStrike" kern="1200" baseline="0" dirty="0">
              <a:solidFill>
                <a:schemeClr val="tx1"/>
              </a:solidFill>
              <a:latin typeface="+mn-lt"/>
              <a:ea typeface="Calibri"/>
              <a:cs typeface="Calibri"/>
            </a:endParaRPr>
          </a:p>
          <a:p>
            <a:endParaRPr lang="en-GB" b="1" dirty="0"/>
          </a:p>
          <a:p>
            <a:r>
              <a:rPr lang="en-US" dirty="0"/>
              <a:t>Place-based education fosters resilience, creativity, and a sense of belonging, with approaches in which culture, belonging and human </a:t>
            </a:r>
            <a:r>
              <a:rPr lang="en-US" dirty="0" err="1"/>
              <a:t>behaviour</a:t>
            </a:r>
            <a:r>
              <a:rPr lang="en-US" dirty="0"/>
              <a:t> pivot around place. </a:t>
            </a:r>
            <a:endParaRPr lang="en-US" dirty="0">
              <a:ea typeface="Calibri"/>
              <a:cs typeface="Calibri"/>
            </a:endParaRPr>
          </a:p>
          <a:p>
            <a:r>
              <a:rPr lang="en-US" dirty="0"/>
              <a:t>Connection and responsiveness lie at the heart of this practice, to address feelings of 'disconnect’ (be that ‘nature-deficit’ – Louv, or feelings of exclusion, nature-disconnection or lack of belonging), which can lead to withdrawal or disengagement with community and university. </a:t>
            </a:r>
            <a:endParaRPr lang="en-US" dirty="0">
              <a:ea typeface="Calibri"/>
              <a:cs typeface="Calibri"/>
            </a:endParaRPr>
          </a:p>
          <a:p>
            <a:r>
              <a:rPr lang="en-US" dirty="0">
                <a:solidFill>
                  <a:srgbClr val="002060"/>
                </a:solidFill>
              </a:rPr>
              <a:t>Place-based pedagogy aims to cultivate stronger communities by nurturing a sense of place and belonging (Smith, 2002). For student teachers navigating new and unfamiliar environments, developing a sense of place is crucial. </a:t>
            </a:r>
            <a:endParaRPr lang="en-US" dirty="0">
              <a:solidFill>
                <a:srgbClr val="002060"/>
              </a:solidFill>
              <a:ea typeface="Calibri"/>
              <a:cs typeface="Calibri"/>
            </a:endParaRPr>
          </a:p>
          <a:p>
            <a:endParaRPr lang="en-US" dirty="0">
              <a:solidFill>
                <a:srgbClr val="002060"/>
              </a:solidFill>
            </a:endParaRPr>
          </a:p>
          <a:p>
            <a:r>
              <a:rPr lang="en-GB" sz="1200" b="0" i="0" u="none" strike="noStrike" kern="1200" baseline="0" dirty="0">
                <a:solidFill>
                  <a:schemeClr val="tx1"/>
                </a:solidFill>
                <a:latin typeface="+mn-lt"/>
                <a:ea typeface="+mn-ea"/>
                <a:cs typeface="+mn-cs"/>
              </a:rPr>
              <a:t>It can therefore be considered as part of an alternative vision for the development of cultural and world centred capital, which has the potential to </a:t>
            </a:r>
            <a:r>
              <a:rPr lang="en-GB" sz="1200" b="1" i="1" u="none" strike="noStrike" kern="1200" baseline="0" dirty="0">
                <a:solidFill>
                  <a:schemeClr val="tx1"/>
                </a:solidFill>
                <a:latin typeface="+mn-lt"/>
                <a:ea typeface="+mn-ea"/>
                <a:cs typeface="+mn-cs"/>
              </a:rPr>
              <a:t>transform</a:t>
            </a:r>
            <a:r>
              <a:rPr lang="en-GB" sz="1200" b="0" i="0" u="none" strike="noStrike" kern="1200" baseline="0" dirty="0">
                <a:solidFill>
                  <a:schemeClr val="tx1"/>
                </a:solidFill>
                <a:latin typeface="+mn-lt"/>
                <a:ea typeface="+mn-ea"/>
                <a:cs typeface="+mn-cs"/>
              </a:rPr>
              <a:t> mainstream educational practice to redirect us to the </a:t>
            </a:r>
            <a:r>
              <a:rPr lang="en-GB" sz="1200" b="0" i="1" u="none" strike="noStrike" kern="1200" baseline="0" dirty="0">
                <a:solidFill>
                  <a:schemeClr val="tx1"/>
                </a:solidFill>
                <a:latin typeface="+mn-lt"/>
                <a:ea typeface="+mn-ea"/>
                <a:cs typeface="+mn-cs"/>
              </a:rPr>
              <a:t>process </a:t>
            </a:r>
            <a:r>
              <a:rPr lang="en-GB" sz="1200" b="0" i="0" u="none" strike="noStrike" kern="1200" baseline="0" dirty="0">
                <a:solidFill>
                  <a:schemeClr val="tx1"/>
                </a:solidFill>
                <a:latin typeface="+mn-lt"/>
                <a:ea typeface="+mn-ea"/>
                <a:cs typeface="+mn-cs"/>
              </a:rPr>
              <a:t>of education, which visualises </a:t>
            </a:r>
            <a:r>
              <a:rPr lang="en-GB" sz="1200" b="1" i="1" u="none" strike="noStrike" kern="1200" baseline="0" dirty="0">
                <a:solidFill>
                  <a:schemeClr val="tx1"/>
                </a:solidFill>
                <a:latin typeface="+mn-lt"/>
                <a:ea typeface="+mn-ea"/>
                <a:cs typeface="+mn-cs"/>
              </a:rPr>
              <a:t>teaching</a:t>
            </a:r>
            <a:endParaRPr lang="en-GB" sz="1200" b="1" i="1" u="none" strike="noStrike" kern="1200" baseline="0" dirty="0">
              <a:solidFill>
                <a:schemeClr val="tx1"/>
              </a:solidFill>
              <a:latin typeface="+mn-lt"/>
              <a:ea typeface="Calibri"/>
              <a:cs typeface="Calibri"/>
            </a:endParaRPr>
          </a:p>
          <a:p>
            <a:r>
              <a:rPr lang="en-GB" sz="1200" b="1" i="0" u="none" strike="noStrike" kern="1200" baseline="0" dirty="0">
                <a:solidFill>
                  <a:schemeClr val="tx1"/>
                </a:solidFill>
                <a:latin typeface="+mn-lt"/>
                <a:ea typeface="+mn-ea"/>
                <a:cs typeface="+mn-cs"/>
              </a:rPr>
              <a:t>as a variety of encounters between people, histories – past, present and future-  and place.</a:t>
            </a:r>
            <a:endParaRPr lang="en-GB" sz="1200" b="1" i="0" u="none" strike="noStrike" kern="1200" baseline="0" dirty="0">
              <a:solidFill>
                <a:schemeClr val="tx1"/>
              </a:solidFill>
              <a:latin typeface="+mn-lt"/>
              <a:ea typeface="Calibri"/>
              <a:cs typeface="Calibri"/>
            </a:endParaRPr>
          </a:p>
          <a:p>
            <a:endParaRPr lang="en-US" dirty="0">
              <a:solidFill>
                <a:srgbClr val="002060"/>
              </a:solidFill>
              <a:ea typeface="Calibri"/>
              <a:cs typeface="Calibri"/>
            </a:endParaRPr>
          </a:p>
          <a:p>
            <a:endParaRPr lang="en-US"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773578D7-06BB-43CB-AE6D-2154C8E66830}" type="slidenum">
              <a:rPr lang="en-GB" smtClean="0"/>
              <a:t>11</a:t>
            </a:fld>
            <a:endParaRPr lang="en-GB"/>
          </a:p>
        </p:txBody>
      </p:sp>
    </p:spTree>
    <p:extLst>
      <p:ext uri="{BB962C8B-B14F-4D97-AF65-F5344CB8AC3E}">
        <p14:creationId xmlns:p14="http://schemas.microsoft.com/office/powerpoint/2010/main" val="2658059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a:lnSpc>
                <a:spcPct val="100000"/>
              </a:lnSpc>
              <a:spcBef>
                <a:spcPts val="0"/>
              </a:spcBef>
              <a:spcAft>
                <a:spcPts val="0"/>
              </a:spcAft>
              <a:buClrTx/>
              <a:buSzTx/>
              <a:buFontTx/>
              <a:buNone/>
              <a:tabLst/>
              <a:defRPr/>
            </a:pPr>
            <a:r>
              <a:rPr lang="en-GB" dirty="0"/>
              <a:t>Pedagogical choices should be informed by recognising individuals’ access, experiences and encounters with nature and the outdoors. </a:t>
            </a:r>
            <a:r>
              <a:rPr lang="en-GB" sz="1200" dirty="0"/>
              <a:t>Co-construction: </a:t>
            </a:r>
            <a:r>
              <a:rPr lang="en-US" sz="1200" dirty="0"/>
              <a:t>Planning meaningful involvement in environment. </a:t>
            </a:r>
            <a:endParaRPr lang="en-US" dirty="0"/>
          </a:p>
          <a:p>
            <a:pPr lvl="0"/>
            <a:r>
              <a:rPr lang="en-US" sz="1200" dirty="0"/>
              <a:t>Responsive practice in different places.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Anticipatory planning built on learners’ interests, strengths and supporting their needs.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Supporting learners to make effective use of outdoors through a range of opportunities and resources.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draws attention to noticing barriers to place-connection or relationships with the natural world, or others. Engagement with place on diverse spatial and temporal planes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Start with situating the idea of adaptive critical pedagogy within concepts of place and place-responsive pedagogy. Education happens in places –whether inside, outdoors, online, in urban, natural or wild environments, in familiar or strange places… Therefore how we </a:t>
            </a:r>
            <a:r>
              <a:rPr lang="en-GB" b="1" dirty="0"/>
              <a:t>notice</a:t>
            </a:r>
            <a:r>
              <a:rPr lang="en-GB" dirty="0"/>
              <a:t> and </a:t>
            </a:r>
            <a:r>
              <a:rPr lang="en-GB" b="1" dirty="0"/>
              <a:t>respond</a:t>
            </a:r>
            <a:r>
              <a:rPr lang="en-GB" dirty="0"/>
              <a:t> to learners in a critical, adaptive way, needs to be informed by an understanding that the site of learning or experience - place - extends beyond space and time: Experiences in any place transcend that place and go beyond the present – into the past, and into the future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If we are to understand that the site of experiences indoors, outdoors or elsewhere extends beyond geographical sites and moments in time, then we can begin to understand the complexities of individual encounters in diverse places.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approach moves beyond </a:t>
            </a:r>
            <a:r>
              <a:rPr lang="en-GB" dirty="0" err="1"/>
              <a:t>measureable</a:t>
            </a:r>
            <a:r>
              <a:rPr lang="en-GB" dirty="0"/>
              <a:t> components and outcomes to centre practice on relationships, connections and interactions. In the present, these may develop through different sensory experiences, being with others, activities, or simply ‘being and doing’ in a place that enables uninhibited corporeal, social, personal and natural responses. This means that as practitioners, we understand that perceptions of place are informed by temporal and spatial connections that are unique to the individual as they meet themselves in the world.  </a:t>
            </a:r>
          </a:p>
          <a:p>
            <a:endParaRPr lang="en-GB" dirty="0"/>
          </a:p>
          <a:p>
            <a:r>
              <a:rPr lang="en-GB" dirty="0"/>
              <a:t>A sense of belonging must not be assumed, nor taken for granted, and, for many, this needs to be explicitly fostered through attention to how we can develop relationships and connections through sensitive, compassionate and respectful practice that values all and every interaction and the diverse responses from individuals that result from this.</a:t>
            </a:r>
          </a:p>
          <a:p>
            <a:endParaRPr lang="en-GB" dirty="0"/>
          </a:p>
          <a:p>
            <a:r>
              <a:rPr lang="en-GB" dirty="0"/>
              <a:t>Place-responsive pedagogy unshackles from restrictive definitions to refocus on the facilitation of interactions between the self – the place (or the world) and others in different spaces, applying different concepts of time. This underpins critical adaptive pedagogy, as we move beyond accessibility to deeper inclusion.</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15016E-E97C-4016-B32E-72BF9280E8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2602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LS – JH annotations</a:t>
            </a:r>
          </a:p>
          <a:p>
            <a:r>
              <a:rPr lang="en-GB" dirty="0"/>
              <a:t>This is beautiful example of outdoor learning  - in the first explaining of this, Jen actively </a:t>
            </a:r>
            <a:r>
              <a:rPr lang="en-GB" dirty="0" err="1"/>
              <a:t>actively</a:t>
            </a:r>
            <a:r>
              <a:rPr lang="en-GB" dirty="0"/>
              <a:t> noticed the application to practice demonstrates inclusive principles</a:t>
            </a:r>
          </a:p>
          <a:p>
            <a:r>
              <a:rPr lang="en-GB" dirty="0"/>
              <a:t>Fundamentally - </a:t>
            </a:r>
            <a:r>
              <a:rPr lang="en-US" sz="1200" kern="1200" dirty="0">
                <a:solidFill>
                  <a:srgbClr val="FFFFFF"/>
                </a:solidFill>
                <a:latin typeface="+mn-lt"/>
                <a:ea typeface="+mn-ea"/>
                <a:cs typeface="+mn-cs"/>
              </a:rPr>
              <a:t>Pedagogy adapts to the learner.  </a:t>
            </a:r>
            <a:r>
              <a:rPr lang="en-US" sz="1200" b="1" kern="1200" dirty="0">
                <a:solidFill>
                  <a:srgbClr val="FFFFFF"/>
                </a:solidFill>
                <a:latin typeface="+mn-lt"/>
                <a:ea typeface="+mn-ea"/>
                <a:cs typeface="+mn-cs"/>
              </a:rPr>
              <a:t>METAPHOR for inclusion – not just practice – inclusive practice principles – active noticing </a:t>
            </a:r>
          </a:p>
          <a:p>
            <a:endParaRPr lang="en-US" sz="1200" kern="1200" dirty="0">
              <a:solidFill>
                <a:srgbClr val="FFFFFF"/>
              </a:solidFill>
              <a:latin typeface="+mn-lt"/>
              <a:ea typeface="+mn-ea"/>
              <a:cs typeface="+mn-cs"/>
            </a:endParaRPr>
          </a:p>
          <a:p>
            <a:r>
              <a:rPr lang="en-US" dirty="0"/>
              <a:t>Meaningful participation </a:t>
            </a:r>
          </a:p>
          <a:p>
            <a:r>
              <a:rPr lang="en-US" dirty="0"/>
              <a:t>Finding a ‘way in’ – ensuring accessibility and </a:t>
            </a:r>
            <a:r>
              <a:rPr lang="en-US" dirty="0" err="1"/>
              <a:t>recognising</a:t>
            </a:r>
            <a:r>
              <a:rPr lang="en-US" dirty="0"/>
              <a:t> barriers</a:t>
            </a:r>
          </a:p>
          <a:p>
            <a:r>
              <a:rPr lang="en-GB" dirty="0"/>
              <a:t>Person-responsive practice in different places</a:t>
            </a:r>
          </a:p>
          <a:p>
            <a:r>
              <a:rPr lang="en-GB" dirty="0"/>
              <a:t>Anticipatory practice that accounts for different starting points</a:t>
            </a:r>
          </a:p>
          <a:p>
            <a:r>
              <a:rPr lang="en-GB" dirty="0"/>
              <a:t>Recognition of diversity, celebration of difference</a:t>
            </a:r>
            <a:endParaRPr lang="en-US" dirty="0"/>
          </a:p>
          <a:p>
            <a:pPr lvl="0"/>
            <a:r>
              <a:rPr lang="en-GB" dirty="0"/>
              <a:t>Adaptive Critical  Pedagogy (Sors, 2025)</a:t>
            </a:r>
          </a:p>
          <a:p>
            <a:pPr lvl="0"/>
            <a:endParaRPr lang="en-US" sz="1200" kern="1200" dirty="0">
              <a:solidFill>
                <a:srgbClr val="FFFFFF"/>
              </a:solidFill>
              <a:latin typeface="+mn-lt"/>
              <a:ea typeface="+mn-ea"/>
              <a:cs typeface="+mn-cs"/>
            </a:endParaRPr>
          </a:p>
          <a:p>
            <a:r>
              <a:rPr lang="en-US" sz="1200" kern="1200" dirty="0">
                <a:solidFill>
                  <a:srgbClr val="FFFFFF"/>
                </a:solidFill>
                <a:latin typeface="+mn-lt"/>
                <a:ea typeface="+mn-ea"/>
                <a:cs typeface="+mn-cs"/>
              </a:rPr>
              <a:t>Place is provocation </a:t>
            </a:r>
            <a:r>
              <a:rPr lang="en-GB" dirty="0"/>
              <a:t>which holds a potential challenge - (scenario, place, space and equipment), has been set out by the adult. </a:t>
            </a:r>
          </a:p>
          <a:p>
            <a:endParaRPr lang="en-US" sz="1200" kern="1200" dirty="0">
              <a:solidFill>
                <a:srgbClr val="FFFFFF"/>
              </a:solidFill>
              <a:latin typeface="+mn-lt"/>
              <a:ea typeface="+mn-ea"/>
              <a:cs typeface="+mn-cs"/>
            </a:endParaRPr>
          </a:p>
          <a:p>
            <a:r>
              <a:rPr lang="en-GB" dirty="0"/>
              <a:t>Green bucket – goal and expectation –The child has decided that they want water to flow into this bucket – the adult steps back. </a:t>
            </a:r>
            <a:r>
              <a:rPr lang="en-GB" b="1" dirty="0"/>
              <a:t> Invite a questions – what might your learners’ green buckets be? </a:t>
            </a:r>
            <a:endParaRPr lang="en-GB" dirty="0"/>
          </a:p>
          <a:p>
            <a:endParaRPr lang="en-GB" dirty="0"/>
          </a:p>
          <a:p>
            <a:r>
              <a:rPr lang="en-GB" dirty="0"/>
              <a:t>Orange Bucket – solid support – safety and belonging, supporting practice – this has been chosen by the child out of all the other things they could have chosen, this is the one they know will work the best from the selection laid out from the adult, (Co-construction – we offer options, information, we collaborate).</a:t>
            </a:r>
            <a:r>
              <a:rPr lang="en-GB" b="1" dirty="0"/>
              <a:t>  What are the choices that your learners make for the supports? </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Pipes – pedagogy – again, the child has had a choice in how they are positioned and has placed them themselves, with support from the adult in the right place, at the right time.  This forms the scaffolded structure through which the water (action and learning) will flow.</a:t>
            </a:r>
            <a:r>
              <a:rPr lang="en-GB" b="1" dirty="0"/>
              <a:t>  What support choices can your students make for themselves? What may you choose to put to them as scaffolds?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What are the scaffolds that they need? What might their orange buckets look like? </a:t>
            </a:r>
          </a:p>
          <a:p>
            <a:endParaRPr lang="en-GB" dirty="0"/>
          </a:p>
          <a:p>
            <a:r>
              <a:rPr lang="en-GB" dirty="0"/>
              <a:t>Watering Can is the knowledge and understanding – this holds action, informs the ‘pipes of pedagogy’ – notice the discarded watering can on the floor – this is now empty and has been replenished and renewed with new ideas </a:t>
            </a:r>
          </a:p>
          <a:p>
            <a:endParaRPr lang="en-GB" dirty="0"/>
          </a:p>
          <a:p>
            <a:r>
              <a:rPr lang="en-GB" dirty="0"/>
              <a:t>Water – (action or learning) – this comes from knowledge and understanding is dynamic and flows through practice, responding to practice and how it is positioned. If practice is not adequately supportive, the water will spill out, the support may shift or the water will flow in the wrong direction</a:t>
            </a:r>
            <a:r>
              <a:rPr lang="en-GB" b="1" dirty="0"/>
              <a:t>. It only flows because of the interrelationships between body and place, learner and scaffold, but … what would happen if, the pipes hadn’t been positioned? What would happen if it were a different bucket? What if the child wasn’t motivated enough to pour the water into the bucket? What would we do about it?</a:t>
            </a:r>
          </a:p>
          <a:p>
            <a:endParaRPr lang="en-GB" dirty="0"/>
          </a:p>
          <a:p>
            <a:r>
              <a:rPr lang="en-GB" dirty="0"/>
              <a:t>People – two people, the photographer (adult) and child – the child is taking ownership of how learning takes place, the adult has provided the scaffolds and pedagogy – however it is the child who has positioned themselves in relation to their goal. The adult is actively noticing the situation and will offer additional support and adapt practice – the pipes – as needed. We also notice success, celebrate problem-solving. Together we will reflect on ‘what worked’ and why to take forward into our next challenge – perhaps with different pipes.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15016E-E97C-4016-B32E-72BF9280E8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3146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ea typeface="Calibri"/>
                <a:cs typeface="Calibri"/>
              </a:rPr>
              <a:t>JH and LS</a:t>
            </a:r>
          </a:p>
          <a:p>
            <a:pPr>
              <a:defRPr/>
            </a:pPr>
            <a:r>
              <a:rPr lang="en-GB" b="1" dirty="0">
                <a:ea typeface="Calibri"/>
                <a:cs typeface="Calibri"/>
              </a:rPr>
              <a:t>How we’ve put all of this into an evolving module</a:t>
            </a:r>
          </a:p>
          <a:p>
            <a:pPr>
              <a:defRPr/>
            </a:pPr>
            <a:endParaRPr lang="en-GB" dirty="0">
              <a:ea typeface="Calibri"/>
              <a:cs typeface="Calibri"/>
            </a:endParaRPr>
          </a:p>
          <a:p>
            <a:pPr>
              <a:defRPr/>
            </a:pPr>
            <a:r>
              <a:rPr lang="en-GB" dirty="0">
                <a:ea typeface="Calibri"/>
                <a:cs typeface="Calibri"/>
              </a:rPr>
              <a:t>We are advocates for a curriculum design in ITE that is formed through collaborative approaches and demonstrates how experiential and authentic learning experiences can be effectively interwoven with study in Higher Education.  </a:t>
            </a:r>
            <a:endParaRPr lang="en-GB" dirty="0"/>
          </a:p>
          <a:p>
            <a:pPr lvl="0"/>
            <a:endParaRPr lang="en-US" sz="1200" dirty="0"/>
          </a:p>
          <a:p>
            <a:pPr lvl="0"/>
            <a:r>
              <a:rPr lang="en-US" sz="1200" dirty="0" err="1"/>
              <a:t>Recognise</a:t>
            </a:r>
            <a:r>
              <a:rPr lang="en-US" sz="1200" dirty="0"/>
              <a:t> and deal with ‘unknown unknowns’.</a:t>
            </a:r>
          </a:p>
          <a:p>
            <a:pPr>
              <a:defRPr/>
            </a:pPr>
            <a:endParaRPr lang="en-US" dirty="0">
              <a:ea typeface="Calibri"/>
              <a:cs typeface="Calibri"/>
            </a:endParaRPr>
          </a:p>
          <a:p>
            <a:r>
              <a:rPr lang="en-GB" dirty="0"/>
              <a:t>We want our student teachers to have teacher agency &amp; ownership in classroom &amp; to have the confidence and flexibility to go beyond the curriculum.  Outdoor learning is an example of this and allows for Impactful, memorable learning experiences both for our student teachers but also for the children who they will go onto teach in the future.</a:t>
            </a:r>
            <a:endParaRPr lang="en-GB" dirty="0">
              <a:ea typeface="Calibri"/>
              <a:cs typeface="Calibri"/>
            </a:endParaRPr>
          </a:p>
          <a:p>
            <a:endParaRPr lang="en-GB" dirty="0">
              <a:ea typeface="Calibri"/>
              <a:cs typeface="Calibri"/>
            </a:endParaRPr>
          </a:p>
          <a:p>
            <a:r>
              <a:rPr lang="en-GB" dirty="0">
                <a:solidFill>
                  <a:srgbClr val="000000"/>
                </a:solidFill>
                <a:ea typeface="Calibri" panose="020F0502020204030204"/>
                <a:cs typeface="Calibri" panose="020F0502020204030204"/>
              </a:rPr>
              <a:t>We encourage our student teachers to reflect upon their own personal teaching philosophy, to consider what is important to them as a teacher and what they will become advocates for in their own practice.</a:t>
            </a:r>
          </a:p>
          <a:p>
            <a:endParaRPr lang="en-GB" dirty="0">
              <a:solidFill>
                <a:srgbClr val="000000"/>
              </a:solidFill>
            </a:endParaRPr>
          </a:p>
          <a:p>
            <a:r>
              <a:rPr lang="en-GB" dirty="0">
                <a:solidFill>
                  <a:srgbClr val="333333"/>
                </a:solidFill>
              </a:rPr>
              <a:t>This aligns with UCET's paper on the intellectual base of Teacher Education.  UCET values teacher education that works within a model of professional collaboration to produce teachers who are:</a:t>
            </a:r>
            <a:endParaRPr lang="en-GB" dirty="0"/>
          </a:p>
          <a:p>
            <a:pPr marL="171450" indent="-171450">
              <a:buFont typeface="Arial"/>
              <a:buChar char="•"/>
            </a:pPr>
            <a:r>
              <a:rPr lang="en-GB" b="1" dirty="0">
                <a:solidFill>
                  <a:srgbClr val="333333"/>
                </a:solidFill>
              </a:rPr>
              <a:t>competent and confident professionals</a:t>
            </a:r>
            <a:r>
              <a:rPr lang="en-GB" dirty="0">
                <a:solidFill>
                  <a:srgbClr val="333333"/>
                </a:solidFill>
              </a:rPr>
              <a:t> who recognise and understand that educating is a professional, thoughtful and intellectual endeavour. They learn from research, direct experience, their peers and other sources of knowledge.</a:t>
            </a:r>
            <a:endParaRPr lang="en-GB" dirty="0"/>
          </a:p>
          <a:p>
            <a:pPr marL="171450" indent="-171450">
              <a:buFont typeface="Arial"/>
              <a:buChar char="•"/>
            </a:pPr>
            <a:r>
              <a:rPr lang="en-GB" b="1" dirty="0">
                <a:solidFill>
                  <a:srgbClr val="333333"/>
                </a:solidFill>
              </a:rPr>
              <a:t>epistemic agents</a:t>
            </a:r>
            <a:r>
              <a:rPr lang="en-GB" dirty="0">
                <a:solidFill>
                  <a:srgbClr val="333333"/>
                </a:solidFill>
              </a:rPr>
              <a:t>, who act as independent thinkers, recognising that knowledge, policy and practice are contestable, provisional and contingent. As such, teachers search for theories and research that can underpin, challenge or illuminate their practice. </a:t>
            </a:r>
            <a:endParaRPr lang="en-GB" dirty="0"/>
          </a:p>
          <a:p>
            <a:pPr marL="171450" indent="-171450">
              <a:buFont typeface="Arial"/>
              <a:buChar char="•"/>
            </a:pPr>
            <a:r>
              <a:rPr lang="en-GB" b="1" dirty="0">
                <a:solidFill>
                  <a:srgbClr val="333333"/>
                </a:solidFill>
              </a:rPr>
              <a:t>able to</a:t>
            </a:r>
            <a:r>
              <a:rPr lang="en-GB" dirty="0">
                <a:solidFill>
                  <a:srgbClr val="333333"/>
                </a:solidFill>
              </a:rPr>
              <a:t> </a:t>
            </a:r>
            <a:r>
              <a:rPr lang="en-GB" b="1" dirty="0">
                <a:solidFill>
                  <a:srgbClr val="333333"/>
                </a:solidFill>
              </a:rPr>
              <a:t>engage in enquiry-rich practice</a:t>
            </a:r>
            <a:r>
              <a:rPr lang="en-GB" dirty="0">
                <a:solidFill>
                  <a:srgbClr val="333333"/>
                </a:solidFill>
              </a:rPr>
              <a:t> and have a predisposition to be continually intellectually curious about their work with the capacity to be innovative, creative and receptive to new ideas</a:t>
            </a:r>
            <a:endParaRPr lang="en-GB" dirty="0"/>
          </a:p>
          <a:p>
            <a:pPr marL="171450" indent="-171450">
              <a:buFont typeface="Arial"/>
              <a:buChar char="•"/>
            </a:pPr>
            <a:r>
              <a:rPr lang="en-GB" b="1" dirty="0">
                <a:solidFill>
                  <a:srgbClr val="333333"/>
                </a:solidFill>
              </a:rPr>
              <a:t>responsible professionals</a:t>
            </a:r>
            <a:r>
              <a:rPr lang="en-GB" dirty="0">
                <a:solidFill>
                  <a:srgbClr val="333333"/>
                </a:solidFill>
              </a:rPr>
              <a:t> who act with integrity and recognise the social responsibilities of education, working towards a socially just and sustainable world.</a:t>
            </a:r>
            <a:endParaRPr lang="en-GB" dirty="0"/>
          </a:p>
          <a:p>
            <a:r>
              <a:rPr lang="en-GB" dirty="0">
                <a:solidFill>
                  <a:srgbClr val="333333"/>
                </a:solidFill>
                <a:hlinkClick r:id="rId3"/>
              </a:rPr>
              <a:t>Intellectual Base of Teacher Education report (updated February 2020) | UCET</a:t>
            </a:r>
            <a:endParaRPr lang="en-GB" dirty="0">
              <a:ea typeface="Calibri" panose="020F0502020204030204"/>
              <a:cs typeface="Calibri" panose="020F0502020204030204"/>
            </a:endParaRPr>
          </a:p>
          <a:p>
            <a:endParaRPr lang="en-GB" dirty="0"/>
          </a:p>
          <a:p>
            <a:endParaRPr lang="en-GB" dirty="0"/>
          </a:p>
        </p:txBody>
      </p:sp>
      <p:sp>
        <p:nvSpPr>
          <p:cNvPr id="4" name="Slide Number Placeholder 3"/>
          <p:cNvSpPr>
            <a:spLocks noGrp="1"/>
          </p:cNvSpPr>
          <p:nvPr>
            <p:ph type="sldNum" sz="quarter" idx="5"/>
          </p:nvPr>
        </p:nvSpPr>
        <p:spPr/>
        <p:txBody>
          <a:bodyPr/>
          <a:lstStyle/>
          <a:p>
            <a:fld id="{773578D7-06BB-43CB-AE6D-2154C8E66830}" type="slidenum">
              <a:rPr lang="en-GB" smtClean="0"/>
              <a:t>14</a:t>
            </a:fld>
            <a:endParaRPr lang="en-GB"/>
          </a:p>
        </p:txBody>
      </p:sp>
    </p:spTree>
    <p:extLst>
      <p:ext uri="{BB962C8B-B14F-4D97-AF65-F5344CB8AC3E}">
        <p14:creationId xmlns:p14="http://schemas.microsoft.com/office/powerpoint/2010/main" val="2676102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a typeface="Calibri"/>
                <a:cs typeface="Calibri"/>
              </a:rPr>
              <a:t>LS </a:t>
            </a:r>
          </a:p>
          <a:p>
            <a:r>
              <a:rPr lang="en-GB" sz="1200" b="1" dirty="0"/>
              <a:t>Creation</a:t>
            </a:r>
            <a:r>
              <a:rPr lang="en-GB" sz="1200" dirty="0"/>
              <a:t> </a:t>
            </a:r>
            <a:r>
              <a:rPr lang="en-GB" sz="1200" b="1" dirty="0"/>
              <a:t>and Evolution of the Module – different temporal and spatial plane, which demonstrates students corporeal responses in real-time</a:t>
            </a:r>
            <a:endParaRPr lang="en-GB" b="1" dirty="0">
              <a:ea typeface="Calibri"/>
              <a:cs typeface="Calibri"/>
            </a:endParaRPr>
          </a:p>
          <a:p>
            <a:endParaRPr lang="en-GB" dirty="0">
              <a:ea typeface="Calibri"/>
              <a:cs typeface="Calibri"/>
            </a:endParaRPr>
          </a:p>
          <a:p>
            <a:r>
              <a:rPr lang="en-GB" dirty="0">
                <a:ea typeface="Calibri"/>
                <a:cs typeface="Calibri"/>
              </a:rPr>
              <a:t>Show and scroll through the Padlet – narrate examples </a:t>
            </a:r>
          </a:p>
          <a:p>
            <a:endParaRPr lang="en-GB" dirty="0">
              <a:ea typeface="Calibri"/>
              <a:cs typeface="Calibri"/>
            </a:endParaRPr>
          </a:p>
          <a:p>
            <a:r>
              <a:rPr lang="en-GB" dirty="0"/>
              <a:t>Co-constructive approach to its formation has evolved through interaction and response.</a:t>
            </a:r>
            <a:endParaRPr lang="en-GB" dirty="0">
              <a:ea typeface="Calibri"/>
              <a:cs typeface="Calibri"/>
            </a:endParaRPr>
          </a:p>
          <a:p>
            <a:r>
              <a:rPr lang="en-GB" dirty="0"/>
              <a:t>student choice and ownership over their learning has been central to module design, providing examples of practice to exemplify student responses to teaching stimuli. </a:t>
            </a:r>
            <a:endParaRPr lang="en-GB" dirty="0">
              <a:ea typeface="Calibri"/>
              <a:cs typeface="Calibri"/>
            </a:endParaRPr>
          </a:p>
          <a:p>
            <a:r>
              <a:rPr lang="en-GB" dirty="0"/>
              <a:t>Genuine, connected experience is central in the workshops’ design and delivery as part of an ongoing process of embedding world-centred education (Biesta, 2021), through pedagogies that seek to reconnect learners with themselves, community and the world</a:t>
            </a:r>
            <a:endParaRPr lang="en-GB" dirty="0">
              <a:ea typeface="Calibri"/>
              <a:cs typeface="Calibri"/>
            </a:endParaRPr>
          </a:p>
          <a:p>
            <a:r>
              <a:rPr lang="en-GB" dirty="0"/>
              <a:t>Open pedagogical approaches foster a range of responses throughout the module as student-teachers explore theories, perspectives and worldviews (</a:t>
            </a:r>
            <a:r>
              <a:rPr lang="en-GB" dirty="0" err="1"/>
              <a:t>Beames</a:t>
            </a:r>
            <a:r>
              <a:rPr lang="en-GB" dirty="0"/>
              <a:t> et al, 2024, p.17).  </a:t>
            </a:r>
            <a:endParaRPr lang="en-GB" dirty="0">
              <a:ea typeface="Calibri"/>
              <a:cs typeface="Calibri"/>
            </a:endParaRPr>
          </a:p>
          <a:p>
            <a:r>
              <a:rPr lang="en-GB" dirty="0"/>
              <a:t>Authentic experiences connected to working lives of teachers </a:t>
            </a: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rPr>
              <a:t>As pedagogues, our shared values are driven by finding ways to support students in forming 'deep, personal, and emotional connections' to the locality through exploration and engagement with the local environment’ (Sobel, 2004), with our teaching methodologies </a:t>
            </a:r>
            <a:r>
              <a:rPr lang="en-US" dirty="0" err="1">
                <a:solidFill>
                  <a:srgbClr val="002060"/>
                </a:solidFill>
              </a:rPr>
              <a:t>emphasising</a:t>
            </a:r>
            <a:r>
              <a:rPr lang="en-US" dirty="0">
                <a:solidFill>
                  <a:srgbClr val="002060"/>
                </a:solidFill>
              </a:rPr>
              <a:t> first-hand, experiential learning that can be incorporated into daily practice as teachers.</a:t>
            </a:r>
            <a:endParaRPr lang="en-US" dirty="0">
              <a:solidFill>
                <a:srgbClr val="002060"/>
              </a:solidFill>
              <a:ea typeface="Calibri"/>
              <a:cs typeface="Calibri"/>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 key aspect of this is the introduction of slow pedagogical approaches (Clark, 2022), fostering incidental learning and nature/place/people/self-connection opportunities, for example student-teachers gently rock in hammocks or whittle writing tools around a softly burning fire in the woods.</a:t>
            </a:r>
            <a:endParaRPr lang="en-GB" sz="1200" kern="1200" dirty="0">
              <a:solidFill>
                <a:schemeClr val="tx1"/>
              </a:solidFill>
              <a:latin typeface="+mn-lt"/>
              <a:ea typeface="Calibri"/>
              <a:cs typeface="Calibri"/>
            </a:endParaRPr>
          </a:p>
          <a:p>
            <a:endParaRPr lang="en-GB" dirty="0">
              <a:ea typeface="Calibri"/>
              <a:cs typeface="Calibri"/>
            </a:endParaRPr>
          </a:p>
          <a:p>
            <a:r>
              <a:rPr lang="en-GB" sz="1200" b="0" i="0" u="none" strike="noStrike" kern="1200" baseline="0" dirty="0">
                <a:solidFill>
                  <a:schemeClr val="tx1"/>
                </a:solidFill>
                <a:latin typeface="+mn-lt"/>
                <a:ea typeface="+mn-ea"/>
                <a:cs typeface="+mn-cs"/>
              </a:rPr>
              <a:t>(</a:t>
            </a:r>
            <a:r>
              <a:rPr lang="en-GB" dirty="0"/>
              <a:t>Steph - Photos</a:t>
            </a:r>
            <a:r>
              <a:rPr lang="en-GB" sz="1200" b="0" i="0" u="none" strike="noStrike" kern="1200" baseline="0" dirty="0">
                <a:solidFill>
                  <a:schemeClr val="tx1"/>
                </a:solidFill>
                <a:latin typeface="+mn-lt"/>
                <a:ea typeface="+mn-ea"/>
                <a:cs typeface="+mn-cs"/>
              </a:rPr>
              <a:t>) Ownership of learning is evident in the array of interpretations of campus; some through the creation of ‘pigeon-eye view messy-maps’, others through Tik-Toks of ‘the journey of a snail’ in a micro-exploration of small spaces in familiar places. Further afield, student–teachers engage in the stimulus of a ‘Roman Tour of York’ to plan and deliver a </a:t>
            </a:r>
            <a:r>
              <a:rPr lang="en-GB" sz="1200" b="0" i="1" u="none" strike="noStrike" kern="1200" baseline="0" dirty="0">
                <a:solidFill>
                  <a:schemeClr val="tx1"/>
                </a:solidFill>
                <a:latin typeface="+mn-lt"/>
                <a:ea typeface="+mn-ea"/>
                <a:cs typeface="+mn-cs"/>
              </a:rPr>
              <a:t>microteach</a:t>
            </a:r>
            <a:r>
              <a:rPr lang="en-GB" sz="1200" b="0" i="0" u="none" strike="noStrike" kern="1200" baseline="0" dirty="0">
                <a:solidFill>
                  <a:schemeClr val="tx1"/>
                </a:solidFill>
                <a:latin typeface="+mn-lt"/>
                <a:ea typeface="+mn-ea"/>
                <a:cs typeface="+mn-cs"/>
              </a:rPr>
              <a:t>; an ‘approximation of practice’ (Grossman et al., 2009), to rehearse teaching skills in a low-stakes environment with their peers. Applying a range of pedagogical approaches in their city has led to joyful, playful encounters (Woods, 2017): a dramatic re-enactment of marching Roman soldiers in tortoise formation; a peaceful creation of a mosaic made from natural materials near York’s Roman ruins. Other experiences introduce student-teachers to OL and nature-connection, such as exploring the university allotment; designing outdoor spaces; ‘storying the outdoors’ river walks to uncover the secrets of fairies and an introduction to Forest School activities in a local woodland.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GB" smtClean="0"/>
              <a:t>15</a:t>
            </a:fld>
            <a:endParaRPr lang="en-GB"/>
          </a:p>
        </p:txBody>
      </p:sp>
    </p:spTree>
    <p:extLst>
      <p:ext uri="{BB962C8B-B14F-4D97-AF65-F5344CB8AC3E}">
        <p14:creationId xmlns:p14="http://schemas.microsoft.com/office/powerpoint/2010/main" val="2825203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LS – brings us onto our research which you can read about in Chapter 7 of the book </a:t>
            </a:r>
          </a:p>
          <a:p>
            <a:r>
              <a:rPr lang="en-US" dirty="0">
                <a:ea typeface="Calibri"/>
                <a:cs typeface="Calibri"/>
              </a:rPr>
              <a:t>Introduce how we gathered student teacher voice</a:t>
            </a:r>
            <a:endParaRPr lang="en-US" dirty="0"/>
          </a:p>
          <a:p>
            <a:r>
              <a:rPr lang="en-GB" dirty="0"/>
              <a:t>Narrative interviews with former student-teachers</a:t>
            </a:r>
            <a:endParaRPr lang="en-US" dirty="0"/>
          </a:p>
          <a:p>
            <a:endParaRPr lang="en-GB" dirty="0"/>
          </a:p>
          <a:p>
            <a:pPr marL="0" indent="0">
              <a:buNone/>
            </a:pPr>
            <a:r>
              <a:rPr lang="en-GB" dirty="0"/>
              <a:t>Discussion included:</a:t>
            </a:r>
            <a:endParaRPr lang="en-GB" dirty="0">
              <a:ea typeface="Calibri"/>
              <a:cs typeface="Calibri"/>
            </a:endParaRPr>
          </a:p>
          <a:p>
            <a:r>
              <a:rPr lang="en-GB" dirty="0"/>
              <a:t>The module</a:t>
            </a:r>
            <a:endParaRPr lang="en-GB" dirty="0">
              <a:ea typeface="Calibri"/>
              <a:cs typeface="Calibri"/>
            </a:endParaRPr>
          </a:p>
          <a:p>
            <a:r>
              <a:rPr lang="en-GB" dirty="0"/>
              <a:t>Outdoor learning in school placements</a:t>
            </a:r>
            <a:endParaRPr lang="en-GB" dirty="0">
              <a:ea typeface="Calibri"/>
              <a:cs typeface="Calibri"/>
            </a:endParaRPr>
          </a:p>
          <a:p>
            <a:r>
              <a:rPr lang="en-GB" dirty="0"/>
              <a:t>Teaching philosophy going forward</a:t>
            </a:r>
            <a:endParaRPr lang="en-GB" dirty="0">
              <a:ea typeface="Calibri"/>
              <a:cs typeface="Calibri"/>
            </a:endParaRPr>
          </a:p>
          <a:p>
            <a:endParaRPr lang="en-US" dirty="0">
              <a:solidFill>
                <a:srgbClr val="002060"/>
              </a:solidFill>
              <a:ea typeface="Calibri"/>
              <a:cs typeface="Calibri"/>
            </a:endParaRPr>
          </a:p>
          <a:p>
            <a:r>
              <a:rPr lang="en-US" dirty="0">
                <a:solidFill>
                  <a:srgbClr val="002060"/>
                </a:solidFill>
                <a:ea typeface="Calibri"/>
                <a:cs typeface="Calibri"/>
              </a:rPr>
              <a:t>Through joint thematic analysis, key themes emerged. </a:t>
            </a:r>
          </a:p>
          <a:p>
            <a:endParaRPr lang="en-US" dirty="0">
              <a:solidFill>
                <a:srgbClr val="002060"/>
              </a:solidFill>
              <a:ea typeface="Calibri"/>
              <a:cs typeface="Calibri"/>
            </a:endParaRPr>
          </a:p>
          <a:p>
            <a:endParaRPr lang="en-US" dirty="0">
              <a:solidFill>
                <a:srgbClr val="002060"/>
              </a:solidFill>
              <a:ea typeface="Calibri"/>
              <a:cs typeface="Calibri"/>
            </a:endParaRPr>
          </a:p>
          <a:p>
            <a:r>
              <a:rPr lang="en-US" dirty="0">
                <a:solidFill>
                  <a:srgbClr val="002060"/>
                </a:solidFill>
                <a:ea typeface="Calibri"/>
                <a:cs typeface="Calibri"/>
              </a:rPr>
              <a:t>Lucy – discuss </a:t>
            </a:r>
            <a:r>
              <a:rPr lang="en-US" dirty="0" err="1">
                <a:solidFill>
                  <a:srgbClr val="002060"/>
                </a:solidFill>
                <a:ea typeface="Calibri"/>
                <a:cs typeface="Calibri"/>
              </a:rPr>
              <a:t>mindmap</a:t>
            </a:r>
            <a:endParaRPr lang="en-US" dirty="0">
              <a:solidFill>
                <a:srgbClr val="002060"/>
              </a:solidFill>
            </a:endParaRPr>
          </a:p>
          <a:p>
            <a:r>
              <a:rPr lang="en-US" dirty="0">
                <a:solidFill>
                  <a:srgbClr val="002060"/>
                </a:solidFill>
              </a:rPr>
              <a:t>This framework distills the connections that are developed by students interactively responding in different places they experience.</a:t>
            </a:r>
            <a:endParaRPr lang="en-US" dirty="0"/>
          </a:p>
        </p:txBody>
      </p:sp>
      <p:sp>
        <p:nvSpPr>
          <p:cNvPr id="4" name="Slide Number Placeholder 3"/>
          <p:cNvSpPr>
            <a:spLocks noGrp="1"/>
          </p:cNvSpPr>
          <p:nvPr>
            <p:ph type="sldNum" sz="quarter" idx="5"/>
          </p:nvPr>
        </p:nvSpPr>
        <p:spPr/>
        <p:txBody>
          <a:bodyPr/>
          <a:lstStyle/>
          <a:p>
            <a:fld id="{EB453D56-1CD8-44FD-990F-6271B555AA9D}" type="slidenum">
              <a:rPr lang="en-GB"/>
              <a:t>16</a:t>
            </a:fld>
            <a:endParaRPr lang="en-GB"/>
          </a:p>
        </p:txBody>
      </p:sp>
    </p:spTree>
    <p:extLst>
      <p:ext uri="{BB962C8B-B14F-4D97-AF65-F5344CB8AC3E}">
        <p14:creationId xmlns:p14="http://schemas.microsoft.com/office/powerpoint/2010/main" val="401230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587CD-2B85-AF9F-10FC-FBB88372C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E1B3E-87C7-26C2-2EB9-74BFFFB16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9E749-CEAE-55A5-CFC6-7FC44AB89C34}"/>
              </a:ext>
            </a:extLst>
          </p:cNvPr>
          <p:cNvSpPr>
            <a:spLocks noGrp="1"/>
          </p:cNvSpPr>
          <p:nvPr>
            <p:ph type="body" idx="1"/>
          </p:nvPr>
        </p:nvSpPr>
        <p:spPr/>
        <p:txBody>
          <a:bodyPr/>
          <a:lstStyle/>
          <a:p>
            <a:pPr>
              <a:lnSpc>
                <a:spcPct val="90000"/>
              </a:lnSpc>
              <a:spcBef>
                <a:spcPts val="1000"/>
              </a:spcBef>
            </a:pPr>
            <a:r>
              <a:rPr lang="en-GB">
                <a:highlight>
                  <a:srgbClr val="FFFF00"/>
                </a:highlight>
              </a:rPr>
              <a:t>Purpose: To demonstrate the need for OL in current educational &amp; wider contexts</a:t>
            </a:r>
            <a:endParaRPr lang="en-US">
              <a:highlight>
                <a:srgbClr val="FFFF00"/>
              </a:highlight>
              <a:ea typeface="Calibri"/>
              <a:cs typeface="Calibri"/>
            </a:endParaRPr>
          </a:p>
          <a:p>
            <a:pPr>
              <a:lnSpc>
                <a:spcPct val="90000"/>
              </a:lnSpc>
              <a:spcBef>
                <a:spcPts val="1000"/>
              </a:spcBef>
            </a:pPr>
            <a:endParaRPr lang="en-US" b="1">
              <a:ea typeface="Calibri" panose="020F0502020204030204"/>
              <a:cs typeface="Calibri" panose="020F0502020204030204"/>
            </a:endParaRPr>
          </a:p>
          <a:p>
            <a:pPr>
              <a:lnSpc>
                <a:spcPct val="90000"/>
              </a:lnSpc>
              <a:spcBef>
                <a:spcPts val="1000"/>
              </a:spcBef>
            </a:pPr>
            <a:endParaRPr lang="en-US" b="1">
              <a:ea typeface="Calibri" panose="020F0502020204030204"/>
              <a:cs typeface="Calibri" panose="020F0502020204030204"/>
            </a:endParaRPr>
          </a:p>
          <a:p>
            <a:pPr marL="285750" indent="-285750">
              <a:lnSpc>
                <a:spcPct val="90000"/>
              </a:lnSpc>
              <a:spcBef>
                <a:spcPts val="1000"/>
              </a:spcBef>
              <a:buFont typeface="Arial"/>
              <a:buChar char="•"/>
            </a:pPr>
            <a:r>
              <a:rPr lang="en-US" b="1"/>
              <a:t>Underpinning throughout </a:t>
            </a:r>
            <a:r>
              <a:rPr lang="en-US">
                <a:solidFill>
                  <a:srgbClr val="002060"/>
                </a:solidFill>
              </a:rPr>
              <a:t>Place connection is beyond the present and involves interaction between different temporal and spatial planes. </a:t>
            </a:r>
            <a:endParaRPr lang="en-US"/>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lang="en-GB"/>
              <a:t>Active responses between people and places facilitate metacognition and </a:t>
            </a:r>
            <a:r>
              <a:rPr lang="en-GB" i="1"/>
              <a:t>transversal skills</a:t>
            </a:r>
            <a:r>
              <a:rPr lang="en-GB"/>
              <a:t> development.</a:t>
            </a:r>
            <a:endParaRPr lang="en-US">
              <a:solidFill>
                <a:srgbClr val="000000"/>
              </a:solidFill>
            </a:endParaRPr>
          </a:p>
          <a:p>
            <a:pPr marL="285750" indent="-285750">
              <a:lnSpc>
                <a:spcPct val="90000"/>
              </a:lnSpc>
              <a:spcBef>
                <a:spcPts val="1000"/>
              </a:spcBef>
              <a:buFont typeface="Arial"/>
              <a:buChar char="•"/>
            </a:pPr>
            <a:r>
              <a:rPr lang="en-US">
                <a:solidFill>
                  <a:srgbClr val="002060"/>
                </a:solidFill>
              </a:rPr>
              <a:t>Responses are informed by</a:t>
            </a:r>
            <a:r>
              <a:rPr lang="en-US" b="1" i="1">
                <a:solidFill>
                  <a:srgbClr val="002060"/>
                </a:solidFill>
              </a:rPr>
              <a:t> critical engagement </a:t>
            </a:r>
            <a:r>
              <a:rPr lang="en-US">
                <a:solidFill>
                  <a:srgbClr val="002060"/>
                </a:solidFill>
              </a:rPr>
              <a:t>with place in the 'here and now' and in the 'there and then' (Biesta, 2021).</a:t>
            </a:r>
            <a:endParaRPr lang="en-US">
              <a:ea typeface="Calibri"/>
              <a:cs typeface="Calibri"/>
            </a:endParaRPr>
          </a:p>
          <a:p>
            <a:pPr marL="285750" indent="-285750">
              <a:lnSpc>
                <a:spcPct val="90000"/>
              </a:lnSpc>
              <a:spcBef>
                <a:spcPts val="1000"/>
              </a:spcBef>
              <a:buFont typeface="Arial"/>
              <a:buChar char="•"/>
            </a:pPr>
            <a:r>
              <a:rPr lang="en-US">
                <a:solidFill>
                  <a:srgbClr val="002060"/>
                </a:solidFill>
              </a:rPr>
              <a:t>Asking critical questions and interrogating 'capital': </a:t>
            </a:r>
            <a:r>
              <a:rPr lang="en-US">
                <a:solidFill>
                  <a:schemeClr val="tx2"/>
                </a:solidFill>
              </a:rPr>
              <a:t>Practice </a:t>
            </a:r>
            <a:r>
              <a:rPr lang="en-US" b="1">
                <a:solidFill>
                  <a:schemeClr val="tx2"/>
                </a:solidFill>
              </a:rPr>
              <a:t>past </a:t>
            </a:r>
            <a:r>
              <a:rPr lang="en-US" b="1">
                <a:solidFill>
                  <a:srgbClr val="002060"/>
                </a:solidFill>
              </a:rPr>
              <a:t>– present – future –</a:t>
            </a:r>
            <a:r>
              <a:rPr lang="en-US">
                <a:solidFill>
                  <a:srgbClr val="002060"/>
                </a:solidFill>
              </a:rPr>
              <a:t> drawing on temporal and spatial journeys.</a:t>
            </a:r>
            <a:endParaRPr lang="en-US"/>
          </a:p>
          <a:p>
            <a:pPr marL="285750" indent="-285750">
              <a:lnSpc>
                <a:spcPct val="90000"/>
              </a:lnSpc>
              <a:spcBef>
                <a:spcPts val="1000"/>
              </a:spcBef>
              <a:buFont typeface="Arial"/>
              <a:buChar char="•"/>
            </a:pPr>
            <a:r>
              <a:rPr lang="en-US">
                <a:solidFill>
                  <a:srgbClr val="000000"/>
                </a:solidFill>
              </a:rPr>
              <a:t>Mason's 'active noticing' developed in </a:t>
            </a:r>
            <a:r>
              <a:rPr lang="en-US" i="1">
                <a:solidFill>
                  <a:srgbClr val="000000"/>
                </a:solidFill>
              </a:rPr>
              <a:t>The Discipline of Noticing </a:t>
            </a:r>
            <a:r>
              <a:rPr lang="en-US">
                <a:solidFill>
                  <a:srgbClr val="000000"/>
                </a:solidFill>
              </a:rPr>
              <a:t>askes us to attune ourselves to the possibilities of experience, developing sensitivity and awareness of what is happening at any given time. This accounts for m</a:t>
            </a:r>
            <a:r>
              <a:rPr lang="en-US">
                <a:solidFill>
                  <a:srgbClr val="002060"/>
                </a:solidFill>
              </a:rPr>
              <a:t>emory, sociocultural background and context, cognitive and affective responses, of connections and interactions between </a:t>
            </a:r>
            <a:r>
              <a:rPr lang="en-US" b="1">
                <a:solidFill>
                  <a:srgbClr val="002060"/>
                </a:solidFill>
              </a:rPr>
              <a:t>person – place – space – time – objects – context. This asks us, as teachers, to engage in r</a:t>
            </a:r>
            <a:r>
              <a:rPr lang="en-US">
                <a:solidFill>
                  <a:srgbClr val="002060"/>
                </a:solidFill>
              </a:rPr>
              <a:t>esponsive </a:t>
            </a:r>
            <a:r>
              <a:rPr lang="en-US" b="1" i="1">
                <a:solidFill>
                  <a:srgbClr val="002060"/>
                </a:solidFill>
              </a:rPr>
              <a:t>active noticing (Mason, 2002) </a:t>
            </a:r>
            <a:r>
              <a:rPr lang="en-US" b="1">
                <a:solidFill>
                  <a:srgbClr val="002060"/>
                </a:solidFill>
              </a:rPr>
              <a:t>Foss Fairies – noticing the responses of student-teachers and fostering creativity as response to place. </a:t>
            </a:r>
            <a:endParaRPr lang="en-US">
              <a:solidFill>
                <a:srgbClr val="002060"/>
              </a:solidFill>
            </a:endParaRPr>
          </a:p>
          <a:p>
            <a:pPr marL="285750" indent="-285750">
              <a:lnSpc>
                <a:spcPct val="90000"/>
              </a:lnSpc>
              <a:spcBef>
                <a:spcPts val="1000"/>
              </a:spcBef>
              <a:buFont typeface="Arial"/>
              <a:buChar char="•"/>
            </a:pPr>
            <a:endParaRPr lang="en-US">
              <a:solidFill>
                <a:srgbClr val="000000"/>
              </a:solidFill>
            </a:endParaRPr>
          </a:p>
          <a:p>
            <a:pPr marL="285750" indent="-285750">
              <a:lnSpc>
                <a:spcPct val="90000"/>
              </a:lnSpc>
              <a:spcBef>
                <a:spcPts val="1000"/>
              </a:spcBef>
              <a:buFont typeface="Arial"/>
              <a:buChar char="•"/>
            </a:pPr>
            <a:r>
              <a:rPr lang="en-US">
                <a:solidFill>
                  <a:srgbClr val="000000"/>
                </a:solidFill>
              </a:rPr>
              <a:t>In place-responsive pedagogy, we look at how these 'happenings' transcend place and time, to inform how noticing a possibility in the present moment, reflecting back on what has been noticed, or known, before in order to prepare for the future. </a:t>
            </a:r>
            <a:endParaRPr lang="en-US">
              <a:solidFill>
                <a:srgbClr val="002060"/>
              </a:solidFill>
              <a:ea typeface="Calibri"/>
              <a:cs typeface="Calibri"/>
            </a:endParaRPr>
          </a:p>
          <a:p>
            <a:pPr marL="285750" indent="-285750">
              <a:lnSpc>
                <a:spcPct val="90000"/>
              </a:lnSpc>
              <a:spcBef>
                <a:spcPts val="1000"/>
              </a:spcBef>
              <a:buFont typeface="Arial,Sans-Serif"/>
              <a:buChar char="•"/>
            </a:pPr>
            <a:endParaRPr lang="en-US"/>
          </a:p>
          <a:p>
            <a:pPr marL="285750" indent="-285750">
              <a:lnSpc>
                <a:spcPct val="90000"/>
              </a:lnSpc>
              <a:spcBef>
                <a:spcPts val="1000"/>
              </a:spcBef>
              <a:buFont typeface="Arial,Sans-Serif"/>
              <a:buChar char="•"/>
            </a:pPr>
            <a:r>
              <a:rPr lang="en-US"/>
              <a:t>Lived experiences of students support development of philosophy that is socially, culturally and environmentally aware. </a:t>
            </a:r>
            <a:endParaRPr lang="en-US">
              <a:solidFill>
                <a:srgbClr val="444444"/>
              </a:solidFill>
              <a:ea typeface="Calibri"/>
              <a:cs typeface="Calibri"/>
            </a:endParaRPr>
          </a:p>
          <a:p>
            <a:pPr marL="285750" indent="-285750">
              <a:lnSpc>
                <a:spcPct val="90000"/>
              </a:lnSpc>
              <a:spcBef>
                <a:spcPts val="1000"/>
              </a:spcBef>
              <a:buFont typeface="Arial"/>
              <a:buChar char="•"/>
            </a:pPr>
            <a:endParaRPr lang="en-US"/>
          </a:p>
          <a:p>
            <a:pPr marL="285750" indent="-285750">
              <a:lnSpc>
                <a:spcPct val="90000"/>
              </a:lnSpc>
              <a:spcBef>
                <a:spcPts val="1000"/>
              </a:spcBef>
              <a:buFont typeface="Arial"/>
              <a:buChar char="•"/>
            </a:pPr>
            <a:r>
              <a:rPr lang="en-US"/>
              <a:t>Pedagogy of place – Biesta – ‘key pedagogical approaches – education has to take place in the here and the now’ (Contrast with Gruenwald -critical approach -</a:t>
            </a:r>
            <a:r>
              <a:rPr lang="en-US" err="1"/>
              <a:t>decolonisation</a:t>
            </a:r>
            <a:r>
              <a:rPr lang="en-US"/>
              <a:t> through history and geography e.g. Constantine)</a:t>
            </a:r>
            <a:endParaRPr lang="en-US">
              <a:ea typeface="Calibri"/>
              <a:cs typeface="Calibri"/>
            </a:endParaRPr>
          </a:p>
          <a:p>
            <a:pPr marL="285750" indent="-285750">
              <a:lnSpc>
                <a:spcPct val="90000"/>
              </a:lnSpc>
              <a:spcBef>
                <a:spcPts val="1000"/>
              </a:spcBef>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F0E8DAFB-3333-5616-0251-5A00557E12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53D56-1CD8-44FD-990F-6271B555AA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79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highlight>
                <a:srgbClr val="FFFF00"/>
              </a:highlight>
              <a:ea typeface="Calibri" panose="020F0502020204030204"/>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highlight>
                  <a:srgbClr val="FFFF00"/>
                </a:highlight>
              </a:rPr>
              <a:t>Purpose</a:t>
            </a:r>
            <a:endParaRPr lang="en-US" dirty="0">
              <a:highlight>
                <a:srgbClr val="FFFF00"/>
              </a:highlight>
              <a:ea typeface="Calibri" panose="020F0502020204030204"/>
              <a:cs typeface="Calibri" panose="020F0502020204030204"/>
            </a:endParaRPr>
          </a:p>
          <a:p>
            <a:pPr marL="171450" indent="-171450">
              <a:buFontTx/>
              <a:buChar char="-"/>
            </a:pPr>
            <a:r>
              <a:rPr lang="en-US" dirty="0">
                <a:highlight>
                  <a:srgbClr val="FFFF00"/>
                </a:highlight>
                <a:ea typeface="Calibri" panose="020F0502020204030204"/>
                <a:cs typeface="Calibri" panose="020F0502020204030204"/>
              </a:rPr>
              <a:t>We want to share this with you now as part of an experiential insight into teaching and learning in the outdoors</a:t>
            </a:r>
            <a:endParaRPr lang="en-US" b="1" dirty="0">
              <a:highlight>
                <a:srgbClr val="FFFF00"/>
              </a:highlight>
              <a:ea typeface="Calibri"/>
              <a:cs typeface="Calibri"/>
            </a:endParaRPr>
          </a:p>
          <a:p>
            <a:pPr marL="171450" indent="-171450">
              <a:buFont typeface="Arial"/>
              <a:buChar char="•"/>
            </a:pPr>
            <a:endParaRPr lang="en-US" dirty="0"/>
          </a:p>
          <a:p>
            <a:pPr marL="285750" indent="-285750">
              <a:buFont typeface="Arial"/>
              <a:buChar char="•"/>
            </a:pPr>
            <a:r>
              <a:rPr lang="en-US" dirty="0"/>
              <a:t>Many student–teachers discussed the group ethos and how personal knowledge, passion and enthusiasm of facilitators had a positive influence on responses to OL. As you can see from the quote on the slide from one of our STs.</a:t>
            </a:r>
            <a:r>
              <a:rPr lang="en-GB" sz="1200" b="0" i="0" u="none" strike="noStrike" kern="1200" baseline="0" dirty="0">
                <a:solidFill>
                  <a:schemeClr val="tx1"/>
                </a:solidFill>
                <a:latin typeface="+mn-lt"/>
                <a:ea typeface="+mn-ea"/>
                <a:cs typeface="+mn-cs"/>
              </a:rPr>
              <a:t> Student–teachers participate differently (conceptually and experientially), encountering ‘a highly personal but social and ecological meaning-making and learning journey that slowly unfolds’</a:t>
            </a:r>
          </a:p>
          <a:p>
            <a:pPr marL="285750" indent="-285750">
              <a:buFont typeface="Arial"/>
              <a:buChar char="•"/>
            </a:pPr>
            <a:r>
              <a:rPr lang="en-US" b="1" dirty="0"/>
              <a:t> Student teachers experience outdoor learning (OL) on a corporal level - noticing their thoughts, feelings, and values about it.</a:t>
            </a:r>
            <a:endParaRPr lang="en-US" dirty="0">
              <a:ea typeface="Calibri"/>
              <a:cs typeface="Calibri"/>
            </a:endParaRPr>
          </a:p>
          <a:p>
            <a:pPr marL="285750" indent="-285750">
              <a:buFont typeface="Arial"/>
              <a:buChar char="•"/>
            </a:pPr>
            <a:r>
              <a:rPr lang="en-US" b="1" dirty="0"/>
              <a:t>Connecting with these experiences helps them understand themselves and the world better.</a:t>
            </a:r>
            <a:endParaRPr lang="en-US" dirty="0">
              <a:ea typeface="Calibri" panose="020F0502020204030204"/>
              <a:cs typeface="Calibri" panose="020F0502020204030204"/>
            </a:endParaRPr>
          </a:p>
          <a:p>
            <a:pPr marL="285750" indent="-285750">
              <a:buFont typeface="Arial"/>
              <a:buChar char="•"/>
            </a:pPr>
            <a:r>
              <a:rPr lang="en-US" b="1" dirty="0"/>
              <a:t>They are encouraged to feel connected </a:t>
            </a:r>
            <a:r>
              <a:rPr lang="en-US" b="1" i="1" dirty="0"/>
              <a:t>with</a:t>
            </a:r>
            <a:r>
              <a:rPr lang="en-US" b="1" dirty="0"/>
              <a:t> nature and places, not just to be </a:t>
            </a:r>
            <a:r>
              <a:rPr lang="en-US" b="1" i="1" dirty="0"/>
              <a:t>in</a:t>
            </a:r>
            <a:r>
              <a:rPr lang="en-US" b="1" dirty="0"/>
              <a:t> them, linking to ideas of ecological justice.</a:t>
            </a:r>
            <a:endParaRPr lang="en-US" dirty="0"/>
          </a:p>
          <a:p>
            <a:pPr marL="285750" indent="-285750">
              <a:buFont typeface="Arial"/>
              <a:buChar char="•"/>
            </a:pPr>
            <a:r>
              <a:rPr lang="en-US" b="1" dirty="0"/>
              <a:t>Storytelling and activities like exploring myths fairy houses and river ecology along a local river helped build this connection and create stories of </a:t>
            </a:r>
            <a:r>
              <a:rPr lang="en-US" b="1" dirty="0" err="1"/>
              <a:t>placefulness</a:t>
            </a:r>
            <a:r>
              <a:rPr lang="en-US" dirty="0"/>
              <a:t>(Witt, 2017).</a:t>
            </a:r>
            <a:endParaRPr lang="en-US" dirty="0">
              <a:ea typeface="Calibri"/>
              <a:cs typeface="Calibri"/>
            </a:endParaRP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(Payne &amp; </a:t>
            </a:r>
            <a:r>
              <a:rPr lang="en-GB" sz="1200" b="0" i="0" u="none" strike="noStrike" kern="1200" baseline="0" dirty="0" err="1">
                <a:solidFill>
                  <a:schemeClr val="tx1"/>
                </a:solidFill>
                <a:latin typeface="+mn-lt"/>
                <a:ea typeface="+mn-ea"/>
                <a:cs typeface="+mn-cs"/>
              </a:rPr>
              <a:t>Wattchow</a:t>
            </a:r>
            <a:r>
              <a:rPr lang="en-GB" sz="1200" b="0" i="0" u="none" strike="noStrike" kern="1200" baseline="0" dirty="0">
                <a:solidFill>
                  <a:schemeClr val="tx1"/>
                </a:solidFill>
                <a:latin typeface="+mn-lt"/>
                <a:ea typeface="+mn-ea"/>
                <a:cs typeface="+mn-cs"/>
              </a:rPr>
              <a:t>, 2009, p. 28).</a:t>
            </a:r>
          </a:p>
          <a:p>
            <a:pPr marL="0" indent="0">
              <a:buFont typeface="Arial"/>
              <a:buNone/>
            </a:pPr>
            <a:endParaRPr lang="en-US" dirty="0">
              <a:ea typeface="Calibri" panose="020F0502020204030204"/>
              <a:cs typeface="Calibri" panose="020F0502020204030204"/>
            </a:endParaRPr>
          </a:p>
          <a:p>
            <a:r>
              <a:rPr lang="en-GB" b="1" dirty="0">
                <a:ea typeface="+mn-lt"/>
                <a:cs typeface="+mn-lt"/>
              </a:rPr>
              <a:t>Connected </a:t>
            </a:r>
            <a:r>
              <a:rPr lang="en-GB" b="1" i="1" dirty="0">
                <a:ea typeface="+mn-lt"/>
                <a:cs typeface="+mn-lt"/>
              </a:rPr>
              <a:t>with</a:t>
            </a:r>
            <a:r>
              <a:rPr lang="en-GB" b="1" dirty="0">
                <a:ea typeface="+mn-lt"/>
                <a:cs typeface="+mn-lt"/>
              </a:rPr>
              <a:t> nature and places</a:t>
            </a:r>
            <a:r>
              <a:rPr lang="en-GB" dirty="0">
                <a:ea typeface="+mn-lt"/>
                <a:cs typeface="+mn-lt"/>
              </a:rPr>
              <a:t>, not just to be </a:t>
            </a:r>
            <a:r>
              <a:rPr lang="en-GB" i="1" dirty="0">
                <a:ea typeface="+mn-lt"/>
                <a:cs typeface="+mn-lt"/>
              </a:rPr>
              <a:t>in</a:t>
            </a:r>
            <a:r>
              <a:rPr lang="en-GB" dirty="0">
                <a:ea typeface="+mn-lt"/>
                <a:cs typeface="+mn-lt"/>
              </a:rPr>
              <a:t> them (Payne &amp; </a:t>
            </a:r>
            <a:r>
              <a:rPr lang="en-GB" dirty="0" err="1">
                <a:ea typeface="+mn-lt"/>
                <a:cs typeface="+mn-lt"/>
              </a:rPr>
              <a:t>Wattchow</a:t>
            </a:r>
            <a:r>
              <a:rPr lang="en-GB" dirty="0">
                <a:ea typeface="+mn-lt"/>
                <a:cs typeface="+mn-lt"/>
              </a:rPr>
              <a:t>, 2008). </a:t>
            </a:r>
            <a:endParaRPr lang="en-US" dirty="0">
              <a:ea typeface="Calibri"/>
              <a:cs typeface="Calibri"/>
            </a:endParaRPr>
          </a:p>
          <a:p>
            <a:pPr marL="285750" indent="-285750">
              <a:buFont typeface="Arial"/>
              <a:buChar char="•"/>
            </a:pPr>
            <a:r>
              <a:rPr lang="en-US" dirty="0"/>
              <a:t>Lily explained that ‘placemaking’ and nature-connection experiences would support children to grow into ‘adults who are more likely to be environmentally conscious’ with ‘real long-term impact’. </a:t>
            </a:r>
            <a:endParaRPr lang="en-US" dirty="0">
              <a:ea typeface="Calibri"/>
              <a:cs typeface="Calibri"/>
            </a:endParaRPr>
          </a:p>
          <a:p>
            <a:pPr marL="0" indent="0">
              <a:buFont typeface="Arial"/>
              <a:buNone/>
            </a:pPr>
            <a:endParaRPr lang="en-US" dirty="0">
              <a:ea typeface="Calibri"/>
              <a:cs typeface="Calibri"/>
            </a:endParaRPr>
          </a:p>
          <a:p>
            <a:pPr marL="171450" indent="-171450">
              <a:buFont typeface="Arial"/>
              <a:buChar char="•"/>
            </a:pPr>
            <a:r>
              <a:rPr lang="en-US" dirty="0"/>
              <a:t>This demonstrates the importance of the social context for learning to take place, cementing a socio-cultural perspective within OL that views ‘understanding’ not as an ‘individual affair (...) but can be seen as being linked more closely to context and experience’ (Waite, 2017, p. 17). </a:t>
            </a:r>
            <a:endParaRPr lang="en-US" dirty="0">
              <a:ea typeface="Calibri"/>
              <a:cs typeface="Calibri"/>
            </a:endParaRPr>
          </a:p>
          <a:p>
            <a:pPr marL="171450" indent="-171450">
              <a:buFont typeface="Arial"/>
              <a:buChar char="•"/>
            </a:pPr>
            <a:endParaRPr lang="en-US" dirty="0">
              <a:ea typeface="Calibri"/>
              <a:cs typeface="Calibri"/>
            </a:endParaRPr>
          </a:p>
          <a:p>
            <a:pPr marL="171450" indent="-171450">
              <a:buFontTx/>
              <a:buChar char="-"/>
            </a:pPr>
            <a:r>
              <a:rPr lang="en-US" dirty="0"/>
              <a:t>As discussed earlier we don't want our teachers to feel those ontological insecurities but to be epistemic agents.  We don’t want robots, we want responsiveness.  Through OL we see learning at different levels this can come in many different forms, sometimes observable, sometimes a transition in beliefs.</a:t>
            </a:r>
            <a:endParaRPr lang="en-US" dirty="0">
              <a:ea typeface="Calibri" panose="020F0502020204030204"/>
              <a:cs typeface="Calibri" panose="020F0502020204030204"/>
            </a:endParaRPr>
          </a:p>
          <a:p>
            <a:pPr marL="171450" indent="-171450">
              <a:buFontTx/>
              <a:buChar char="-"/>
            </a:pPr>
            <a:r>
              <a:rPr lang="en-US" dirty="0">
                <a:ea typeface="Calibri" panose="020F0502020204030204"/>
                <a:cs typeface="Calibri" panose="020F0502020204030204"/>
              </a:rPr>
              <a:t>.</a:t>
            </a:r>
          </a:p>
          <a:p>
            <a:pPr marL="171450" indent="-171450">
              <a:buFontTx/>
              <a:buChar char="-"/>
            </a:pPr>
            <a:r>
              <a:rPr lang="en-US" dirty="0">
                <a:ea typeface="Calibri" panose="020F0502020204030204"/>
                <a:cs typeface="Calibri" panose="020F0502020204030204"/>
              </a:rPr>
              <a:t>Throughout the module, student-teachers have opportunities to engage with ‘micro-teaches’ – authentic practice that is planned and delivered by student-teachers to their peers to apply theory and practical skills in action. They may respond to ‘place’ explicitly, as on the Foss Fairy Trail, where student teachers engage in storytelling based on different fairy houses and spaces along the river. Narrating their stories has developed in different forms – poetry, prose, drama, mime and even rap. On the Roman tour of York, student teachers choose places to pause and engage with the Roman history of that place through different forms of teaching and learning.   In the final session on the module, student-teachers plan and deliver a short CPD to develop outdoor learning in schools – this is targeted at teacher development and helps to support the development of their assessment – a creative artefact designed to advocate for Outdoor Learning in schools. </a:t>
            </a:r>
          </a:p>
          <a:p>
            <a:pPr marL="171450" indent="-171450">
              <a:buFont typeface="Arial"/>
              <a:buChar char="•"/>
            </a:pP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773578D7-06BB-43CB-AE6D-2154C8E66830}" type="slidenum">
              <a:rPr lang="en-US"/>
              <a:t>18</a:t>
            </a:fld>
            <a:endParaRPr lang="en-US"/>
          </a:p>
        </p:txBody>
      </p:sp>
    </p:spTree>
    <p:extLst>
      <p:ext uri="{BB962C8B-B14F-4D97-AF65-F5344CB8AC3E}">
        <p14:creationId xmlns:p14="http://schemas.microsoft.com/office/powerpoint/2010/main" val="3463016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TEMPORAL and SPATIAL</a:t>
            </a:r>
          </a:p>
          <a:p>
            <a:r>
              <a:rPr lang="en-US" dirty="0">
                <a:ea typeface="Calibri"/>
                <a:cs typeface="Calibri"/>
              </a:rPr>
              <a:t>This is an activity from early in the module, in a workshop called 'The Pigeon and the Snail'. The aim of this workshop is to consider our shared place – YSJ campus – at different levels. </a:t>
            </a:r>
            <a:r>
              <a:rPr lang="en-US" dirty="0"/>
              <a:t>We are 'gradually moving learning beyond familiar, immediate, intimate spaces, to places that could be distant and strange (Sobel, 2013)' (S, H &amp; J, 2025, p.49) </a:t>
            </a:r>
            <a:endParaRPr lang="en-US" dirty="0">
              <a:ea typeface="Calibri"/>
              <a:cs typeface="Calibri"/>
            </a:endParaRPr>
          </a:p>
          <a:p>
            <a:endParaRPr lang="en-US" dirty="0">
              <a:ea typeface="Calibri"/>
              <a:cs typeface="Calibri"/>
            </a:endParaRPr>
          </a:p>
          <a:p>
            <a:r>
              <a:rPr lang="en-US" dirty="0">
                <a:ea typeface="Calibri"/>
                <a:cs typeface="Calibri"/>
              </a:rPr>
              <a:t>Initially, we ask the student teachers to think carefully about mapping, creating their own 'messy map' of a nature walk they have experienced on the YSJ campus, led by other student teachers on the module. From this, we compare our maps, evaluating and interpreting the values of the map-maker, considering the educational possibilities in terms of experience, empathy and cognition. </a:t>
            </a:r>
          </a:p>
          <a:p>
            <a:endParaRPr lang="en-US" dirty="0">
              <a:ea typeface="Calibri"/>
              <a:cs typeface="Calibri"/>
            </a:endParaRPr>
          </a:p>
          <a:p>
            <a:r>
              <a:rPr lang="en-US" dirty="0">
                <a:ea typeface="Calibri"/>
                <a:cs typeface="Calibri"/>
              </a:rPr>
              <a:t>Following this, we introduce the work of Payne and </a:t>
            </a:r>
            <a:r>
              <a:rPr lang="en-US" dirty="0" err="1">
                <a:ea typeface="Calibri"/>
                <a:cs typeface="Calibri"/>
              </a:rPr>
              <a:t>Wattchow</a:t>
            </a:r>
            <a:r>
              <a:rPr lang="en-US" dirty="0">
                <a:ea typeface="Calibri"/>
                <a:cs typeface="Calibri"/>
              </a:rPr>
              <a:t> (2009), and Clark (2022) t</a:t>
            </a:r>
            <a:r>
              <a:rPr lang="en-US" dirty="0">
                <a:highlight>
                  <a:srgbClr val="FFFF00"/>
                </a:highlight>
                <a:ea typeface="Calibri"/>
                <a:cs typeface="Calibri"/>
              </a:rPr>
              <a:t>o </a:t>
            </a:r>
            <a:r>
              <a:rPr lang="en-US" b="1" u="sng" dirty="0">
                <a:highlight>
                  <a:srgbClr val="FFFF00"/>
                </a:highlight>
                <a:ea typeface="Calibri"/>
                <a:cs typeface="Calibri"/>
              </a:rPr>
              <a:t>explore the notion of slow pedagogy</a:t>
            </a:r>
            <a:r>
              <a:rPr lang="en-US" dirty="0">
                <a:highlight>
                  <a:srgbClr val="FFFF00"/>
                </a:highlight>
                <a:ea typeface="Calibri"/>
                <a:cs typeface="Calibri"/>
              </a:rPr>
              <a:t>.</a:t>
            </a:r>
            <a:r>
              <a:rPr lang="en-US" dirty="0">
                <a:ea typeface="Calibri"/>
                <a:cs typeface="Calibri"/>
              </a:rPr>
              <a:t> Clark suggests </a:t>
            </a:r>
            <a:r>
              <a:rPr lang="en-US" dirty="0"/>
              <a:t>there are  'three interconnected themes that relate to slow pedagogies. The first theme is </a:t>
            </a:r>
            <a:r>
              <a:rPr lang="en-US" b="1" dirty="0"/>
              <a:t>‘Being with’</a:t>
            </a:r>
            <a:r>
              <a:rPr lang="en-US" dirty="0"/>
              <a:t> that relates to </a:t>
            </a:r>
            <a:r>
              <a:rPr lang="en-US" b="1" dirty="0"/>
              <a:t>giving attention to the rhythm and pace</a:t>
            </a:r>
            <a:r>
              <a:rPr lang="en-US" dirty="0"/>
              <a:t> of young children and the key concepts of</a:t>
            </a:r>
            <a:r>
              <a:rPr lang="en-US" b="1" dirty="0"/>
              <a:t> listening and lingering.</a:t>
            </a:r>
            <a:r>
              <a:rPr lang="en-US" dirty="0"/>
              <a:t> The second theme, </a:t>
            </a:r>
            <a:r>
              <a:rPr lang="en-US" b="1" dirty="0"/>
              <a:t>‘Going off track’,</a:t>
            </a:r>
            <a:r>
              <a:rPr lang="en-US" dirty="0"/>
              <a:t> points to the </a:t>
            </a:r>
            <a:r>
              <a:rPr lang="en-US" b="1" dirty="0"/>
              <a:t>valuing of the unexpected </a:t>
            </a:r>
            <a:r>
              <a:rPr lang="en-US" dirty="0"/>
              <a:t>and </a:t>
            </a:r>
            <a:r>
              <a:rPr lang="en-US" b="1" dirty="0"/>
              <a:t>children as ‘wayfarers’.</a:t>
            </a:r>
            <a:r>
              <a:rPr lang="en-US" dirty="0"/>
              <a:t> The third related theme to emerge from these discussions about a slow pedagogy is the possibility of </a:t>
            </a:r>
            <a:r>
              <a:rPr lang="en-US" b="1" dirty="0"/>
              <a:t>exploring in depth</a:t>
            </a:r>
            <a:r>
              <a:rPr lang="en-US" dirty="0"/>
              <a:t> with children and adults, </a:t>
            </a:r>
            <a:r>
              <a:rPr lang="en-US" b="1" dirty="0"/>
              <a:t>creating the time for ‘diving deep’ or ‘digging deep’ together</a:t>
            </a:r>
            <a:r>
              <a:rPr lang="en-US" dirty="0"/>
              <a:t>.' (Clark, 2022, p. abstract of chapter 4). </a:t>
            </a:r>
            <a:endParaRPr lang="en-US" dirty="0">
              <a:ea typeface="Calibri"/>
              <a:cs typeface="+mn-lt"/>
            </a:endParaRPr>
          </a:p>
          <a:p>
            <a:endParaRPr lang="en-US" dirty="0">
              <a:ea typeface="Calibri"/>
              <a:cs typeface="+mn-lt"/>
            </a:endParaRPr>
          </a:p>
          <a:p>
            <a:r>
              <a:rPr lang="en-US" dirty="0">
                <a:ea typeface="Calibri"/>
                <a:cs typeface="+mn-lt"/>
              </a:rPr>
              <a:t>This activity, which closes our workshop about our shared place, exemplifies ​encounters related to each of these three strands. </a:t>
            </a:r>
          </a:p>
          <a:p>
            <a:endParaRPr lang="en-US" dirty="0">
              <a:ea typeface="Calibri"/>
              <a:cs typeface="+mn-lt"/>
            </a:endParaRPr>
          </a:p>
          <a:p>
            <a:r>
              <a:rPr lang="en-US" dirty="0">
                <a:ea typeface="Calibri"/>
                <a:cs typeface="+mn-lt"/>
              </a:rPr>
              <a:t>First, we all make a snail. </a:t>
            </a:r>
          </a:p>
          <a:p>
            <a:endParaRPr lang="en-US" dirty="0">
              <a:ea typeface="Calibri"/>
              <a:cs typeface="+mn-lt"/>
            </a:endParaRPr>
          </a:p>
          <a:p>
            <a:r>
              <a:rPr lang="en-US" dirty="0">
                <a:ea typeface="Calibri"/>
                <a:cs typeface="+mn-lt"/>
              </a:rPr>
              <a:t>Next, we create a series of images or a video from the snail's perspective – we show the journey of the snail. This is what we'd like to ask you to do now, using your phones. </a:t>
            </a:r>
            <a:br>
              <a:rPr lang="en-US" dirty="0">
                <a:ea typeface="Calibri"/>
                <a:cs typeface="+mn-lt"/>
              </a:rPr>
            </a:br>
            <a:r>
              <a:rPr lang="en-US" dirty="0" err="1">
                <a:ea typeface="Calibri"/>
                <a:cs typeface="+mn-lt"/>
              </a:rPr>
              <a:t>E.g</a:t>
            </a:r>
            <a:r>
              <a:rPr lang="en-US" dirty="0">
                <a:ea typeface="Calibri"/>
                <a:cs typeface="+mn-lt"/>
              </a:rPr>
              <a:t>: </a:t>
            </a:r>
            <a:r>
              <a:rPr lang="en-US" dirty="0">
                <a:hlinkClick r:id="rId3"/>
              </a:rPr>
              <a:t>https://padlet.com/lsors1/lotc-2024-25-2d9mmcsytcmskytl/wish/MbejW1lpVJq3ZNkG</a:t>
            </a:r>
            <a:r>
              <a:rPr lang="en-US" dirty="0"/>
              <a:t> </a:t>
            </a:r>
          </a:p>
          <a:p>
            <a:r>
              <a:rPr lang="en-US" dirty="0">
                <a:ea typeface="Calibri"/>
                <a:cs typeface="+mn-lt"/>
              </a:rPr>
              <a:t> </a:t>
            </a:r>
          </a:p>
          <a:p>
            <a:r>
              <a:rPr lang="en-US" i="1" dirty="0">
                <a:ea typeface="Calibri"/>
                <a:cs typeface="+mn-lt"/>
              </a:rPr>
              <a:t>From workshop slide: </a:t>
            </a:r>
          </a:p>
          <a:p>
            <a:r>
              <a:rPr lang="en-GB" sz="1200" i="1" dirty="0"/>
              <a:t>Application of ‘the urgency of slow’ (Clark, 2021) in principles and practice by providing time to absorb new knowledge </a:t>
            </a:r>
            <a:endParaRPr lang="en-GB" sz="1200" i="1" dirty="0">
              <a:ea typeface="Calibri"/>
              <a:cs typeface="Calibri"/>
            </a:endParaRPr>
          </a:p>
          <a:p>
            <a:r>
              <a:rPr lang="en-GB" sz="1200" i="1" dirty="0"/>
              <a:t>You will apply enquiry and mapping skills from a different perspective – the perspective of a snail … </a:t>
            </a:r>
            <a:endParaRPr lang="en-GB" sz="1200" i="1" dirty="0">
              <a:ea typeface="Calibri"/>
              <a:cs typeface="Calibri"/>
            </a:endParaRPr>
          </a:p>
          <a:p>
            <a:r>
              <a:rPr lang="en-GB" sz="1200" i="1" dirty="0"/>
              <a:t>In this activity you will engage in ‘deep play’ (Tovey, 2017) to create a micro-adventure for a snail </a:t>
            </a:r>
            <a:endParaRPr lang="en-GB" sz="1200" i="1" dirty="0">
              <a:ea typeface="Calibri"/>
              <a:cs typeface="Calibri"/>
            </a:endParaRPr>
          </a:p>
          <a:p>
            <a:r>
              <a:rPr lang="en-GB" sz="1200" i="1" dirty="0"/>
              <a:t>Move away from the ‘pre-specified’ “learning outcomes” (Biesta, 2021) </a:t>
            </a:r>
            <a:endParaRPr lang="en-GB" sz="1200" i="1" dirty="0">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GB"/>
              <a:t>19</a:t>
            </a:fld>
            <a:endParaRPr lang="en-GB"/>
          </a:p>
        </p:txBody>
      </p:sp>
    </p:spTree>
    <p:extLst>
      <p:ext uri="{BB962C8B-B14F-4D97-AF65-F5344CB8AC3E}">
        <p14:creationId xmlns:p14="http://schemas.microsoft.com/office/powerpoint/2010/main" val="3424972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highlight>
                  <a:srgbClr val="FFFF00"/>
                </a:highlight>
              </a:rPr>
              <a:t>LS Purpose</a:t>
            </a:r>
            <a:r>
              <a:rPr lang="en-GB" dirty="0">
                <a:highlight>
                  <a:srgbClr val="FFFF00"/>
                </a:highlight>
              </a:rPr>
              <a:t>: To  share our objectives for this audience in this workshop</a:t>
            </a:r>
          </a:p>
          <a:p>
            <a:pPr>
              <a:defRPr/>
            </a:pPr>
            <a:endParaRPr lang="en-GB" dirty="0">
              <a:highlight>
                <a:srgbClr val="FFFF00"/>
              </a:highlight>
              <a:ea typeface="Calibri"/>
              <a:cs typeface="Calibri"/>
            </a:endParaRPr>
          </a:p>
          <a:p>
            <a:pPr>
              <a:defRPr/>
            </a:pPr>
            <a:r>
              <a:rPr lang="en-GB" dirty="0">
                <a:highlight>
                  <a:srgbClr val="FFFF00"/>
                </a:highlight>
                <a:ea typeface="Calibri"/>
                <a:cs typeface="Calibri"/>
              </a:rPr>
              <a:t>World</a:t>
            </a:r>
          </a:p>
          <a:p>
            <a:pPr>
              <a:defRPr/>
            </a:pPr>
            <a:endParaRPr lang="en-GB" dirty="0">
              <a:highlight>
                <a:srgbClr val="FFFF00"/>
              </a:highlight>
              <a:ea typeface="Calibri"/>
              <a:cs typeface="Calibri"/>
            </a:endParaRPr>
          </a:p>
          <a:p>
            <a:r>
              <a:rPr lang="en-GB" b="1" i="1" dirty="0"/>
              <a:t>Place</a:t>
            </a:r>
            <a:r>
              <a:rPr lang="en-GB" dirty="0"/>
              <a:t> is </a:t>
            </a:r>
            <a:r>
              <a:rPr lang="en-GB" b="1" dirty="0"/>
              <a:t>an active part of the learning experience </a:t>
            </a:r>
          </a:p>
          <a:p>
            <a:endParaRPr lang="en-GB" dirty="0"/>
          </a:p>
          <a:p>
            <a:r>
              <a:rPr lang="en-GB" dirty="0"/>
              <a:t>Not just about doing what we do indoors, outdoors, it’s about doing things in new ways and we’d like to share some of those ways that we have been </a:t>
            </a:r>
            <a:r>
              <a:rPr lang="en-GB" dirty="0" err="1"/>
              <a:t>exporing</a:t>
            </a:r>
            <a:r>
              <a:rPr lang="en-GB" dirty="0"/>
              <a:t> with our STs </a:t>
            </a:r>
          </a:p>
          <a:p>
            <a:r>
              <a:rPr lang="en-GB" dirty="0"/>
              <a:t>One of the biggest challenges is that </a:t>
            </a:r>
            <a:r>
              <a:rPr lang="en-GB" b="1" dirty="0"/>
              <a:t>teachers often carry classroom culture outdoors</a:t>
            </a:r>
            <a:r>
              <a:rPr lang="en-GB" dirty="0"/>
              <a:t>, </a:t>
            </a:r>
          </a:p>
          <a:p>
            <a:r>
              <a:rPr lang="en-GB" dirty="0"/>
              <a:t>To avoid this, the chapter suggests looking at learning through two complementary lenses: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showing how </a:t>
            </a:r>
            <a:r>
              <a:rPr lang="en-GB" b="1" dirty="0"/>
              <a:t>learning happens in the dynamic space between self, others, (community and wider world) and 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endParaRPr lang="en-GB" dirty="0"/>
          </a:p>
          <a:p>
            <a:pPr>
              <a:defRPr/>
            </a:pPr>
            <a:endParaRPr lang="en-GB" dirty="0">
              <a:highlight>
                <a:srgbClr val="FFFF00"/>
              </a:highlight>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GB" smtClean="0"/>
              <a:t>2</a:t>
            </a:fld>
            <a:endParaRPr lang="en-GB"/>
          </a:p>
        </p:txBody>
      </p:sp>
    </p:spTree>
    <p:extLst>
      <p:ext uri="{BB962C8B-B14F-4D97-AF65-F5344CB8AC3E}">
        <p14:creationId xmlns:p14="http://schemas.microsoft.com/office/powerpoint/2010/main" val="2100698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a typeface="Calibri"/>
                <a:cs typeface="Calibri"/>
              </a:rPr>
              <a:t>CORPOREAL and SPATIAL</a:t>
            </a:r>
          </a:p>
          <a:p>
            <a:r>
              <a:rPr lang="en-GB" dirty="0">
                <a:ea typeface="Calibri"/>
                <a:cs typeface="Calibri"/>
              </a:rPr>
              <a:t>With a partner​ or by yourself, gather natural materials. Work in small groups to create a map of the space. </a:t>
            </a:r>
            <a:endParaRPr lang="en-GB" dirty="0"/>
          </a:p>
          <a:p>
            <a:endParaRPr lang="en-GB" dirty="0">
              <a:ea typeface="Calibri" panose="020F0502020204030204"/>
              <a:cs typeface="Calibri" panose="020F0502020204030204"/>
            </a:endParaRPr>
          </a:p>
          <a:p>
            <a:r>
              <a:rPr lang="en-GB" dirty="0">
                <a:ea typeface="Calibri" panose="020F0502020204030204"/>
                <a:cs typeface="Calibri" panose="020F0502020204030204"/>
              </a:rPr>
              <a:t>Reflection: compare maps across groups – what are the differences and similarities? What did you notice and why, and how did you notice it? How did people respond differently to place? </a:t>
            </a:r>
          </a:p>
          <a:p>
            <a:endParaRPr lang="en-GB" dirty="0">
              <a:ea typeface="Calibri" panose="020F0502020204030204"/>
              <a:cs typeface="Calibri" panose="020F0502020204030204"/>
            </a:endParaRPr>
          </a:p>
          <a:p>
            <a:r>
              <a:rPr lang="en-GB" dirty="0">
                <a:ea typeface="Calibri" panose="020F0502020204030204"/>
                <a:cs typeface="Calibri" panose="020F0502020204030204"/>
              </a:rPr>
              <a:t>Notice how diverse responses are celebrated through place responsiveness. </a:t>
            </a:r>
          </a:p>
          <a:p>
            <a:endParaRPr lang="en-GB" dirty="0"/>
          </a:p>
          <a:p>
            <a:r>
              <a:rPr lang="en-GB" dirty="0"/>
              <a:t>Loose parts play is a key part of Early Years curriculums that encourage curiosity, exploration and creativity. We link this activity to inherent human exploration of the natural world – as we return to ‘elemental play’ (woods) that combines sensorial, corporeal, emotional and social responses through an experience. Early years theorists such as Froebel, Montessori, Steiner and </a:t>
            </a:r>
            <a:r>
              <a:rPr lang="en-GB" sz="1200" b="0" i="0" u="none" strike="noStrike" kern="1200" baseline="0" dirty="0">
                <a:solidFill>
                  <a:schemeClr val="tx1"/>
                </a:solidFill>
                <a:latin typeface="+mn-lt"/>
                <a:ea typeface="+mn-ea"/>
                <a:cs typeface="+mn-cs"/>
              </a:rPr>
              <a:t>highlight the importance of sensory play, using loose parts such as mud, sticks, and leaves, as a way of helping to promote young children’s understanding of the world, mathematical and literacy development as well as their emotional health and well-being. T</a:t>
            </a:r>
            <a:r>
              <a:rPr lang="en-GB" dirty="0"/>
              <a:t>he architect and theorist Simon Nicholson noted that ‘purposeful </a:t>
            </a:r>
            <a:r>
              <a:rPr lang="en-GB" sz="1200" b="0" i="0" kern="1200" dirty="0">
                <a:solidFill>
                  <a:schemeClr val="tx1"/>
                </a:solidFill>
                <a:effectLst/>
                <a:latin typeface="+mn-lt"/>
                <a:ea typeface="+mn-ea"/>
                <a:cs typeface="+mn-cs"/>
              </a:rPr>
              <a:t>tinkering’ through transforming items like sticks, stones, leaves, and mud, help children develop imagination, construct new ideas, and explore possibilities in a dynamic, self-directed way.  </a:t>
            </a:r>
            <a:endParaRPr lang="en-GB" dirty="0">
              <a:ea typeface="+mn-ea"/>
              <a:cs typeface="+mn-cs"/>
            </a:endParaRPr>
          </a:p>
          <a:p>
            <a:r>
              <a:rPr lang="en-GB" sz="1200" b="0" i="0" kern="1200" dirty="0">
                <a:solidFill>
                  <a:schemeClr val="tx1"/>
                </a:solidFill>
                <a:effectLst/>
                <a:latin typeface="+mn-lt"/>
                <a:ea typeface="+mn-ea"/>
                <a:cs typeface="+mn-cs"/>
              </a:rPr>
              <a:t>This activity therefore has no predetermined purpose – instead, we encourage you to explore imaginative worlds through the materials you may find in the forest. You may choose to construct, build or plan something. You may explore creative avenues of art, role-play, poetry or music … perhaps, with these treasures found in our local forest, you may explore other, more abstract concepts such as number or critical thinking about something else. Please use these loose parts to experiment, make choices, and solve problems, and consider how they may lead to deeper thinking and new concepts</a:t>
            </a:r>
            <a:endParaRPr lang="en-GB" dirty="0"/>
          </a:p>
        </p:txBody>
      </p:sp>
      <p:sp>
        <p:nvSpPr>
          <p:cNvPr id="4" name="Slide Number Placeholder 3"/>
          <p:cNvSpPr>
            <a:spLocks noGrp="1"/>
          </p:cNvSpPr>
          <p:nvPr>
            <p:ph type="sldNum" sz="quarter" idx="5"/>
          </p:nvPr>
        </p:nvSpPr>
        <p:spPr/>
        <p:txBody>
          <a:bodyPr/>
          <a:lstStyle/>
          <a:p>
            <a:fld id="{773578D7-06BB-43CB-AE6D-2154C8E66830}" type="slidenum">
              <a:rPr lang="en-GB" smtClean="0"/>
              <a:t>20</a:t>
            </a:fld>
            <a:endParaRPr lang="en-GB"/>
          </a:p>
        </p:txBody>
      </p:sp>
    </p:spTree>
    <p:extLst>
      <p:ext uri="{BB962C8B-B14F-4D97-AF65-F5344CB8AC3E}">
        <p14:creationId xmlns:p14="http://schemas.microsoft.com/office/powerpoint/2010/main" val="2257617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baseline="0" dirty="0">
                <a:solidFill>
                  <a:schemeClr val="tx1"/>
                </a:solidFill>
                <a:latin typeface="+mn-lt"/>
                <a:ea typeface="+mn-ea"/>
                <a:cs typeface="+mn-cs"/>
              </a:rPr>
              <a:t>CORPOREAL and TEMPORIAL</a:t>
            </a:r>
          </a:p>
          <a:p>
            <a:r>
              <a:rPr lang="en-GB" sz="1200" b="0" i="0" u="none" strike="noStrike" kern="1200" baseline="0" dirty="0">
                <a:solidFill>
                  <a:schemeClr val="tx1"/>
                </a:solidFill>
                <a:latin typeface="+mn-lt"/>
                <a:ea typeface="+mn-ea"/>
                <a:cs typeface="+mn-cs"/>
              </a:rPr>
              <a:t>Individual responses to different stimulus are activated by a range of factors that might be intangible or difficult to describe to others. The fields</a:t>
            </a:r>
            <a:endParaRPr lang="en-GB" dirty="0">
              <a:ea typeface="+mn-ea"/>
              <a:cs typeface="+mn-cs"/>
            </a:endParaRPr>
          </a:p>
          <a:p>
            <a:r>
              <a:rPr lang="en-GB" sz="1200" b="0" i="0" u="none" strike="noStrike" kern="1200" baseline="0" dirty="0">
                <a:solidFill>
                  <a:schemeClr val="tx1"/>
                </a:solidFill>
                <a:latin typeface="+mn-lt"/>
                <a:ea typeface="+mn-ea"/>
                <a:cs typeface="+mn-cs"/>
              </a:rPr>
              <a:t>of psychology and neuroscience can inform what is happening as our brain responds to any given experience, object or interaction. Beyond the</a:t>
            </a:r>
          </a:p>
          <a:p>
            <a:r>
              <a:rPr lang="en-GB" sz="1200" b="0" i="0" u="none" strike="noStrike" kern="1200" baseline="0" dirty="0">
                <a:solidFill>
                  <a:schemeClr val="tx1"/>
                </a:solidFill>
                <a:latin typeface="+mn-lt"/>
                <a:ea typeface="+mn-ea"/>
                <a:cs typeface="+mn-cs"/>
              </a:rPr>
              <a:t>‘live’ experience of a place, mental imagery spans across the senses and transcends space and time, as we switch between past and present encounters. We access, form and retrieve the temporal–spatial details from different memories of specific past events; our </a:t>
            </a:r>
            <a:r>
              <a:rPr lang="en-GB" sz="1200" b="0" i="1" u="none" strike="noStrike" kern="1200" baseline="0" dirty="0">
                <a:solidFill>
                  <a:schemeClr val="tx1"/>
                </a:solidFill>
                <a:latin typeface="+mn-lt"/>
                <a:ea typeface="+mn-ea"/>
                <a:cs typeface="+mn-cs"/>
              </a:rPr>
              <a:t>episodic memory </a:t>
            </a:r>
            <a:r>
              <a:rPr lang="en-GB" sz="1200" b="0" i="0" u="none" strike="noStrike" kern="1200" baseline="0" dirty="0">
                <a:solidFill>
                  <a:schemeClr val="tx1"/>
                </a:solidFill>
                <a:latin typeface="+mn-lt"/>
                <a:ea typeface="+mn-ea"/>
                <a:cs typeface="+mn-cs"/>
              </a:rPr>
              <a:t>(Tulving, 1972). This can be triggered by a place, object, or sensory experience, drawing on past experiences and creating meaning – or, as Tulving terms it, a ‘mental thesaurus’; our </a:t>
            </a:r>
            <a:r>
              <a:rPr lang="en-GB" sz="1200" b="0" i="1" u="none" strike="noStrike" kern="1200" baseline="0" dirty="0">
                <a:solidFill>
                  <a:schemeClr val="tx1"/>
                </a:solidFill>
                <a:latin typeface="+mn-lt"/>
                <a:ea typeface="+mn-ea"/>
                <a:cs typeface="+mn-cs"/>
              </a:rPr>
              <a:t>semantic memory </a:t>
            </a:r>
            <a:r>
              <a:rPr lang="en-GB" sz="1200" b="0" i="0" u="none" strike="noStrike" kern="1200" baseline="0" dirty="0">
                <a:solidFill>
                  <a:schemeClr val="tx1"/>
                </a:solidFill>
                <a:latin typeface="+mn-lt"/>
                <a:ea typeface="+mn-ea"/>
                <a:cs typeface="+mn-cs"/>
              </a:rPr>
              <a:t>(Tulving, 1972,p. 386).  During this conference, you have all had different, unique experiences. This activity provides an opportunity to interact with objects you may find here on the beach, to consider your semantic memory (your ‘mental thesaurus’) around these objects as well as the episodic memories that may be attached to them. Once you have done that, either as an individual or a shared activity, we invite you to take the opportunity to record an episodic memory on a pebble to take home with you. This could be an episode from the past, present (i.e. BERA 2025) or even an imagined episode, spanning into the future. </a:t>
            </a:r>
            <a:endParaRPr lang="en-GB" dirty="0"/>
          </a:p>
        </p:txBody>
      </p:sp>
      <p:sp>
        <p:nvSpPr>
          <p:cNvPr id="4" name="Slide Number Placeholder 3"/>
          <p:cNvSpPr>
            <a:spLocks noGrp="1"/>
          </p:cNvSpPr>
          <p:nvPr>
            <p:ph type="sldNum" sz="quarter" idx="5"/>
          </p:nvPr>
        </p:nvSpPr>
        <p:spPr/>
        <p:txBody>
          <a:bodyPr/>
          <a:lstStyle/>
          <a:p>
            <a:fld id="{773578D7-06BB-43CB-AE6D-2154C8E66830}" type="slidenum">
              <a:rPr lang="en-GB" smtClean="0"/>
              <a:t>21</a:t>
            </a:fld>
            <a:endParaRPr lang="en-GB"/>
          </a:p>
        </p:txBody>
      </p:sp>
    </p:spTree>
    <p:extLst>
      <p:ext uri="{BB962C8B-B14F-4D97-AF65-F5344CB8AC3E}">
        <p14:creationId xmlns:p14="http://schemas.microsoft.com/office/powerpoint/2010/main" val="22543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BODY _ TIME_ SPACE - COMMUNITY</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BUCKETS and PIPES – ACTIVE NOTICING </a:t>
            </a:r>
          </a:p>
          <a:p>
            <a:r>
              <a:rPr lang="en-GB" sz="1200" b="0" i="0" kern="1200" dirty="0">
                <a:solidFill>
                  <a:schemeClr val="tx1"/>
                </a:solidFill>
                <a:effectLst/>
                <a:latin typeface="+mn-lt"/>
                <a:ea typeface="+mn-ea"/>
                <a:cs typeface="+mn-cs"/>
              </a:rPr>
              <a:t>Critical discussion around the strengths and contestations of theoretical frameworks presented; opportunities and barriers to translating theory into practice; implications for teacher education and implications for individuals’ personal knowledge</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From original slide; </a:t>
            </a:r>
          </a:p>
          <a:p>
            <a:r>
              <a:rPr lang="en-GB" sz="1200" b="1" dirty="0">
                <a:solidFill>
                  <a:srgbClr val="FF0000"/>
                </a:solidFill>
              </a:rPr>
              <a:t>Critical discussion ideas:</a:t>
            </a:r>
          </a:p>
          <a:p>
            <a:pPr marL="285750" indent="-285750">
              <a:buFont typeface="Arial" panose="020B0604020202020204" pitchFamily="34" charset="0"/>
              <a:buChar char="•"/>
            </a:pPr>
            <a:r>
              <a:rPr lang="en-GB" sz="1200" dirty="0">
                <a:solidFill>
                  <a:srgbClr val="FF0000"/>
                </a:solidFill>
              </a:rPr>
              <a:t>Outdoor Learning and place-responsive pedagogy</a:t>
            </a:r>
          </a:p>
          <a:p>
            <a:pPr marL="285750" indent="-285750">
              <a:buFont typeface="Arial" panose="020B0604020202020204" pitchFamily="34" charset="0"/>
              <a:buChar char="•"/>
            </a:pPr>
            <a:r>
              <a:rPr lang="en-GB" sz="1200" dirty="0">
                <a:solidFill>
                  <a:srgbClr val="FF0000"/>
                </a:solidFill>
              </a:rPr>
              <a:t>Application to practice </a:t>
            </a:r>
          </a:p>
          <a:p>
            <a:pPr marL="285750" indent="-285750">
              <a:buFont typeface="Arial" panose="020B0604020202020204" pitchFamily="34" charset="0"/>
              <a:buChar char="•"/>
            </a:pPr>
            <a:r>
              <a:rPr lang="en-GB" sz="1200" dirty="0">
                <a:solidFill>
                  <a:srgbClr val="FF0000"/>
                </a:solidFill>
              </a:rPr>
              <a:t>Strengths and opportunities</a:t>
            </a:r>
          </a:p>
          <a:p>
            <a:pPr marL="285750" indent="-285750">
              <a:buFont typeface="Arial" panose="020B0604020202020204" pitchFamily="34" charset="0"/>
              <a:buChar char="•"/>
            </a:pPr>
            <a:r>
              <a:rPr lang="en-GB" sz="1200" dirty="0">
                <a:solidFill>
                  <a:srgbClr val="FF0000"/>
                </a:solidFill>
              </a:rPr>
              <a:t>Barriers and contestations</a:t>
            </a:r>
          </a:p>
          <a:p>
            <a:pPr marL="285750" indent="-285750">
              <a:buFont typeface="Arial" panose="020B0604020202020204" pitchFamily="34" charset="0"/>
              <a:buChar char="•"/>
            </a:pPr>
            <a:r>
              <a:rPr lang="en-GB" sz="1200" dirty="0">
                <a:solidFill>
                  <a:srgbClr val="FF0000"/>
                </a:solidFill>
              </a:rPr>
              <a:t>Implications for teacher education</a:t>
            </a:r>
          </a:p>
          <a:p>
            <a:pPr marL="285750" indent="-285750">
              <a:buFont typeface="Arial" panose="020B0604020202020204" pitchFamily="34" charset="0"/>
              <a:buChar char="•"/>
            </a:pPr>
            <a:r>
              <a:rPr lang="en-GB" sz="1200" dirty="0">
                <a:solidFill>
                  <a:srgbClr val="FF0000"/>
                </a:solidFill>
              </a:rPr>
              <a:t>Personal experiences</a:t>
            </a:r>
          </a:p>
          <a:p>
            <a:endParaRPr lang="en-GB" sz="1200" b="0" i="0" kern="1200" dirty="0">
              <a:solidFill>
                <a:schemeClr val="tx1"/>
              </a:solidFill>
              <a:effectLst/>
              <a:latin typeface="+mn-lt"/>
              <a:ea typeface="+mn-ea"/>
              <a:cs typeface="+mn-cs"/>
            </a:endParaRPr>
          </a:p>
          <a:p>
            <a:endParaRPr lang="en-GB" dirty="0">
              <a:ea typeface="Calibri"/>
              <a:cs typeface="Calibri"/>
            </a:endParaRPr>
          </a:p>
          <a:p>
            <a:r>
              <a:rPr lang="en-GB" dirty="0">
                <a:ea typeface="Calibri"/>
                <a:cs typeface="Calibri"/>
              </a:rPr>
              <a:t>ALLOW 10 MINS</a:t>
            </a:r>
          </a:p>
        </p:txBody>
      </p:sp>
      <p:sp>
        <p:nvSpPr>
          <p:cNvPr id="4" name="Slide Number Placeholder 3"/>
          <p:cNvSpPr>
            <a:spLocks noGrp="1"/>
          </p:cNvSpPr>
          <p:nvPr>
            <p:ph type="sldNum" sz="quarter" idx="5"/>
          </p:nvPr>
        </p:nvSpPr>
        <p:spPr/>
        <p:txBody>
          <a:bodyPr/>
          <a:lstStyle/>
          <a:p>
            <a:fld id="{773578D7-06BB-43CB-AE6D-2154C8E66830}" type="slidenum">
              <a:rPr lang="en-GB"/>
              <a:t>22</a:t>
            </a:fld>
            <a:endParaRPr lang="en-GB"/>
          </a:p>
        </p:txBody>
      </p:sp>
    </p:spTree>
    <p:extLst>
      <p:ext uri="{BB962C8B-B14F-4D97-AF65-F5344CB8AC3E}">
        <p14:creationId xmlns:p14="http://schemas.microsoft.com/office/powerpoint/2010/main" val="6324485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Take a bullet point each – Louise, Steph then Lucy </a:t>
            </a:r>
            <a:endParaRPr lang="en-US" b="1"/>
          </a:p>
          <a:p>
            <a:endParaRPr lang="en-US" b="1"/>
          </a:p>
          <a:p>
            <a:r>
              <a:rPr lang="en-US" b="1">
                <a:ea typeface="Calibri"/>
                <a:cs typeface="Calibri"/>
              </a:rPr>
              <a:t>Louise</a:t>
            </a:r>
            <a:endParaRPr lang="en-US" b="1"/>
          </a:p>
          <a:p>
            <a:pPr marL="285750" indent="-285750">
              <a:buFont typeface="Arial"/>
              <a:buChar char="•"/>
            </a:pPr>
            <a:r>
              <a:rPr lang="en-US"/>
              <a:t>Student–teachers develop a strong understanding of ‘context specific, tailored approaches’ and adaptively respond to learners (their peers) with meaningful interactions. </a:t>
            </a:r>
            <a:endParaRPr lang="en-US">
              <a:ea typeface="Calibri"/>
              <a:cs typeface="Calibri"/>
            </a:endParaRPr>
          </a:p>
          <a:p>
            <a:pPr marL="285750" indent="-285750">
              <a:buFont typeface="Arial"/>
              <a:buChar char="•"/>
            </a:pPr>
            <a:r>
              <a:rPr lang="en-US"/>
              <a:t>Underpinning this are holistic and inclusive values </a:t>
            </a:r>
            <a:endParaRPr lang="en-US">
              <a:ea typeface="Calibri"/>
              <a:cs typeface="Calibri"/>
            </a:endParaRPr>
          </a:p>
          <a:p>
            <a:pPr marL="285750" indent="-285750">
              <a:buFont typeface="Arial"/>
              <a:buChar char="•"/>
            </a:pPr>
            <a:r>
              <a:rPr lang="en-US"/>
              <a:t>Eve reflected on the importance of student–teachers working at their own pace and </a:t>
            </a:r>
            <a:r>
              <a:rPr lang="en-US" err="1"/>
              <a:t>recognised</a:t>
            </a:r>
            <a:r>
              <a:rPr lang="en-US"/>
              <a:t> that this would be particularly helpful for pupils with special educational needs and/or disabilities (SEND). </a:t>
            </a:r>
            <a:endParaRPr lang="en-US">
              <a:ea typeface="Calibri"/>
              <a:cs typeface="Calibri"/>
            </a:endParaRPr>
          </a:p>
          <a:p>
            <a:pPr marL="285750" indent="-285750">
              <a:buFont typeface="Arial"/>
              <a:buChar char="•"/>
            </a:pPr>
            <a:r>
              <a:rPr lang="en-US"/>
              <a:t>Lily concurred, explaining ‘it’s about responding to the needs of children and allowing...[them] to build their own learning and understanding. That’s inherently inclusive because you’re meeting the needs of that child’. </a:t>
            </a:r>
            <a:endParaRPr lang="en-US">
              <a:ea typeface="Calibri"/>
              <a:cs typeface="Calibri"/>
            </a:endParaRPr>
          </a:p>
          <a:p>
            <a:endParaRPr lang="en-US">
              <a:ea typeface="Calibri"/>
              <a:cs typeface="Calibri"/>
            </a:endParaRPr>
          </a:p>
          <a:p>
            <a:r>
              <a:rPr lang="en-US">
                <a:ea typeface="Calibri"/>
                <a:cs typeface="Calibri"/>
              </a:rPr>
              <a:t>Steph</a:t>
            </a:r>
            <a:endParaRPr lang="en-US"/>
          </a:p>
          <a:p>
            <a:pPr marL="285750" indent="-285750">
              <a:buFont typeface="Arial"/>
              <a:buChar char="•"/>
            </a:pPr>
            <a:r>
              <a:rPr lang="en-US"/>
              <a:t>Emily discussed the benefits of OL for pupils with English as an additional language (EAL). In her teaching practice, she supported pupils with EAL to explore a woodland area, prompting them to communicate with peers and integrate new vocabulary. She noted how outdoor, experiential learning afforded more opportunity for collaboration and argued that experiential approaches were a better way to develop language skills than more abstract methods such showing pupils pictures and words in the classroom. This had been effective because ‘they needed the physical connections’, encountering vocabulary in real world contexts and learning with and from others through meaningful experiences and engagement with the natural world. </a:t>
            </a:r>
            <a:endParaRPr lang="en-US">
              <a:ea typeface="Calibri"/>
              <a:cs typeface="Calibri"/>
            </a:endParaRPr>
          </a:p>
          <a:p>
            <a:pPr marL="0" indent="0">
              <a:buFont typeface="Arial"/>
              <a:buNone/>
            </a:pPr>
            <a:endParaRPr lang="en-US">
              <a:ea typeface="Calibri"/>
              <a:cs typeface="Calibri"/>
            </a:endParaRPr>
          </a:p>
          <a:p>
            <a:pPr marL="0" indent="0">
              <a:buFont typeface="Arial"/>
              <a:buNone/>
            </a:pPr>
            <a:r>
              <a:rPr lang="en-US">
                <a:ea typeface="Calibri"/>
                <a:cs typeface="Calibri"/>
              </a:rPr>
              <a:t>Lucy</a:t>
            </a:r>
          </a:p>
          <a:p>
            <a:pPr marL="285750" indent="-285750">
              <a:buFont typeface="Arial"/>
              <a:buChar char="•"/>
            </a:pPr>
            <a:r>
              <a:rPr lang="en-US"/>
              <a:t>Lily explained the importance of adapting practice to provide ‘opportunities for children to be more central in the learning, so that you can be more child-led and listen to what the children are telling you’. </a:t>
            </a:r>
            <a:endParaRPr lang="en-US">
              <a:ea typeface="Calibri"/>
              <a:cs typeface="Calibri"/>
            </a:endParaRPr>
          </a:p>
          <a:p>
            <a:pPr marL="285750" indent="-285750">
              <a:buFont typeface="Arial"/>
              <a:buChar char="•"/>
            </a:pPr>
            <a:r>
              <a:rPr lang="en-US"/>
              <a:t>This enables pupils to explore the world in their own time at their own pace to their own level but also highlights the importance of teachers ‘stepping back’ to support children to develop their own responses to the world around them</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US"/>
              <a:t>24</a:t>
            </a:fld>
            <a:endParaRPr lang="en-US"/>
          </a:p>
        </p:txBody>
      </p:sp>
    </p:spTree>
    <p:extLst>
      <p:ext uri="{BB962C8B-B14F-4D97-AF65-F5344CB8AC3E}">
        <p14:creationId xmlns:p14="http://schemas.microsoft.com/office/powerpoint/2010/main" val="3872231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Steph – student voice – what students said</a:t>
            </a:r>
          </a:p>
          <a:p>
            <a:pPr marL="285750" indent="-285750">
              <a:buFont typeface="Arial"/>
              <a:buChar char="•"/>
            </a:pPr>
            <a:endParaRPr lang="en-US"/>
          </a:p>
          <a:p>
            <a:pPr marL="285750" indent="-285750">
              <a:buFont typeface="Arial"/>
              <a:buChar char="•"/>
            </a:pPr>
            <a:r>
              <a:rPr lang="en-US"/>
              <a:t>Repeated outdoor visits help pupils develop strong relationships with places by focusing on their interactions in and beyond those spaces.</a:t>
            </a:r>
            <a:endParaRPr lang="en-US">
              <a:ea typeface="Calibri" panose="020F0502020204030204"/>
              <a:cs typeface="Calibri" panose="020F0502020204030204"/>
            </a:endParaRPr>
          </a:p>
          <a:p>
            <a:r>
              <a:rPr lang="en-US"/>
              <a:t> </a:t>
            </a:r>
            <a:endParaRPr lang="en-US">
              <a:ea typeface="Calibri"/>
              <a:cs typeface="Calibri"/>
            </a:endParaRPr>
          </a:p>
          <a:p>
            <a:pPr marL="285750" indent="-285750">
              <a:buFont typeface="Arial"/>
              <a:buChar char="•"/>
            </a:pPr>
            <a:r>
              <a:rPr lang="en-US"/>
              <a:t>Person-place connections - Feeling comfortable in a place and having a deep engagement over time leads to ‘noticing’ small details and having ‘magical moments’ of deep engagement.</a:t>
            </a:r>
            <a:endParaRPr lang="en-US">
              <a:ea typeface="Calibri"/>
              <a:cs typeface="Calibri"/>
            </a:endParaRPr>
          </a:p>
          <a:p>
            <a:r>
              <a:rPr lang="en-US"/>
              <a:t> </a:t>
            </a:r>
            <a:endParaRPr lang="en-US">
              <a:ea typeface="Calibri"/>
              <a:cs typeface="Calibri"/>
            </a:endParaRPr>
          </a:p>
          <a:p>
            <a:pPr marL="285750" indent="-285750">
              <a:buFont typeface="Arial"/>
              <a:buChar char="•"/>
            </a:pPr>
            <a:r>
              <a:rPr lang="en-US"/>
              <a:t> </a:t>
            </a:r>
            <a:endParaRPr lang="en-US">
              <a:ea typeface="Calibri"/>
              <a:cs typeface="Calibri"/>
            </a:endParaRPr>
          </a:p>
          <a:p>
            <a:r>
              <a:rPr lang="en-US"/>
              <a:t>Cumulative experience, together with reflective practice on experiences that are new and different can result in ‘a drastic re-appraisal of what we think we know’ (Waite, 2017). In this sense, student–teachers experienced transformative processes both on a personal level and as developing professionals</a:t>
            </a:r>
            <a:endParaRPr lang="en-US">
              <a:ea typeface="Calibri"/>
              <a:cs typeface="Calibri"/>
            </a:endParaRPr>
          </a:p>
          <a:p>
            <a:r>
              <a:rPr lang="en-US"/>
              <a:t> </a:t>
            </a:r>
            <a:endParaRPr lang="en-US">
              <a:ea typeface="Calibri"/>
              <a:cs typeface="Calibri"/>
            </a:endParaRPr>
          </a:p>
          <a:p>
            <a:pPr marL="285750" indent="-285750">
              <a:buFont typeface="Arial"/>
              <a:buChar char="•"/>
            </a:pPr>
            <a:r>
              <a:rPr lang="en-US"/>
              <a:t>Student teachers developed meaningful relationships with outdoor learning which supported their personal knowledge and allowed them to explore at their own pace, take ownership, and dive deeply into topics that interested them.</a:t>
            </a:r>
            <a:endParaRPr lang="en-US">
              <a:ea typeface="Calibri"/>
              <a:cs typeface="Calibri"/>
            </a:endParaRPr>
          </a:p>
          <a:p>
            <a:pPr marL="285750" indent="-285750">
              <a:buFont typeface="Arial"/>
              <a:buChar char="•"/>
            </a:pPr>
            <a:r>
              <a:rPr lang="en-US"/>
              <a:t>They enjoyed creating their own activities and following personal learning journeys.</a:t>
            </a:r>
            <a:endParaRPr lang="en-US">
              <a:ea typeface="Calibri"/>
              <a:cs typeface="Calibri"/>
            </a:endParaRPr>
          </a:p>
          <a:p>
            <a:pPr marL="285750" indent="-285750">
              <a:buFont typeface="Arial"/>
              <a:buChar char="•"/>
            </a:pPr>
            <a:r>
              <a:rPr lang="en-US"/>
              <a:t>Activities like gardening, writing, and microteaching helped connect personal feelings, research, and subject knowledge into long-term memory.</a:t>
            </a:r>
            <a:endParaRPr lang="en-US">
              <a:ea typeface="Calibri"/>
              <a:cs typeface="Calibri"/>
            </a:endParaRPr>
          </a:p>
          <a:p>
            <a:pPr marL="285750" indent="-285750">
              <a:buFont typeface="Arial"/>
              <a:buChar char="•"/>
            </a:pPr>
            <a:r>
              <a:rPr lang="en-US"/>
              <a:t>This personal knowledge influenced their developing identities and teaching philosophies.</a:t>
            </a:r>
            <a:endParaRPr lang="en-US">
              <a:ea typeface="Calibri"/>
              <a:cs typeface="Calibri"/>
            </a:endParaRPr>
          </a:p>
          <a:p>
            <a:pPr marL="285750" indent="-285750">
              <a:buFont typeface="Arial"/>
              <a:buChar char="•"/>
            </a:pPr>
            <a:r>
              <a:rPr lang="en-US">
                <a:ea typeface="Calibri"/>
                <a:cs typeface="Calibri"/>
              </a:rPr>
              <a:t>Read last quote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US"/>
              <a:t>24</a:t>
            </a:fld>
            <a:endParaRPr lang="en-US"/>
          </a:p>
        </p:txBody>
      </p:sp>
    </p:spTree>
    <p:extLst>
      <p:ext uri="{BB962C8B-B14F-4D97-AF65-F5344CB8AC3E}">
        <p14:creationId xmlns:p14="http://schemas.microsoft.com/office/powerpoint/2010/main" val="741853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b="1" dirty="0">
              <a:ea typeface="Calibri"/>
              <a:cs typeface="Calibri"/>
            </a:endParaRPr>
          </a:p>
          <a:p>
            <a:pPr marL="285750" indent="-285750">
              <a:buFont typeface="Arial"/>
              <a:buChar char="•"/>
            </a:pPr>
            <a:r>
              <a:rPr lang="en-US" dirty="0"/>
              <a:t>Student–teachers reflected on how using the outdoors put into practice the principles, theory and philosophies they had developed through the module. </a:t>
            </a:r>
            <a:endParaRPr lang="en-US" dirty="0">
              <a:ea typeface="Calibri" panose="020F0502020204030204"/>
              <a:cs typeface="Calibri" panose="020F0502020204030204"/>
            </a:endParaRPr>
          </a:p>
          <a:p>
            <a:r>
              <a:rPr lang="en-US" dirty="0">
                <a:ea typeface="Calibri" panose="020F0502020204030204"/>
                <a:cs typeface="Calibri" panose="020F0502020204030204"/>
              </a:rPr>
              <a:t>This including taking </a:t>
            </a:r>
            <a:r>
              <a:rPr lang="en-US" b="1" dirty="0">
                <a:ea typeface="Calibri" panose="020F0502020204030204"/>
                <a:cs typeface="Calibri" panose="020F0502020204030204"/>
              </a:rPr>
              <a:t>risks</a:t>
            </a:r>
            <a:r>
              <a:rPr lang="en-US" dirty="0">
                <a:ea typeface="Calibri" panose="020F0502020204030204"/>
                <a:cs typeface="Calibri" panose="020F0502020204030204"/>
              </a:rPr>
              <a:t>, developing </a:t>
            </a:r>
            <a:r>
              <a:rPr lang="en-US" b="1" dirty="0">
                <a:ea typeface="Calibri" panose="020F0502020204030204"/>
                <a:cs typeface="Calibri" panose="020F0502020204030204"/>
              </a:rPr>
              <a:t>resilience</a:t>
            </a:r>
            <a:r>
              <a:rPr lang="en-US" dirty="0">
                <a:ea typeface="Calibri" panose="020F0502020204030204"/>
                <a:cs typeface="Calibri" panose="020F0502020204030204"/>
              </a:rPr>
              <a:t> and being </a:t>
            </a:r>
            <a:r>
              <a:rPr lang="en-US" b="1" dirty="0">
                <a:ea typeface="Calibri" panose="020F0502020204030204"/>
                <a:cs typeface="Calibri" panose="020F0502020204030204"/>
              </a:rPr>
              <a:t>responsive</a:t>
            </a:r>
            <a:r>
              <a:rPr lang="en-US" dirty="0">
                <a:ea typeface="Calibri" panose="020F0502020204030204"/>
                <a:cs typeface="Calibri" panose="020F0502020204030204"/>
              </a:rPr>
              <a:t> to ‘in the moment’ opportunities, to allow this time through slow pedagogical approaches.  </a:t>
            </a:r>
            <a:r>
              <a:rPr lang="en-US" dirty="0"/>
              <a:t> This aligns with r</a:t>
            </a:r>
            <a:r>
              <a:rPr lang="en-GB" dirty="0" err="1"/>
              <a:t>esearch</a:t>
            </a:r>
            <a:r>
              <a:rPr lang="en-GB" dirty="0"/>
              <a:t> by theorists in child development, such as </a:t>
            </a:r>
            <a:r>
              <a:rPr lang="en-GB" dirty="0">
                <a:hlinkClick r:id="rId3"/>
              </a:rPr>
              <a:t>Froebel,</a:t>
            </a:r>
            <a:r>
              <a:rPr lang="en-GB" dirty="0"/>
              <a:t> mentioned earlier, who emphasises the importance of active play, communication and exploration. Researchers argue that young children should be encouraged to explore their world in a range of indoor and outdoor settings and should have ownership of their own learning.</a:t>
            </a:r>
            <a:endParaRPr lang="en-GB" dirty="0">
              <a:ea typeface="Calibri"/>
              <a:cs typeface="Calibri"/>
            </a:endParaRPr>
          </a:p>
          <a:p>
            <a:pPr marL="285750" indent="-285750">
              <a:buFont typeface="Arial"/>
              <a:buChar char="•"/>
            </a:pPr>
            <a:endParaRPr lang="en-US" dirty="0"/>
          </a:p>
          <a:p>
            <a:pPr marL="285750" indent="-285750">
              <a:buFont typeface="Arial"/>
              <a:buChar char="•"/>
            </a:pPr>
            <a:r>
              <a:rPr lang="en-US" dirty="0"/>
              <a:t>Emily discussed a science lesson for a Year 3 class, using free-flow investigation of soil outside.</a:t>
            </a:r>
            <a:endParaRPr lang="en-US" dirty="0">
              <a:ea typeface="Calibri"/>
              <a:cs typeface="Calibri"/>
            </a:endParaRPr>
          </a:p>
          <a:p>
            <a:pPr marL="285750" indent="-285750">
              <a:buFont typeface="Arial"/>
              <a:buChar char="•"/>
            </a:pPr>
            <a:r>
              <a:rPr lang="en-US" dirty="0"/>
              <a:t>She felt that the topic of soil could be quite ‘boring’ when taught via slide decks in the classroom, but an experiential, slow pedagogical approach outdoors engaged pupils.</a:t>
            </a:r>
            <a:endParaRPr lang="en-US" dirty="0">
              <a:ea typeface="Calibri"/>
              <a:cs typeface="Calibri"/>
            </a:endParaRPr>
          </a:p>
          <a:p>
            <a:pPr marL="285750" indent="-285750">
              <a:buFont typeface="Arial"/>
              <a:buChar char="•"/>
            </a:pPr>
            <a:r>
              <a:rPr lang="en-US" dirty="0"/>
              <a:t>She described how pupils made connections and explored which types of soil made the best mud bowl, which absorbed the most water and which was the best to paint with.</a:t>
            </a:r>
            <a:endParaRPr lang="en-US" dirty="0">
              <a:ea typeface="Calibri"/>
              <a:cs typeface="Calibri"/>
            </a:endParaRPr>
          </a:p>
          <a:p>
            <a:pPr marL="285750" indent="-285750">
              <a:buFont typeface="Arial"/>
              <a:buChar char="•"/>
            </a:pPr>
            <a:r>
              <a:rPr lang="en-US" dirty="0"/>
              <a:t>Children were allowed time to become absorbed in the activity and explore different possibilities beyond those defined in ‘schemes of learning’ or mandated curriculum outcomes. </a:t>
            </a:r>
            <a:endParaRPr lang="en-US" dirty="0">
              <a:ea typeface="Calibri"/>
              <a:cs typeface="Calibri"/>
            </a:endParaRPr>
          </a:p>
          <a:p>
            <a:pPr marL="285750" indent="-285750">
              <a:buFont typeface="Arial"/>
              <a:buChar char="•"/>
            </a:pPr>
            <a:r>
              <a:rPr lang="en-US" dirty="0"/>
              <a:t>An immersive, curiosity-driven approach resulted in ‘intense motivation’ through which pupils demonstrated ‘flow’  and drive to deepen their learning</a:t>
            </a:r>
            <a:endParaRPr lang="en-US" dirty="0">
              <a:ea typeface="Calibri"/>
              <a:cs typeface="Calibri"/>
            </a:endParaRPr>
          </a:p>
          <a:p>
            <a:pPr marL="285750" indent="-285750">
              <a:buFont typeface="Arial"/>
              <a:buChar char="•"/>
            </a:pPr>
            <a:endParaRPr lang="en-US" dirty="0"/>
          </a:p>
          <a:p>
            <a:pPr marL="285750" indent="-285750">
              <a:buFont typeface="Arial"/>
              <a:buChar char="•"/>
            </a:pPr>
            <a:r>
              <a:rPr lang="en-US" dirty="0"/>
              <a:t>Student–teachers illustrated examples on how valuing discovery and play had a positive impact on pupils’ social and emotional development and wellbeing. </a:t>
            </a:r>
            <a:endParaRPr lang="en-US" dirty="0">
              <a:ea typeface="Calibri" panose="020F0502020204030204"/>
              <a:cs typeface="Calibri" panose="020F0502020204030204"/>
            </a:endParaRPr>
          </a:p>
          <a:p>
            <a:pPr marL="285750" indent="-285750">
              <a:buFont typeface="Arial"/>
              <a:buChar char="•"/>
            </a:pPr>
            <a:r>
              <a:rPr lang="en-US" dirty="0"/>
              <a:t>One student–teacher explained how she came away from an indoor writing lesson to embrace heavy snowfall, responding to ‘children looking out of the window longingly’. </a:t>
            </a:r>
            <a:endParaRPr lang="en-US" dirty="0">
              <a:ea typeface="Calibri" panose="020F0502020204030204"/>
              <a:cs typeface="Calibri" panose="020F0502020204030204"/>
            </a:endParaRPr>
          </a:p>
          <a:p>
            <a:pPr marL="285750" indent="-285750">
              <a:buFont typeface="Arial"/>
              <a:buChar char="•"/>
            </a:pPr>
            <a:r>
              <a:rPr lang="en-US" dirty="0"/>
              <a:t>She fostered pupils’ curiosity by providing cups for them to collect snow outside and observed how they experimented and </a:t>
            </a:r>
            <a:r>
              <a:rPr lang="en-US" dirty="0" err="1"/>
              <a:t>marvelled</a:t>
            </a:r>
            <a:r>
              <a:rPr lang="en-US" dirty="0"/>
              <a:t> as it melted on return to the classroom. </a:t>
            </a:r>
            <a:endParaRPr lang="en-US" dirty="0">
              <a:ea typeface="Calibri"/>
              <a:cs typeface="Calibri"/>
            </a:endParaRPr>
          </a:p>
          <a:p>
            <a:pPr marL="285750" indent="-285750">
              <a:buFont typeface="Arial"/>
              <a:buChar char="•"/>
            </a:pPr>
            <a:r>
              <a:rPr lang="en-US" dirty="0"/>
              <a:t>FLOW – discuss how student-teachers become fully immerged in activities – e.g. Whittling</a:t>
            </a:r>
          </a:p>
          <a:p>
            <a:pPr marL="285750" indent="-285750">
              <a:buFont typeface="Arial"/>
              <a:buChar char="•"/>
            </a:pPr>
            <a:r>
              <a:rPr lang="en-US" dirty="0"/>
              <a:t>In these and other examples, student–teachers played a part in transformation and empowerment within educational settings, overcoming curriculum pressures. </a:t>
            </a:r>
            <a:endParaRPr lang="en-US" dirty="0">
              <a:ea typeface="Calibri"/>
              <a:cs typeface="Calibri"/>
            </a:endParaRPr>
          </a:p>
          <a:p>
            <a:endParaRPr lang="en-US" dirty="0">
              <a:ea typeface="Calibri"/>
              <a:cs typeface="Calibri"/>
            </a:endParaRPr>
          </a:p>
          <a:p>
            <a:pPr marL="285750" indent="-285750">
              <a:buFont typeface="Arial"/>
              <a:buChar char="•"/>
            </a:pPr>
            <a:r>
              <a:rPr lang="en-US" dirty="0">
                <a:ea typeface="Calibri"/>
                <a:cs typeface="Calibri"/>
              </a:rPr>
              <a:t>Snow (last year's forest school – why ignore the snow).</a:t>
            </a:r>
            <a:endParaRPr lang="en-US" dirty="0"/>
          </a:p>
          <a:p>
            <a:pPr marL="285750" indent="-285750">
              <a:buFont typeface="Arial"/>
              <a:buChar char="•"/>
            </a:pPr>
            <a:r>
              <a:rPr lang="en-US" dirty="0">
                <a:ea typeface="Calibri"/>
                <a:cs typeface="Calibri"/>
              </a:rPr>
              <a:t>Some universities won't allow forest school visits for student-teachers.</a:t>
            </a:r>
            <a:endParaRPr lang="en-US" dirty="0"/>
          </a:p>
          <a:p>
            <a:pPr marL="285750" indent="-285750">
              <a:buFont typeface="Arial"/>
              <a:buChar char="•"/>
            </a:pPr>
            <a:r>
              <a:rPr lang="en-US" dirty="0"/>
              <a:t>Interviews with student–teachers post school experience revealed barriers to OL which conflicted with the conviction of its benefits (gestalt) that they had developed through the module.</a:t>
            </a:r>
            <a:endParaRPr lang="en-US" dirty="0">
              <a:ea typeface="Calibri"/>
              <a:cs typeface="Calibri"/>
            </a:endParaRPr>
          </a:p>
          <a:p>
            <a:pPr marL="285750" indent="-285750">
              <a:buFont typeface="Arial"/>
              <a:buChar char="•"/>
            </a:pPr>
            <a:r>
              <a:rPr lang="en-US" dirty="0"/>
              <a:t>Agendas of performativity within set parameters of ‘success’ impacted greatly on student–teachers’ ability to enact OL in the way they aspired to. </a:t>
            </a:r>
            <a:endParaRPr lang="en-US" dirty="0">
              <a:ea typeface="Calibri"/>
              <a:cs typeface="Calibri"/>
            </a:endParaRPr>
          </a:p>
          <a:p>
            <a:pPr marL="285750" indent="-285750">
              <a:buFont typeface="Arial"/>
              <a:buChar char="•"/>
            </a:pPr>
            <a:r>
              <a:rPr lang="en-US" dirty="0"/>
              <a:t>Several discussed how academic pressures had a negative impact on them being able to spend time outside with their pupils.</a:t>
            </a:r>
            <a:endParaRPr lang="en-US" dirty="0">
              <a:ea typeface="Calibri"/>
              <a:cs typeface="Calibri"/>
            </a:endParaRPr>
          </a:p>
          <a:p>
            <a:pPr marL="285750" indent="-285750">
              <a:buFont typeface="Arial"/>
              <a:buChar char="•"/>
            </a:pPr>
            <a:r>
              <a:rPr lang="en-US" dirty="0"/>
              <a:t>Emily reported her class was thought to be ‘massively behind’ and that the school was under pressure from Ofsted. Consequently, there was a ‘huge push’ which </a:t>
            </a:r>
            <a:r>
              <a:rPr lang="en-US" dirty="0" err="1"/>
              <a:t>centred</a:t>
            </a:r>
            <a:r>
              <a:rPr lang="en-US" dirty="0"/>
              <a:t> on delivery of </a:t>
            </a:r>
            <a:r>
              <a:rPr lang="en-US" dirty="0" err="1"/>
              <a:t>prioritised</a:t>
            </a:r>
            <a:r>
              <a:rPr lang="en-US" dirty="0"/>
              <a:t> (core) subjects inside classrooms. </a:t>
            </a:r>
            <a:endParaRPr lang="en-US" dirty="0">
              <a:ea typeface="Calibri"/>
              <a:cs typeface="Calibri"/>
            </a:endParaRPr>
          </a:p>
          <a:p>
            <a:pPr marL="285750" indent="-285750">
              <a:buFont typeface="Arial"/>
              <a:buChar char="•"/>
            </a:pPr>
            <a:r>
              <a:rPr lang="en-US" dirty="0"/>
              <a:t>Lily described how her placement school followed curriculum schemes ‘very, very strictly, so there was no deviation’, with no possibility to adapt mandated lesson plans to OL. </a:t>
            </a:r>
            <a:endParaRPr lang="en-US" dirty="0">
              <a:ea typeface="Calibri"/>
              <a:cs typeface="Calibri"/>
            </a:endParaRPr>
          </a:p>
          <a:p>
            <a:pPr marL="285750" indent="-285750">
              <a:buFont typeface="Arial"/>
              <a:buChar char="•"/>
            </a:pPr>
            <a:r>
              <a:rPr lang="en-US" dirty="0"/>
              <a:t>Other barriers such as lack of teacher confidence, access to outdoor spaces, funding and lack of understanding of the value of OL by school leaders and teachers, were also mentioned as impacting on student–teachers enacting OL in practice on school placements. </a:t>
            </a:r>
            <a:endParaRPr lang="en-US" dirty="0">
              <a:ea typeface="Calibri"/>
              <a:cs typeface="Calibri"/>
            </a:endParaRPr>
          </a:p>
          <a:p>
            <a:pPr marL="285750" indent="-285750">
              <a:buFont typeface="Arial"/>
              <a:buChar char="•"/>
            </a:pPr>
            <a:endParaRPr lang="en-US" dirty="0">
              <a:ea typeface="Calibri"/>
              <a:cs typeface="Calibri"/>
            </a:endParaRPr>
          </a:p>
          <a:p>
            <a:pPr marL="228600" indent="-228600">
              <a:buFont typeface="Arial"/>
              <a:buChar char="•"/>
            </a:pPr>
            <a:r>
              <a:rPr lang="en-GB" dirty="0"/>
              <a:t>Time</a:t>
            </a:r>
            <a:r>
              <a:rPr lang="en-US" dirty="0"/>
              <a:t> </a:t>
            </a:r>
            <a:endParaRPr lang="en-US" dirty="0">
              <a:ea typeface="Calibri"/>
              <a:cs typeface="Calibri"/>
            </a:endParaRPr>
          </a:p>
          <a:p>
            <a:pPr marL="228600" indent="-228600">
              <a:buFont typeface="Arial"/>
              <a:buChar char="•"/>
            </a:pPr>
            <a:r>
              <a:rPr lang="en-GB" dirty="0"/>
              <a:t>Space</a:t>
            </a:r>
            <a:r>
              <a:rPr lang="en-US" dirty="0"/>
              <a:t> </a:t>
            </a:r>
            <a:endParaRPr lang="en-US" dirty="0">
              <a:ea typeface="Calibri"/>
              <a:cs typeface="Calibri"/>
            </a:endParaRPr>
          </a:p>
          <a:p>
            <a:pPr marL="228600" indent="-228600">
              <a:buFont typeface="Arial"/>
              <a:buChar char="•"/>
            </a:pPr>
            <a:r>
              <a:rPr lang="en-GB" dirty="0"/>
              <a:t>Structures</a:t>
            </a:r>
            <a:r>
              <a:rPr lang="en-US" dirty="0"/>
              <a:t> </a:t>
            </a:r>
            <a:endParaRPr lang="en-US" dirty="0">
              <a:ea typeface="Calibri"/>
              <a:cs typeface="Calibri"/>
            </a:endParaRPr>
          </a:p>
          <a:p>
            <a:pPr marL="228600" indent="-228600">
              <a:buFont typeface="Arial"/>
              <a:buChar char="•"/>
            </a:pPr>
            <a:r>
              <a:rPr lang="en-GB" dirty="0"/>
              <a:t>Place </a:t>
            </a:r>
            <a:r>
              <a:rPr lang="en-US" dirty="0"/>
              <a:t> </a:t>
            </a:r>
            <a:endParaRPr lang="en-US" dirty="0">
              <a:ea typeface="Calibri"/>
              <a:cs typeface="Calibri"/>
            </a:endParaRPr>
          </a:p>
          <a:p>
            <a:pPr marL="228600" indent="-228600">
              <a:buFont typeface="Arial"/>
              <a:buChar char="•"/>
            </a:pPr>
            <a:r>
              <a:rPr lang="en-GB" dirty="0"/>
              <a:t>Neo-liberal educational agenda </a:t>
            </a:r>
            <a:endParaRPr lang="en-US" dirty="0"/>
          </a:p>
          <a:p>
            <a:r>
              <a:rPr lang="en-US" dirty="0"/>
              <a:t>Macro constraint of the conference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US"/>
              <a:t>25</a:t>
            </a:fld>
            <a:endParaRPr lang="en-US"/>
          </a:p>
        </p:txBody>
      </p:sp>
    </p:spTree>
    <p:extLst>
      <p:ext uri="{BB962C8B-B14F-4D97-AF65-F5344CB8AC3E}">
        <p14:creationId xmlns:p14="http://schemas.microsoft.com/office/powerpoint/2010/main" val="10562135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fontAlgn="auto">
              <a:spcBef>
                <a:spcPts val="0"/>
              </a:spcBef>
              <a:spcAft>
                <a:spcPts val="600"/>
              </a:spcAft>
              <a:buClrTx/>
              <a:buSzTx/>
              <a:buNone/>
              <a:tabLst/>
              <a:defRPr/>
            </a:pPr>
            <a:r>
              <a:rPr lang="en-GB" sz="1200" b="1" i="1"/>
              <a:t>Explain that we’ve developed our work on LOTC/OL into the BERA book, then move on to the workshop objectives…</a:t>
            </a:r>
          </a:p>
          <a:p>
            <a:pPr marL="0" marR="0" lvl="0" indent="0" fontAlgn="auto">
              <a:spcBef>
                <a:spcPts val="0"/>
              </a:spcBef>
              <a:spcAft>
                <a:spcPts val="600"/>
              </a:spcAft>
              <a:buClrTx/>
              <a:buSzTx/>
              <a:buNone/>
              <a:tabLst/>
              <a:defRPr/>
            </a:pPr>
            <a:endParaRPr lang="en-GB" sz="1200" i="1"/>
          </a:p>
          <a:p>
            <a:pPr marL="0" marR="0" lvl="0" indent="0" fontAlgn="auto">
              <a:spcBef>
                <a:spcPts val="0"/>
              </a:spcBef>
              <a:spcAft>
                <a:spcPts val="600"/>
              </a:spcAft>
              <a:buClrTx/>
              <a:buSzTx/>
              <a:buNone/>
              <a:tabLst/>
              <a:defRPr/>
            </a:pPr>
            <a:r>
              <a:rPr lang="en-GB" sz="1200" i="1"/>
              <a:t>The BERA Guide to Outdoor Learning: Place-responsive Pedagogy in Educational Research and Practice</a:t>
            </a:r>
            <a:r>
              <a:rPr lang="en-GB" sz="1200"/>
              <a:t> reignites an educational focus on the role of place in outdoor learning. The book offers a timely and relevant response to contemporary societal, environmental and educational issues. It explores how outdoor learning can renew children and young people’s relationships with the world around them.</a:t>
            </a:r>
          </a:p>
          <a:p>
            <a:pPr marL="0" marR="0" lvl="0" indent="0" fontAlgn="auto">
              <a:spcBef>
                <a:spcPts val="0"/>
              </a:spcBef>
              <a:spcAft>
                <a:spcPts val="600"/>
              </a:spcAft>
              <a:buClrTx/>
              <a:buSzTx/>
              <a:buNone/>
              <a:tabLst/>
              <a:defRPr/>
            </a:pPr>
            <a:endParaRPr kumimoji="0" lang="en-US" sz="1200" b="0" i="0" u="none" strike="noStrike" cap="none" spc="0" normalizeH="0" baseline="0" noProof="0">
              <a:ln>
                <a:noFill/>
              </a:ln>
              <a:effectLst/>
              <a:uLnTx/>
              <a:uFillTx/>
            </a:endParaRPr>
          </a:p>
          <a:p>
            <a:pPr marL="0" marR="0" lvl="0" indent="0" fontAlgn="auto">
              <a:spcBef>
                <a:spcPts val="0"/>
              </a:spcBef>
              <a:spcAft>
                <a:spcPts val="600"/>
              </a:spcAft>
              <a:buClrTx/>
              <a:buSzTx/>
              <a:buNone/>
              <a:tabLst/>
              <a:defRPr/>
            </a:pPr>
            <a:r>
              <a:rPr kumimoji="0" lang="en-US" sz="1200" b="0" i="0" u="none" strike="noStrike" cap="none" spc="0" normalizeH="0" baseline="0" noProof="0">
                <a:ln>
                  <a:noFill/>
                </a:ln>
                <a:effectLst/>
                <a:uLnTx/>
                <a:uFillTx/>
              </a:rPr>
              <a:t>This collection demonstrates how </a:t>
            </a:r>
            <a:r>
              <a:rPr kumimoji="0" lang="en-US" sz="1200" b="0" i="1" u="none" strike="noStrike" cap="none" spc="0" normalizeH="0" baseline="0" noProof="0">
                <a:ln>
                  <a:noFill/>
                </a:ln>
                <a:effectLst/>
                <a:uLnTx/>
                <a:uFillTx/>
              </a:rPr>
              <a:t>place-responsive </a:t>
            </a:r>
            <a:r>
              <a:rPr kumimoji="0" lang="en-US" sz="1200" b="0" i="0" u="none" strike="noStrike" cap="none" spc="0" normalizeH="0" baseline="0" noProof="0">
                <a:ln>
                  <a:noFill/>
                </a:ln>
                <a:effectLst/>
                <a:uLnTx/>
                <a:uFillTx/>
              </a:rPr>
              <a:t>pedagogy can support diverse teaching and learning opportunities in all educational contexts from the Early Years to Higher Education.</a:t>
            </a:r>
          </a:p>
          <a:p>
            <a:endParaRPr lang="en-GB"/>
          </a:p>
        </p:txBody>
      </p:sp>
      <p:sp>
        <p:nvSpPr>
          <p:cNvPr id="4" name="Slide Number Placeholder 3"/>
          <p:cNvSpPr>
            <a:spLocks noGrp="1"/>
          </p:cNvSpPr>
          <p:nvPr>
            <p:ph type="sldNum" sz="quarter" idx="5"/>
          </p:nvPr>
        </p:nvSpPr>
        <p:spPr/>
        <p:txBody>
          <a:bodyPr/>
          <a:lstStyle/>
          <a:p>
            <a:fld id="{773578D7-06BB-43CB-AE6D-2154C8E66830}" type="slidenum">
              <a:rPr lang="en-GB" smtClean="0"/>
              <a:t>26</a:t>
            </a:fld>
            <a:endParaRPr lang="en-GB"/>
          </a:p>
        </p:txBody>
      </p:sp>
    </p:spTree>
    <p:extLst>
      <p:ext uri="{BB962C8B-B14F-4D97-AF65-F5344CB8AC3E}">
        <p14:creationId xmlns:p14="http://schemas.microsoft.com/office/powerpoint/2010/main" val="1951040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highlight>
                  <a:srgbClr val="FFFF00"/>
                </a:highlight>
                <a:ea typeface="Calibri"/>
                <a:cs typeface="Calibri"/>
              </a:rPr>
              <a:t>JH then LS </a:t>
            </a:r>
            <a:r>
              <a:rPr lang="en-GB" dirty="0">
                <a:highlight>
                  <a:srgbClr val="FFFF00"/>
                </a:highlight>
                <a:ea typeface="Calibri"/>
                <a:cs typeface="Calibri"/>
              </a:rPr>
              <a:t>Purpose: To explain where OL comes from and the Early Years principles that are embedded within it</a:t>
            </a:r>
            <a:endParaRPr lang="en-GB"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Calibri"/>
              <a:cs typeface="Calibri"/>
            </a:endParaRPr>
          </a:p>
          <a:p>
            <a:r>
              <a:rPr lang="en-GB" dirty="0"/>
              <a:t>For the facilitators of the outdoor learning module, as we grew into parenthood of young children, alongside reflecting on our experiences as teachers where we used the outdoors as the ‘third teacher’ – has greatly supported the evolution of the module. for example we attend forest schools with our own children, play in mud and go on adventures outside that involve us applying principles such as slowness, creativity and curiosity in practice with small people every day. This learning enhances our practice on the module, as we share with each other what we have learnt form our own experiences with children.</a:t>
            </a: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children re-connected us with nature, imagination, creativity, curiosity, knowledge and thoughtfulness” Jen Huntsle </a:t>
            </a:r>
            <a:r>
              <a:rPr lang="en-GB" dirty="0" err="1"/>
              <a:t>y</a:t>
            </a:r>
            <a:r>
              <a:rPr lang="en-GB" sz="1200" dirty="0" err="1">
                <a:solidFill>
                  <a:srgbClr val="002060"/>
                </a:solidFill>
                <a:latin typeface="+mn-lt"/>
              </a:rPr>
              <a:t>Because</a:t>
            </a:r>
            <a:r>
              <a:rPr lang="en-GB" sz="1200" dirty="0">
                <a:solidFill>
                  <a:srgbClr val="002060"/>
                </a:solidFill>
                <a:latin typeface="+mn-lt"/>
              </a:rPr>
              <a:t> something magic happens when we learn outdoors!</a:t>
            </a:r>
            <a:endParaRPr lang="en-GB" sz="1200" b="0" i="0" u="none" strike="noStrike" kern="1200" cap="none" spc="0" normalizeH="0" baseline="0" noProof="0" dirty="0">
              <a:ln>
                <a:noFill/>
              </a:ln>
              <a:solidFill>
                <a:srgbClr val="002060"/>
              </a:solidFill>
              <a:effectLst/>
              <a:uLnTx/>
              <a:uFillTx/>
              <a:latin typeface="+mn-lt"/>
              <a:ea typeface="Calibri"/>
              <a:cs typeface="Calibri"/>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mn-lt"/>
                <a:ea typeface="+mn-ea"/>
                <a:cs typeface="+mn-cs"/>
              </a:rPr>
              <a:t>To connect pupils to the world through memorable, meaningful  experiences. However, </a:t>
            </a:r>
            <a:r>
              <a:rPr lang="en-GB" sz="1200" dirty="0">
                <a:solidFill>
                  <a:schemeClr val="bg2">
                    <a:lumMod val="90000"/>
                    <a:lumOff val="10000"/>
                  </a:schemeClr>
                </a:solidFill>
              </a:rPr>
              <a:t>Outdoor play advocated (and stipulated) in the EY but declines throughout Primary school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Research by theorists in child development, like </a:t>
            </a:r>
            <a:r>
              <a:rPr lang="en-GB" sz="1200" u="sng" kern="1200" dirty="0">
                <a:solidFill>
                  <a:schemeClr val="tx1"/>
                </a:solidFill>
                <a:effectLst/>
                <a:latin typeface="+mn-lt"/>
                <a:ea typeface="+mn-ea"/>
                <a:cs typeface="+mn-cs"/>
                <a:hlinkClick r:id="rId3"/>
              </a:rPr>
              <a:t>Piaget</a:t>
            </a:r>
            <a:r>
              <a:rPr lang="en-GB" sz="1200" kern="1200" dirty="0">
                <a:solidFill>
                  <a:schemeClr val="tx1"/>
                </a:solidFill>
                <a:effectLst/>
                <a:latin typeface="+mn-lt"/>
                <a:ea typeface="+mn-ea"/>
                <a:cs typeface="+mn-cs"/>
              </a:rPr>
              <a:t> and </a:t>
            </a:r>
            <a:r>
              <a:rPr lang="en-GB" sz="1200" u="sng" kern="1200" dirty="0">
                <a:solidFill>
                  <a:schemeClr val="tx1"/>
                </a:solidFill>
                <a:effectLst/>
                <a:latin typeface="+mn-lt"/>
                <a:ea typeface="+mn-ea"/>
                <a:cs typeface="+mn-cs"/>
                <a:hlinkClick r:id="rId4"/>
              </a:rPr>
              <a:t>Froebel,</a:t>
            </a:r>
            <a:r>
              <a:rPr lang="en-GB" sz="1200" kern="1200" dirty="0">
                <a:solidFill>
                  <a:schemeClr val="tx1"/>
                </a:solidFill>
                <a:effectLst/>
                <a:latin typeface="+mn-lt"/>
                <a:ea typeface="+mn-ea"/>
                <a:cs typeface="+mn-cs"/>
              </a:rPr>
              <a:t> emphasises the importance of active play, communication and exploration. Researchers argue that young children should be encouraged to explore their world in a range of indoor and outdoor settings</a:t>
            </a:r>
            <a:r>
              <a:rPr lang="en-GB" dirty="0"/>
              <a:t>.</a:t>
            </a:r>
            <a:endParaRPr lang="en-GB" sz="1200" kern="1200" dirty="0">
              <a:solidFill>
                <a:schemeClr val="tx1"/>
              </a:solidFill>
              <a:effectLst/>
              <a:latin typeface="+mn-lt"/>
              <a:ea typeface="Calibri"/>
              <a:cs typeface="Calibri"/>
            </a:endParaRPr>
          </a:p>
          <a:p>
            <a:endParaRPr lang="en-GB" sz="1200" kern="1200" dirty="0">
              <a:solidFill>
                <a:schemeClr val="tx1"/>
              </a:solidFill>
              <a:effectLst/>
              <a:latin typeface="+mn-lt"/>
              <a:ea typeface="Calibri"/>
              <a:cs typeface="Calibri"/>
            </a:endParaRPr>
          </a:p>
          <a:p>
            <a:pPr>
              <a:defRPr/>
            </a:pPr>
            <a:r>
              <a:rPr lang="en-GB" dirty="0">
                <a:ea typeface="Calibri"/>
                <a:cs typeface="Calibri"/>
              </a:rPr>
              <a:t>The EYFS Framework promotes outdoor learning, stating that </a:t>
            </a:r>
            <a:r>
              <a:rPr lang="en-GB" dirty="0"/>
              <a:t>'Providers must provide access to an outdoor play area. If that is not possible, they must ensure that outdoor activities are planned and taken on a daily basis', however, this trend does not continue throughout Primary school with the majority of time spent outside being for break times are lunch time rather than focussed within lesson time.  </a:t>
            </a:r>
            <a:endParaRPr lang="en-GB" dirty="0">
              <a:ea typeface="Calibri"/>
              <a:cs typeface="Calibri"/>
            </a:endParaRPr>
          </a:p>
          <a:p>
            <a:pPr>
              <a:defRPr/>
            </a:pPr>
            <a:endParaRPr lang="en-GB" dirty="0"/>
          </a:p>
          <a:p>
            <a:pPr>
              <a:defRPr/>
            </a:pPr>
            <a:r>
              <a:rPr lang="en-GB" dirty="0"/>
              <a:t>The EYFS framework advocates for free flow activities through play and describes Play as 'essential for children’s development, building their confidence as they learn to explore, relate to others, set their own goals, and solve problems. </a:t>
            </a:r>
            <a:endParaRPr lang="en-GB" dirty="0">
              <a:ea typeface="Calibri"/>
              <a:cs typeface="Calibri"/>
            </a:endParaRPr>
          </a:p>
          <a:p>
            <a:pPr>
              <a:defRPr/>
            </a:pPr>
            <a:endParaRPr lang="en-GB" dirty="0">
              <a:ea typeface="Calibri"/>
              <a:cs typeface="Calibri"/>
            </a:endParaRPr>
          </a:p>
          <a:p>
            <a:pPr>
              <a:defRPr/>
            </a:pPr>
            <a:r>
              <a:rPr lang="en-GB" dirty="0">
                <a:ea typeface="Calibri"/>
                <a:cs typeface="Calibri"/>
              </a:rPr>
              <a:t>One of the principles of EYFS practice is that every child is unique and as such they will have different interests, needs and abilities.  They should be able to follow these interests in an enabling environment that allows freedom to play and explore.</a:t>
            </a:r>
          </a:p>
          <a:p>
            <a:pPr>
              <a:defRPr/>
            </a:pPr>
            <a:endParaRPr lang="en-GB" dirty="0">
              <a:ea typeface="Calibri"/>
              <a:cs typeface="Calibri"/>
            </a:endParaRPr>
          </a:p>
          <a:p>
            <a:pPr>
              <a:defRPr/>
            </a:pPr>
            <a:r>
              <a:rPr lang="en-GB" dirty="0">
                <a:ea typeface="Calibri"/>
                <a:cs typeface="Calibri"/>
              </a:rPr>
              <a:t>This approach to learning also recognises that learning cannot be compartmentalised and that children should be allowed sufficient time, space and freedom.  This contrasts to the </a:t>
            </a:r>
            <a:r>
              <a:rPr lang="en-GB" dirty="0"/>
              <a:t>need for an accelerated childhood or fast pedagogy needed to get somewhere at a certain time i.e. meeting age or phase related expectations but instead lends itself to </a:t>
            </a:r>
            <a:r>
              <a:rPr lang="en-GB" dirty="0">
                <a:ea typeface="Calibri"/>
                <a:cs typeface="Calibri"/>
              </a:rPr>
              <a:t>what is termed 'Slow pedagogy'.  Alison Clarke states that in EYFS settings this involves:</a:t>
            </a:r>
          </a:p>
          <a:p>
            <a:pPr marL="285750" indent="-285750">
              <a:buFont typeface="Calibri"/>
              <a:buChar char="-"/>
              <a:defRPr/>
            </a:pPr>
            <a:r>
              <a:rPr lang="en-GB" dirty="0">
                <a:ea typeface="Calibri"/>
                <a:cs typeface="Calibri"/>
              </a:rPr>
              <a:t>Valuing the moment</a:t>
            </a:r>
          </a:p>
          <a:p>
            <a:pPr marL="285750" indent="-285750">
              <a:buFont typeface="Calibri"/>
              <a:buChar char="-"/>
              <a:defRPr/>
            </a:pPr>
            <a:r>
              <a:rPr lang="en-GB" dirty="0">
                <a:ea typeface="Calibri"/>
                <a:cs typeface="Calibri"/>
              </a:rPr>
              <a:t>Being attentive to children's pace, rhythm</a:t>
            </a:r>
          </a:p>
          <a:p>
            <a:pPr marL="285750" indent="-285750">
              <a:buFont typeface="Calibri"/>
              <a:buChar char="-"/>
              <a:defRPr/>
            </a:pPr>
            <a:r>
              <a:rPr lang="en-GB" dirty="0">
                <a:ea typeface="Calibri"/>
                <a:cs typeface="Calibri"/>
              </a:rPr>
              <a:t>Enabling children to revisit their ideas &amp; creations, places and stories</a:t>
            </a:r>
          </a:p>
          <a:p>
            <a:pPr marL="285750" indent="-285750">
              <a:buFont typeface="Calibri"/>
              <a:buChar char="-"/>
              <a:defRPr/>
            </a:pPr>
            <a:r>
              <a:rPr lang="en-GB" dirty="0">
                <a:ea typeface="Calibri"/>
                <a:cs typeface="Calibri"/>
              </a:rPr>
              <a:t>Creating opportunities for children to go deeper in their learning</a:t>
            </a:r>
          </a:p>
          <a:p>
            <a:pPr marL="285750" indent="-285750">
              <a:buFont typeface="Calibri"/>
              <a:buChar char="-"/>
              <a:defRPr/>
            </a:pPr>
            <a:r>
              <a:rPr lang="en-GB" dirty="0">
                <a:ea typeface="Calibri"/>
                <a:cs typeface="Calibri"/>
              </a:rPr>
              <a:t>Supporting time for observation, listening, reflection</a:t>
            </a:r>
          </a:p>
          <a:p>
            <a:pPr marL="285750" indent="-285750">
              <a:buFont typeface="Calibri"/>
              <a:buChar char="-"/>
              <a:defRPr/>
            </a:pPr>
            <a:r>
              <a:rPr lang="en-GB" dirty="0">
                <a:ea typeface="Calibri"/>
                <a:cs typeface="Calibri"/>
              </a:rPr>
              <a:t>Encouraging unhurried everyday routines with time for wonder &amp; care</a:t>
            </a:r>
          </a:p>
          <a:p>
            <a:pPr>
              <a:defRPr/>
            </a:pPr>
            <a:r>
              <a:rPr lang="en-GB" dirty="0">
                <a:ea typeface="Calibri"/>
                <a:cs typeface="Calibri"/>
              </a:rPr>
              <a:t>(Clark, Froebel Trust)</a:t>
            </a:r>
          </a:p>
          <a:p>
            <a:endParaRPr lang="en-GB" dirty="0"/>
          </a:p>
        </p:txBody>
      </p:sp>
      <p:sp>
        <p:nvSpPr>
          <p:cNvPr id="4" name="Slide Number Placeholder 3"/>
          <p:cNvSpPr>
            <a:spLocks noGrp="1"/>
          </p:cNvSpPr>
          <p:nvPr>
            <p:ph type="sldNum" sz="quarter" idx="5"/>
          </p:nvPr>
        </p:nvSpPr>
        <p:spPr/>
        <p:txBody>
          <a:bodyPr/>
          <a:lstStyle/>
          <a:p>
            <a:fld id="{773578D7-06BB-43CB-AE6D-2154C8E66830}" type="slidenum">
              <a:rPr lang="en-GB" smtClean="0"/>
              <a:t>3</a:t>
            </a:fld>
            <a:endParaRPr lang="en-GB"/>
          </a:p>
        </p:txBody>
      </p:sp>
    </p:spTree>
    <p:extLst>
      <p:ext uri="{BB962C8B-B14F-4D97-AF65-F5344CB8AC3E}">
        <p14:creationId xmlns:p14="http://schemas.microsoft.com/office/powerpoint/2010/main" val="4056443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highlight>
                  <a:srgbClr val="FFFF00"/>
                </a:highlight>
              </a:rPr>
              <a:t>JH Purpose: </a:t>
            </a:r>
            <a:r>
              <a:rPr lang="en-GB" dirty="0">
                <a:highlight>
                  <a:srgbClr val="FFFF00"/>
                </a:highlight>
              </a:rPr>
              <a:t>To show how this translates into our module for student teachers in primary ITE through facilitations of interactions</a:t>
            </a:r>
            <a:endParaRPr lang="en-GB" dirty="0">
              <a:highlight>
                <a:srgbClr val="FFFF00"/>
              </a:highlight>
              <a:ea typeface="Calibri"/>
              <a:cs typeface="Calibri"/>
            </a:endParaRPr>
          </a:p>
          <a:p>
            <a:endParaRPr lang="en-GB" dirty="0">
              <a:highlight>
                <a:srgbClr val="FFFF00"/>
              </a:highlight>
              <a:ea typeface="Calibri"/>
              <a:cs typeface="Calibri"/>
            </a:endParaRPr>
          </a:p>
          <a:p>
            <a:r>
              <a:rPr lang="en-US" b="1" dirty="0">
                <a:ea typeface="Calibri"/>
                <a:cs typeface="Calibri"/>
              </a:rPr>
              <a:t> Summaries from research - student voice – </a:t>
            </a:r>
          </a:p>
          <a:p>
            <a:endParaRPr lang="en-US" dirty="0"/>
          </a:p>
          <a:p>
            <a:pPr marL="285750" indent="-285750">
              <a:buFont typeface="Arial"/>
              <a:buChar char="•"/>
            </a:pPr>
            <a:r>
              <a:rPr lang="en-US" dirty="0"/>
              <a:t>Repeated outdoor visits help develop strong relationships with places by focusing on their interactions in and beyond those spaces.</a:t>
            </a:r>
            <a:endParaRPr lang="en-US" dirty="0">
              <a:ea typeface="Calibri" panose="020F0502020204030204"/>
              <a:cs typeface="Calibri" panose="020F0502020204030204"/>
            </a:endParaRPr>
          </a:p>
          <a:p>
            <a:r>
              <a:rPr lang="en-US" dirty="0"/>
              <a:t> </a:t>
            </a:r>
            <a:endParaRPr lang="en-US" dirty="0">
              <a:ea typeface="Calibri"/>
              <a:cs typeface="Calibri"/>
            </a:endParaRPr>
          </a:p>
          <a:p>
            <a:pPr marL="285750" indent="-285750">
              <a:buFont typeface="Arial"/>
              <a:buChar char="•"/>
            </a:pPr>
            <a:r>
              <a:rPr lang="en-US" dirty="0"/>
              <a:t>Person-place connections - Feeling comfortable in a place and having a deep engagement over time leads to ‘noticing’ small details and having ‘magical moments’ of deep engagement.</a:t>
            </a:r>
            <a:endParaRPr lang="en-US" dirty="0">
              <a:ea typeface="Calibri"/>
              <a:cs typeface="Calibri"/>
            </a:endParaRPr>
          </a:p>
          <a:p>
            <a:r>
              <a:rPr lang="en-US" dirty="0"/>
              <a:t> </a:t>
            </a:r>
            <a:endParaRPr lang="en-US" dirty="0">
              <a:ea typeface="Calibri"/>
              <a:cs typeface="Calibri"/>
            </a:endParaRPr>
          </a:p>
          <a:p>
            <a:pPr marL="285750" indent="-285750">
              <a:buFont typeface="Arial"/>
              <a:buChar char="•"/>
            </a:pPr>
            <a:r>
              <a:rPr lang="en-US" dirty="0"/>
              <a:t> </a:t>
            </a:r>
            <a:endParaRPr lang="en-US" dirty="0">
              <a:ea typeface="Calibri"/>
              <a:cs typeface="Calibri"/>
            </a:endParaRPr>
          </a:p>
          <a:p>
            <a:r>
              <a:rPr lang="en-US" dirty="0"/>
              <a:t>Cumulative experience, together with reflective practice on experiences that are new and different can result in ‘a drastic re-appraisal of what we think we know’ (Waite, 2017). In this sense, student–teachers experienced transformative processes both on a personal level and as developing professionals</a:t>
            </a:r>
            <a:endParaRPr lang="en-US" dirty="0">
              <a:ea typeface="Calibri"/>
              <a:cs typeface="Calibri"/>
            </a:endParaRPr>
          </a:p>
          <a:p>
            <a:r>
              <a:rPr lang="en-US" dirty="0"/>
              <a:t> </a:t>
            </a:r>
            <a:endParaRPr lang="en-US" dirty="0">
              <a:ea typeface="Calibri"/>
              <a:cs typeface="Calibri"/>
            </a:endParaRPr>
          </a:p>
          <a:p>
            <a:pPr marL="285750" indent="-285750">
              <a:buFont typeface="Arial"/>
              <a:buChar char="•"/>
            </a:pPr>
            <a:r>
              <a:rPr lang="en-US" dirty="0"/>
              <a:t>Student teachers developed meaningful relationships with outdoor learning which supported their personal knowledge and allowed them to explore at their own pace, take ownership, and dive deeply into topics that interested them.</a:t>
            </a:r>
            <a:endParaRPr lang="en-US" dirty="0">
              <a:ea typeface="Calibri"/>
              <a:cs typeface="Calibri"/>
            </a:endParaRPr>
          </a:p>
          <a:p>
            <a:pPr marL="285750" indent="-285750">
              <a:buFont typeface="Arial"/>
              <a:buChar char="•"/>
            </a:pPr>
            <a:r>
              <a:rPr lang="en-US" dirty="0"/>
              <a:t>They enjoyed creating their own activities and following personal learning journeys.</a:t>
            </a:r>
            <a:endParaRPr lang="en-US" dirty="0">
              <a:ea typeface="Calibri"/>
              <a:cs typeface="Calibri"/>
            </a:endParaRPr>
          </a:p>
          <a:p>
            <a:pPr marL="285750" indent="-285750">
              <a:buFont typeface="Arial"/>
              <a:buChar char="•"/>
            </a:pPr>
            <a:r>
              <a:rPr lang="en-US" dirty="0"/>
              <a:t>Activities like gardening, writing, and microteaching helped connect personal feelings, research, and subject knowledge into long-term memory.</a:t>
            </a:r>
            <a:endParaRPr lang="en-US" dirty="0">
              <a:ea typeface="Calibri"/>
              <a:cs typeface="Calibri"/>
            </a:endParaRPr>
          </a:p>
          <a:p>
            <a:pPr marL="285750" indent="-285750">
              <a:buFont typeface="Arial"/>
              <a:buChar char="•"/>
            </a:pPr>
            <a:r>
              <a:rPr lang="en-US" dirty="0"/>
              <a:t>This personal knowledge influenced their developing identities and teaching philosophies.</a:t>
            </a:r>
            <a:endParaRPr lang="en-US" dirty="0">
              <a:ea typeface="Calibri"/>
              <a:cs typeface="Calibri"/>
            </a:endParaRPr>
          </a:p>
          <a:p>
            <a:endParaRPr lang="en-GB" dirty="0">
              <a:highlight>
                <a:srgbClr val="FFFF00"/>
              </a:highlight>
              <a:ea typeface="Calibri"/>
              <a:cs typeface="Calibri"/>
            </a:endParaRPr>
          </a:p>
          <a:p>
            <a:endParaRPr lang="en-GB" dirty="0">
              <a:highlight>
                <a:srgbClr val="FFFF00"/>
              </a:highlight>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US"/>
              <a:t>4</a:t>
            </a:fld>
            <a:endParaRPr lang="en-US"/>
          </a:p>
        </p:txBody>
      </p:sp>
    </p:spTree>
    <p:extLst>
      <p:ext uri="{BB962C8B-B14F-4D97-AF65-F5344CB8AC3E}">
        <p14:creationId xmlns:p14="http://schemas.microsoft.com/office/powerpoint/2010/main" val="785015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highlight>
                  <a:srgbClr val="FFFF00"/>
                </a:highlight>
              </a:rPr>
              <a:t>JH </a:t>
            </a:r>
            <a:r>
              <a:rPr lang="en-GB" dirty="0">
                <a:highlight>
                  <a:srgbClr val="FFFF00"/>
                </a:highlight>
              </a:rPr>
              <a:t>Purpose: To introduce definition and underpinning theory of OL</a:t>
            </a:r>
            <a:endParaRPr lang="en-US" dirty="0">
              <a:highlight>
                <a:srgbClr val="FFFF00"/>
              </a:highlight>
              <a:ea typeface="Calibri"/>
              <a:cs typeface="Calibri"/>
            </a:endParaRPr>
          </a:p>
          <a:p>
            <a:endParaRPr lang="en-GB" sz="1200" b="1" i="0" u="none" strike="noStrike" kern="1200" baseline="0" dirty="0">
              <a:solidFill>
                <a:schemeClr val="tx1"/>
              </a:solidFill>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Multifaceted interdisciplinary concept. </a:t>
            </a:r>
            <a:r>
              <a:rPr lang="en-GB" dirty="0"/>
              <a:t>An evolving and responsive </a:t>
            </a:r>
            <a:r>
              <a:rPr lang="en-GB" b="1" i="1" dirty="0"/>
              <a:t>process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GB" sz="1200" b="0" i="0" u="none" strike="noStrike" kern="1200" baseline="0" dirty="0">
                <a:solidFill>
                  <a:schemeClr val="tx1"/>
                </a:solidFill>
                <a:latin typeface="+mn-lt"/>
                <a:ea typeface="+mn-ea"/>
                <a:cs typeface="+mn-cs"/>
              </a:rPr>
              <a:t>Outdoor learning is not simply taking learning outside. Nor is it solely limited to outdoor and adventurous activities such as orienteering, rock-climbing or kayaking – although it is, of course, all of these things. When we learn outdoors, experiences are multisensory, encountered on different corporeal, temporal and spatial planes.  </a:t>
            </a:r>
            <a:r>
              <a:rPr lang="en-GB" sz="1200" b="1" i="0" u="none" strike="noStrike" kern="1200" baseline="0" dirty="0">
                <a:solidFill>
                  <a:schemeClr val="tx1"/>
                </a:solidFill>
                <a:latin typeface="+mn-lt"/>
                <a:ea typeface="+mn-ea"/>
                <a:cs typeface="+mn-cs"/>
              </a:rPr>
              <a:t>I find it difficult to process the meaning of each of these terms in one go! An short illustration might be helpful maybe? </a:t>
            </a:r>
            <a:r>
              <a:rPr lang="en-GB" sz="1200" b="1" i="0" u="none" strike="noStrike" kern="1200" baseline="0" dirty="0" err="1">
                <a:solidFill>
                  <a:schemeClr val="tx1"/>
                </a:solidFill>
                <a:latin typeface="+mn-lt"/>
                <a:ea typeface="+mn-ea"/>
                <a:cs typeface="+mn-cs"/>
              </a:rPr>
              <a:t>E.g</a:t>
            </a:r>
            <a:r>
              <a:rPr lang="en-GB" sz="1200" b="1" i="0" u="none" strike="noStrike" kern="1200" baseline="0" dirty="0">
                <a:solidFill>
                  <a:schemeClr val="tx1"/>
                </a:solidFill>
                <a:latin typeface="+mn-lt"/>
                <a:ea typeface="+mn-ea"/>
                <a:cs typeface="+mn-cs"/>
              </a:rPr>
              <a:t> – it might be encountered corporeally in…. Etc?</a:t>
            </a:r>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Experiences of Outdoor Learning transcend traditional curriculum outcomes </a:t>
            </a:r>
            <a:r>
              <a:rPr lang="en-GB" sz="1200" b="1" i="0" u="none" strike="noStrike" kern="1200" baseline="0" dirty="0">
                <a:solidFill>
                  <a:schemeClr val="tx1"/>
                </a:solidFill>
                <a:latin typeface="+mn-lt"/>
                <a:ea typeface="+mn-ea"/>
                <a:cs typeface="+mn-cs"/>
              </a:rPr>
              <a:t>(we perhaps need to emphasise just how revolutionary/rebellious this is in the current educational climate in primary schools in England!!)</a:t>
            </a:r>
            <a:r>
              <a:rPr lang="en-GB" sz="1200" b="0" i="0" u="none" strike="noStrike" kern="1200" baseline="0" dirty="0">
                <a:solidFill>
                  <a:schemeClr val="tx1"/>
                </a:solidFill>
                <a:latin typeface="+mn-lt"/>
                <a:ea typeface="+mn-ea"/>
                <a:cs typeface="+mn-cs"/>
              </a:rPr>
              <a:t>, although many of these can be met, and enhanced, by experiences outdoors. The multifaceted nature of OL reflects its interdisciplinary background, particularly notable in the field geography, anthropology, health and psychology. </a:t>
            </a:r>
            <a:r>
              <a:rPr lang="en-GB" sz="1200" dirty="0"/>
              <a:t>Beyond narrow curriculum outcomes. Benefits are widely recognised such as positive impacts on mental, health and physical well-being and supports holistic, cultural and sustainable development.</a:t>
            </a:r>
            <a:endParaRPr lang="en-GB" sz="1200" dirty="0">
              <a:ea typeface="Calibri"/>
              <a:cs typeface="Calibri"/>
            </a:endParaRP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Within education research, interest in OL has grown, recognising benefits to mental health and well-being, physical wellness, cultural and cognitive development, as well as supporting growing momentum in sustainability and environmental education. Establishing connection between the self and the world, both the human, natural and more-than-human world, supports empathy, insight and understanding of what the world is asking of us and how we can interact within the world, with others, to secure its future. </a:t>
            </a:r>
            <a:r>
              <a:rPr lang="en-GB" dirty="0"/>
              <a:t>Learning outdoors is evolving and responsive and steps outside of prescribed curriculum outcomes.</a:t>
            </a:r>
          </a:p>
          <a:p>
            <a:r>
              <a:rPr lang="en-GB" sz="1200" b="0" i="0" u="none" strike="noStrike" kern="1200" baseline="0" dirty="0">
                <a:solidFill>
                  <a:schemeClr val="tx1"/>
                </a:solidFill>
                <a:latin typeface="+mn-lt"/>
                <a:ea typeface="+mn-ea"/>
                <a:cs typeface="+mn-cs"/>
              </a:rPr>
              <a:t>&lt;&lt;QUOTE&gt;&gt; This vision of OL places importance on open-ended encounters with the world and the importance of unintended learning alongside planned curriculum outcomes.</a:t>
            </a:r>
            <a:endParaRPr lang="en-GB" dirty="0"/>
          </a:p>
        </p:txBody>
      </p:sp>
      <p:sp>
        <p:nvSpPr>
          <p:cNvPr id="4" name="Slide Number Placeholder 3"/>
          <p:cNvSpPr>
            <a:spLocks noGrp="1"/>
          </p:cNvSpPr>
          <p:nvPr>
            <p:ph type="sldNum" sz="quarter" idx="5"/>
          </p:nvPr>
        </p:nvSpPr>
        <p:spPr/>
        <p:txBody>
          <a:bodyPr/>
          <a:lstStyle/>
          <a:p>
            <a:fld id="{773578D7-06BB-43CB-AE6D-2154C8E66830}" type="slidenum">
              <a:rPr lang="en-GB" smtClean="0"/>
              <a:t>5</a:t>
            </a:fld>
            <a:endParaRPr lang="en-GB"/>
          </a:p>
        </p:txBody>
      </p:sp>
    </p:spTree>
    <p:extLst>
      <p:ext uri="{BB962C8B-B14F-4D97-AF65-F5344CB8AC3E}">
        <p14:creationId xmlns:p14="http://schemas.microsoft.com/office/powerpoint/2010/main" val="2533295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highlight>
                  <a:srgbClr val="FFFF00"/>
                </a:highlight>
              </a:rPr>
              <a:t>LS – very quick signposting</a:t>
            </a:r>
          </a:p>
          <a:p>
            <a:r>
              <a:rPr lang="en-GB" dirty="0">
                <a:highlight>
                  <a:srgbClr val="FFFF00"/>
                </a:highlight>
              </a:rPr>
              <a:t>Purpose: To demonstrate the need for OL in current educational &amp; wider contexts</a:t>
            </a:r>
            <a:endParaRPr lang="en-US" dirty="0">
              <a:highlight>
                <a:srgbClr val="FFFF00"/>
              </a:highlight>
            </a:endParaRPr>
          </a:p>
          <a:p>
            <a:endParaRPr lang="en-US" dirty="0">
              <a:ea typeface="Calibri"/>
              <a:cs typeface="Calibri"/>
            </a:endParaRPr>
          </a:p>
          <a:p>
            <a:r>
              <a:rPr lang="en-US" b="0" i="0" dirty="0">
                <a:ea typeface="Calibri"/>
                <a:cs typeface="Calibri"/>
              </a:rPr>
              <a:t>'In an age marked by increasing disconnection from the natural world, the urgent need for holistic, place-responsive outdoor learning has never been more apparent' (Mark Leather – foreword)</a:t>
            </a:r>
          </a:p>
          <a:p>
            <a:endParaRPr lang="en-US" dirty="0">
              <a:ea typeface="Calibri"/>
              <a:cs typeface="Calibri"/>
            </a:endParaRPr>
          </a:p>
          <a:p>
            <a:pPr lvl="0"/>
            <a:r>
              <a:rPr lang="en-GB" dirty="0"/>
              <a:t>Antidote to curriculum demands/ performance metrics</a:t>
            </a:r>
          </a:p>
          <a:p>
            <a:pPr lvl="0"/>
            <a:r>
              <a:rPr lang="en-GB" dirty="0"/>
              <a:t>Address lack of teacher and learner autonomy</a:t>
            </a:r>
          </a:p>
          <a:p>
            <a:pPr lvl="0"/>
            <a:r>
              <a:rPr lang="en-GB" dirty="0"/>
              <a:t>Support mental and physical health</a:t>
            </a:r>
          </a:p>
          <a:p>
            <a:endParaRPr lang="en-US" dirty="0">
              <a:ea typeface="Calibri"/>
              <a:cs typeface="Calibri"/>
            </a:endParaRPr>
          </a:p>
          <a:p>
            <a:r>
              <a:rPr lang="en-US" dirty="0">
                <a:ea typeface="Calibri"/>
                <a:cs typeface="Calibri"/>
              </a:rPr>
              <a:t>Despite recognition of its benefits, OL is consistently overshadowed by the government's neoliberal agenda with a focus on attainment and performance.  Education has become a 'data delivery chain' (Roberts-Holmes &amp; Bradbury, 2017) with constant targets, milestones and age-related expectations.  The government's latest agenda sees a greater push to </a:t>
            </a:r>
            <a:r>
              <a:rPr lang="en-US" dirty="0" err="1">
                <a:ea typeface="Calibri"/>
                <a:cs typeface="Calibri"/>
              </a:rPr>
              <a:t>formalising</a:t>
            </a:r>
            <a:r>
              <a:rPr lang="en-US" dirty="0">
                <a:ea typeface="Calibri"/>
                <a:cs typeface="Calibri"/>
              </a:rPr>
              <a:t> early education with a focus on reading and writing expectations and school readiness.   Performativity conflicts with children's natural will to explore, experience and 'be' in a place.</a:t>
            </a:r>
          </a:p>
          <a:p>
            <a:endParaRPr lang="en-US" dirty="0">
              <a:ea typeface="Calibri"/>
              <a:cs typeface="Calibri"/>
            </a:endParaRPr>
          </a:p>
          <a:p>
            <a:r>
              <a:rPr lang="en-US" dirty="0">
                <a:ea typeface="Calibri"/>
                <a:cs typeface="Calibri"/>
              </a:rPr>
              <a:t>The curriculum leaves little room for teacher and learner autonomy with high expectations in terms of content and outcomes.  This had led to a growing loss of ontological security for teachers (Ball, 2013) with a loss of both sense of meaning in what they do &amp; what is important in their role.</a:t>
            </a:r>
          </a:p>
          <a:p>
            <a:endParaRPr lang="en-US" dirty="0">
              <a:ea typeface="Calibri"/>
              <a:cs typeface="Calibri"/>
            </a:endParaRPr>
          </a:p>
          <a:p>
            <a:r>
              <a:rPr lang="en-US" dirty="0">
                <a:ea typeface="Calibri"/>
                <a:cs typeface="Calibri"/>
              </a:rPr>
              <a:t>Mental &amp; physical health crises create extreme challenges within education.  Time spent outside for children is on the decline, both at home and at school (Baines &amp; Blatchford, 2019), however, national surveys (Natural England, 2023) show that being with nature has a positive impact on emotional health &amp; cognitive well-being.  The decline in active experiences &amp; disconnection to the world are associated with a real risk that 'the next generation of UK adults will be the least healthy in living memory (D'Souza, Children's Commissioner).</a:t>
            </a:r>
          </a:p>
          <a:p>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Nature connection is linked to developing awareness of environmental issues.  This supports Biesta's (quote)... </a:t>
            </a:r>
            <a:r>
              <a:rPr lang="en-GB" dirty="0"/>
              <a:t>World-centred education’ </a:t>
            </a:r>
            <a:r>
              <a:rPr lang="en-GB" b="1" dirty="0"/>
              <a:t>that seeks to situate learning for the future in the </a:t>
            </a:r>
            <a:r>
              <a:rPr lang="en-GB" b="1" i="1" dirty="0"/>
              <a:t>here</a:t>
            </a:r>
            <a:r>
              <a:rPr lang="en-GB" b="1" dirty="0"/>
              <a:t> and </a:t>
            </a:r>
            <a:r>
              <a:rPr lang="en-GB" b="1" i="1" dirty="0"/>
              <a:t>now</a:t>
            </a:r>
            <a:r>
              <a:rPr lang="en-GB" b="1" dirty="0"/>
              <a:t> (</a:t>
            </a:r>
            <a:r>
              <a:rPr lang="en-GB" dirty="0"/>
              <a:t>Biesta, 2021).</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73578D7-06BB-43CB-AE6D-2154C8E66830}" type="slidenum">
              <a:rPr lang="en-GB"/>
              <a:t>6</a:t>
            </a:fld>
            <a:endParaRPr lang="en-GB"/>
          </a:p>
        </p:txBody>
      </p:sp>
    </p:spTree>
    <p:extLst>
      <p:ext uri="{BB962C8B-B14F-4D97-AF65-F5344CB8AC3E}">
        <p14:creationId xmlns:p14="http://schemas.microsoft.com/office/powerpoint/2010/main" val="2401839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JH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we’d now like to share four of the key theories that underpin our approach to the outdoor learning module, as these are the principles that inform our pedagogies – and it may be that they can offer you opportunities to consider creative pedagogies in new ways as well. </a:t>
            </a:r>
          </a:p>
          <a:p>
            <a:endParaRPr lang="en-GB" dirty="0"/>
          </a:p>
          <a:p>
            <a:r>
              <a:rPr lang="en-GB" dirty="0"/>
              <a:t>Following this, we’ll discuss how we envision inclusion within the module, which is part of the authentic, collaborative and responsive design of our curriculum. After sharing some of these ideas with you, we’ll go outside and have a go at putting some of the theory into practice! </a:t>
            </a:r>
          </a:p>
        </p:txBody>
      </p:sp>
      <p:sp>
        <p:nvSpPr>
          <p:cNvPr id="4" name="Slide Number Placeholder 3"/>
          <p:cNvSpPr>
            <a:spLocks noGrp="1"/>
          </p:cNvSpPr>
          <p:nvPr>
            <p:ph type="sldNum" sz="quarter" idx="5"/>
          </p:nvPr>
        </p:nvSpPr>
        <p:spPr/>
        <p:txBody>
          <a:bodyPr/>
          <a:lstStyle/>
          <a:p>
            <a:fld id="{773578D7-06BB-43CB-AE6D-2154C8E66830}" type="slidenum">
              <a:rPr lang="en-GB" smtClean="0"/>
              <a:t>7</a:t>
            </a:fld>
            <a:endParaRPr lang="en-GB"/>
          </a:p>
        </p:txBody>
      </p:sp>
    </p:spTree>
    <p:extLst>
      <p:ext uri="{BB962C8B-B14F-4D97-AF65-F5344CB8AC3E}">
        <p14:creationId xmlns:p14="http://schemas.microsoft.com/office/powerpoint/2010/main" val="18208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b="1" dirty="0">
                <a:highlight>
                  <a:srgbClr val="FFFF00"/>
                </a:highlight>
              </a:rPr>
              <a:t>LS</a:t>
            </a:r>
            <a:r>
              <a:rPr lang="en-GB" dirty="0">
                <a:highlight>
                  <a:srgbClr val="FFFF00"/>
                </a:highlight>
              </a:rPr>
              <a:t> Purpose: To demonstrate the need for OL in current educational &amp; wider contexts</a:t>
            </a:r>
            <a:endParaRPr lang="en-US" dirty="0">
              <a:highlight>
                <a:srgbClr val="FFFF00"/>
              </a:highlight>
              <a:ea typeface="Calibri"/>
              <a:cs typeface="Calibri"/>
            </a:endParaRPr>
          </a:p>
          <a:p>
            <a:pPr>
              <a:lnSpc>
                <a:spcPct val="90000"/>
              </a:lnSpc>
              <a:spcBef>
                <a:spcPts val="1000"/>
              </a:spcBef>
            </a:pPr>
            <a:endParaRPr lang="en-US" b="1" dirty="0">
              <a:ea typeface="Calibri" panose="020F0502020204030204"/>
              <a:cs typeface="Calibri" panose="020F0502020204030204"/>
            </a:endParaRPr>
          </a:p>
          <a:p>
            <a:pPr>
              <a:lnSpc>
                <a:spcPct val="90000"/>
              </a:lnSpc>
              <a:spcBef>
                <a:spcPts val="1000"/>
              </a:spcBef>
            </a:pPr>
            <a:endParaRPr lang="en-US" b="1" dirty="0">
              <a:ea typeface="Calibri" panose="020F0502020204030204"/>
              <a:cs typeface="Calibri" panose="020F0502020204030204"/>
            </a:endParaRPr>
          </a:p>
          <a:p>
            <a:pPr marL="285750" indent="-285750">
              <a:lnSpc>
                <a:spcPct val="90000"/>
              </a:lnSpc>
              <a:spcBef>
                <a:spcPts val="1000"/>
              </a:spcBef>
              <a:buFont typeface="Arial"/>
              <a:buChar char="•"/>
            </a:pPr>
            <a:r>
              <a:rPr lang="en-US" b="1" dirty="0"/>
              <a:t>Underpinning throughout </a:t>
            </a:r>
            <a:r>
              <a:rPr lang="en-US" dirty="0">
                <a:solidFill>
                  <a:srgbClr val="002060"/>
                </a:solidFill>
              </a:rPr>
              <a:t>Place connection is beyond the present and involves interaction between different temporal and spatial planes. </a:t>
            </a:r>
            <a:endParaRPr lang="en-US" dirty="0"/>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lang="en-GB" dirty="0"/>
              <a:t>Active responses between people and places facilitate metacognition and </a:t>
            </a:r>
            <a:r>
              <a:rPr lang="en-GB" i="1" dirty="0"/>
              <a:t>transversal skills</a:t>
            </a:r>
            <a:r>
              <a:rPr lang="en-GB" dirty="0"/>
              <a:t> development.</a:t>
            </a:r>
            <a:endParaRPr lang="en-US" dirty="0">
              <a:solidFill>
                <a:srgbClr val="000000"/>
              </a:solidFill>
            </a:endParaRPr>
          </a:p>
          <a:p>
            <a:pPr marL="285750" indent="-285750">
              <a:lnSpc>
                <a:spcPct val="90000"/>
              </a:lnSpc>
              <a:spcBef>
                <a:spcPts val="1000"/>
              </a:spcBef>
              <a:buFont typeface="Arial"/>
              <a:buChar char="•"/>
            </a:pPr>
            <a:r>
              <a:rPr lang="en-US" dirty="0">
                <a:solidFill>
                  <a:srgbClr val="002060"/>
                </a:solidFill>
              </a:rPr>
              <a:t>Responses are informed by</a:t>
            </a:r>
            <a:r>
              <a:rPr lang="en-US" b="1" i="1" dirty="0">
                <a:solidFill>
                  <a:srgbClr val="002060"/>
                </a:solidFill>
              </a:rPr>
              <a:t> critical engagement </a:t>
            </a:r>
            <a:r>
              <a:rPr lang="en-US" dirty="0">
                <a:solidFill>
                  <a:srgbClr val="002060"/>
                </a:solidFill>
              </a:rPr>
              <a:t>with place in the 'here and now' and in the 'there and then' (Biesta, 2021).</a:t>
            </a:r>
            <a:endParaRPr lang="en-US" dirty="0">
              <a:ea typeface="Calibri"/>
              <a:cs typeface="Calibri"/>
            </a:endParaRPr>
          </a:p>
          <a:p>
            <a:pPr marL="285750" indent="-285750">
              <a:lnSpc>
                <a:spcPct val="90000"/>
              </a:lnSpc>
              <a:spcBef>
                <a:spcPts val="1000"/>
              </a:spcBef>
              <a:buFont typeface="Arial"/>
              <a:buChar char="•"/>
            </a:pPr>
            <a:r>
              <a:rPr lang="en-US" dirty="0">
                <a:solidFill>
                  <a:srgbClr val="002060"/>
                </a:solidFill>
              </a:rPr>
              <a:t>Asking critical questions and interrogating 'capital': </a:t>
            </a:r>
            <a:r>
              <a:rPr lang="en-US" dirty="0">
                <a:solidFill>
                  <a:schemeClr val="tx2"/>
                </a:solidFill>
              </a:rPr>
              <a:t>Practice </a:t>
            </a:r>
            <a:r>
              <a:rPr lang="en-US" b="1" dirty="0">
                <a:solidFill>
                  <a:schemeClr val="tx2"/>
                </a:solidFill>
              </a:rPr>
              <a:t>past </a:t>
            </a:r>
            <a:r>
              <a:rPr lang="en-US" b="1" dirty="0">
                <a:solidFill>
                  <a:srgbClr val="002060"/>
                </a:solidFill>
              </a:rPr>
              <a:t>– present – future –</a:t>
            </a:r>
            <a:r>
              <a:rPr lang="en-US" dirty="0">
                <a:solidFill>
                  <a:srgbClr val="002060"/>
                </a:solidFill>
              </a:rPr>
              <a:t> drawing on temporal and spatial journeys.</a:t>
            </a:r>
            <a:endParaRPr lang="en-US" dirty="0"/>
          </a:p>
          <a:p>
            <a:pPr marL="285750" indent="-285750">
              <a:lnSpc>
                <a:spcPct val="90000"/>
              </a:lnSpc>
              <a:spcBef>
                <a:spcPts val="1000"/>
              </a:spcBef>
              <a:buFont typeface="Arial"/>
              <a:buChar char="•"/>
            </a:pPr>
            <a:r>
              <a:rPr lang="en-US" dirty="0">
                <a:solidFill>
                  <a:srgbClr val="000000"/>
                </a:solidFill>
              </a:rPr>
              <a:t>Mason's 'active noticing' developed in </a:t>
            </a:r>
            <a:r>
              <a:rPr lang="en-US" i="1" dirty="0">
                <a:solidFill>
                  <a:srgbClr val="000000"/>
                </a:solidFill>
              </a:rPr>
              <a:t>The Discipline of Noticing </a:t>
            </a:r>
            <a:r>
              <a:rPr lang="en-US" dirty="0">
                <a:solidFill>
                  <a:srgbClr val="000000"/>
                </a:solidFill>
              </a:rPr>
              <a:t>askes us to attune ourselves to the possibilities of experience, developing sensitivity and awareness of what is happening at any given time. This accounts for m</a:t>
            </a:r>
            <a:r>
              <a:rPr lang="en-US" dirty="0">
                <a:solidFill>
                  <a:srgbClr val="002060"/>
                </a:solidFill>
              </a:rPr>
              <a:t>emory, sociocultural background and context, cognitive and affective responses, of connections and interactions between </a:t>
            </a:r>
            <a:r>
              <a:rPr lang="en-US" b="1" dirty="0">
                <a:solidFill>
                  <a:srgbClr val="002060"/>
                </a:solidFill>
              </a:rPr>
              <a:t>person – place – space – time – objects – context. This asks us, as teachers, to engage in r</a:t>
            </a:r>
            <a:r>
              <a:rPr lang="en-US" dirty="0">
                <a:solidFill>
                  <a:srgbClr val="002060"/>
                </a:solidFill>
              </a:rPr>
              <a:t>esponsive </a:t>
            </a:r>
            <a:r>
              <a:rPr lang="en-US" b="1" i="1" dirty="0">
                <a:solidFill>
                  <a:srgbClr val="002060"/>
                </a:solidFill>
              </a:rPr>
              <a:t>active noticing (Mason, 2002) </a:t>
            </a:r>
            <a:r>
              <a:rPr lang="en-US" b="1" dirty="0">
                <a:solidFill>
                  <a:srgbClr val="002060"/>
                </a:solidFill>
              </a:rPr>
              <a:t>Foss Fairies – noticing the responses of student-teachers and fostering creativity as response to place. </a:t>
            </a:r>
            <a:endParaRPr lang="en-US" dirty="0">
              <a:solidFill>
                <a:srgbClr val="002060"/>
              </a:solidFill>
            </a:endParaRPr>
          </a:p>
          <a:p>
            <a:pPr marL="285750" indent="-285750">
              <a:lnSpc>
                <a:spcPct val="90000"/>
              </a:lnSpc>
              <a:spcBef>
                <a:spcPts val="1000"/>
              </a:spcBef>
              <a:buFont typeface="Arial"/>
              <a:buChar char="•"/>
            </a:pPr>
            <a:endParaRPr lang="en-US" dirty="0">
              <a:solidFill>
                <a:srgbClr val="000000"/>
              </a:solidFill>
            </a:endParaRPr>
          </a:p>
          <a:p>
            <a:pPr marL="285750" indent="-285750">
              <a:lnSpc>
                <a:spcPct val="90000"/>
              </a:lnSpc>
              <a:spcBef>
                <a:spcPts val="1000"/>
              </a:spcBef>
              <a:buFont typeface="Arial"/>
              <a:buChar char="•"/>
            </a:pPr>
            <a:r>
              <a:rPr lang="en-US" dirty="0">
                <a:solidFill>
                  <a:srgbClr val="000000"/>
                </a:solidFill>
              </a:rPr>
              <a:t>In place-responsive pedagogy, we look at how these 'happenings' transcend place and time, to inform how noticing a possibility in the present moment, reflecting back on what has been noticed, or known, before in order to prepare for the future. </a:t>
            </a:r>
            <a:endParaRPr lang="en-US" dirty="0">
              <a:solidFill>
                <a:srgbClr val="002060"/>
              </a:solidFill>
              <a:ea typeface="Calibri"/>
              <a:cs typeface="Calibri"/>
            </a:endParaRPr>
          </a:p>
          <a:p>
            <a:pPr marL="285750" indent="-285750">
              <a:lnSpc>
                <a:spcPct val="90000"/>
              </a:lnSpc>
              <a:spcBef>
                <a:spcPts val="1000"/>
              </a:spcBef>
              <a:buFont typeface="Arial,Sans-Serif"/>
              <a:buChar char="•"/>
            </a:pPr>
            <a:endParaRPr lang="en-US" dirty="0"/>
          </a:p>
          <a:p>
            <a:pPr marL="285750" indent="-285750">
              <a:lnSpc>
                <a:spcPct val="90000"/>
              </a:lnSpc>
              <a:spcBef>
                <a:spcPts val="1000"/>
              </a:spcBef>
              <a:buFont typeface="Arial,Sans-Serif"/>
              <a:buChar char="•"/>
            </a:pPr>
            <a:r>
              <a:rPr lang="en-US" dirty="0"/>
              <a:t>Lived experiences of students support development of philosophy that is socially, culturally and environmentally aware. </a:t>
            </a:r>
            <a:endParaRPr lang="en-US" dirty="0">
              <a:solidFill>
                <a:srgbClr val="444444"/>
              </a:solidFill>
              <a:ea typeface="Calibri"/>
              <a:cs typeface="Calibri"/>
            </a:endParaRPr>
          </a:p>
          <a:p>
            <a:pPr marL="285750" indent="-285750">
              <a:lnSpc>
                <a:spcPct val="90000"/>
              </a:lnSpc>
              <a:spcBef>
                <a:spcPts val="1000"/>
              </a:spcBef>
              <a:buFont typeface="Arial"/>
              <a:buChar char="•"/>
            </a:pPr>
            <a:endParaRPr lang="en-US" dirty="0"/>
          </a:p>
          <a:p>
            <a:pPr marL="285750" indent="-285750">
              <a:lnSpc>
                <a:spcPct val="90000"/>
              </a:lnSpc>
              <a:spcBef>
                <a:spcPts val="1000"/>
              </a:spcBef>
              <a:buFont typeface="Arial"/>
              <a:buChar char="•"/>
            </a:pPr>
            <a:r>
              <a:rPr lang="en-US" dirty="0"/>
              <a:t>Pedagogy of place – Biesta – ‘key pedagogical approaches – education has to take place in the here and the now’ (Contrast with Gruenwald -critical approach -</a:t>
            </a:r>
            <a:r>
              <a:rPr lang="en-US" dirty="0" err="1"/>
              <a:t>decolonisation</a:t>
            </a:r>
            <a:r>
              <a:rPr lang="en-US" dirty="0"/>
              <a:t> through history and geography e.g. Constantine)</a:t>
            </a:r>
            <a:endParaRPr lang="en-US" dirty="0">
              <a:ea typeface="Calibri"/>
              <a:cs typeface="Calibri"/>
            </a:endParaRPr>
          </a:p>
          <a:p>
            <a:pPr marL="285750" indent="-285750">
              <a:lnSpc>
                <a:spcPct val="90000"/>
              </a:lnSpc>
              <a:spcBef>
                <a:spcPts val="1000"/>
              </a:spcBef>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53D56-1CD8-44FD-990F-6271B555AA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452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LS – summary </a:t>
            </a:r>
          </a:p>
          <a:p>
            <a:r>
              <a:rPr lang="en-US" b="1" dirty="0"/>
              <a:t>1.6.26.Original title – Reasons to be slow…</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Slow approaches to learning are, according to Payne and </a:t>
            </a:r>
            <a:r>
              <a:rPr lang="en-US" dirty="0" err="1"/>
              <a:t>Wattchow</a:t>
            </a:r>
            <a:r>
              <a:rPr lang="en-US" dirty="0"/>
              <a:t>, an a</a:t>
            </a:r>
            <a:r>
              <a:rPr lang="en-GB" b="1" dirty="0" err="1"/>
              <a:t>ntidote</a:t>
            </a:r>
            <a:r>
              <a:rPr lang="en-GB" b="1" dirty="0"/>
              <a:t> to ‘fast pedagogy’ in ‘increasingly intensified and fast pedagogical times’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a:t>
            </a:r>
            <a:r>
              <a:rPr lang="en-US" dirty="0" err="1"/>
              <a:t>recognises</a:t>
            </a:r>
            <a:r>
              <a:rPr lang="en-US" dirty="0"/>
              <a:t> that learning cannot be </a:t>
            </a:r>
            <a:r>
              <a:rPr lang="en-US" dirty="0" err="1"/>
              <a:t>compartmentalised</a:t>
            </a:r>
            <a:r>
              <a:rPr lang="en-US" dirty="0"/>
              <a:t> and that children should </a:t>
            </a:r>
            <a:r>
              <a:rPr lang="en-US" dirty="0" err="1"/>
              <a:t>beallowed</a:t>
            </a:r>
            <a:r>
              <a:rPr lang="en-US" dirty="0"/>
              <a:t> sufficient time, space and freedom.  This contrasts to the need for an accelerated childhood or fast </a:t>
            </a:r>
            <a:r>
              <a:rPr lang="en-US" dirty="0" err="1"/>
              <a:t>pedagogyneeded</a:t>
            </a:r>
            <a:r>
              <a:rPr lang="en-US" dirty="0"/>
              <a:t> to get somewhere at a certain time i.e. meeting age or phase related expectations but instead lends itself to </a:t>
            </a:r>
            <a:r>
              <a:rPr lang="en-US" dirty="0" err="1"/>
              <a:t>whatis</a:t>
            </a:r>
            <a:r>
              <a:rPr lang="en-US" dirty="0"/>
              <a:t> termed 'Slow pedagogy'.  Alison Clarke states that in EYFS settings this involves:</a:t>
            </a:r>
          </a:p>
          <a:p>
            <a:endParaRPr lang="en-US" b="1" dirty="0"/>
          </a:p>
          <a:p>
            <a:pPr lvl="1">
              <a:buFont typeface="Courier New" panose="020B0604020202020204" pitchFamily="34" charset="0"/>
              <a:buChar char="o"/>
            </a:pPr>
            <a:r>
              <a:rPr lang="en-US" sz="2000" dirty="0">
                <a:ea typeface="Calibri"/>
                <a:cs typeface="Calibri"/>
              </a:rPr>
              <a:t>Valuing the moment</a:t>
            </a:r>
          </a:p>
          <a:p>
            <a:pPr lvl="1">
              <a:buFont typeface="Courier New" panose="020B0604020202020204" pitchFamily="34" charset="0"/>
              <a:buChar char="o"/>
            </a:pPr>
            <a:r>
              <a:rPr lang="en-US" sz="2000" dirty="0">
                <a:ea typeface="Calibri"/>
                <a:cs typeface="Calibri"/>
              </a:rPr>
              <a:t>Being attentive to children's pace, rhythm</a:t>
            </a:r>
          </a:p>
          <a:p>
            <a:pPr lvl="1">
              <a:buFont typeface="Courier New" panose="020B0604020202020204" pitchFamily="34" charset="0"/>
              <a:buChar char="o"/>
            </a:pPr>
            <a:r>
              <a:rPr lang="en-US" sz="2000" dirty="0">
                <a:ea typeface="Calibri"/>
                <a:cs typeface="Calibri"/>
              </a:rPr>
              <a:t>Enabling children to revisit their ideas &amp; creations, places and stories</a:t>
            </a:r>
          </a:p>
          <a:p>
            <a:pPr lvl="1">
              <a:buFont typeface="Courier New" panose="020B0604020202020204" pitchFamily="34" charset="0"/>
              <a:buChar char="o"/>
            </a:pPr>
            <a:r>
              <a:rPr lang="en-US" sz="2000" dirty="0">
                <a:ea typeface="Calibri"/>
                <a:cs typeface="Calibri"/>
              </a:rPr>
              <a:t>Creating opportunities for children to go deeper in their learning</a:t>
            </a:r>
          </a:p>
          <a:p>
            <a:pPr lvl="1">
              <a:buFont typeface="Courier New" panose="020B0604020202020204" pitchFamily="34" charset="0"/>
              <a:buChar char="o"/>
            </a:pPr>
            <a:r>
              <a:rPr lang="en-US" sz="2000" dirty="0">
                <a:ea typeface="Calibri"/>
                <a:cs typeface="Calibri"/>
              </a:rPr>
              <a:t>Supporting time for observation, listening, reflection</a:t>
            </a:r>
          </a:p>
          <a:p>
            <a:pPr lvl="1">
              <a:buFont typeface="Courier New" panose="020B0604020202020204" pitchFamily="34" charset="0"/>
              <a:buChar char="o"/>
            </a:pPr>
            <a:r>
              <a:rPr lang="en-US" sz="2000" dirty="0">
                <a:ea typeface="Calibri"/>
                <a:cs typeface="Calibri"/>
              </a:rPr>
              <a:t>Encouraging unhurried everyday routines with time for wonder &amp; care</a:t>
            </a:r>
          </a:p>
          <a:p>
            <a:pPr marL="0" indent="0">
              <a:buNone/>
            </a:pPr>
            <a:r>
              <a:rPr lang="en-US" sz="2400" dirty="0">
                <a:ea typeface="Calibri"/>
                <a:cs typeface="Calibri"/>
              </a:rPr>
              <a:t>            (Clark, 2021, Froebel Trust)</a:t>
            </a:r>
          </a:p>
          <a:p>
            <a:endParaRPr lang="en-US" dirty="0"/>
          </a:p>
          <a:p>
            <a:endParaRPr lang="en-US" dirty="0">
              <a:ea typeface="Calibri"/>
              <a:cs typeface="Calibri"/>
            </a:endParaRPr>
          </a:p>
          <a:p>
            <a:r>
              <a:rPr lang="en-GB" sz="1200" dirty="0">
                <a:solidFill>
                  <a:srgbClr val="1F3864"/>
                </a:solidFill>
              </a:rPr>
              <a:t>Payne and </a:t>
            </a:r>
            <a:r>
              <a:rPr lang="en-GB" sz="1200" dirty="0" err="1">
                <a:solidFill>
                  <a:srgbClr val="1F3864"/>
                </a:solidFill>
              </a:rPr>
              <a:t>Wattchow’s</a:t>
            </a:r>
            <a:r>
              <a:rPr lang="en-GB" sz="1200" dirty="0">
                <a:solidFill>
                  <a:srgbClr val="1F3864"/>
                </a:solidFill>
              </a:rPr>
              <a:t> paper examining the impact of place-based experiential learning with </a:t>
            </a:r>
            <a:r>
              <a:rPr lang="en-GB" sz="1200" dirty="0" err="1">
                <a:solidFill>
                  <a:srgbClr val="1F3864"/>
                </a:solidFill>
              </a:rPr>
              <a:t>undergraduated</a:t>
            </a:r>
            <a:r>
              <a:rPr lang="en-GB" sz="1200" dirty="0">
                <a:solidFill>
                  <a:srgbClr val="1F3864"/>
                </a:solidFill>
              </a:rPr>
              <a:t> geography students note that by slowly and connectedly encountering the Aboriginal outback, students emerged from the program with </a:t>
            </a:r>
            <a:r>
              <a:rPr lang="en-GB" sz="1200" b="1" dirty="0">
                <a:solidFill>
                  <a:srgbClr val="1F3864"/>
                </a:solidFill>
              </a:rPr>
              <a:t>a better sense of the “place” and of their still untamed, wild bodies in and against increasingly intensified and fast pedagogical times and cultural-ecological </a:t>
            </a:r>
            <a:r>
              <a:rPr lang="en-GB" sz="1200" b="1" dirty="0" err="1">
                <a:solidFill>
                  <a:srgbClr val="1F3864"/>
                </a:solidFill>
              </a:rPr>
              <a:t>baggages</a:t>
            </a:r>
            <a:r>
              <a:rPr lang="en-GB" sz="1200" dirty="0">
                <a:solidFill>
                  <a:srgbClr val="1F3864"/>
                </a:solidFill>
              </a:rPr>
              <a:t>.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2B53F052-C2FF-4E6D-AF00-293075DE7658}" type="slidenum">
              <a:rPr lang="en-GB"/>
              <a:t>9</a:t>
            </a:fld>
            <a:endParaRPr lang="en-GB"/>
          </a:p>
        </p:txBody>
      </p:sp>
    </p:spTree>
    <p:extLst>
      <p:ext uri="{BB962C8B-B14F-4D97-AF65-F5344CB8AC3E}">
        <p14:creationId xmlns:p14="http://schemas.microsoft.com/office/powerpoint/2010/main" val="1022523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A0FA1-4FC3-E283-D0C2-5462EDADD2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F87A276-379C-F2E8-B65B-4DB647DFFA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E8005B-40E1-D636-00D9-B7C3AFE5B7AF}"/>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5E9EED0A-6FBF-94E0-49D3-E201384AEC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EDB90E-52A5-8958-FD16-8CC26D67BED3}"/>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80225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A7A62-E30B-10E8-664D-838B512A404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2A239F-9475-6C04-F7D6-932C6B23EC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FC6EA0-E95D-0F34-9694-FA35FEBF0DA4}"/>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611332EF-7342-F60F-261C-B1448DB7B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3099D1-D67D-09A2-E5A3-A5366EE61E5B}"/>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94726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FB393B-C63E-5FCD-47E1-4F9F356DE4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F082AE-26E3-8F01-D4D4-11E9F74698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E337-9A5F-FCEE-B488-3BE6EF29B3F7}"/>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D3CBCD51-5454-757C-24BA-E45B5CAB3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0E9EC-545F-1521-8E5A-6CDD5366415E}"/>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89918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B3EC092-24BA-4508-A20C-DB43A8D77998}"/>
              </a:ext>
            </a:extLst>
          </p:cNvPr>
          <p:cNvSpPr>
            <a:spLocks noGrp="1"/>
          </p:cNvSpPr>
          <p:nvPr>
            <p:ph type="pic" sz="quarter" idx="13"/>
          </p:nvPr>
        </p:nvSpPr>
        <p:spPr>
          <a:xfrm>
            <a:off x="5334000" y="762000"/>
            <a:ext cx="6095524" cy="4637931"/>
          </a:xfrm>
          <a:custGeom>
            <a:avLst/>
            <a:gdLst>
              <a:gd name="connsiteX0" fmla="*/ 0 w 6095524"/>
              <a:gd name="connsiteY0" fmla="*/ 0 h 4637931"/>
              <a:gd name="connsiteX1" fmla="*/ 6095524 w 6095524"/>
              <a:gd name="connsiteY1" fmla="*/ 0 h 4637931"/>
              <a:gd name="connsiteX2" fmla="*/ 6095524 w 6095524"/>
              <a:gd name="connsiteY2" fmla="*/ 3296937 h 4637931"/>
              <a:gd name="connsiteX3" fmla="*/ 6095524 w 6095524"/>
              <a:gd name="connsiteY3" fmla="*/ 3318709 h 4637931"/>
              <a:gd name="connsiteX4" fmla="*/ 6081792 w 6095524"/>
              <a:gd name="connsiteY4" fmla="*/ 3327160 h 4637931"/>
              <a:gd name="connsiteX5" fmla="*/ 6039258 w 6095524"/>
              <a:gd name="connsiteY5" fmla="*/ 3351739 h 4637931"/>
              <a:gd name="connsiteX6" fmla="*/ 6017942 w 6095524"/>
              <a:gd name="connsiteY6" fmla="*/ 3385057 h 4637931"/>
              <a:gd name="connsiteX7" fmla="*/ 5968302 w 6095524"/>
              <a:gd name="connsiteY7" fmla="*/ 3444491 h 4637931"/>
              <a:gd name="connsiteX8" fmla="*/ 5947467 w 6095524"/>
              <a:gd name="connsiteY8" fmla="*/ 3467150 h 4637931"/>
              <a:gd name="connsiteX9" fmla="*/ 5935657 w 6095524"/>
              <a:gd name="connsiteY9" fmla="*/ 3475600 h 4637931"/>
              <a:gd name="connsiteX10" fmla="*/ 5908676 w 6095524"/>
              <a:gd name="connsiteY10" fmla="*/ 3503444 h 4637931"/>
              <a:gd name="connsiteX11" fmla="*/ 5895618 w 6095524"/>
              <a:gd name="connsiteY11" fmla="*/ 3519670 h 4637931"/>
              <a:gd name="connsiteX12" fmla="*/ 5853084 w 6095524"/>
              <a:gd name="connsiteY12" fmla="*/ 3574399 h 4637931"/>
              <a:gd name="connsiteX13" fmla="*/ 5837528 w 6095524"/>
              <a:gd name="connsiteY13" fmla="*/ 3589282 h 4637931"/>
              <a:gd name="connsiteX14" fmla="*/ 5811221 w 6095524"/>
              <a:gd name="connsiteY14" fmla="*/ 3609348 h 4637931"/>
              <a:gd name="connsiteX15" fmla="*/ 5795763 w 6095524"/>
              <a:gd name="connsiteY15" fmla="*/ 3617510 h 4637931"/>
              <a:gd name="connsiteX16" fmla="*/ 5768494 w 6095524"/>
              <a:gd name="connsiteY16" fmla="*/ 3646410 h 4637931"/>
              <a:gd name="connsiteX17" fmla="*/ 5725000 w 6095524"/>
              <a:gd name="connsiteY17" fmla="*/ 3715925 h 4637931"/>
              <a:gd name="connsiteX18" fmla="*/ 5676896 w 6095524"/>
              <a:gd name="connsiteY18" fmla="*/ 3752795 h 4637931"/>
              <a:gd name="connsiteX19" fmla="*/ 5660477 w 6095524"/>
              <a:gd name="connsiteY19" fmla="*/ 3778527 h 4637931"/>
              <a:gd name="connsiteX20" fmla="*/ 5629944 w 6095524"/>
              <a:gd name="connsiteY20" fmla="*/ 3809060 h 4637931"/>
              <a:gd name="connsiteX21" fmla="*/ 5590194 w 6095524"/>
              <a:gd name="connsiteY21" fmla="*/ 3830856 h 4637931"/>
              <a:gd name="connsiteX22" fmla="*/ 5551404 w 6095524"/>
              <a:gd name="connsiteY22" fmla="*/ 3847658 h 4637931"/>
              <a:gd name="connsiteX23" fmla="*/ 5527016 w 6095524"/>
              <a:gd name="connsiteY23" fmla="*/ 3859372 h 4637931"/>
              <a:gd name="connsiteX24" fmla="*/ 5483904 w 6095524"/>
              <a:gd name="connsiteY24" fmla="*/ 3870126 h 4637931"/>
              <a:gd name="connsiteX25" fmla="*/ 5447996 w 6095524"/>
              <a:gd name="connsiteY25" fmla="*/ 3873966 h 4637931"/>
              <a:gd name="connsiteX26" fmla="*/ 5406230 w 6095524"/>
              <a:gd name="connsiteY26" fmla="*/ 3878959 h 4637931"/>
              <a:gd name="connsiteX27" fmla="*/ 5350732 w 6095524"/>
              <a:gd name="connsiteY27" fmla="*/ 3896433 h 4637931"/>
              <a:gd name="connsiteX28" fmla="*/ 5294564 w 6095524"/>
              <a:gd name="connsiteY28" fmla="*/ 3935608 h 4637931"/>
              <a:gd name="connsiteX29" fmla="*/ 5274688 w 6095524"/>
              <a:gd name="connsiteY29" fmla="*/ 3940216 h 4637931"/>
              <a:gd name="connsiteX30" fmla="*/ 5214200 w 6095524"/>
              <a:gd name="connsiteY30" fmla="*/ 3928215 h 4637931"/>
              <a:gd name="connsiteX31" fmla="*/ 5125577 w 6095524"/>
              <a:gd name="connsiteY31" fmla="*/ 3915925 h 4637931"/>
              <a:gd name="connsiteX32" fmla="*/ 5103206 w 6095524"/>
              <a:gd name="connsiteY32" fmla="*/ 3928119 h 4637931"/>
              <a:gd name="connsiteX33" fmla="*/ 5067104 w 6095524"/>
              <a:gd name="connsiteY33" fmla="*/ 3951354 h 4637931"/>
              <a:gd name="connsiteX34" fmla="*/ 5047036 w 6095524"/>
              <a:gd name="connsiteY34" fmla="*/ 3993313 h 4637931"/>
              <a:gd name="connsiteX35" fmla="*/ 5033978 w 6095524"/>
              <a:gd name="connsiteY35" fmla="*/ 4040649 h 4637931"/>
              <a:gd name="connsiteX36" fmla="*/ 5020921 w 6095524"/>
              <a:gd name="connsiteY36" fmla="*/ 4060427 h 4637931"/>
              <a:gd name="connsiteX37" fmla="*/ 5006038 w 6095524"/>
              <a:gd name="connsiteY37" fmla="*/ 4073485 h 4637931"/>
              <a:gd name="connsiteX38" fmla="*/ 4985588 w 6095524"/>
              <a:gd name="connsiteY38" fmla="*/ 4094993 h 4637931"/>
              <a:gd name="connsiteX39" fmla="*/ 4968112 w 6095524"/>
              <a:gd name="connsiteY39" fmla="*/ 4142136 h 4637931"/>
              <a:gd name="connsiteX40" fmla="*/ 4949196 w 6095524"/>
              <a:gd name="connsiteY40" fmla="*/ 4158843 h 4637931"/>
              <a:gd name="connsiteX41" fmla="*/ 4933738 w 6095524"/>
              <a:gd name="connsiteY41" fmla="*/ 4165373 h 4637931"/>
              <a:gd name="connsiteX42" fmla="*/ 4869600 w 6095524"/>
              <a:gd name="connsiteY42" fmla="*/ 4191776 h 4637931"/>
              <a:gd name="connsiteX43" fmla="*/ 4861536 w 6095524"/>
              <a:gd name="connsiteY43" fmla="*/ 4192544 h 4637931"/>
              <a:gd name="connsiteX44" fmla="*/ 4768977 w 6095524"/>
              <a:gd name="connsiteY44" fmla="*/ 4215492 h 4637931"/>
              <a:gd name="connsiteX45" fmla="*/ 4743532 w 6095524"/>
              <a:gd name="connsiteY45" fmla="*/ 4220965 h 4637931"/>
              <a:gd name="connsiteX46" fmla="*/ 4677378 w 6095524"/>
              <a:gd name="connsiteY46" fmla="*/ 4237383 h 4637931"/>
              <a:gd name="connsiteX47" fmla="*/ 4642908 w 6095524"/>
              <a:gd name="connsiteY47" fmla="*/ 4280398 h 4637931"/>
              <a:gd name="connsiteX48" fmla="*/ 4619192 w 6095524"/>
              <a:gd name="connsiteY48" fmla="*/ 4306419 h 4637931"/>
              <a:gd name="connsiteX49" fmla="*/ 4588468 w 6095524"/>
              <a:gd name="connsiteY49" fmla="*/ 4323222 h 4637931"/>
              <a:gd name="connsiteX50" fmla="*/ 4570898 w 6095524"/>
              <a:gd name="connsiteY50" fmla="*/ 4329462 h 4637931"/>
              <a:gd name="connsiteX51" fmla="*/ 4523946 w 6095524"/>
              <a:gd name="connsiteY51" fmla="*/ 4326294 h 4637931"/>
              <a:gd name="connsiteX52" fmla="*/ 4502535 w 6095524"/>
              <a:gd name="connsiteY52" fmla="*/ 4314196 h 4637931"/>
              <a:gd name="connsiteX53" fmla="*/ 4483140 w 6095524"/>
              <a:gd name="connsiteY53" fmla="*/ 4310739 h 4637931"/>
              <a:gd name="connsiteX54" fmla="*/ 4430812 w 6095524"/>
              <a:gd name="connsiteY54" fmla="*/ 4347609 h 4637931"/>
              <a:gd name="connsiteX55" fmla="*/ 4425050 w 6095524"/>
              <a:gd name="connsiteY55" fmla="*/ 4358555 h 4637931"/>
              <a:gd name="connsiteX56" fmla="*/ 4404984 w 6095524"/>
              <a:gd name="connsiteY56" fmla="*/ 4412419 h 4637931"/>
              <a:gd name="connsiteX57" fmla="*/ 4391157 w 6095524"/>
              <a:gd name="connsiteY57" fmla="*/ 4428070 h 4637931"/>
              <a:gd name="connsiteX58" fmla="*/ 4385396 w 6095524"/>
              <a:gd name="connsiteY58" fmla="*/ 4431718 h 4637931"/>
              <a:gd name="connsiteX59" fmla="*/ 4344206 w 6095524"/>
              <a:gd name="connsiteY59" fmla="*/ 4455530 h 4637931"/>
              <a:gd name="connsiteX60" fmla="*/ 4305128 w 6095524"/>
              <a:gd name="connsiteY60" fmla="*/ 4469356 h 4637931"/>
              <a:gd name="connsiteX61" fmla="*/ 4247710 w 6095524"/>
              <a:gd name="connsiteY61" fmla="*/ 4484814 h 4637931"/>
              <a:gd name="connsiteX62" fmla="*/ 4222170 w 6095524"/>
              <a:gd name="connsiteY62" fmla="*/ 4500849 h 4637931"/>
              <a:gd name="connsiteX63" fmla="*/ 4175604 w 6095524"/>
              <a:gd name="connsiteY63" fmla="*/ 4517172 h 4637931"/>
              <a:gd name="connsiteX64" fmla="*/ 4156304 w 6095524"/>
              <a:gd name="connsiteY64" fmla="*/ 4521493 h 4637931"/>
              <a:gd name="connsiteX65" fmla="*/ 4139598 w 6095524"/>
              <a:gd name="connsiteY65" fmla="*/ 4529174 h 4637931"/>
              <a:gd name="connsiteX66" fmla="*/ 4121738 w 6095524"/>
              <a:gd name="connsiteY66" fmla="*/ 4541175 h 4637931"/>
              <a:gd name="connsiteX67" fmla="*/ 4074978 w 6095524"/>
              <a:gd name="connsiteY67" fmla="*/ 4570268 h 4637931"/>
              <a:gd name="connsiteX68" fmla="*/ 4004696 w 6095524"/>
              <a:gd name="connsiteY68" fmla="*/ 4565180 h 4637931"/>
              <a:gd name="connsiteX69" fmla="*/ 3964370 w 6095524"/>
              <a:gd name="connsiteY69" fmla="*/ 4565564 h 4637931"/>
              <a:gd name="connsiteX70" fmla="*/ 3927116 w 6095524"/>
              <a:gd name="connsiteY70" fmla="*/ 4560763 h 4637931"/>
              <a:gd name="connsiteX71" fmla="*/ 3915018 w 6095524"/>
              <a:gd name="connsiteY71" fmla="*/ 4549433 h 4637931"/>
              <a:gd name="connsiteX72" fmla="*/ 3864225 w 6095524"/>
              <a:gd name="connsiteY72" fmla="*/ 4579870 h 4637931"/>
              <a:gd name="connsiteX73" fmla="*/ 3846655 w 6095524"/>
              <a:gd name="connsiteY73" fmla="*/ 4606082 h 4637931"/>
              <a:gd name="connsiteX74" fmla="*/ 3812665 w 6095524"/>
              <a:gd name="connsiteY74" fmla="*/ 4633350 h 4637931"/>
              <a:gd name="connsiteX75" fmla="*/ 3745743 w 6095524"/>
              <a:gd name="connsiteY75" fmla="*/ 4624612 h 4637931"/>
              <a:gd name="connsiteX76" fmla="*/ 3708873 w 6095524"/>
              <a:gd name="connsiteY76" fmla="*/ 4605122 h 4637931"/>
              <a:gd name="connsiteX77" fmla="*/ 3685254 w 6095524"/>
              <a:gd name="connsiteY77" fmla="*/ 4604161 h 4637931"/>
              <a:gd name="connsiteX78" fmla="*/ 3643775 w 6095524"/>
              <a:gd name="connsiteY78" fmla="*/ 4632486 h 4637931"/>
              <a:gd name="connsiteX79" fmla="*/ 3627068 w 6095524"/>
              <a:gd name="connsiteY79" fmla="*/ 4635750 h 4637931"/>
              <a:gd name="connsiteX80" fmla="*/ 3598168 w 6095524"/>
              <a:gd name="connsiteY80" fmla="*/ 4637575 h 4637931"/>
              <a:gd name="connsiteX81" fmla="*/ 3571860 w 6095524"/>
              <a:gd name="connsiteY81" fmla="*/ 4628550 h 4637931"/>
              <a:gd name="connsiteX82" fmla="*/ 3509930 w 6095524"/>
              <a:gd name="connsiteY82" fmla="*/ 4583999 h 4637931"/>
              <a:gd name="connsiteX83" fmla="*/ 3499656 w 6095524"/>
              <a:gd name="connsiteY83" fmla="*/ 4579582 h 4637931"/>
              <a:gd name="connsiteX84" fmla="*/ 3481509 w 6095524"/>
              <a:gd name="connsiteY84" fmla="*/ 4576605 h 4637931"/>
              <a:gd name="connsiteX85" fmla="*/ 3410074 w 6095524"/>
              <a:gd name="connsiteY85" fmla="*/ 4540696 h 4637931"/>
              <a:gd name="connsiteX86" fmla="*/ 3394423 w 6095524"/>
              <a:gd name="connsiteY86" fmla="*/ 4540984 h 4637931"/>
              <a:gd name="connsiteX87" fmla="*/ 3368691 w 6095524"/>
              <a:gd name="connsiteY87" fmla="*/ 4544056 h 4637931"/>
              <a:gd name="connsiteX88" fmla="*/ 3340943 w 6095524"/>
              <a:gd name="connsiteY88" fmla="*/ 4538199 h 4637931"/>
              <a:gd name="connsiteX89" fmla="*/ 3320683 w 6095524"/>
              <a:gd name="connsiteY89" fmla="*/ 4534071 h 4637931"/>
              <a:gd name="connsiteX90" fmla="*/ 3263939 w 6095524"/>
              <a:gd name="connsiteY90" fmla="*/ 4546168 h 4637931"/>
              <a:gd name="connsiteX91" fmla="*/ 3216700 w 6095524"/>
              <a:gd name="connsiteY91" fmla="*/ 4558074 h 4637931"/>
              <a:gd name="connsiteX92" fmla="*/ 3210171 w 6095524"/>
              <a:gd name="connsiteY92" fmla="*/ 4556442 h 4637931"/>
              <a:gd name="connsiteX93" fmla="*/ 3147376 w 6095524"/>
              <a:gd name="connsiteY93" fmla="*/ 4546648 h 4637931"/>
              <a:gd name="connsiteX94" fmla="*/ 3119916 w 6095524"/>
              <a:gd name="connsiteY94" fmla="*/ 4533303 h 4637931"/>
              <a:gd name="connsiteX95" fmla="*/ 3082183 w 6095524"/>
              <a:gd name="connsiteY95" fmla="*/ 4521493 h 4637931"/>
              <a:gd name="connsiteX96" fmla="*/ 3040223 w 6095524"/>
              <a:gd name="connsiteY96" fmla="*/ 4507378 h 4637931"/>
              <a:gd name="connsiteX97" fmla="*/ 3009403 w 6095524"/>
              <a:gd name="connsiteY97" fmla="*/ 4500561 h 4637931"/>
              <a:gd name="connsiteX98" fmla="*/ 2963988 w 6095524"/>
              <a:gd name="connsiteY98" fmla="*/ 4505554 h 4637931"/>
              <a:gd name="connsiteX99" fmla="*/ 2954674 w 6095524"/>
              <a:gd name="connsiteY99" fmla="*/ 4509587 h 4637931"/>
              <a:gd name="connsiteX100" fmla="*/ 2865380 w 6095524"/>
              <a:gd name="connsiteY100" fmla="*/ 4539832 h 4637931"/>
              <a:gd name="connsiteX101" fmla="*/ 2805851 w 6095524"/>
              <a:gd name="connsiteY101" fmla="*/ 4540216 h 4637931"/>
              <a:gd name="connsiteX102" fmla="*/ 2786071 w 6095524"/>
              <a:gd name="connsiteY102" fmla="*/ 4535703 h 4637931"/>
              <a:gd name="connsiteX103" fmla="*/ 2749969 w 6095524"/>
              <a:gd name="connsiteY103" fmla="*/ 4515636 h 4637931"/>
              <a:gd name="connsiteX104" fmla="*/ 2734031 w 6095524"/>
              <a:gd name="connsiteY104" fmla="*/ 4512755 h 4637931"/>
              <a:gd name="connsiteX105" fmla="*/ 2705803 w 6095524"/>
              <a:gd name="connsiteY105" fmla="*/ 4510835 h 4637931"/>
              <a:gd name="connsiteX106" fmla="*/ 2644545 w 6095524"/>
              <a:gd name="connsiteY106" fmla="*/ 4512755 h 4637931"/>
              <a:gd name="connsiteX107" fmla="*/ 2564661 w 6095524"/>
              <a:gd name="connsiteY107" fmla="*/ 4504594 h 4637931"/>
              <a:gd name="connsiteX108" fmla="*/ 2532976 w 6095524"/>
              <a:gd name="connsiteY108" fmla="*/ 4507090 h 4637931"/>
              <a:gd name="connsiteX109" fmla="*/ 2498795 w 6095524"/>
              <a:gd name="connsiteY109" fmla="*/ 4511411 h 4637931"/>
              <a:gd name="connsiteX110" fmla="*/ 2488808 w 6095524"/>
              <a:gd name="connsiteY110" fmla="*/ 4511219 h 4637931"/>
              <a:gd name="connsiteX111" fmla="*/ 2436289 w 6095524"/>
              <a:gd name="connsiteY111" fmla="*/ 4501042 h 4637931"/>
              <a:gd name="connsiteX112" fmla="*/ 2424286 w 6095524"/>
              <a:gd name="connsiteY112" fmla="*/ 4494224 h 4637931"/>
              <a:gd name="connsiteX113" fmla="*/ 2392985 w 6095524"/>
              <a:gd name="connsiteY113" fmla="*/ 4497008 h 4637931"/>
              <a:gd name="connsiteX114" fmla="*/ 2365142 w 6095524"/>
              <a:gd name="connsiteY114" fmla="*/ 4508146 h 4637931"/>
              <a:gd name="connsiteX115" fmla="*/ 2205468 w 6095524"/>
              <a:gd name="connsiteY115" fmla="*/ 4532151 h 4637931"/>
              <a:gd name="connsiteX116" fmla="*/ 2109453 w 6095524"/>
              <a:gd name="connsiteY116" fmla="*/ 4532535 h 4637931"/>
              <a:gd name="connsiteX117" fmla="*/ 2042242 w 6095524"/>
              <a:gd name="connsiteY117" fmla="*/ 4543096 h 4637931"/>
              <a:gd name="connsiteX118" fmla="*/ 2031105 w 6095524"/>
              <a:gd name="connsiteY118" fmla="*/ 4554234 h 4637931"/>
              <a:gd name="connsiteX119" fmla="*/ 1990106 w 6095524"/>
              <a:gd name="connsiteY119" fmla="*/ 4566044 h 4637931"/>
              <a:gd name="connsiteX120" fmla="*/ 1951123 w 6095524"/>
              <a:gd name="connsiteY120" fmla="*/ 4541655 h 4637931"/>
              <a:gd name="connsiteX121" fmla="*/ 1902252 w 6095524"/>
              <a:gd name="connsiteY121" fmla="*/ 4504785 h 4637931"/>
              <a:gd name="connsiteX122" fmla="*/ 1875656 w 6095524"/>
              <a:gd name="connsiteY122" fmla="*/ 4504498 h 4637931"/>
              <a:gd name="connsiteX123" fmla="*/ 1820831 w 6095524"/>
              <a:gd name="connsiteY123" fmla="*/ 4497297 h 4637931"/>
              <a:gd name="connsiteX124" fmla="*/ 1782809 w 6095524"/>
              <a:gd name="connsiteY124" fmla="*/ 4485007 h 4637931"/>
              <a:gd name="connsiteX125" fmla="*/ 1729521 w 6095524"/>
              <a:gd name="connsiteY125" fmla="*/ 4470413 h 4637931"/>
              <a:gd name="connsiteX126" fmla="*/ 1709646 w 6095524"/>
              <a:gd name="connsiteY126" fmla="*/ 4462731 h 4637931"/>
              <a:gd name="connsiteX127" fmla="*/ 1662118 w 6095524"/>
              <a:gd name="connsiteY127" fmla="*/ 4451305 h 4637931"/>
              <a:gd name="connsiteX128" fmla="*/ 1622751 w 6095524"/>
              <a:gd name="connsiteY128" fmla="*/ 4443817 h 4637931"/>
              <a:gd name="connsiteX129" fmla="*/ 1590971 w 6095524"/>
              <a:gd name="connsiteY129" fmla="*/ 4420389 h 4637931"/>
              <a:gd name="connsiteX130" fmla="*/ 1580793 w 6095524"/>
              <a:gd name="connsiteY130" fmla="*/ 4408290 h 4637931"/>
              <a:gd name="connsiteX131" fmla="*/ 1572344 w 6095524"/>
              <a:gd name="connsiteY131" fmla="*/ 4400513 h 4637931"/>
              <a:gd name="connsiteX132" fmla="*/ 1534898 w 6095524"/>
              <a:gd name="connsiteY132" fmla="*/ 4354906 h 4637931"/>
              <a:gd name="connsiteX133" fmla="*/ 1530674 w 6095524"/>
              <a:gd name="connsiteY133" fmla="*/ 4351065 h 4637931"/>
              <a:gd name="connsiteX134" fmla="*/ 1479978 w 6095524"/>
              <a:gd name="connsiteY134" fmla="*/ 4330038 h 4637931"/>
              <a:gd name="connsiteX135" fmla="*/ 1462118 w 6095524"/>
              <a:gd name="connsiteY135" fmla="*/ 4318613 h 4637931"/>
              <a:gd name="connsiteX136" fmla="*/ 1425441 w 6095524"/>
              <a:gd name="connsiteY136" fmla="*/ 4290096 h 4637931"/>
              <a:gd name="connsiteX137" fmla="*/ 1410942 w 6095524"/>
              <a:gd name="connsiteY137" fmla="*/ 4289136 h 4637931"/>
              <a:gd name="connsiteX138" fmla="*/ 1357558 w 6095524"/>
              <a:gd name="connsiteY138" fmla="*/ 4306226 h 4637931"/>
              <a:gd name="connsiteX139" fmla="*/ 1330481 w 6095524"/>
              <a:gd name="connsiteY139" fmla="*/ 4325526 h 4637931"/>
              <a:gd name="connsiteX140" fmla="*/ 1321072 w 6095524"/>
              <a:gd name="connsiteY140" fmla="*/ 4333207 h 4637931"/>
              <a:gd name="connsiteX141" fmla="*/ 1254630 w 6095524"/>
              <a:gd name="connsiteY141" fmla="*/ 4324949 h 4637931"/>
              <a:gd name="connsiteX142" fmla="*/ 1236099 w 6095524"/>
              <a:gd name="connsiteY142" fmla="*/ 4323125 h 4637931"/>
              <a:gd name="connsiteX143" fmla="*/ 1172536 w 6095524"/>
              <a:gd name="connsiteY143" fmla="*/ 4313907 h 4637931"/>
              <a:gd name="connsiteX144" fmla="*/ 1159383 w 6095524"/>
              <a:gd name="connsiteY144" fmla="*/ 4316116 h 4637931"/>
              <a:gd name="connsiteX145" fmla="*/ 1073737 w 6095524"/>
              <a:gd name="connsiteY145" fmla="*/ 4317940 h 4637931"/>
              <a:gd name="connsiteX146" fmla="*/ 1067784 w 6095524"/>
              <a:gd name="connsiteY146" fmla="*/ 4312659 h 4637931"/>
              <a:gd name="connsiteX147" fmla="*/ 1037059 w 6095524"/>
              <a:gd name="connsiteY147" fmla="*/ 4297009 h 4637931"/>
              <a:gd name="connsiteX148" fmla="*/ 996061 w 6095524"/>
              <a:gd name="connsiteY148" fmla="*/ 4292977 h 4637931"/>
              <a:gd name="connsiteX149" fmla="*/ 988571 w 6095524"/>
              <a:gd name="connsiteY149" fmla="*/ 4294417 h 4637931"/>
              <a:gd name="connsiteX150" fmla="*/ 960919 w 6095524"/>
              <a:gd name="connsiteY150" fmla="*/ 4304114 h 4637931"/>
              <a:gd name="connsiteX151" fmla="*/ 898797 w 6095524"/>
              <a:gd name="connsiteY151" fmla="*/ 4313139 h 4637931"/>
              <a:gd name="connsiteX152" fmla="*/ 886700 w 6095524"/>
              <a:gd name="connsiteY152" fmla="*/ 4316404 h 4637931"/>
              <a:gd name="connsiteX153" fmla="*/ 864904 w 6095524"/>
              <a:gd name="connsiteY153" fmla="*/ 4321493 h 4637931"/>
              <a:gd name="connsiteX154" fmla="*/ 805854 w 6095524"/>
              <a:gd name="connsiteY154" fmla="*/ 4324854 h 4637931"/>
              <a:gd name="connsiteX155" fmla="*/ 777242 w 6095524"/>
              <a:gd name="connsiteY155" fmla="*/ 4319861 h 4637931"/>
              <a:gd name="connsiteX156" fmla="*/ 764472 w 6095524"/>
              <a:gd name="connsiteY156" fmla="*/ 4320149 h 4637931"/>
              <a:gd name="connsiteX157" fmla="*/ 721842 w 6095524"/>
              <a:gd name="connsiteY157" fmla="*/ 4332919 h 4637931"/>
              <a:gd name="connsiteX158" fmla="*/ 617280 w 6095524"/>
              <a:gd name="connsiteY158" fmla="*/ 4324758 h 4637931"/>
              <a:gd name="connsiteX159" fmla="*/ 584251 w 6095524"/>
              <a:gd name="connsiteY159" fmla="*/ 4317845 h 4637931"/>
              <a:gd name="connsiteX160" fmla="*/ 566681 w 6095524"/>
              <a:gd name="connsiteY160" fmla="*/ 4316884 h 4637931"/>
              <a:gd name="connsiteX161" fmla="*/ 542101 w 6095524"/>
              <a:gd name="connsiteY161" fmla="*/ 4326581 h 4637931"/>
              <a:gd name="connsiteX162" fmla="*/ 497262 w 6095524"/>
              <a:gd name="connsiteY162" fmla="*/ 4328406 h 4637931"/>
              <a:gd name="connsiteX163" fmla="*/ 433988 w 6095524"/>
              <a:gd name="connsiteY163" fmla="*/ 4326965 h 4637931"/>
              <a:gd name="connsiteX164" fmla="*/ 382619 w 6095524"/>
              <a:gd name="connsiteY164" fmla="*/ 4341271 h 4637931"/>
              <a:gd name="connsiteX165" fmla="*/ 364761 w 6095524"/>
              <a:gd name="connsiteY165" fmla="*/ 4359419 h 4637931"/>
              <a:gd name="connsiteX166" fmla="*/ 326355 w 6095524"/>
              <a:gd name="connsiteY166" fmla="*/ 4363067 h 4637931"/>
              <a:gd name="connsiteX167" fmla="*/ 278539 w 6095524"/>
              <a:gd name="connsiteY167" fmla="*/ 4336855 h 4637931"/>
              <a:gd name="connsiteX168" fmla="*/ 273066 w 6095524"/>
              <a:gd name="connsiteY168" fmla="*/ 4337719 h 4637931"/>
              <a:gd name="connsiteX169" fmla="*/ 189053 w 6095524"/>
              <a:gd name="connsiteY169" fmla="*/ 4350586 h 4637931"/>
              <a:gd name="connsiteX170" fmla="*/ 137877 w 6095524"/>
              <a:gd name="connsiteY170" fmla="*/ 4361819 h 4637931"/>
              <a:gd name="connsiteX171" fmla="*/ 133077 w 6095524"/>
              <a:gd name="connsiteY171" fmla="*/ 4366524 h 4637931"/>
              <a:gd name="connsiteX172" fmla="*/ 85356 w 6095524"/>
              <a:gd name="connsiteY172" fmla="*/ 4377854 h 4637931"/>
              <a:gd name="connsiteX173" fmla="*/ 45030 w 6095524"/>
              <a:gd name="connsiteY173" fmla="*/ 4367868 h 4637931"/>
              <a:gd name="connsiteX174" fmla="*/ 17282 w 6095524"/>
              <a:gd name="connsiteY174" fmla="*/ 4361723 h 4637931"/>
              <a:gd name="connsiteX175" fmla="*/ 0 w 6095524"/>
              <a:gd name="connsiteY175" fmla="*/ 4360104 h 4637931"/>
              <a:gd name="connsiteX176" fmla="*/ 0 w 6095524"/>
              <a:gd name="connsiteY176" fmla="*/ 4338332 h 463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6095524" h="4637931">
                <a:moveTo>
                  <a:pt x="0" y="0"/>
                </a:moveTo>
                <a:lnTo>
                  <a:pt x="6095524" y="0"/>
                </a:lnTo>
                <a:lnTo>
                  <a:pt x="6095524" y="3296937"/>
                </a:lnTo>
                <a:lnTo>
                  <a:pt x="6095524" y="3318709"/>
                </a:lnTo>
                <a:lnTo>
                  <a:pt x="6081792" y="3327160"/>
                </a:lnTo>
                <a:cubicBezTo>
                  <a:pt x="6067486" y="3335321"/>
                  <a:pt x="6051452" y="3341274"/>
                  <a:pt x="6039258" y="3351739"/>
                </a:cubicBezTo>
                <a:cubicBezTo>
                  <a:pt x="6029656" y="3359997"/>
                  <a:pt x="6023414" y="3373055"/>
                  <a:pt x="6017942" y="3385057"/>
                </a:cubicBezTo>
                <a:cubicBezTo>
                  <a:pt x="6006708" y="3409637"/>
                  <a:pt x="5987600" y="3426920"/>
                  <a:pt x="5968302" y="3444491"/>
                </a:cubicBezTo>
                <a:cubicBezTo>
                  <a:pt x="5960716" y="3451307"/>
                  <a:pt x="5954668" y="3459853"/>
                  <a:pt x="5947467" y="3467150"/>
                </a:cubicBezTo>
                <a:cubicBezTo>
                  <a:pt x="5944106" y="3470510"/>
                  <a:pt x="5940073" y="3474063"/>
                  <a:pt x="5935657" y="3475600"/>
                </a:cubicBezTo>
                <a:cubicBezTo>
                  <a:pt x="5921830" y="3480591"/>
                  <a:pt x="5913958" y="3490193"/>
                  <a:pt x="5908676" y="3503444"/>
                </a:cubicBezTo>
                <a:cubicBezTo>
                  <a:pt x="5906180" y="3509588"/>
                  <a:pt x="5900707" y="3514965"/>
                  <a:pt x="5895618" y="3519670"/>
                </a:cubicBezTo>
                <a:cubicBezTo>
                  <a:pt x="5878239" y="3535513"/>
                  <a:pt x="5859804" y="3549915"/>
                  <a:pt x="5853084" y="3574399"/>
                </a:cubicBezTo>
                <a:cubicBezTo>
                  <a:pt x="5851452" y="3580448"/>
                  <a:pt x="5843770" y="3586305"/>
                  <a:pt x="5837528" y="3589282"/>
                </a:cubicBezTo>
                <a:cubicBezTo>
                  <a:pt x="5827159" y="3594274"/>
                  <a:pt x="5816406" y="3596770"/>
                  <a:pt x="5811221" y="3609348"/>
                </a:cubicBezTo>
                <a:cubicBezTo>
                  <a:pt x="5809494" y="3613573"/>
                  <a:pt x="5801427" y="3616166"/>
                  <a:pt x="5795763" y="3617510"/>
                </a:cubicBezTo>
                <a:cubicBezTo>
                  <a:pt x="5778768" y="3621638"/>
                  <a:pt x="5769550" y="3629031"/>
                  <a:pt x="5768494" y="3646410"/>
                </a:cubicBezTo>
                <a:cubicBezTo>
                  <a:pt x="5766574" y="3677903"/>
                  <a:pt x="5746603" y="3697490"/>
                  <a:pt x="5725000" y="3715925"/>
                </a:cubicBezTo>
                <a:cubicBezTo>
                  <a:pt x="5709636" y="3729079"/>
                  <a:pt x="5691971" y="3739449"/>
                  <a:pt x="5676896" y="3752795"/>
                </a:cubicBezTo>
                <a:cubicBezTo>
                  <a:pt x="5669598" y="3759324"/>
                  <a:pt x="5664318" y="3769213"/>
                  <a:pt x="5660477" y="3778527"/>
                </a:cubicBezTo>
                <a:cubicBezTo>
                  <a:pt x="5654428" y="3793314"/>
                  <a:pt x="5644827" y="3802819"/>
                  <a:pt x="5629944" y="3809060"/>
                </a:cubicBezTo>
                <a:cubicBezTo>
                  <a:pt x="5616118" y="3814821"/>
                  <a:pt x="5603732" y="3824134"/>
                  <a:pt x="5590194" y="3830856"/>
                </a:cubicBezTo>
                <a:cubicBezTo>
                  <a:pt x="5577616" y="3837192"/>
                  <a:pt x="5564270" y="3841993"/>
                  <a:pt x="5551404" y="3847658"/>
                </a:cubicBezTo>
                <a:cubicBezTo>
                  <a:pt x="5543051" y="3851307"/>
                  <a:pt x="5534025" y="3854091"/>
                  <a:pt x="5527016" y="3859372"/>
                </a:cubicBezTo>
                <a:cubicBezTo>
                  <a:pt x="5513862" y="3869262"/>
                  <a:pt x="5500324" y="3872046"/>
                  <a:pt x="5483904" y="3870126"/>
                </a:cubicBezTo>
                <a:cubicBezTo>
                  <a:pt x="5472192" y="3868781"/>
                  <a:pt x="5459518" y="3870894"/>
                  <a:pt x="5447996" y="3873966"/>
                </a:cubicBezTo>
                <a:cubicBezTo>
                  <a:pt x="5434170" y="3877614"/>
                  <a:pt x="5420920" y="3880015"/>
                  <a:pt x="5406230" y="3878959"/>
                </a:cubicBezTo>
                <a:cubicBezTo>
                  <a:pt x="5386066" y="3877519"/>
                  <a:pt x="5367344" y="3883088"/>
                  <a:pt x="5350732" y="3896433"/>
                </a:cubicBezTo>
                <a:cubicBezTo>
                  <a:pt x="5332874" y="3910644"/>
                  <a:pt x="5313767" y="3923318"/>
                  <a:pt x="5294564" y="3935608"/>
                </a:cubicBezTo>
                <a:cubicBezTo>
                  <a:pt x="5289091" y="3939161"/>
                  <a:pt x="5281026" y="3941080"/>
                  <a:pt x="5274688" y="3940216"/>
                </a:cubicBezTo>
                <a:cubicBezTo>
                  <a:pt x="5254333" y="3937336"/>
                  <a:pt x="5233210" y="3935416"/>
                  <a:pt x="5214200" y="3928215"/>
                </a:cubicBezTo>
                <a:cubicBezTo>
                  <a:pt x="5185106" y="3917173"/>
                  <a:pt x="5156206" y="3910356"/>
                  <a:pt x="5125577" y="3915925"/>
                </a:cubicBezTo>
                <a:cubicBezTo>
                  <a:pt x="5117512" y="3917365"/>
                  <a:pt x="5109158" y="3922358"/>
                  <a:pt x="5103206" y="3928119"/>
                </a:cubicBezTo>
                <a:cubicBezTo>
                  <a:pt x="5092548" y="3938393"/>
                  <a:pt x="5082178" y="3947609"/>
                  <a:pt x="5067104" y="3951354"/>
                </a:cubicBezTo>
                <a:cubicBezTo>
                  <a:pt x="5053470" y="3954715"/>
                  <a:pt x="5043100" y="3976799"/>
                  <a:pt x="5047036" y="3993313"/>
                </a:cubicBezTo>
                <a:cubicBezTo>
                  <a:pt x="5051454" y="4011940"/>
                  <a:pt x="5047324" y="4027014"/>
                  <a:pt x="5033978" y="4040649"/>
                </a:cubicBezTo>
                <a:cubicBezTo>
                  <a:pt x="5028506" y="4046121"/>
                  <a:pt x="5025914" y="4054282"/>
                  <a:pt x="5020921" y="4060427"/>
                </a:cubicBezTo>
                <a:cubicBezTo>
                  <a:pt x="5016792" y="4065517"/>
                  <a:pt x="5011800" y="4070989"/>
                  <a:pt x="5006038" y="4073485"/>
                </a:cubicBezTo>
                <a:cubicBezTo>
                  <a:pt x="4995764" y="4077998"/>
                  <a:pt x="4989140" y="4084047"/>
                  <a:pt x="4985588" y="4094993"/>
                </a:cubicBezTo>
                <a:cubicBezTo>
                  <a:pt x="4980498" y="4110932"/>
                  <a:pt x="4973778" y="4126390"/>
                  <a:pt x="4968112" y="4142136"/>
                </a:cubicBezTo>
                <a:cubicBezTo>
                  <a:pt x="4964752" y="4151258"/>
                  <a:pt x="4958510" y="4156347"/>
                  <a:pt x="4949196" y="4158843"/>
                </a:cubicBezTo>
                <a:cubicBezTo>
                  <a:pt x="4943820" y="4160380"/>
                  <a:pt x="4936810" y="4161532"/>
                  <a:pt x="4933738" y="4165373"/>
                </a:cubicBezTo>
                <a:cubicBezTo>
                  <a:pt x="4917032" y="4186303"/>
                  <a:pt x="4892932" y="4187840"/>
                  <a:pt x="4869600" y="4191776"/>
                </a:cubicBezTo>
                <a:cubicBezTo>
                  <a:pt x="4866912" y="4192257"/>
                  <a:pt x="4864223" y="4192544"/>
                  <a:pt x="4861536" y="4192544"/>
                </a:cubicBezTo>
                <a:cubicBezTo>
                  <a:pt x="4828698" y="4192257"/>
                  <a:pt x="4798837" y="4203586"/>
                  <a:pt x="4768977" y="4215492"/>
                </a:cubicBezTo>
                <a:cubicBezTo>
                  <a:pt x="4761104" y="4218660"/>
                  <a:pt x="4752174" y="4219717"/>
                  <a:pt x="4743532" y="4220965"/>
                </a:cubicBezTo>
                <a:cubicBezTo>
                  <a:pt x="4720970" y="4224325"/>
                  <a:pt x="4697254" y="4223653"/>
                  <a:pt x="4677378" y="4237383"/>
                </a:cubicBezTo>
                <a:cubicBezTo>
                  <a:pt x="4661728" y="4248137"/>
                  <a:pt x="4648478" y="4261388"/>
                  <a:pt x="4642908" y="4280398"/>
                </a:cubicBezTo>
                <a:cubicBezTo>
                  <a:pt x="4639164" y="4293168"/>
                  <a:pt x="4631675" y="4301330"/>
                  <a:pt x="4619192" y="4306419"/>
                </a:cubicBezTo>
                <a:cubicBezTo>
                  <a:pt x="4608439" y="4310835"/>
                  <a:pt x="4598838" y="4317940"/>
                  <a:pt x="4588468" y="4323222"/>
                </a:cubicBezTo>
                <a:cubicBezTo>
                  <a:pt x="4582995" y="4326006"/>
                  <a:pt x="4576754" y="4329462"/>
                  <a:pt x="4570898" y="4329462"/>
                </a:cubicBezTo>
                <a:cubicBezTo>
                  <a:pt x="4555247" y="4329462"/>
                  <a:pt x="4539309" y="4328886"/>
                  <a:pt x="4523946" y="4326294"/>
                </a:cubicBezTo>
                <a:cubicBezTo>
                  <a:pt x="4516266" y="4324949"/>
                  <a:pt x="4508680" y="4319477"/>
                  <a:pt x="4502535" y="4314196"/>
                </a:cubicBezTo>
                <a:cubicBezTo>
                  <a:pt x="4496198" y="4308627"/>
                  <a:pt x="4490245" y="4305938"/>
                  <a:pt x="4483140" y="4310739"/>
                </a:cubicBezTo>
                <a:cubicBezTo>
                  <a:pt x="4465474" y="4322741"/>
                  <a:pt x="4447998" y="4334935"/>
                  <a:pt x="4430812" y="4347609"/>
                </a:cubicBezTo>
                <a:cubicBezTo>
                  <a:pt x="4427834" y="4349817"/>
                  <a:pt x="4426491" y="4354714"/>
                  <a:pt x="4425050" y="4358555"/>
                </a:cubicBezTo>
                <a:cubicBezTo>
                  <a:pt x="4418329" y="4376509"/>
                  <a:pt x="4412472" y="4394753"/>
                  <a:pt x="4404984" y="4412419"/>
                </a:cubicBezTo>
                <a:cubicBezTo>
                  <a:pt x="4402391" y="4418469"/>
                  <a:pt x="4396054" y="4423077"/>
                  <a:pt x="4391157" y="4428070"/>
                </a:cubicBezTo>
                <a:cubicBezTo>
                  <a:pt x="4389621" y="4429702"/>
                  <a:pt x="4386452" y="4429990"/>
                  <a:pt x="4385396" y="4431718"/>
                </a:cubicBezTo>
                <a:cubicBezTo>
                  <a:pt x="4376083" y="4447657"/>
                  <a:pt x="4359472" y="4449769"/>
                  <a:pt x="4344206" y="4455530"/>
                </a:cubicBezTo>
                <a:cubicBezTo>
                  <a:pt x="4331147" y="4460427"/>
                  <a:pt x="4317321" y="4464075"/>
                  <a:pt x="4305128" y="4469356"/>
                </a:cubicBezTo>
                <a:cubicBezTo>
                  <a:pt x="4286212" y="4477614"/>
                  <a:pt x="4268738" y="4484527"/>
                  <a:pt x="4247710" y="4484814"/>
                </a:cubicBezTo>
                <a:cubicBezTo>
                  <a:pt x="4239069" y="4484911"/>
                  <a:pt x="4228988" y="4493648"/>
                  <a:pt x="4222170" y="4500849"/>
                </a:cubicBezTo>
                <a:cubicBezTo>
                  <a:pt x="4209016" y="4514771"/>
                  <a:pt x="4194230" y="4519668"/>
                  <a:pt x="4175604" y="4517172"/>
                </a:cubicBezTo>
                <a:cubicBezTo>
                  <a:pt x="4169458" y="4516307"/>
                  <a:pt x="4162544" y="4519380"/>
                  <a:pt x="4156304" y="4521493"/>
                </a:cubicBezTo>
                <a:cubicBezTo>
                  <a:pt x="4150447" y="4523413"/>
                  <a:pt x="4144878" y="4526197"/>
                  <a:pt x="4139598" y="4529174"/>
                </a:cubicBezTo>
                <a:cubicBezTo>
                  <a:pt x="4133260" y="4532822"/>
                  <a:pt x="4125290" y="4535607"/>
                  <a:pt x="4121738" y="4541175"/>
                </a:cubicBezTo>
                <a:cubicBezTo>
                  <a:pt x="4110505" y="4558554"/>
                  <a:pt x="4092166" y="4566139"/>
                  <a:pt x="4074978" y="4570268"/>
                </a:cubicBezTo>
                <a:cubicBezTo>
                  <a:pt x="4052223" y="4575837"/>
                  <a:pt x="4027164" y="4579006"/>
                  <a:pt x="4004696" y="4565180"/>
                </a:cubicBezTo>
                <a:cubicBezTo>
                  <a:pt x="3991254" y="4556826"/>
                  <a:pt x="3978388" y="4554810"/>
                  <a:pt x="3964370" y="4565564"/>
                </a:cubicBezTo>
                <a:cubicBezTo>
                  <a:pt x="3954863" y="4572957"/>
                  <a:pt x="3936141" y="4569308"/>
                  <a:pt x="3927116" y="4560763"/>
                </a:cubicBezTo>
                <a:cubicBezTo>
                  <a:pt x="3923851" y="4557690"/>
                  <a:pt x="3920490" y="4554618"/>
                  <a:pt x="3915018" y="4549433"/>
                </a:cubicBezTo>
                <a:cubicBezTo>
                  <a:pt x="3905128" y="4572957"/>
                  <a:pt x="3884293" y="4575069"/>
                  <a:pt x="3864225" y="4579870"/>
                </a:cubicBezTo>
                <a:cubicBezTo>
                  <a:pt x="3851936" y="4582846"/>
                  <a:pt x="3848959" y="4594944"/>
                  <a:pt x="3846655" y="4606082"/>
                </a:cubicBezTo>
                <a:cubicBezTo>
                  <a:pt x="3842622" y="4626149"/>
                  <a:pt x="3832924" y="4634982"/>
                  <a:pt x="3812665" y="4633350"/>
                </a:cubicBezTo>
                <a:cubicBezTo>
                  <a:pt x="3790294" y="4631525"/>
                  <a:pt x="3767922" y="4628357"/>
                  <a:pt x="3745743" y="4624612"/>
                </a:cubicBezTo>
                <a:cubicBezTo>
                  <a:pt x="3731725" y="4622212"/>
                  <a:pt x="3719051" y="4616356"/>
                  <a:pt x="3708873" y="4605122"/>
                </a:cubicBezTo>
                <a:cubicBezTo>
                  <a:pt x="3698984" y="4594176"/>
                  <a:pt x="3696680" y="4595424"/>
                  <a:pt x="3685254" y="4604161"/>
                </a:cubicBezTo>
                <a:cubicBezTo>
                  <a:pt x="3671907" y="4614340"/>
                  <a:pt x="3658081" y="4623748"/>
                  <a:pt x="3643775" y="4632486"/>
                </a:cubicBezTo>
                <a:cubicBezTo>
                  <a:pt x="3639262" y="4635270"/>
                  <a:pt x="3632733" y="4635175"/>
                  <a:pt x="3627068" y="4635750"/>
                </a:cubicBezTo>
                <a:cubicBezTo>
                  <a:pt x="3617466" y="4636807"/>
                  <a:pt x="3607577" y="4638727"/>
                  <a:pt x="3598168" y="4637575"/>
                </a:cubicBezTo>
                <a:cubicBezTo>
                  <a:pt x="3589143" y="4636422"/>
                  <a:pt x="3580213" y="4632486"/>
                  <a:pt x="3571860" y="4628550"/>
                </a:cubicBezTo>
                <a:cubicBezTo>
                  <a:pt x="3548528" y="4617508"/>
                  <a:pt x="3527116" y="4603777"/>
                  <a:pt x="3509930" y="4583999"/>
                </a:cubicBezTo>
                <a:cubicBezTo>
                  <a:pt x="3507722" y="4581406"/>
                  <a:pt x="3503305" y="4580445"/>
                  <a:pt x="3499656" y="4579582"/>
                </a:cubicBezTo>
                <a:cubicBezTo>
                  <a:pt x="3493703" y="4578141"/>
                  <a:pt x="3487558" y="4576797"/>
                  <a:pt x="3481509" y="4576605"/>
                </a:cubicBezTo>
                <a:cubicBezTo>
                  <a:pt x="3452129" y="4575645"/>
                  <a:pt x="3429085" y="4562203"/>
                  <a:pt x="3410074" y="4540696"/>
                </a:cubicBezTo>
                <a:cubicBezTo>
                  <a:pt x="3404601" y="4534551"/>
                  <a:pt x="3400376" y="4533878"/>
                  <a:pt x="3394423" y="4540984"/>
                </a:cubicBezTo>
                <a:cubicBezTo>
                  <a:pt x="3387511" y="4549241"/>
                  <a:pt x="3377621" y="4545977"/>
                  <a:pt x="3368691" y="4544056"/>
                </a:cubicBezTo>
                <a:cubicBezTo>
                  <a:pt x="3359474" y="4542136"/>
                  <a:pt x="3350160" y="4540119"/>
                  <a:pt x="3340943" y="4538199"/>
                </a:cubicBezTo>
                <a:cubicBezTo>
                  <a:pt x="3334126" y="4536855"/>
                  <a:pt x="3327405" y="4535703"/>
                  <a:pt x="3320683" y="4534071"/>
                </a:cubicBezTo>
                <a:cubicBezTo>
                  <a:pt x="3299752" y="4528981"/>
                  <a:pt x="3280934" y="4530518"/>
                  <a:pt x="3263939" y="4546168"/>
                </a:cubicBezTo>
                <a:cubicBezTo>
                  <a:pt x="3250977" y="4558170"/>
                  <a:pt x="3234366" y="4561723"/>
                  <a:pt x="3216700" y="4558074"/>
                </a:cubicBezTo>
                <a:cubicBezTo>
                  <a:pt x="3214491" y="4557594"/>
                  <a:pt x="3211707" y="4555674"/>
                  <a:pt x="3210171" y="4556442"/>
                </a:cubicBezTo>
                <a:cubicBezTo>
                  <a:pt x="3187031" y="4567676"/>
                  <a:pt x="3168692" y="4547896"/>
                  <a:pt x="3147376" y="4546648"/>
                </a:cubicBezTo>
                <a:cubicBezTo>
                  <a:pt x="3137967" y="4546072"/>
                  <a:pt x="3128366" y="4538967"/>
                  <a:pt x="3119916" y="4533303"/>
                </a:cubicBezTo>
                <a:cubicBezTo>
                  <a:pt x="3108298" y="4525525"/>
                  <a:pt x="3097928" y="4518036"/>
                  <a:pt x="3082183" y="4521493"/>
                </a:cubicBezTo>
                <a:cubicBezTo>
                  <a:pt x="3066436" y="4525045"/>
                  <a:pt x="3052034" y="4518516"/>
                  <a:pt x="3040223" y="4507378"/>
                </a:cubicBezTo>
                <a:cubicBezTo>
                  <a:pt x="3031199" y="4498929"/>
                  <a:pt x="3021309" y="4498161"/>
                  <a:pt x="3009403" y="4500561"/>
                </a:cubicBezTo>
                <a:cubicBezTo>
                  <a:pt x="2994520" y="4503537"/>
                  <a:pt x="2979062" y="4503730"/>
                  <a:pt x="2963988" y="4505554"/>
                </a:cubicBezTo>
                <a:cubicBezTo>
                  <a:pt x="2960723" y="4505938"/>
                  <a:pt x="2956595" y="4507282"/>
                  <a:pt x="2954674" y="4509587"/>
                </a:cubicBezTo>
                <a:cubicBezTo>
                  <a:pt x="2931150" y="4538199"/>
                  <a:pt x="2898025" y="4538487"/>
                  <a:pt x="2865380" y="4539832"/>
                </a:cubicBezTo>
                <a:cubicBezTo>
                  <a:pt x="2845601" y="4540696"/>
                  <a:pt x="2825726" y="4540696"/>
                  <a:pt x="2805851" y="4540216"/>
                </a:cubicBezTo>
                <a:cubicBezTo>
                  <a:pt x="2799129" y="4540119"/>
                  <a:pt x="2792024" y="4538583"/>
                  <a:pt x="2786071" y="4535703"/>
                </a:cubicBezTo>
                <a:cubicBezTo>
                  <a:pt x="2773685" y="4529654"/>
                  <a:pt x="2762260" y="4521781"/>
                  <a:pt x="2749969" y="4515636"/>
                </a:cubicBezTo>
                <a:cubicBezTo>
                  <a:pt x="2745362" y="4513235"/>
                  <a:pt x="2739408" y="4513139"/>
                  <a:pt x="2734031" y="4512755"/>
                </a:cubicBezTo>
                <a:cubicBezTo>
                  <a:pt x="2724526" y="4511987"/>
                  <a:pt x="2713964" y="4514291"/>
                  <a:pt x="2705803" y="4510835"/>
                </a:cubicBezTo>
                <a:cubicBezTo>
                  <a:pt x="2684583" y="4501905"/>
                  <a:pt x="2664708" y="4503922"/>
                  <a:pt x="2644545" y="4512755"/>
                </a:cubicBezTo>
                <a:cubicBezTo>
                  <a:pt x="2616316" y="4525141"/>
                  <a:pt x="2589625" y="4524181"/>
                  <a:pt x="2564661" y="4504594"/>
                </a:cubicBezTo>
                <a:cubicBezTo>
                  <a:pt x="2553427" y="4495761"/>
                  <a:pt x="2542481" y="4499985"/>
                  <a:pt x="2532976" y="4507090"/>
                </a:cubicBezTo>
                <a:cubicBezTo>
                  <a:pt x="2522030" y="4515348"/>
                  <a:pt x="2511372" y="4517459"/>
                  <a:pt x="2498795" y="4511411"/>
                </a:cubicBezTo>
                <a:cubicBezTo>
                  <a:pt x="2496009" y="4510067"/>
                  <a:pt x="2492073" y="4510739"/>
                  <a:pt x="2488808" y="4511219"/>
                </a:cubicBezTo>
                <a:cubicBezTo>
                  <a:pt x="2470182" y="4513619"/>
                  <a:pt x="2451458" y="4517652"/>
                  <a:pt x="2436289" y="4501042"/>
                </a:cubicBezTo>
                <a:cubicBezTo>
                  <a:pt x="2433312" y="4497777"/>
                  <a:pt x="2428319" y="4496433"/>
                  <a:pt x="2424286" y="4494224"/>
                </a:cubicBezTo>
                <a:cubicBezTo>
                  <a:pt x="2407387" y="4485198"/>
                  <a:pt x="2408060" y="4486063"/>
                  <a:pt x="2392985" y="4497008"/>
                </a:cubicBezTo>
                <a:cubicBezTo>
                  <a:pt x="2385112" y="4502769"/>
                  <a:pt x="2374262" y="4508626"/>
                  <a:pt x="2365142" y="4508146"/>
                </a:cubicBezTo>
                <a:cubicBezTo>
                  <a:pt x="2310124" y="4505266"/>
                  <a:pt x="2257796" y="4519092"/>
                  <a:pt x="2205468" y="4532151"/>
                </a:cubicBezTo>
                <a:cubicBezTo>
                  <a:pt x="2173207" y="4540216"/>
                  <a:pt x="2141714" y="4540696"/>
                  <a:pt x="2109453" y="4532535"/>
                </a:cubicBezTo>
                <a:cubicBezTo>
                  <a:pt x="2086121" y="4526581"/>
                  <a:pt x="2064037" y="4536375"/>
                  <a:pt x="2042242" y="4543096"/>
                </a:cubicBezTo>
                <a:cubicBezTo>
                  <a:pt x="2037729" y="4544439"/>
                  <a:pt x="2033505" y="4549721"/>
                  <a:pt x="2031105" y="4554234"/>
                </a:cubicBezTo>
                <a:cubicBezTo>
                  <a:pt x="2022463" y="4570173"/>
                  <a:pt x="2008157" y="4572668"/>
                  <a:pt x="1990106" y="4566044"/>
                </a:cubicBezTo>
                <a:cubicBezTo>
                  <a:pt x="1975800" y="4560858"/>
                  <a:pt x="1962742" y="4553945"/>
                  <a:pt x="1951123" y="4541655"/>
                </a:cubicBezTo>
                <a:cubicBezTo>
                  <a:pt x="1937490" y="4527253"/>
                  <a:pt x="1923375" y="4510835"/>
                  <a:pt x="1902252" y="4504785"/>
                </a:cubicBezTo>
                <a:cubicBezTo>
                  <a:pt x="1893130" y="4502194"/>
                  <a:pt x="1885257" y="4501810"/>
                  <a:pt x="1875656" y="4504498"/>
                </a:cubicBezTo>
                <a:cubicBezTo>
                  <a:pt x="1857028" y="4509682"/>
                  <a:pt x="1838306" y="4513332"/>
                  <a:pt x="1820831" y="4497297"/>
                </a:cubicBezTo>
                <a:cubicBezTo>
                  <a:pt x="1811229" y="4488463"/>
                  <a:pt x="1798267" y="4482798"/>
                  <a:pt x="1782809" y="4485007"/>
                </a:cubicBezTo>
                <a:cubicBezTo>
                  <a:pt x="1763510" y="4487791"/>
                  <a:pt x="1745939" y="4480782"/>
                  <a:pt x="1729521" y="4470413"/>
                </a:cubicBezTo>
                <a:cubicBezTo>
                  <a:pt x="1723664" y="4466668"/>
                  <a:pt x="1716462" y="4464556"/>
                  <a:pt x="1709646" y="4462731"/>
                </a:cubicBezTo>
                <a:cubicBezTo>
                  <a:pt x="1693899" y="4458507"/>
                  <a:pt x="1678056" y="4454762"/>
                  <a:pt x="1662118" y="4451305"/>
                </a:cubicBezTo>
                <a:cubicBezTo>
                  <a:pt x="1649060" y="4448425"/>
                  <a:pt x="1635906" y="4446312"/>
                  <a:pt x="1622751" y="4443817"/>
                </a:cubicBezTo>
                <a:cubicBezTo>
                  <a:pt x="1608350" y="4441128"/>
                  <a:pt x="1596923" y="4434886"/>
                  <a:pt x="1590971" y="4420389"/>
                </a:cubicBezTo>
                <a:cubicBezTo>
                  <a:pt x="1589051" y="4415780"/>
                  <a:pt x="1584442" y="4412131"/>
                  <a:pt x="1580793" y="4408290"/>
                </a:cubicBezTo>
                <a:cubicBezTo>
                  <a:pt x="1578201" y="4405506"/>
                  <a:pt x="1574744" y="4403393"/>
                  <a:pt x="1572344" y="4400513"/>
                </a:cubicBezTo>
                <a:cubicBezTo>
                  <a:pt x="1559765" y="4385343"/>
                  <a:pt x="1547380" y="4370077"/>
                  <a:pt x="1534898" y="4354906"/>
                </a:cubicBezTo>
                <a:cubicBezTo>
                  <a:pt x="1533649" y="4353466"/>
                  <a:pt x="1532306" y="4351738"/>
                  <a:pt x="1530674" y="4351065"/>
                </a:cubicBezTo>
                <a:cubicBezTo>
                  <a:pt x="1513775" y="4344057"/>
                  <a:pt x="1496684" y="4337432"/>
                  <a:pt x="1479978" y="4330038"/>
                </a:cubicBezTo>
                <a:cubicBezTo>
                  <a:pt x="1473544" y="4327158"/>
                  <a:pt x="1466919" y="4323606"/>
                  <a:pt x="1462118" y="4318613"/>
                </a:cubicBezTo>
                <a:cubicBezTo>
                  <a:pt x="1451173" y="4307283"/>
                  <a:pt x="1441187" y="4294993"/>
                  <a:pt x="1425441" y="4290096"/>
                </a:cubicBezTo>
                <a:cubicBezTo>
                  <a:pt x="1420832" y="4288656"/>
                  <a:pt x="1415360" y="4287888"/>
                  <a:pt x="1410942" y="4289136"/>
                </a:cubicBezTo>
                <a:cubicBezTo>
                  <a:pt x="1392987" y="4294320"/>
                  <a:pt x="1375417" y="4300753"/>
                  <a:pt x="1357558" y="4306226"/>
                </a:cubicBezTo>
                <a:cubicBezTo>
                  <a:pt x="1346229" y="4309587"/>
                  <a:pt x="1335955" y="4313620"/>
                  <a:pt x="1330481" y="4325526"/>
                </a:cubicBezTo>
                <a:cubicBezTo>
                  <a:pt x="1328946" y="4328886"/>
                  <a:pt x="1324624" y="4332535"/>
                  <a:pt x="1321072" y="4333207"/>
                </a:cubicBezTo>
                <a:cubicBezTo>
                  <a:pt x="1298221" y="4337528"/>
                  <a:pt x="1275657" y="4339639"/>
                  <a:pt x="1254630" y="4324949"/>
                </a:cubicBezTo>
                <a:cubicBezTo>
                  <a:pt x="1250213" y="4321781"/>
                  <a:pt x="1241956" y="4321781"/>
                  <a:pt x="1236099" y="4323125"/>
                </a:cubicBezTo>
                <a:cubicBezTo>
                  <a:pt x="1213535" y="4328118"/>
                  <a:pt x="1192124" y="4329846"/>
                  <a:pt x="1172536" y="4313907"/>
                </a:cubicBezTo>
                <a:cubicBezTo>
                  <a:pt x="1170232" y="4311987"/>
                  <a:pt x="1162839" y="4313716"/>
                  <a:pt x="1159383" y="4316116"/>
                </a:cubicBezTo>
                <a:cubicBezTo>
                  <a:pt x="1126065" y="4339544"/>
                  <a:pt x="1107823" y="4340120"/>
                  <a:pt x="1073737" y="4317940"/>
                </a:cubicBezTo>
                <a:cubicBezTo>
                  <a:pt x="1071528" y="4316500"/>
                  <a:pt x="1068649" y="4314868"/>
                  <a:pt x="1067784" y="4312659"/>
                </a:cubicBezTo>
                <a:cubicBezTo>
                  <a:pt x="1061927" y="4298545"/>
                  <a:pt x="1049445" y="4298161"/>
                  <a:pt x="1037059" y="4297009"/>
                </a:cubicBezTo>
                <a:cubicBezTo>
                  <a:pt x="1023425" y="4295761"/>
                  <a:pt x="1009791" y="4294129"/>
                  <a:pt x="996061" y="4292977"/>
                </a:cubicBezTo>
                <a:cubicBezTo>
                  <a:pt x="993660" y="4292784"/>
                  <a:pt x="990972" y="4293552"/>
                  <a:pt x="988571" y="4294417"/>
                </a:cubicBezTo>
                <a:cubicBezTo>
                  <a:pt x="979354" y="4297585"/>
                  <a:pt x="970425" y="4302194"/>
                  <a:pt x="960919" y="4304114"/>
                </a:cubicBezTo>
                <a:cubicBezTo>
                  <a:pt x="940372" y="4308243"/>
                  <a:pt x="920497" y="4316500"/>
                  <a:pt x="898797" y="4313139"/>
                </a:cubicBezTo>
                <a:cubicBezTo>
                  <a:pt x="895053" y="4312564"/>
                  <a:pt x="890732" y="4315348"/>
                  <a:pt x="886700" y="4316404"/>
                </a:cubicBezTo>
                <a:cubicBezTo>
                  <a:pt x="879402" y="4318229"/>
                  <a:pt x="872297" y="4320820"/>
                  <a:pt x="864904" y="4321493"/>
                </a:cubicBezTo>
                <a:cubicBezTo>
                  <a:pt x="845317" y="4323222"/>
                  <a:pt x="825538" y="4324758"/>
                  <a:pt x="805854" y="4324854"/>
                </a:cubicBezTo>
                <a:cubicBezTo>
                  <a:pt x="796350" y="4324949"/>
                  <a:pt x="786844" y="4321301"/>
                  <a:pt x="777242" y="4319861"/>
                </a:cubicBezTo>
                <a:cubicBezTo>
                  <a:pt x="772922" y="4319188"/>
                  <a:pt x="765912" y="4318036"/>
                  <a:pt x="764472" y="4320149"/>
                </a:cubicBezTo>
                <a:cubicBezTo>
                  <a:pt x="753335" y="4336183"/>
                  <a:pt x="737684" y="4333110"/>
                  <a:pt x="721842" y="4332919"/>
                </a:cubicBezTo>
                <a:cubicBezTo>
                  <a:pt x="686892" y="4332535"/>
                  <a:pt x="653095" y="4318997"/>
                  <a:pt x="617280" y="4324758"/>
                </a:cubicBezTo>
                <a:cubicBezTo>
                  <a:pt x="606911" y="4326390"/>
                  <a:pt x="595389" y="4319957"/>
                  <a:pt x="584251" y="4317845"/>
                </a:cubicBezTo>
                <a:cubicBezTo>
                  <a:pt x="578490" y="4316788"/>
                  <a:pt x="572154" y="4315539"/>
                  <a:pt x="566681" y="4316884"/>
                </a:cubicBezTo>
                <a:cubicBezTo>
                  <a:pt x="558232" y="4318997"/>
                  <a:pt x="550070" y="4322837"/>
                  <a:pt x="542101" y="4326581"/>
                </a:cubicBezTo>
                <a:cubicBezTo>
                  <a:pt x="527315" y="4333494"/>
                  <a:pt x="512145" y="4333494"/>
                  <a:pt x="497262" y="4328406"/>
                </a:cubicBezTo>
                <a:cubicBezTo>
                  <a:pt x="476139" y="4321204"/>
                  <a:pt x="455208" y="4321204"/>
                  <a:pt x="433988" y="4326965"/>
                </a:cubicBezTo>
                <a:cubicBezTo>
                  <a:pt x="416802" y="4331670"/>
                  <a:pt x="399134" y="4334935"/>
                  <a:pt x="382619" y="4341271"/>
                </a:cubicBezTo>
                <a:cubicBezTo>
                  <a:pt x="375322" y="4344057"/>
                  <a:pt x="369177" y="4352313"/>
                  <a:pt x="364761" y="4359419"/>
                </a:cubicBezTo>
                <a:cubicBezTo>
                  <a:pt x="355832" y="4373821"/>
                  <a:pt x="339701" y="4373725"/>
                  <a:pt x="326355" y="4363067"/>
                </a:cubicBezTo>
                <a:cubicBezTo>
                  <a:pt x="312336" y="4351834"/>
                  <a:pt x="294670" y="4345209"/>
                  <a:pt x="278539" y="4336855"/>
                </a:cubicBezTo>
                <a:cubicBezTo>
                  <a:pt x="277195" y="4336183"/>
                  <a:pt x="274698" y="4336951"/>
                  <a:pt x="273066" y="4337719"/>
                </a:cubicBezTo>
                <a:cubicBezTo>
                  <a:pt x="246278" y="4350202"/>
                  <a:pt x="218530" y="4352506"/>
                  <a:pt x="189053" y="4350586"/>
                </a:cubicBezTo>
                <a:cubicBezTo>
                  <a:pt x="172347" y="4349529"/>
                  <a:pt x="154872" y="4357594"/>
                  <a:pt x="137877" y="4361819"/>
                </a:cubicBezTo>
                <a:cubicBezTo>
                  <a:pt x="135957" y="4362299"/>
                  <a:pt x="134325" y="4364700"/>
                  <a:pt x="133077" y="4366524"/>
                </a:cubicBezTo>
                <a:cubicBezTo>
                  <a:pt x="121074" y="4384671"/>
                  <a:pt x="104944" y="4389664"/>
                  <a:pt x="85356" y="4377854"/>
                </a:cubicBezTo>
                <a:cubicBezTo>
                  <a:pt x="72395" y="4369980"/>
                  <a:pt x="59529" y="4368157"/>
                  <a:pt x="45030" y="4367868"/>
                </a:cubicBezTo>
                <a:cubicBezTo>
                  <a:pt x="35813" y="4367676"/>
                  <a:pt x="26692" y="4363067"/>
                  <a:pt x="17282" y="4361723"/>
                </a:cubicBezTo>
                <a:lnTo>
                  <a:pt x="0" y="4360104"/>
                </a:lnTo>
                <a:lnTo>
                  <a:pt x="0" y="4338332"/>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676BDCE8-F9C7-457A-B92E-845636099933}"/>
              </a:ext>
            </a:extLst>
          </p:cNvPr>
          <p:cNvSpPr>
            <a:spLocks noGrp="1"/>
          </p:cNvSpPr>
          <p:nvPr>
            <p:ph type="title" hasCustomPrompt="1"/>
          </p:nvPr>
        </p:nvSpPr>
        <p:spPr>
          <a:xfrm>
            <a:off x="761524" y="1443038"/>
            <a:ext cx="6941302" cy="1985962"/>
          </a:xfrm>
        </p:spPr>
        <p:txBody>
          <a:bodyPr anchor="t"/>
          <a:lstStyle>
            <a:lvl1pPr>
              <a:defRPr sz="7800">
                <a:effectLst>
                  <a:outerShdw blurRad="38100" dist="38100" dir="2700000" algn="tl">
                    <a:srgbClr val="000000">
                      <a:alpha val="43137"/>
                    </a:srgbClr>
                  </a:outerShdw>
                </a:effectLst>
              </a:defRPr>
            </a:lvl1pPr>
          </a:lstStyle>
          <a:p>
            <a:r>
              <a:rPr lang="en-US"/>
              <a:t>Edit Master title style</a:t>
            </a:r>
          </a:p>
        </p:txBody>
      </p:sp>
      <p:sp>
        <p:nvSpPr>
          <p:cNvPr id="3" name="Date Placeholder 2">
            <a:extLst>
              <a:ext uri="{FF2B5EF4-FFF2-40B4-BE49-F238E27FC236}">
                <a16:creationId xmlns:a16="http://schemas.microsoft.com/office/drawing/2014/main" id="{1155ABCD-42BD-45F2-8315-CC91A38069CC}"/>
              </a:ext>
            </a:extLst>
          </p:cNvPr>
          <p:cNvSpPr>
            <a:spLocks noGrp="1"/>
          </p:cNvSpPr>
          <p:nvPr>
            <p:ph type="dt" sz="half" idx="10"/>
          </p:nvPr>
        </p:nvSpPr>
        <p:spPr/>
        <p:txBody>
          <a:bodyPr/>
          <a:lstStyle>
            <a:lvl1pPr>
              <a:defRPr>
                <a:solidFill>
                  <a:schemeClr val="tx1">
                    <a:alpha val="70000"/>
                  </a:schemeClr>
                </a:solidFill>
              </a:defRPr>
            </a:lvl1pPr>
          </a:lstStyle>
          <a:p>
            <a:r>
              <a:rPr lang="en-US"/>
              <a:t>2/1/20XX</a:t>
            </a:r>
          </a:p>
        </p:txBody>
      </p:sp>
      <p:sp>
        <p:nvSpPr>
          <p:cNvPr id="12" name="Text Placeholder 11">
            <a:extLst>
              <a:ext uri="{FF2B5EF4-FFF2-40B4-BE49-F238E27FC236}">
                <a16:creationId xmlns:a16="http://schemas.microsoft.com/office/drawing/2014/main" id="{9BDB8BD9-3286-4B79-B028-192D53242634}"/>
              </a:ext>
            </a:extLst>
          </p:cNvPr>
          <p:cNvSpPr>
            <a:spLocks noGrp="1"/>
          </p:cNvSpPr>
          <p:nvPr>
            <p:ph type="body" sz="quarter" idx="15"/>
          </p:nvPr>
        </p:nvSpPr>
        <p:spPr>
          <a:xfrm>
            <a:off x="761524" y="3810000"/>
            <a:ext cx="4352924" cy="2286000"/>
          </a:xfrm>
        </p:spPr>
        <p:txBody>
          <a:bodyPr/>
          <a:lstStyle>
            <a:lvl1pPr marL="0" indent="0">
              <a:buNone/>
              <a:defRPr lang="en-US" sz="2400" kern="1200" dirty="0" smtClean="0">
                <a:solidFill>
                  <a:schemeClr val="tx1"/>
                </a:solidFill>
                <a:latin typeface="+mn-lt"/>
                <a:ea typeface="+mn-ea"/>
                <a:cs typeface="+mn-cs"/>
              </a:defRPr>
            </a:lvl1pPr>
          </a:lstStyle>
          <a:p>
            <a:pPr lvl="0"/>
            <a:r>
              <a:rPr lang="en-US"/>
              <a:t>Click to edit Master text styles</a:t>
            </a:r>
          </a:p>
        </p:txBody>
      </p:sp>
      <p:sp>
        <p:nvSpPr>
          <p:cNvPr id="5" name="Slide Number Placeholder 4">
            <a:extLst>
              <a:ext uri="{FF2B5EF4-FFF2-40B4-BE49-F238E27FC236}">
                <a16:creationId xmlns:a16="http://schemas.microsoft.com/office/drawing/2014/main" id="{9B68F08A-E041-4D86-B1DD-BE62A67F528C}"/>
              </a:ext>
            </a:extLst>
          </p:cNvPr>
          <p:cNvSpPr>
            <a:spLocks noGrp="1"/>
          </p:cNvSpPr>
          <p:nvPr>
            <p:ph type="sldNum" sz="quarter" idx="12"/>
          </p:nvPr>
        </p:nvSpPr>
        <p:spPr/>
        <p:txBody>
          <a:bodyPr/>
          <a:lstStyle>
            <a:lvl1pPr>
              <a:defRPr>
                <a:solidFill>
                  <a:schemeClr val="tx1">
                    <a:alpha val="70000"/>
                  </a:schemeClr>
                </a:solidFill>
                <a:effectLst>
                  <a:outerShdw blurRad="38100" dist="38100" dir="2700000" algn="tl">
                    <a:srgbClr val="000000">
                      <a:alpha val="43137"/>
                    </a:srgbClr>
                  </a:outerShdw>
                </a:effectLst>
              </a:defRPr>
            </a:lvl1pPr>
          </a:lstStyle>
          <a:p>
            <a:fld id="{D643A852-0206-46AC-B0EB-645612933129}" type="slidenum">
              <a:rPr lang="en-US" smtClean="0"/>
              <a:pPr/>
              <a:t>‹#›</a:t>
            </a:fld>
            <a:endParaRPr lang="en-US"/>
          </a:p>
        </p:txBody>
      </p:sp>
      <p:sp>
        <p:nvSpPr>
          <p:cNvPr id="4" name="Footer Placeholder 3">
            <a:extLst>
              <a:ext uri="{FF2B5EF4-FFF2-40B4-BE49-F238E27FC236}">
                <a16:creationId xmlns:a16="http://schemas.microsoft.com/office/drawing/2014/main" id="{5FEB7AAA-15CA-4A70-9B3F-353DC05DBCA6}"/>
              </a:ext>
            </a:extLst>
          </p:cNvPr>
          <p:cNvSpPr>
            <a:spLocks noGrp="1"/>
          </p:cNvSpPr>
          <p:nvPr>
            <p:ph type="ftr" sz="quarter" idx="11"/>
          </p:nvPr>
        </p:nvSpPr>
        <p:spPr/>
        <p:txBody>
          <a:bodyPr/>
          <a:lstStyle>
            <a:lvl1pPr>
              <a:defRPr>
                <a:solidFill>
                  <a:schemeClr val="tx1">
                    <a:alpha val="70000"/>
                  </a:schemeClr>
                </a:solidFill>
              </a:defRPr>
            </a:lvl1pPr>
          </a:lstStyle>
          <a:p>
            <a:r>
              <a:rPr lang="en-US">
                <a:solidFill>
                  <a:schemeClr val="tx1">
                    <a:alpha val="70000"/>
                  </a:schemeClr>
                </a:solidFill>
              </a:rPr>
              <a:t>Sample Footer Text</a:t>
            </a:r>
          </a:p>
        </p:txBody>
      </p:sp>
      <p:sp>
        <p:nvSpPr>
          <p:cNvPr id="20" name="Freeform: Shape 19">
            <a:extLst>
              <a:ext uri="{FF2B5EF4-FFF2-40B4-BE49-F238E27FC236}">
                <a16:creationId xmlns:a16="http://schemas.microsoft.com/office/drawing/2014/main" id="{D2808199-57D8-443D-81C1-F4993CBF211E}"/>
              </a:ext>
              <a:ext uri="{C183D7F6-B498-43B3-948B-1728B52AA6E4}">
                <adec:decorative xmlns:adec="http://schemas.microsoft.com/office/drawing/2017/decorative" val="1"/>
              </a:ext>
            </a:extLst>
          </p:cNvPr>
          <p:cNvSpPr/>
          <p:nvPr userDrawn="1"/>
        </p:nvSpPr>
        <p:spPr>
          <a:xfrm>
            <a:off x="5334000" y="4080709"/>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B18544F3-5338-4957-87FE-172AA247D2F1}"/>
              </a:ext>
              <a:ext uri="{C183D7F6-B498-43B3-948B-1728B52AA6E4}">
                <adec:decorative xmlns:adec="http://schemas.microsoft.com/office/drawing/2017/decorative" val="1"/>
              </a:ext>
            </a:extLst>
          </p:cNvPr>
          <p:cNvSpPr/>
          <p:nvPr userDrawn="1"/>
        </p:nvSpPr>
        <p:spPr>
          <a:xfrm>
            <a:off x="5334000" y="4080709"/>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90271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B8B43-5A9B-0416-4409-82D68FEBD3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CD8A99D-DD1F-130F-B87D-6D7C6162E3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3D790A-CC83-8EEC-30FB-7FD166F81102}"/>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5" name="Footer Placeholder 4">
            <a:extLst>
              <a:ext uri="{FF2B5EF4-FFF2-40B4-BE49-F238E27FC236}">
                <a16:creationId xmlns:a16="http://schemas.microsoft.com/office/drawing/2014/main" id="{C4821FA3-B3C5-9194-1B59-2768E60678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E3B589-FDCB-9113-EA74-6E62BCF7DCDC}"/>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3535234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570CB-E41B-E34F-C5CD-65DB755088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7A210C-9A64-B9B7-A338-8D7AB6CD2C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48D9BA-D5A5-C580-AE27-5ACB2049D691}"/>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5" name="Footer Placeholder 4">
            <a:extLst>
              <a:ext uri="{FF2B5EF4-FFF2-40B4-BE49-F238E27FC236}">
                <a16:creationId xmlns:a16="http://schemas.microsoft.com/office/drawing/2014/main" id="{ABBD3C35-3D06-DD02-31CA-EF1CB97A93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93907E-B94E-7D38-BCE5-117F58B23BC8}"/>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836353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DB0CA-BB34-FED5-6CCA-F22A58CA6B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DD97A7F-A112-B3CF-4C48-FA613F2605A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32E65D-9918-AD81-BF4E-9EF4699226AC}"/>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5" name="Footer Placeholder 4">
            <a:extLst>
              <a:ext uri="{FF2B5EF4-FFF2-40B4-BE49-F238E27FC236}">
                <a16:creationId xmlns:a16="http://schemas.microsoft.com/office/drawing/2014/main" id="{E4F3C7D6-5176-36BF-B2F9-3A8D87B7A1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D94A34-527A-39E3-C11A-D61C86108D9F}"/>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514919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447A6-0292-1252-C046-E6ED3BC48C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B17AB6-5F2A-BC8F-7596-5E936B4391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479119F-3027-D8DA-9B1F-D0002074EC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3D82C47-6977-3D94-8977-4908755B2CEA}"/>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6" name="Footer Placeholder 5">
            <a:extLst>
              <a:ext uri="{FF2B5EF4-FFF2-40B4-BE49-F238E27FC236}">
                <a16:creationId xmlns:a16="http://schemas.microsoft.com/office/drawing/2014/main" id="{25186B1D-2167-7203-BB8B-C3780A13B4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0C59A7-A7A1-3AEC-E12A-EB7BA08F21DA}"/>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2040443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17764-9DEB-F9AD-5DC9-C00BA431AC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410CE4-1FFE-07EE-B636-A6003889E7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BE8A92-0D01-2C19-B3A0-641A270EBC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331C634-90FE-0D92-AF56-D5AF4A4CF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2248F8-8A2E-3637-723B-A7923D9230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EF24D14-F0AD-17C2-5C01-03E24B9C2693}"/>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8" name="Footer Placeholder 7">
            <a:extLst>
              <a:ext uri="{FF2B5EF4-FFF2-40B4-BE49-F238E27FC236}">
                <a16:creationId xmlns:a16="http://schemas.microsoft.com/office/drawing/2014/main" id="{1BDA91B7-72ED-593A-0E60-0EA00864239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B9032FD-0125-C6D2-2155-A2E4742C4966}"/>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1147061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E579E-2BCD-1AFD-44F1-071DC0975A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1C5CF0-03BF-F1EC-05DE-BB0BFECD182F}"/>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4" name="Footer Placeholder 3">
            <a:extLst>
              <a:ext uri="{FF2B5EF4-FFF2-40B4-BE49-F238E27FC236}">
                <a16:creationId xmlns:a16="http://schemas.microsoft.com/office/drawing/2014/main" id="{23A10BBF-1A93-3D72-C191-34C1D7B8A9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EED8913-6CB7-1E03-A76F-97D08A4D31AF}"/>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247641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013B2-69BD-D2C4-CD34-30AD9472FB08}"/>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3" name="Footer Placeholder 2">
            <a:extLst>
              <a:ext uri="{FF2B5EF4-FFF2-40B4-BE49-F238E27FC236}">
                <a16:creationId xmlns:a16="http://schemas.microsoft.com/office/drawing/2014/main" id="{4A0D62C2-32EE-7F44-EB68-F4CC91BFC4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8D83639-9CBA-4B5F-64B4-1220167CDC2F}"/>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3757471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C2C81-2589-15A9-C294-3231BC95BF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46AB82-FC7D-5402-27D1-FF1922C69B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CCF0DA-C137-D2C7-FB8F-160424629208}"/>
              </a:ext>
            </a:extLst>
          </p:cNvPr>
          <p:cNvSpPr>
            <a:spLocks noGrp="1"/>
          </p:cNvSpPr>
          <p:nvPr>
            <p:ph type="dt" sz="half" idx="10"/>
          </p:nvPr>
        </p:nvSpPr>
        <p:spPr/>
        <p:txBody>
          <a:bodyPr/>
          <a:lstStyle/>
          <a:p>
            <a:fld id="{D62CEF3B-A037-46D0-B02C-1428F07E9383}" type="datetimeFigureOut">
              <a:rPr lang="en-US" smtClean="0"/>
              <a:t>7/22/2026</a:t>
            </a:fld>
            <a:endParaRPr lang="en-US"/>
          </a:p>
        </p:txBody>
      </p:sp>
      <p:sp>
        <p:nvSpPr>
          <p:cNvPr id="5" name="Footer Placeholder 4">
            <a:extLst>
              <a:ext uri="{FF2B5EF4-FFF2-40B4-BE49-F238E27FC236}">
                <a16:creationId xmlns:a16="http://schemas.microsoft.com/office/drawing/2014/main" id="{0EACF04F-B4E2-6512-38A2-6634272700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3AC1D-880C-DBEA-42CC-96BF7329CB15}"/>
              </a:ext>
            </a:extLst>
          </p:cNvPr>
          <p:cNvSpPr>
            <a:spLocks noGrp="1"/>
          </p:cNvSpPr>
          <p:nvPr>
            <p:ph type="sldNum" sz="quarter" idx="12"/>
          </p:nvPr>
        </p:nvSpPr>
        <p:spPr/>
        <p:txBody>
          <a:bodyPr/>
          <a:lstStyle/>
          <a:p>
            <a:fld id="{4CE482DC-2269-4F26-9D2A-7E44B1A4CD85}" type="slidenum">
              <a:rPr lang="en-US" smtClean="0"/>
              <a:t>‹#›</a:t>
            </a:fld>
            <a:endParaRPr lang="en-US"/>
          </a:p>
        </p:txBody>
      </p:sp>
    </p:spTree>
    <p:extLst>
      <p:ext uri="{BB962C8B-B14F-4D97-AF65-F5344CB8AC3E}">
        <p14:creationId xmlns:p14="http://schemas.microsoft.com/office/powerpoint/2010/main" val="29784593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03571-5622-90CC-B79F-3C5DD7A02F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FFAB719-6CAE-D252-7C4B-7D070B6B63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6482EA4-BFA2-80CD-A00D-EA4DA3824D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3C38F1-57A7-D1F6-125E-0003EB658313}"/>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6" name="Footer Placeholder 5">
            <a:extLst>
              <a:ext uri="{FF2B5EF4-FFF2-40B4-BE49-F238E27FC236}">
                <a16:creationId xmlns:a16="http://schemas.microsoft.com/office/drawing/2014/main" id="{3DEF6050-1840-A93A-D84C-DCD64AF802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D0E669-2DE4-C9A9-D9A6-9A42C728010D}"/>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1556180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FD4A-09B0-BE8B-C8D6-DB49A409CC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041ABF-8E24-9B63-6C6B-C4FB7CDBC6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44765B5-EF1C-2ED8-A03F-03A4C4F4B3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A74192-677B-E526-F26D-ED8E4E962A6D}"/>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6" name="Footer Placeholder 5">
            <a:extLst>
              <a:ext uri="{FF2B5EF4-FFF2-40B4-BE49-F238E27FC236}">
                <a16:creationId xmlns:a16="http://schemas.microsoft.com/office/drawing/2014/main" id="{6B44459B-EB3B-B6A9-C874-EFA62E16E3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FADE64-B977-A00A-C8B1-F1F687712666}"/>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270658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48AC8-FA6D-9A61-0A1C-4004C6B1E4D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B18FF1-7AD0-46B3-160E-6C541FE227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26F691-0049-97FC-E28E-585EF16F22A5}"/>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5" name="Footer Placeholder 4">
            <a:extLst>
              <a:ext uri="{FF2B5EF4-FFF2-40B4-BE49-F238E27FC236}">
                <a16:creationId xmlns:a16="http://schemas.microsoft.com/office/drawing/2014/main" id="{91604E3C-EDE0-81E3-EE3D-878F07C11F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779836-597E-1C32-ECB3-029962F5AFD0}"/>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2955794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DFD01F-6953-FF80-96CE-6880A5384B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C17773-ED07-200E-8466-C2E80C26F7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454CC8-5D55-44BB-D7A3-9E2AE14303A4}"/>
              </a:ext>
            </a:extLst>
          </p:cNvPr>
          <p:cNvSpPr>
            <a:spLocks noGrp="1"/>
          </p:cNvSpPr>
          <p:nvPr>
            <p:ph type="dt" sz="half" idx="10"/>
          </p:nvPr>
        </p:nvSpPr>
        <p:spPr/>
        <p:txBody>
          <a:bodyPr/>
          <a:lstStyle/>
          <a:p>
            <a:fld id="{CE0E9BC7-9EF6-4549-834F-5783BC770928}" type="datetimeFigureOut">
              <a:rPr lang="en-GB" smtClean="0"/>
              <a:t>22/07/2026</a:t>
            </a:fld>
            <a:endParaRPr lang="en-GB"/>
          </a:p>
        </p:txBody>
      </p:sp>
      <p:sp>
        <p:nvSpPr>
          <p:cNvPr id="5" name="Footer Placeholder 4">
            <a:extLst>
              <a:ext uri="{FF2B5EF4-FFF2-40B4-BE49-F238E27FC236}">
                <a16:creationId xmlns:a16="http://schemas.microsoft.com/office/drawing/2014/main" id="{B6FB2622-05CB-7170-8E28-87E7A0AED8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21566E-F3B8-F97F-C08B-DCB7EF470EBA}"/>
              </a:ext>
            </a:extLst>
          </p:cNvPr>
          <p:cNvSpPr>
            <a:spLocks noGrp="1"/>
          </p:cNvSpPr>
          <p:nvPr>
            <p:ph type="sldNum" sz="quarter" idx="12"/>
          </p:nvPr>
        </p:nvSpPr>
        <p:spPr/>
        <p:txBody>
          <a:bodyPr/>
          <a:lstStyle/>
          <a:p>
            <a:fld id="{4896CFCA-FC28-45BD-8404-01AE9091DB8E}" type="slidenum">
              <a:rPr lang="en-GB" smtClean="0"/>
              <a:t>‹#›</a:t>
            </a:fld>
            <a:endParaRPr lang="en-GB"/>
          </a:p>
        </p:txBody>
      </p:sp>
    </p:spTree>
    <p:extLst>
      <p:ext uri="{BB962C8B-B14F-4D97-AF65-F5344CB8AC3E}">
        <p14:creationId xmlns:p14="http://schemas.microsoft.com/office/powerpoint/2010/main" val="120762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64A7-BB3F-708B-7464-212931FC07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6C872F9-BD24-DA8F-C703-B414490820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F805B6-0975-BDC2-249C-0DB5651F26C9}"/>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7E9E0D7C-7391-6439-802E-4D709CE1C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CE657-DA75-7867-1673-B9CB6111573F}"/>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84381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FE5A-A2E2-B7A5-215C-BFE11099BF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8BC749-11B1-AF76-FA99-427BE20C4C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E27EC9-8E5C-9BC2-4745-52E0C371BC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0830A94-163B-333F-C03B-BB4CFF1130A7}"/>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6" name="Footer Placeholder 5">
            <a:extLst>
              <a:ext uri="{FF2B5EF4-FFF2-40B4-BE49-F238E27FC236}">
                <a16:creationId xmlns:a16="http://schemas.microsoft.com/office/drawing/2014/main" id="{B6BDB22B-BEDA-95BE-F17C-43A2138D40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91A128-6591-C371-53DE-3B40BD4B629A}"/>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15952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B387D-9C30-09E5-0F03-8917FD4EE8E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2256AE-7C3F-59F6-6279-6ECB59300E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6AD6A6-7A1F-87C1-3248-7E36F5AEDC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BB8404-37E8-FCDA-9B5E-D2C43F520E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F5CBA9-2E94-17D2-3E64-3EC729789A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2361899-362F-89B9-E5F1-8B972A675D2E}"/>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8" name="Footer Placeholder 7">
            <a:extLst>
              <a:ext uri="{FF2B5EF4-FFF2-40B4-BE49-F238E27FC236}">
                <a16:creationId xmlns:a16="http://schemas.microsoft.com/office/drawing/2014/main" id="{410707CB-D10C-3014-4A4C-41DDDCC971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F96C21-33FF-C05E-F365-1E3B1FC9CF43}"/>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612648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5D43F-7B33-7557-B897-BE01383B327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2E6263-8C22-1C32-FC47-63240EA5F327}"/>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4" name="Footer Placeholder 3">
            <a:extLst>
              <a:ext uri="{FF2B5EF4-FFF2-40B4-BE49-F238E27FC236}">
                <a16:creationId xmlns:a16="http://schemas.microsoft.com/office/drawing/2014/main" id="{057C79A5-8C03-9E96-5D4A-5F7AD11A6E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17C9EC-95B7-512D-44C8-7696C294C652}"/>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294792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A35904-188D-9BB0-3DCA-EF49E232D7FA}"/>
              </a:ext>
            </a:extLst>
          </p:cNvPr>
          <p:cNvSpPr>
            <a:spLocks noGrp="1"/>
          </p:cNvSpPr>
          <p:nvPr>
            <p:ph type="dt" sz="half" idx="10"/>
          </p:nvPr>
        </p:nvSpPr>
        <p:spPr/>
        <p:txBody>
          <a:bodyPr/>
          <a:lstStyle/>
          <a:p>
            <a:fld id="{96DFF08F-DC6B-4601-B491-B0F83F6DD2DA}" type="datetimeFigureOut">
              <a:rPr lang="en-US" smtClean="0"/>
              <a:pPr/>
              <a:t>7/22/2026</a:t>
            </a:fld>
            <a:endParaRPr lang="en-US"/>
          </a:p>
        </p:txBody>
      </p:sp>
      <p:sp>
        <p:nvSpPr>
          <p:cNvPr id="3" name="Footer Placeholder 2">
            <a:extLst>
              <a:ext uri="{FF2B5EF4-FFF2-40B4-BE49-F238E27FC236}">
                <a16:creationId xmlns:a16="http://schemas.microsoft.com/office/drawing/2014/main" id="{17941EE4-7A12-4555-A622-C81E5B542D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CF9CDB-19E1-B0E3-9771-757E1354E3AA}"/>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792004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CA3C0-CCB1-08FD-254E-185942B136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954F786-A706-CCE7-3AF2-AAB483AB33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5F6E55C-1CF5-33FD-D8CF-56ADD70468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72E258-79A6-86C0-25FF-DEC7A9790D8F}"/>
              </a:ext>
            </a:extLst>
          </p:cNvPr>
          <p:cNvSpPr>
            <a:spLocks noGrp="1"/>
          </p:cNvSpPr>
          <p:nvPr>
            <p:ph type="dt" sz="half" idx="10"/>
          </p:nvPr>
        </p:nvSpPr>
        <p:spPr/>
        <p:txBody>
          <a:bodyPr/>
          <a:lstStyle/>
          <a:p>
            <a:fld id="{96DFF08F-DC6B-4601-B491-B0F83F6DD2DA}" type="datetimeFigureOut">
              <a:rPr lang="en-US" smtClean="0"/>
              <a:pPr/>
              <a:t>7/22/2026</a:t>
            </a:fld>
            <a:endParaRPr lang="en-US"/>
          </a:p>
        </p:txBody>
      </p:sp>
      <p:sp>
        <p:nvSpPr>
          <p:cNvPr id="6" name="Footer Placeholder 5">
            <a:extLst>
              <a:ext uri="{FF2B5EF4-FFF2-40B4-BE49-F238E27FC236}">
                <a16:creationId xmlns:a16="http://schemas.microsoft.com/office/drawing/2014/main" id="{FDD02217-7A39-B09F-F7B1-29801905B5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20611-D34C-0C09-7B7A-13E4FFADA00A}"/>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3598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2C458-D913-7E80-0C48-7D5703FC14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B286F7-595B-32B5-039A-7D661CB61D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7FF77BD-B989-0726-0FEE-DFAD1B9747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E7BB36-9C44-F331-6DF0-7212E7B8CBE6}"/>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6" name="Footer Placeholder 5">
            <a:extLst>
              <a:ext uri="{FF2B5EF4-FFF2-40B4-BE49-F238E27FC236}">
                <a16:creationId xmlns:a16="http://schemas.microsoft.com/office/drawing/2014/main" id="{7B4C6E89-AEBF-77FA-3771-CD7140D6C9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82D526-A6C8-64EA-0C58-5F7C79C9C66D}"/>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51121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F9E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2694E-3818-37EF-CD81-5DF2B055FD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CEBE6C-3802-43B1-CB09-74F3E3D10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F13F47-D81A-D617-0F1C-D754CCA0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6DFF08F-DC6B-4601-B491-B0F83F6DD2DA}" type="datetimeFigureOut">
              <a:rPr lang="en-US" smtClean="0"/>
              <a:pPr/>
              <a:t>7/22/2026</a:t>
            </a:fld>
            <a:endParaRPr lang="en-US"/>
          </a:p>
        </p:txBody>
      </p:sp>
      <p:sp>
        <p:nvSpPr>
          <p:cNvPr id="5" name="Footer Placeholder 4">
            <a:extLst>
              <a:ext uri="{FF2B5EF4-FFF2-40B4-BE49-F238E27FC236}">
                <a16:creationId xmlns:a16="http://schemas.microsoft.com/office/drawing/2014/main" id="{F408C8C8-76D7-4784-C6F7-76DFB5B508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2246B7D-0360-864F-560E-A104ECA6A6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22417863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93DFC1-23B0-B09A-0316-8D346C0282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38C7AF-86BC-A848-D2C7-20D2CFD191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C1CFE3-FF6D-2BD5-8E3A-98E6ABBDAF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0E9BC7-9EF6-4549-834F-5783BC770928}" type="datetimeFigureOut">
              <a:rPr lang="en-GB" smtClean="0"/>
              <a:t>22/07/2026</a:t>
            </a:fld>
            <a:endParaRPr lang="en-GB"/>
          </a:p>
        </p:txBody>
      </p:sp>
      <p:sp>
        <p:nvSpPr>
          <p:cNvPr id="5" name="Footer Placeholder 4">
            <a:extLst>
              <a:ext uri="{FF2B5EF4-FFF2-40B4-BE49-F238E27FC236}">
                <a16:creationId xmlns:a16="http://schemas.microsoft.com/office/drawing/2014/main" id="{865F99FD-1322-22C6-A2BC-BE415966D8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C93FACA-921D-8F80-DC48-95A8295BC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96CFCA-FC28-45BD-8404-01AE9091DB8E}" type="slidenum">
              <a:rPr lang="en-GB" smtClean="0"/>
              <a:t>‹#›</a:t>
            </a:fld>
            <a:endParaRPr lang="en-GB"/>
          </a:p>
        </p:txBody>
      </p:sp>
    </p:spTree>
    <p:extLst>
      <p:ext uri="{BB962C8B-B14F-4D97-AF65-F5344CB8AC3E}">
        <p14:creationId xmlns:p14="http://schemas.microsoft.com/office/powerpoint/2010/main" val="22128045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sors@yorksj.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mailto:j.Huntsley@yorksj.ac.uk" TargetMode="Externa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padlet.com/lsors1/lotc-2024-25-2d9mmcsytcmskyt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3.mov"/><Relationship Id="rId7" Type="http://schemas.openxmlformats.org/officeDocument/2006/relationships/image" Target="../media/image30.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video" Target="../media/media3.mov"/><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37291/2717638X.202343281" TargetMode="External"/><Relationship Id="rId2" Type="http://schemas.openxmlformats.org/officeDocument/2006/relationships/hyperlink" Target="https://doi.org/10.4324/9781003051626"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4324/9781003386162" TargetMode="External"/><Relationship Id="rId2" Type="http://schemas.openxmlformats.org/officeDocument/2006/relationships/hyperlink" Target="https://doi-org.yorksj.idm.oclc.org/10.1080/13504622.2022.209953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hyperlink" Target="https://www.froebel.org.uk/training/films/the-urgency-of-slow"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4BE5F2-60B2-792E-303E-8DCD01F444AC}"/>
              </a:ext>
            </a:extLst>
          </p:cNvPr>
          <p:cNvSpPr>
            <a:spLocks noGrp="1"/>
          </p:cNvSpPr>
          <p:nvPr>
            <p:ph type="ctrTitle"/>
          </p:nvPr>
        </p:nvSpPr>
        <p:spPr>
          <a:xfrm>
            <a:off x="654571" y="612648"/>
            <a:ext cx="4313456" cy="3566160"/>
          </a:xfrm>
        </p:spPr>
        <p:txBody>
          <a:bodyPr anchor="b">
            <a:normAutofit/>
          </a:bodyPr>
          <a:lstStyle/>
          <a:p>
            <a:pPr algn="l"/>
            <a:r>
              <a:rPr lang="en-GB" sz="5300" b="1" dirty="0">
                <a:solidFill>
                  <a:srgbClr val="002060"/>
                </a:solidFill>
              </a:rPr>
              <a:t>From Campus to Community</a:t>
            </a:r>
            <a:br>
              <a:rPr lang="en-GB" sz="2600" b="1" dirty="0">
                <a:solidFill>
                  <a:srgbClr val="002060"/>
                </a:solidFill>
              </a:rPr>
            </a:br>
            <a:br>
              <a:rPr lang="en-GB" sz="2600" b="1" dirty="0">
                <a:solidFill>
                  <a:srgbClr val="002060"/>
                </a:solidFill>
              </a:rPr>
            </a:br>
            <a:r>
              <a:rPr lang="en-GB" sz="2600" b="1" dirty="0">
                <a:solidFill>
                  <a:srgbClr val="002060"/>
                </a:solidFill>
              </a:rPr>
              <a:t>Exploring creative pedagogies </a:t>
            </a:r>
            <a:br>
              <a:rPr lang="en-GB" sz="2600" b="1" dirty="0">
                <a:solidFill>
                  <a:srgbClr val="002060"/>
                </a:solidFill>
              </a:rPr>
            </a:br>
            <a:r>
              <a:rPr lang="en-GB" sz="2600" b="1" dirty="0">
                <a:solidFill>
                  <a:srgbClr val="002060"/>
                </a:solidFill>
              </a:rPr>
              <a:t>in outdoor learning to engage with place, inclusion and environmental justice </a:t>
            </a:r>
            <a:endParaRPr lang="en-GB" sz="2600" dirty="0">
              <a:solidFill>
                <a:srgbClr val="002060"/>
              </a:solidFill>
            </a:endParaRPr>
          </a:p>
        </p:txBody>
      </p:sp>
      <p:sp>
        <p:nvSpPr>
          <p:cNvPr id="3" name="Subtitle 2">
            <a:extLst>
              <a:ext uri="{FF2B5EF4-FFF2-40B4-BE49-F238E27FC236}">
                <a16:creationId xmlns:a16="http://schemas.microsoft.com/office/drawing/2014/main" id="{1593A3BC-85E4-43D6-BD3D-26C5CB5504E8}"/>
              </a:ext>
            </a:extLst>
          </p:cNvPr>
          <p:cNvSpPr>
            <a:spLocks noGrp="1"/>
          </p:cNvSpPr>
          <p:nvPr>
            <p:ph type="subTitle" idx="1"/>
          </p:nvPr>
        </p:nvSpPr>
        <p:spPr>
          <a:xfrm>
            <a:off x="890339" y="4636008"/>
            <a:ext cx="3734013" cy="1709928"/>
          </a:xfrm>
        </p:spPr>
        <p:txBody>
          <a:bodyPr vert="horz" lIns="91440" tIns="45720" rIns="91440" bIns="45720" rtlCol="0">
            <a:normAutofit/>
          </a:bodyPr>
          <a:lstStyle/>
          <a:p>
            <a:pPr algn="l"/>
            <a:r>
              <a:rPr lang="en-GB" sz="2200" b="1">
                <a:solidFill>
                  <a:srgbClr val="002060"/>
                </a:solidFill>
              </a:rPr>
              <a:t>Lucy Sors – Dr. Jen </a:t>
            </a:r>
            <a:r>
              <a:rPr lang="en-GB" sz="2200" b="1" err="1">
                <a:solidFill>
                  <a:srgbClr val="002060"/>
                </a:solidFill>
              </a:rPr>
              <a:t>Huntsley</a:t>
            </a:r>
            <a:endParaRPr lang="en-GB" sz="2200" b="1">
              <a:solidFill>
                <a:srgbClr val="002060"/>
              </a:solidFill>
            </a:endParaRPr>
          </a:p>
          <a:p>
            <a:pPr algn="l"/>
            <a:r>
              <a:rPr lang="en-GB" sz="2200" b="1">
                <a:solidFill>
                  <a:srgbClr val="002060"/>
                </a:solidFill>
              </a:rPr>
              <a:t>York St John University </a:t>
            </a:r>
          </a:p>
          <a:p>
            <a:pPr algn="l"/>
            <a:r>
              <a:rPr lang="en-GB" sz="2200" b="1">
                <a:solidFill>
                  <a:srgbClr val="002060"/>
                </a:solidFill>
                <a:hlinkClick r:id="rId3">
                  <a:extLst>
                    <a:ext uri="{A12FA001-AC4F-418D-AE19-62706E023703}">
                      <ahyp:hlinkClr xmlns:ahyp="http://schemas.microsoft.com/office/drawing/2018/hyperlinkcolor" val="tx"/>
                    </a:ext>
                  </a:extLst>
                </a:hlinkClick>
              </a:rPr>
              <a:t>l.sors@yorksj.ac.uk</a:t>
            </a:r>
            <a:r>
              <a:rPr lang="en-GB" sz="2200" b="1">
                <a:solidFill>
                  <a:srgbClr val="002060"/>
                </a:solidFill>
              </a:rPr>
              <a:t>   </a:t>
            </a:r>
            <a:r>
              <a:rPr lang="en-GB" sz="2200" b="1">
                <a:solidFill>
                  <a:srgbClr val="002060"/>
                </a:solidFill>
                <a:hlinkClick r:id="rId4">
                  <a:extLst>
                    <a:ext uri="{A12FA001-AC4F-418D-AE19-62706E023703}">
                      <ahyp:hlinkClr xmlns:ahyp="http://schemas.microsoft.com/office/drawing/2018/hyperlinkcolor" val="tx"/>
                    </a:ext>
                  </a:extLst>
                </a:hlinkClick>
              </a:rPr>
              <a:t>j.huntsley@yorksj.ac.uk</a:t>
            </a:r>
            <a:r>
              <a:rPr lang="en-GB" sz="2200" b="1">
                <a:solidFill>
                  <a:srgbClr val="002060"/>
                </a:solidFill>
              </a:rPr>
              <a:t> </a:t>
            </a:r>
          </a:p>
        </p:txBody>
      </p:sp>
      <p:sp>
        <p:nvSpPr>
          <p:cNvPr id="2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in a forest">
            <a:extLst>
              <a:ext uri="{FF2B5EF4-FFF2-40B4-BE49-F238E27FC236}">
                <a16:creationId xmlns:a16="http://schemas.microsoft.com/office/drawing/2014/main" id="{C9D45813-CC67-E5A4-C1D1-3CD4E137307E}"/>
              </a:ext>
            </a:extLst>
          </p:cNvPr>
          <p:cNvPicPr>
            <a:picLocks noChangeAspect="1"/>
          </p:cNvPicPr>
          <p:nvPr/>
        </p:nvPicPr>
        <p:blipFill>
          <a:blip r:embed="rId5">
            <a:extLst>
              <a:ext uri="{28A0092B-C50C-407E-A947-70E740481C1C}">
                <a14:useLocalDpi xmlns:a14="http://schemas.microsoft.com/office/drawing/2010/main" val="0"/>
              </a:ext>
            </a:extLst>
          </a:blip>
          <a:srcRect l="8489" r="16284"/>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8889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3B5D-7C1F-170D-FECB-4444932A0573}"/>
              </a:ext>
            </a:extLst>
          </p:cNvPr>
          <p:cNvSpPr>
            <a:spLocks noGrp="1"/>
          </p:cNvSpPr>
          <p:nvPr>
            <p:ph type="title"/>
          </p:nvPr>
        </p:nvSpPr>
        <p:spPr>
          <a:xfrm>
            <a:off x="240505" y="-248444"/>
            <a:ext cx="3902870" cy="3677444"/>
          </a:xfrm>
        </p:spPr>
        <p:txBody>
          <a:bodyPr/>
          <a:lstStyle/>
          <a:p>
            <a:r>
              <a:rPr lang="en-GB" b="1">
                <a:solidFill>
                  <a:srgbClr val="002060"/>
                </a:solidFill>
              </a:rPr>
              <a:t>Experiential learning (Dewey, 1938)</a:t>
            </a:r>
            <a:endParaRPr lang="en-GB" b="1">
              <a:solidFill>
                <a:srgbClr val="002060"/>
              </a:solidFill>
              <a:ea typeface="Calibri"/>
              <a:cs typeface="Calibri"/>
            </a:endParaRPr>
          </a:p>
        </p:txBody>
      </p:sp>
      <p:graphicFrame>
        <p:nvGraphicFramePr>
          <p:cNvPr id="4" name="Content Placeholder 3">
            <a:extLst>
              <a:ext uri="{FF2B5EF4-FFF2-40B4-BE49-F238E27FC236}">
                <a16:creationId xmlns:a16="http://schemas.microsoft.com/office/drawing/2014/main" id="{C6997E0D-05DC-5387-E39C-C344AB4CF224}"/>
              </a:ext>
            </a:extLst>
          </p:cNvPr>
          <p:cNvGraphicFramePr>
            <a:graphicFrameLocks noGrp="1"/>
          </p:cNvGraphicFramePr>
          <p:nvPr>
            <p:ph idx="1"/>
            <p:extLst>
              <p:ext uri="{D42A27DB-BD31-4B8C-83A1-F6EECF244321}">
                <p14:modId xmlns:p14="http://schemas.microsoft.com/office/powerpoint/2010/main" val="2104352603"/>
              </p:ext>
            </p:extLst>
          </p:nvPr>
        </p:nvGraphicFramePr>
        <p:xfrm>
          <a:off x="-528639" y="0"/>
          <a:ext cx="13658852" cy="685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2315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8EE2C-7E0C-9EF9-7032-5D7104F4433B}"/>
              </a:ext>
            </a:extLst>
          </p:cNvPr>
          <p:cNvSpPr>
            <a:spLocks noGrp="1"/>
          </p:cNvSpPr>
          <p:nvPr>
            <p:ph type="title"/>
          </p:nvPr>
        </p:nvSpPr>
        <p:spPr>
          <a:xfrm>
            <a:off x="320883" y="247493"/>
            <a:ext cx="11540437" cy="1469335"/>
          </a:xfrm>
        </p:spPr>
        <p:txBody>
          <a:bodyPr>
            <a:normAutofit/>
          </a:bodyPr>
          <a:lstStyle/>
          <a:p>
            <a:r>
              <a:rPr lang="en-GB" b="1" dirty="0">
                <a:solidFill>
                  <a:srgbClr val="002060"/>
                </a:solidFill>
              </a:rPr>
              <a:t>Theory underpinning module design</a:t>
            </a:r>
          </a:p>
        </p:txBody>
      </p:sp>
      <p:graphicFrame>
        <p:nvGraphicFramePr>
          <p:cNvPr id="5" name="Content Placeholder 4">
            <a:extLst>
              <a:ext uri="{FF2B5EF4-FFF2-40B4-BE49-F238E27FC236}">
                <a16:creationId xmlns:a16="http://schemas.microsoft.com/office/drawing/2014/main" id="{FDB751BC-9FA4-8B7E-70EC-B4DB5886250C}"/>
              </a:ext>
            </a:extLst>
          </p:cNvPr>
          <p:cNvGraphicFramePr>
            <a:graphicFrameLocks noGrp="1"/>
          </p:cNvGraphicFramePr>
          <p:nvPr>
            <p:ph idx="1"/>
            <p:extLst>
              <p:ext uri="{D42A27DB-BD31-4B8C-83A1-F6EECF244321}">
                <p14:modId xmlns:p14="http://schemas.microsoft.com/office/powerpoint/2010/main" val="1749854666"/>
              </p:ext>
            </p:extLst>
          </p:nvPr>
        </p:nvGraphicFramePr>
        <p:xfrm>
          <a:off x="315563" y="1415344"/>
          <a:ext cx="11560873" cy="5195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1815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38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475EA-297A-5C8E-6860-26C20196A9DF}"/>
              </a:ext>
            </a:extLst>
          </p:cNvPr>
          <p:cNvSpPr>
            <a:spLocks noGrp="1"/>
          </p:cNvSpPr>
          <p:nvPr>
            <p:ph type="title"/>
          </p:nvPr>
        </p:nvSpPr>
        <p:spPr>
          <a:xfrm>
            <a:off x="574766" y="201080"/>
            <a:ext cx="11003506" cy="1325563"/>
          </a:xfrm>
        </p:spPr>
        <p:txBody>
          <a:bodyPr/>
          <a:lstStyle/>
          <a:p>
            <a:r>
              <a:rPr lang="en-GB" b="1" dirty="0"/>
              <a:t> Place-</a:t>
            </a:r>
            <a:r>
              <a:rPr lang="en-GB" b="1" i="1" dirty="0"/>
              <a:t>responsive </a:t>
            </a:r>
            <a:r>
              <a:rPr lang="en-GB" b="1" dirty="0"/>
              <a:t>pedagogy as inclusion (Sors, 2025)</a:t>
            </a:r>
          </a:p>
        </p:txBody>
      </p:sp>
      <p:graphicFrame>
        <p:nvGraphicFramePr>
          <p:cNvPr id="16" name="Content Placeholder 2">
            <a:extLst>
              <a:ext uri="{FF2B5EF4-FFF2-40B4-BE49-F238E27FC236}">
                <a16:creationId xmlns:a16="http://schemas.microsoft.com/office/drawing/2014/main" id="{B42BC6B9-B1F2-2737-6A40-3915A5B9DF2B}"/>
              </a:ext>
            </a:extLst>
          </p:cNvPr>
          <p:cNvGraphicFramePr>
            <a:graphicFrameLocks noGrp="1"/>
          </p:cNvGraphicFramePr>
          <p:nvPr>
            <p:ph idx="1"/>
            <p:extLst>
              <p:ext uri="{D42A27DB-BD31-4B8C-83A1-F6EECF244321}">
                <p14:modId xmlns:p14="http://schemas.microsoft.com/office/powerpoint/2010/main" val="2527196570"/>
              </p:ext>
            </p:extLst>
          </p:nvPr>
        </p:nvGraphicFramePr>
        <p:xfrm>
          <a:off x="1558020" y="1526643"/>
          <a:ext cx="9651263" cy="4966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03989E18-7964-A4AD-DCDB-2207D77A84C0}"/>
              </a:ext>
            </a:extLst>
          </p:cNvPr>
          <p:cNvPicPr>
            <a:picLocks noChangeAspect="1"/>
          </p:cNvPicPr>
          <p:nvPr/>
        </p:nvPicPr>
        <p:blipFill>
          <a:blip r:embed="rId8"/>
          <a:stretch>
            <a:fillRect/>
          </a:stretch>
        </p:blipFill>
        <p:spPr>
          <a:xfrm rot="16200000">
            <a:off x="-3236421" y="3314259"/>
            <a:ext cx="7863842" cy="1391000"/>
          </a:xfrm>
          <a:prstGeom prst="rect">
            <a:avLst/>
          </a:prstGeom>
        </p:spPr>
      </p:pic>
    </p:spTree>
    <p:extLst>
      <p:ext uri="{BB962C8B-B14F-4D97-AF65-F5344CB8AC3E}">
        <p14:creationId xmlns:p14="http://schemas.microsoft.com/office/powerpoint/2010/main" val="3739745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F34D3D-8168-758A-DEF0-CEC63DD82D88}"/>
              </a:ext>
            </a:extLst>
          </p:cNvPr>
          <p:cNvPicPr>
            <a:picLocks noChangeAspect="1"/>
          </p:cNvPicPr>
          <p:nvPr/>
        </p:nvPicPr>
        <p:blipFill>
          <a:blip r:embed="rId3"/>
          <a:stretch>
            <a:fillRect/>
          </a:stretch>
        </p:blipFill>
        <p:spPr>
          <a:xfrm>
            <a:off x="0" y="0"/>
            <a:ext cx="12192000" cy="6857999"/>
          </a:xfrm>
          <a:prstGeom prst="rect">
            <a:avLst/>
          </a:prstGeom>
        </p:spPr>
      </p:pic>
      <p:sp>
        <p:nvSpPr>
          <p:cNvPr id="4" name="Title 3">
            <a:extLst>
              <a:ext uri="{FF2B5EF4-FFF2-40B4-BE49-F238E27FC236}">
                <a16:creationId xmlns:a16="http://schemas.microsoft.com/office/drawing/2014/main" id="{400179A6-DE5B-02D7-887D-8A82EEBD967D}"/>
              </a:ext>
            </a:extLst>
          </p:cNvPr>
          <p:cNvSpPr>
            <a:spLocks noGrp="1"/>
          </p:cNvSpPr>
          <p:nvPr>
            <p:ph type="title"/>
          </p:nvPr>
        </p:nvSpPr>
        <p:spPr>
          <a:xfrm>
            <a:off x="938728" y="450954"/>
            <a:ext cx="10515600" cy="2852737"/>
          </a:xfrm>
        </p:spPr>
        <p:txBody>
          <a:bodyPr vert="horz" lIns="91440" tIns="45720" rIns="91440" bIns="45720" rtlCol="0" anchor="t">
            <a:normAutofit fontScale="90000"/>
          </a:bodyPr>
          <a:lstStyle/>
          <a:p>
            <a:pPr algn="ctr"/>
            <a:r>
              <a:rPr lang="en-US" sz="8000" kern="1200" dirty="0">
                <a:solidFill>
                  <a:srgbClr val="FFFFFF"/>
                </a:solidFill>
                <a:latin typeface="+mj-lt"/>
                <a:ea typeface="+mj-ea"/>
                <a:cs typeface="+mj-cs"/>
              </a:rPr>
              <a:t>Pedagogy adapts to the learner. </a:t>
            </a:r>
            <a:br>
              <a:rPr lang="en-US" sz="8000" kern="1200" dirty="0">
                <a:solidFill>
                  <a:srgbClr val="FFFFFF"/>
                </a:solidFill>
                <a:latin typeface="+mj-lt"/>
                <a:ea typeface="+mj-ea"/>
                <a:cs typeface="+mj-cs"/>
              </a:rPr>
            </a:br>
            <a:endParaRPr lang="en-US" sz="8000" kern="1200" dirty="0">
              <a:solidFill>
                <a:srgbClr val="FFFFFF"/>
              </a:solidFill>
              <a:latin typeface="+mj-lt"/>
              <a:ea typeface="+mj-ea"/>
              <a:cs typeface="+mj-cs"/>
            </a:endParaRPr>
          </a:p>
        </p:txBody>
      </p:sp>
      <p:sp>
        <p:nvSpPr>
          <p:cNvPr id="2" name="Oval 1">
            <a:extLst>
              <a:ext uri="{FF2B5EF4-FFF2-40B4-BE49-F238E27FC236}">
                <a16:creationId xmlns:a16="http://schemas.microsoft.com/office/drawing/2014/main" id="{D92519C6-A735-13A5-E9F2-F674BA72D6F1}"/>
              </a:ext>
            </a:extLst>
          </p:cNvPr>
          <p:cNvSpPr/>
          <p:nvPr/>
        </p:nvSpPr>
        <p:spPr>
          <a:xfrm>
            <a:off x="3614738" y="2501953"/>
            <a:ext cx="357187" cy="4000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2589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0743E-25C1-1FFC-E46D-D3702B05866D}"/>
              </a:ext>
            </a:extLst>
          </p:cNvPr>
          <p:cNvSpPr>
            <a:spLocks noGrp="1"/>
          </p:cNvSpPr>
          <p:nvPr>
            <p:ph type="title"/>
          </p:nvPr>
        </p:nvSpPr>
        <p:spPr>
          <a:xfrm>
            <a:off x="457199" y="42153"/>
            <a:ext cx="6669931" cy="1495425"/>
          </a:xfrm>
        </p:spPr>
        <p:txBody>
          <a:bodyPr>
            <a:normAutofit/>
          </a:bodyPr>
          <a:lstStyle/>
          <a:p>
            <a:r>
              <a:rPr lang="en-GB" sz="4000" b="1">
                <a:solidFill>
                  <a:srgbClr val="002060"/>
                </a:solidFill>
              </a:rPr>
              <a:t>Collaborative and responsive curriculum design in HE</a:t>
            </a:r>
          </a:p>
        </p:txBody>
      </p:sp>
      <p:sp>
        <p:nvSpPr>
          <p:cNvPr id="3" name="Content Placeholder 2">
            <a:extLst>
              <a:ext uri="{FF2B5EF4-FFF2-40B4-BE49-F238E27FC236}">
                <a16:creationId xmlns:a16="http://schemas.microsoft.com/office/drawing/2014/main" id="{C8C5A495-7677-6E87-BDE1-2F5A937B8B82}"/>
              </a:ext>
            </a:extLst>
          </p:cNvPr>
          <p:cNvSpPr>
            <a:spLocks noGrp="1"/>
          </p:cNvSpPr>
          <p:nvPr>
            <p:ph idx="1"/>
          </p:nvPr>
        </p:nvSpPr>
        <p:spPr>
          <a:xfrm>
            <a:off x="331543" y="1732547"/>
            <a:ext cx="7252787" cy="4938905"/>
          </a:xfrm>
        </p:spPr>
        <p:txBody>
          <a:bodyPr>
            <a:normAutofit/>
          </a:bodyPr>
          <a:lstStyle/>
          <a:p>
            <a:r>
              <a:rPr lang="en-GB"/>
              <a:t>Impactful, memorable learning experiences</a:t>
            </a:r>
          </a:p>
          <a:p>
            <a:r>
              <a:rPr lang="en-GB"/>
              <a:t>Developing ‘personal teaching philosophy’</a:t>
            </a:r>
          </a:p>
          <a:p>
            <a:r>
              <a:rPr lang="en-GB"/>
              <a:t>Challenges familiar indoor teaching strategies to bravely explore wilder realms of discovery. </a:t>
            </a:r>
          </a:p>
          <a:p>
            <a:r>
              <a:rPr lang="en-GB"/>
              <a:t>Go beyond the curriculum to advocate for alternative approaches to education.</a:t>
            </a:r>
          </a:p>
          <a:p>
            <a:r>
              <a:rPr lang="en-GB"/>
              <a:t>Pushes the “pedagogical possibilities of (re)imagining and practicing a sense of space in experiential learning” (Payne &amp; </a:t>
            </a:r>
            <a:r>
              <a:rPr lang="en-GB" err="1"/>
              <a:t>Wattchow</a:t>
            </a:r>
            <a:r>
              <a:rPr lang="en-GB"/>
              <a:t>, 2009, p.24).</a:t>
            </a:r>
          </a:p>
        </p:txBody>
      </p:sp>
      <p:pic>
        <p:nvPicPr>
          <p:cNvPr id="4" name="MOVIE">
            <a:hlinkClick r:id="" action="ppaction://media"/>
            <a:extLst>
              <a:ext uri="{FF2B5EF4-FFF2-40B4-BE49-F238E27FC236}">
                <a16:creationId xmlns:a16="http://schemas.microsoft.com/office/drawing/2014/main" id="{293B874A-F6D2-06EA-F62F-AC785DABD18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939572" y="0"/>
            <a:ext cx="3857625" cy="6858000"/>
          </a:xfrm>
          <a:prstGeom prst="rect">
            <a:avLst/>
          </a:prstGeom>
        </p:spPr>
      </p:pic>
    </p:spTree>
    <p:extLst>
      <p:ext uri="{BB962C8B-B14F-4D97-AF65-F5344CB8AC3E}">
        <p14:creationId xmlns:p14="http://schemas.microsoft.com/office/powerpoint/2010/main" val="13887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9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creen shot of the first page of Padlet, showing student contributions and pictures of forests schools experiences.">
            <a:hlinkClick r:id="rId3"/>
            <a:extLst>
              <a:ext uri="{FF2B5EF4-FFF2-40B4-BE49-F238E27FC236}">
                <a16:creationId xmlns:a16="http://schemas.microsoft.com/office/drawing/2014/main" id="{2F5148D8-A0E6-103B-D042-63F63402F90C}"/>
              </a:ext>
            </a:extLst>
          </p:cNvPr>
          <p:cNvPicPr>
            <a:picLocks noChangeAspect="1"/>
          </p:cNvPicPr>
          <p:nvPr/>
        </p:nvPicPr>
        <p:blipFill>
          <a:blip r:embed="rId4"/>
          <a:srcRect t="13646" r="-1" b="3385"/>
          <a:stretch>
            <a:fillRect/>
          </a:stretch>
        </p:blipFill>
        <p:spPr>
          <a:xfrm>
            <a:off x="-1" y="10"/>
            <a:ext cx="12228129" cy="4666928"/>
          </a:xfrm>
          <a:prstGeom prst="rect">
            <a:avLst/>
          </a:prstGeom>
        </p:spPr>
      </p:pic>
      <p:grpSp>
        <p:nvGrpSpPr>
          <p:cNvPr id="13" name="Group 12">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4" name="Freeform: Shape 13">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7" name="Freeform: Shape 16">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382CD08E-9369-F1E9-7A3D-AB64996AA9CF}"/>
              </a:ext>
            </a:extLst>
          </p:cNvPr>
          <p:cNvSpPr>
            <a:spLocks noGrp="1"/>
          </p:cNvSpPr>
          <p:nvPr>
            <p:ph type="title"/>
          </p:nvPr>
        </p:nvSpPr>
        <p:spPr>
          <a:xfrm>
            <a:off x="182880" y="4175821"/>
            <a:ext cx="5021782" cy="2468693"/>
          </a:xfrm>
        </p:spPr>
        <p:txBody>
          <a:bodyPr>
            <a:normAutofit fontScale="90000"/>
          </a:bodyPr>
          <a:lstStyle/>
          <a:p>
            <a:r>
              <a:rPr lang="en-GB" sz="3600" b="1" dirty="0">
                <a:solidFill>
                  <a:schemeClr val="tx2"/>
                </a:solidFill>
              </a:rPr>
              <a:t>Authentic and responsive curriculum design</a:t>
            </a:r>
            <a:br>
              <a:rPr lang="en-GB" sz="3600" b="1" dirty="0">
                <a:solidFill>
                  <a:schemeClr val="tx2"/>
                </a:solidFill>
              </a:rPr>
            </a:br>
            <a:br>
              <a:rPr lang="en-GB" sz="2200" b="1" dirty="0">
                <a:solidFill>
                  <a:schemeClr val="tx2"/>
                </a:solidFill>
              </a:rPr>
            </a:br>
            <a:r>
              <a:rPr lang="en-GB" sz="2200" dirty="0">
                <a:solidFill>
                  <a:schemeClr val="tx2"/>
                </a:solidFill>
                <a:ea typeface="Calibri" panose="020F0502020204030204" pitchFamily="34" charset="0"/>
                <a:cs typeface="Calibri" panose="020F0502020204030204" pitchFamily="34" charset="0"/>
              </a:rPr>
              <a:t>Open pedagogical approaches foster a range of responses as student-teachers explore theories, perspectives and worldviews  </a:t>
            </a:r>
            <a:br>
              <a:rPr lang="en-GB" sz="3600" dirty="0">
                <a:solidFill>
                  <a:schemeClr val="tx2"/>
                </a:solidFill>
                <a:ea typeface="Calibri" panose="020F0502020204030204" pitchFamily="34" charset="0"/>
                <a:cs typeface="Calibri" panose="020F0502020204030204" pitchFamily="34" charset="0"/>
              </a:rPr>
            </a:br>
            <a:endParaRPr lang="en-GB" sz="3600" b="1" dirty="0">
              <a:solidFill>
                <a:schemeClr val="tx2"/>
              </a:solidFill>
            </a:endParaRPr>
          </a:p>
        </p:txBody>
      </p:sp>
      <p:sp>
        <p:nvSpPr>
          <p:cNvPr id="3" name="Content Placeholder 2">
            <a:extLst>
              <a:ext uri="{FF2B5EF4-FFF2-40B4-BE49-F238E27FC236}">
                <a16:creationId xmlns:a16="http://schemas.microsoft.com/office/drawing/2014/main" id="{4A495693-69FB-662D-CCE3-ED39DCDA5EBE}"/>
              </a:ext>
            </a:extLst>
          </p:cNvPr>
          <p:cNvSpPr>
            <a:spLocks noGrp="1"/>
          </p:cNvSpPr>
          <p:nvPr>
            <p:ph idx="1"/>
          </p:nvPr>
        </p:nvSpPr>
        <p:spPr>
          <a:xfrm>
            <a:off x="5387542" y="4087190"/>
            <a:ext cx="6621577" cy="2770809"/>
          </a:xfrm>
        </p:spPr>
        <p:txBody>
          <a:bodyPr anchor="ctr">
            <a:normAutofit lnSpcReduction="10000"/>
          </a:bodyPr>
          <a:lstStyle/>
          <a:p>
            <a:r>
              <a:rPr lang="en-GB" sz="2400" dirty="0">
                <a:solidFill>
                  <a:schemeClr val="tx2"/>
                </a:solidFill>
                <a:ea typeface="Calibri" panose="020F0502020204030204" pitchFamily="34" charset="0"/>
                <a:cs typeface="Calibri" panose="020F0502020204030204" pitchFamily="34" charset="0"/>
              </a:rPr>
              <a:t>Module has evolved through interaction and response.</a:t>
            </a:r>
          </a:p>
          <a:p>
            <a:r>
              <a:rPr lang="en-GB" sz="2400" dirty="0">
                <a:solidFill>
                  <a:schemeClr val="tx2"/>
                </a:solidFill>
                <a:ea typeface="Calibri" panose="020F0502020204030204" pitchFamily="34" charset="0"/>
                <a:cs typeface="Calibri" panose="020F0502020204030204" pitchFamily="34" charset="0"/>
              </a:rPr>
              <a:t>Student choice and ownership</a:t>
            </a:r>
          </a:p>
          <a:p>
            <a:r>
              <a:rPr lang="en-GB" sz="2400" dirty="0">
                <a:solidFill>
                  <a:schemeClr val="tx2"/>
                </a:solidFill>
                <a:ea typeface="Calibri" panose="020F0502020204030204" pitchFamily="34" charset="0"/>
                <a:cs typeface="Calibri" panose="020F0502020204030204" pitchFamily="34" charset="0"/>
              </a:rPr>
              <a:t>Genuine, connected pedagogies </a:t>
            </a:r>
          </a:p>
          <a:p>
            <a:r>
              <a:rPr lang="en-GB" sz="2400" dirty="0">
                <a:solidFill>
                  <a:schemeClr val="tx2"/>
                </a:solidFill>
                <a:ea typeface="Calibri" panose="020F0502020204030204" pitchFamily="34" charset="0"/>
                <a:cs typeface="Calibri" panose="020F0502020204030204" pitchFamily="34" charset="0"/>
              </a:rPr>
              <a:t>Self – world - community </a:t>
            </a:r>
          </a:p>
          <a:p>
            <a:r>
              <a:rPr lang="en-GB" sz="2400" dirty="0">
                <a:solidFill>
                  <a:schemeClr val="tx2"/>
                </a:solidFill>
                <a:ea typeface="Calibri" panose="020F0502020204030204" pitchFamily="34" charset="0"/>
                <a:cs typeface="Calibri" panose="020F0502020204030204" pitchFamily="34" charset="0"/>
              </a:rPr>
              <a:t>Authentic experiences connected to working lives of teachers.</a:t>
            </a:r>
          </a:p>
        </p:txBody>
      </p:sp>
    </p:spTree>
    <p:extLst>
      <p:ext uri="{BB962C8B-B14F-4D97-AF65-F5344CB8AC3E}">
        <p14:creationId xmlns:p14="http://schemas.microsoft.com/office/powerpoint/2010/main" val="107765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844CF-4DCD-FDF3-B1C4-B2761E74E8A9}"/>
              </a:ext>
            </a:extLst>
          </p:cNvPr>
          <p:cNvSpPr>
            <a:spLocks noGrp="1"/>
          </p:cNvSpPr>
          <p:nvPr>
            <p:ph type="title"/>
          </p:nvPr>
        </p:nvSpPr>
        <p:spPr>
          <a:xfrm>
            <a:off x="151984" y="302418"/>
            <a:ext cx="10515600" cy="1325563"/>
          </a:xfrm>
        </p:spPr>
        <p:txBody>
          <a:bodyPr/>
          <a:lstStyle/>
          <a:p>
            <a:r>
              <a:rPr lang="en-US" b="1" dirty="0">
                <a:solidFill>
                  <a:srgbClr val="002060"/>
                </a:solidFill>
                <a:ea typeface="Calibri"/>
                <a:cs typeface="Calibri"/>
              </a:rPr>
              <a:t>Research:</a:t>
            </a:r>
            <a:br>
              <a:rPr lang="en-US" b="1" dirty="0">
                <a:solidFill>
                  <a:srgbClr val="002060"/>
                </a:solidFill>
                <a:ea typeface="Calibri"/>
                <a:cs typeface="Calibri"/>
              </a:rPr>
            </a:br>
            <a:r>
              <a:rPr lang="en-US" b="1" dirty="0">
                <a:solidFill>
                  <a:srgbClr val="002060"/>
                </a:solidFill>
                <a:ea typeface="Calibri"/>
                <a:cs typeface="Calibri"/>
              </a:rPr>
              <a:t>Student-teacher voice</a:t>
            </a:r>
          </a:p>
        </p:txBody>
      </p:sp>
      <p:sp>
        <p:nvSpPr>
          <p:cNvPr id="6" name="Title 1">
            <a:extLst>
              <a:ext uri="{FF2B5EF4-FFF2-40B4-BE49-F238E27FC236}">
                <a16:creationId xmlns:a16="http://schemas.microsoft.com/office/drawing/2014/main" id="{74B21AD8-94ED-1255-7B89-BD27749E61EE}"/>
              </a:ext>
            </a:extLst>
          </p:cNvPr>
          <p:cNvSpPr txBox="1">
            <a:spLocks/>
          </p:cNvSpPr>
          <p:nvPr/>
        </p:nvSpPr>
        <p:spPr>
          <a:xfrm>
            <a:off x="151984" y="2072641"/>
            <a:ext cx="5944015" cy="4149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a:solidFill>
                  <a:schemeClr val="tx2"/>
                </a:solidFill>
              </a:rPr>
              <a:t>Staff and student-teacher perspectives gathered through interviews and critical narrative enquiry (</a:t>
            </a:r>
            <a:r>
              <a:rPr lang="en-GB" sz="2800" err="1">
                <a:solidFill>
                  <a:schemeClr val="tx2"/>
                </a:solidFill>
              </a:rPr>
              <a:t>Clandinin</a:t>
            </a:r>
            <a:r>
              <a:rPr lang="en-GB" sz="2800">
                <a:solidFill>
                  <a:schemeClr val="tx2"/>
                </a:solidFill>
              </a:rPr>
              <a:t> &amp; Connelly, 2000)</a:t>
            </a:r>
            <a:endParaRPr lang="en-US">
              <a:solidFill>
                <a:schemeClr val="tx2"/>
              </a:solidFill>
            </a:endParaRPr>
          </a:p>
          <a:p>
            <a:endParaRPr lang="en-GB" sz="2800">
              <a:solidFill>
                <a:schemeClr val="tx2"/>
              </a:solidFill>
            </a:endParaRPr>
          </a:p>
          <a:p>
            <a:r>
              <a:rPr lang="en-US" sz="2800">
                <a:solidFill>
                  <a:schemeClr val="tx2"/>
                </a:solidFill>
                <a:ea typeface="+mj-lt"/>
                <a:cs typeface="+mj-lt"/>
              </a:rPr>
              <a:t>Experiences are connected to place on different levels</a:t>
            </a:r>
          </a:p>
          <a:p>
            <a:endParaRPr lang="en-US" sz="2800">
              <a:solidFill>
                <a:schemeClr val="tx2"/>
              </a:solidFill>
              <a:ea typeface="+mj-lt"/>
              <a:cs typeface="+mj-lt"/>
            </a:endParaRPr>
          </a:p>
          <a:p>
            <a:r>
              <a:rPr lang="en-US" sz="2800">
                <a:solidFill>
                  <a:schemeClr val="tx2"/>
                </a:solidFill>
                <a:ea typeface="+mj-lt"/>
                <a:cs typeface="+mj-lt"/>
              </a:rPr>
              <a:t>Emerging as teachers</a:t>
            </a:r>
          </a:p>
          <a:p>
            <a:endParaRPr lang="en-US" sz="3200">
              <a:solidFill>
                <a:srgbClr val="002060"/>
              </a:solidFill>
              <a:ea typeface="+mj-lt"/>
              <a:cs typeface="+mj-lt"/>
            </a:endParaRPr>
          </a:p>
          <a:p>
            <a:endParaRPr lang="en-US" sz="3200">
              <a:solidFill>
                <a:srgbClr val="002060"/>
              </a:solidFill>
              <a:ea typeface="+mj-lt"/>
              <a:cs typeface="+mj-lt"/>
            </a:endParaRPr>
          </a:p>
        </p:txBody>
      </p:sp>
      <p:sp>
        <p:nvSpPr>
          <p:cNvPr id="7" name="TextBox 6">
            <a:extLst>
              <a:ext uri="{FF2B5EF4-FFF2-40B4-BE49-F238E27FC236}">
                <a16:creationId xmlns:a16="http://schemas.microsoft.com/office/drawing/2014/main" id="{99D2F554-0BCD-CD86-8BD2-8F183E24243D}"/>
              </a:ext>
            </a:extLst>
          </p:cNvPr>
          <p:cNvSpPr txBox="1"/>
          <p:nvPr/>
        </p:nvSpPr>
        <p:spPr>
          <a:xfrm>
            <a:off x="-1" y="6119336"/>
            <a:ext cx="121920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alibri"/>
                <a:ea typeface="Calibri"/>
                <a:cs typeface="Calibri"/>
              </a:rPr>
              <a:t>‘Level reduction’ </a:t>
            </a:r>
            <a:r>
              <a:rPr lang="en-US" sz="1400" err="1">
                <a:latin typeface="Calibri"/>
                <a:ea typeface="Calibri"/>
                <a:cs typeface="Calibri"/>
              </a:rPr>
              <a:t>Mindmap</a:t>
            </a:r>
            <a:r>
              <a:rPr lang="en-US" sz="1400">
                <a:latin typeface="Calibri"/>
                <a:ea typeface="Calibri"/>
                <a:cs typeface="Calibri"/>
              </a:rPr>
              <a:t> of the Outdoor Learning module. Taken from Sors, L. </a:t>
            </a:r>
            <a:r>
              <a:rPr lang="en-US" sz="1400" err="1">
                <a:latin typeface="Calibri"/>
                <a:ea typeface="Calibri"/>
                <a:cs typeface="Calibri"/>
              </a:rPr>
              <a:t>Huntsley</a:t>
            </a:r>
            <a:r>
              <a:rPr lang="en-US" sz="1400">
                <a:latin typeface="Calibri"/>
                <a:ea typeface="Calibri"/>
                <a:cs typeface="Calibri"/>
              </a:rPr>
              <a:t>, J. and Jach, S. (2025) 'The Next Generation of Learning Outside: Fostering Place-responsive Pedagogy in Initial Teacher Education' in Sors, L. and Unsworth, R. (Eds.) (2025). </a:t>
            </a:r>
            <a:r>
              <a:rPr lang="en-US" sz="1400" i="1">
                <a:latin typeface="Calibri"/>
                <a:ea typeface="Calibri"/>
                <a:cs typeface="Calibri"/>
              </a:rPr>
              <a:t>The BERA Guide to Outdoor Learning: Place-responsive Pedagogy in Educational Research and Practice</a:t>
            </a:r>
            <a:endParaRPr lang="en-US" sz="1200">
              <a:latin typeface="Calibri"/>
              <a:ea typeface="Calibri"/>
              <a:cs typeface="Calibri"/>
            </a:endParaRPr>
          </a:p>
        </p:txBody>
      </p:sp>
      <p:graphicFrame>
        <p:nvGraphicFramePr>
          <p:cNvPr id="3" name="Diagram 2" descr="A diagram showing a mindmap of the outdoor learning module. At the centre is 'place', and three nodes learner, teacher and person. ">
            <a:extLst>
              <a:ext uri="{FF2B5EF4-FFF2-40B4-BE49-F238E27FC236}">
                <a16:creationId xmlns:a16="http://schemas.microsoft.com/office/drawing/2014/main" id="{273716DA-767C-9C9A-5F1E-B5B855C482FF}"/>
              </a:ext>
            </a:extLst>
          </p:cNvPr>
          <p:cNvGraphicFramePr/>
          <p:nvPr/>
        </p:nvGraphicFramePr>
        <p:xfrm>
          <a:off x="4305165" y="0"/>
          <a:ext cx="9547022" cy="589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748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84CC9-2018-82F2-A0AA-A0687463E02C}"/>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B6F590D7-0F1C-04C4-4155-0003E8FF9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D3809FC-E854-DA07-38E3-A3368BEA98D6}"/>
              </a:ext>
            </a:extLst>
          </p:cNvPr>
          <p:cNvSpPr>
            <a:spLocks noGrp="1"/>
          </p:cNvSpPr>
          <p:nvPr>
            <p:ph type="title"/>
          </p:nvPr>
        </p:nvSpPr>
        <p:spPr>
          <a:xfrm>
            <a:off x="575733" y="269399"/>
            <a:ext cx="5120561" cy="1325563"/>
          </a:xfrm>
        </p:spPr>
        <p:txBody>
          <a:bodyPr>
            <a:normAutofit fontScale="90000"/>
          </a:bodyPr>
          <a:lstStyle/>
          <a:p>
            <a:r>
              <a:rPr lang="en-US" b="1" dirty="0"/>
              <a:t>E</a:t>
            </a:r>
            <a:r>
              <a:rPr lang="en-GB" b="1" dirty="0" err="1"/>
              <a:t>mbodied</a:t>
            </a:r>
            <a:r>
              <a:rPr lang="en-GB" b="1" dirty="0"/>
              <a:t> learning and sensorial connections</a:t>
            </a:r>
            <a:endParaRPr lang="en-US" b="1" dirty="0">
              <a:ea typeface="Calibri"/>
              <a:cs typeface="Calibri"/>
            </a:endParaRPr>
          </a:p>
        </p:txBody>
      </p:sp>
      <p:sp>
        <p:nvSpPr>
          <p:cNvPr id="3" name="Content Placeholder 2">
            <a:extLst>
              <a:ext uri="{FF2B5EF4-FFF2-40B4-BE49-F238E27FC236}">
                <a16:creationId xmlns:a16="http://schemas.microsoft.com/office/drawing/2014/main" id="{B6CABE57-213C-53D5-0319-7FC7B98ED40A}"/>
              </a:ext>
            </a:extLst>
          </p:cNvPr>
          <p:cNvSpPr>
            <a:spLocks noGrp="1"/>
          </p:cNvSpPr>
          <p:nvPr>
            <p:ph idx="1"/>
          </p:nvPr>
        </p:nvSpPr>
        <p:spPr>
          <a:xfrm>
            <a:off x="3764469" y="5052030"/>
            <a:ext cx="4663060" cy="2167074"/>
          </a:xfrm>
        </p:spPr>
        <p:txBody>
          <a:bodyPr vert="horz" lIns="91440" tIns="45720" rIns="91440" bIns="45720" rtlCol="0">
            <a:normAutofit fontScale="92500"/>
          </a:bodyPr>
          <a:lstStyle/>
          <a:p>
            <a:pPr marL="0" indent="0">
              <a:buNone/>
            </a:pPr>
            <a:r>
              <a:rPr lang="en-US" sz="3600" i="1" dirty="0">
                <a:ea typeface="Calibri"/>
                <a:cs typeface="Calibri"/>
              </a:rPr>
              <a:t>‘She </a:t>
            </a:r>
            <a:r>
              <a:rPr lang="en-US" sz="3600" i="1" dirty="0" err="1">
                <a:ea typeface="Calibri"/>
                <a:cs typeface="Calibri"/>
              </a:rPr>
              <a:t>realised</a:t>
            </a:r>
            <a:r>
              <a:rPr lang="en-US" sz="3600" i="1" dirty="0">
                <a:ea typeface="Calibri"/>
                <a:cs typeface="Calibri"/>
              </a:rPr>
              <a:t> that we were interested so she was just, like give it a go. Try it! I like that flexibility’. </a:t>
            </a:r>
          </a:p>
          <a:p>
            <a:pPr marL="0" indent="0">
              <a:buNone/>
            </a:pPr>
            <a:endParaRPr lang="en-US" sz="2400" dirty="0">
              <a:ea typeface="Calibri"/>
              <a:cs typeface="Calibri"/>
            </a:endParaRPr>
          </a:p>
        </p:txBody>
      </p:sp>
      <p:sp>
        <p:nvSpPr>
          <p:cNvPr id="42" name="Oval 41">
            <a:extLst>
              <a:ext uri="{FF2B5EF4-FFF2-40B4-BE49-F238E27FC236}">
                <a16:creationId xmlns:a16="http://schemas.microsoft.com/office/drawing/2014/main" id="{6CABBAF0-B099-3709-1313-275BC0F9F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 name="Arc 43">
            <a:extLst>
              <a:ext uri="{FF2B5EF4-FFF2-40B4-BE49-F238E27FC236}">
                <a16:creationId xmlns:a16="http://schemas.microsoft.com/office/drawing/2014/main" id="{CBA39063-F2AD-7359-9386-D483FA6FB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descr="A person pointing at a picture of a building">
            <a:extLst>
              <a:ext uri="{FF2B5EF4-FFF2-40B4-BE49-F238E27FC236}">
                <a16:creationId xmlns:a16="http://schemas.microsoft.com/office/drawing/2014/main" id="{4A45D48F-A43E-CC2B-D0FC-A3FF74CBC3C1}"/>
              </a:ext>
            </a:extLst>
          </p:cNvPr>
          <p:cNvPicPr>
            <a:picLocks noChangeAspect="1"/>
          </p:cNvPicPr>
          <p:nvPr/>
        </p:nvPicPr>
        <p:blipFill>
          <a:blip r:embed="rId3"/>
          <a:srcRect l="2190" r="-3" b="-3"/>
          <a:stretch>
            <a:fillRect/>
          </a:stretch>
        </p:blipFill>
        <p:spPr>
          <a:xfrm>
            <a:off x="77319" y="1697503"/>
            <a:ext cx="2598237" cy="3530131"/>
          </a:xfrm>
          <a:prstGeom prst="rect">
            <a:avLst/>
          </a:prstGeom>
        </p:spPr>
      </p:pic>
      <p:pic>
        <p:nvPicPr>
          <p:cNvPr id="9" name="Picture 8">
            <a:extLst>
              <a:ext uri="{FF2B5EF4-FFF2-40B4-BE49-F238E27FC236}">
                <a16:creationId xmlns:a16="http://schemas.microsoft.com/office/drawing/2014/main" id="{EE26F570-3311-C47D-7746-44F1B2BEBC02}"/>
              </a:ext>
            </a:extLst>
          </p:cNvPr>
          <p:cNvPicPr>
            <a:picLocks noChangeAspect="1"/>
          </p:cNvPicPr>
          <p:nvPr/>
        </p:nvPicPr>
        <p:blipFill>
          <a:blip r:embed="rId4"/>
          <a:srcRect r="-2" b="5681"/>
          <a:stretch>
            <a:fillRect/>
          </a:stretch>
        </p:blipFill>
        <p:spPr>
          <a:xfrm>
            <a:off x="6556703" y="1081153"/>
            <a:ext cx="2883957" cy="3970877"/>
          </a:xfrm>
          <a:prstGeom prst="rect">
            <a:avLst/>
          </a:prstGeom>
        </p:spPr>
      </p:pic>
      <p:pic>
        <p:nvPicPr>
          <p:cNvPr id="8" name="Picture 7">
            <a:extLst>
              <a:ext uri="{FF2B5EF4-FFF2-40B4-BE49-F238E27FC236}">
                <a16:creationId xmlns:a16="http://schemas.microsoft.com/office/drawing/2014/main" id="{C9AB778C-E605-4DFE-BD7A-6BB2BDED973F}"/>
              </a:ext>
            </a:extLst>
          </p:cNvPr>
          <p:cNvPicPr>
            <a:picLocks noChangeAspect="1"/>
          </p:cNvPicPr>
          <p:nvPr/>
        </p:nvPicPr>
        <p:blipFill>
          <a:blip r:embed="rId5"/>
          <a:stretch>
            <a:fillRect/>
          </a:stretch>
        </p:blipFill>
        <p:spPr>
          <a:xfrm>
            <a:off x="9209311" y="3640314"/>
            <a:ext cx="3296381" cy="3174639"/>
          </a:xfrm>
          <a:prstGeom prst="rect">
            <a:avLst/>
          </a:prstGeom>
        </p:spPr>
      </p:pic>
      <p:sp>
        <p:nvSpPr>
          <p:cNvPr id="11" name="TextBox 10">
            <a:extLst>
              <a:ext uri="{FF2B5EF4-FFF2-40B4-BE49-F238E27FC236}">
                <a16:creationId xmlns:a16="http://schemas.microsoft.com/office/drawing/2014/main" id="{3FA83549-8A36-DF05-D933-9FD006058A94}"/>
              </a:ext>
            </a:extLst>
          </p:cNvPr>
          <p:cNvSpPr txBox="1"/>
          <p:nvPr/>
        </p:nvSpPr>
        <p:spPr>
          <a:xfrm>
            <a:off x="2775412" y="1864361"/>
            <a:ext cx="3320587" cy="3046988"/>
          </a:xfrm>
          <a:prstGeom prst="rect">
            <a:avLst/>
          </a:prstGeom>
          <a:noFill/>
        </p:spPr>
        <p:txBody>
          <a:bodyPr wrap="square">
            <a:spAutoFit/>
          </a:bodyPr>
          <a:lstStyle/>
          <a:p>
            <a:pPr marL="0" indent="0">
              <a:buNone/>
            </a:pPr>
            <a:r>
              <a:rPr lang="en-US" sz="3200" dirty="0">
                <a:ea typeface="Calibri"/>
                <a:cs typeface="Calibri"/>
              </a:rPr>
              <a:t>Learning about history by</a:t>
            </a:r>
            <a:r>
              <a:rPr lang="en-US" sz="3200" i="1" dirty="0">
                <a:ea typeface="Calibri"/>
                <a:cs typeface="Calibri"/>
              </a:rPr>
              <a:t> ‘going to a certain place....to stand where the Romans had once stood’. </a:t>
            </a:r>
          </a:p>
        </p:txBody>
      </p:sp>
      <p:pic>
        <p:nvPicPr>
          <p:cNvPr id="12" name="Picture 11" descr="A group of people around a fire pit">
            <a:extLst>
              <a:ext uri="{FF2B5EF4-FFF2-40B4-BE49-F238E27FC236}">
                <a16:creationId xmlns:a16="http://schemas.microsoft.com/office/drawing/2014/main" id="{0DFE2D99-5F1A-D461-76C6-C8194F061C52}"/>
              </a:ext>
            </a:extLst>
          </p:cNvPr>
          <p:cNvPicPr>
            <a:picLocks noChangeAspect="1"/>
          </p:cNvPicPr>
          <p:nvPr/>
        </p:nvPicPr>
        <p:blipFill>
          <a:blip r:embed="rId6"/>
          <a:srcRect l="2734" r="17197" b="1"/>
          <a:stretch>
            <a:fillRect/>
          </a:stretch>
        </p:blipFill>
        <p:spPr>
          <a:xfrm>
            <a:off x="9638679" y="98329"/>
            <a:ext cx="2668994" cy="3864758"/>
          </a:xfrm>
          <a:custGeom>
            <a:avLst/>
            <a:gdLst/>
            <a:ahLst/>
            <a:cxnLst/>
            <a:rect l="l" t="t" r="r" b="b"/>
            <a:pathLst>
              <a:path w="2668994" h="3864768">
                <a:moveTo>
                  <a:pt x="1215406" y="0"/>
                </a:moveTo>
                <a:lnTo>
                  <a:pt x="2668994" y="0"/>
                </a:lnTo>
                <a:lnTo>
                  <a:pt x="2668994" y="3754247"/>
                </a:lnTo>
                <a:lnTo>
                  <a:pt x="2614574" y="3774165"/>
                </a:lnTo>
                <a:cubicBezTo>
                  <a:pt x="2425260" y="3833048"/>
                  <a:pt x="2223979" y="3864768"/>
                  <a:pt x="2015289" y="3864768"/>
                </a:cubicBezTo>
                <a:cubicBezTo>
                  <a:pt x="902276" y="3864768"/>
                  <a:pt x="0" y="2962492"/>
                  <a:pt x="0" y="1849479"/>
                </a:cubicBezTo>
                <a:cubicBezTo>
                  <a:pt x="0" y="1084283"/>
                  <a:pt x="426467" y="418692"/>
                  <a:pt x="1054683" y="77425"/>
                </a:cubicBezTo>
                <a:close/>
              </a:path>
            </a:pathLst>
          </a:custGeom>
        </p:spPr>
      </p:pic>
    </p:spTree>
    <p:extLst>
      <p:ext uri="{BB962C8B-B14F-4D97-AF65-F5344CB8AC3E}">
        <p14:creationId xmlns:p14="http://schemas.microsoft.com/office/powerpoint/2010/main" val="849950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C35E75-71ED-6C82-85E2-5BA018A7A855}"/>
              </a:ext>
            </a:extLst>
          </p:cNvPr>
          <p:cNvSpPr>
            <a:spLocks noGrp="1"/>
          </p:cNvSpPr>
          <p:nvPr>
            <p:ph type="title"/>
          </p:nvPr>
        </p:nvSpPr>
        <p:spPr>
          <a:xfrm>
            <a:off x="4762775" y="1124277"/>
            <a:ext cx="7404370" cy="45719"/>
          </a:xfrm>
        </p:spPr>
        <p:txBody>
          <a:bodyPr>
            <a:normAutofit fontScale="90000"/>
          </a:bodyPr>
          <a:lstStyle/>
          <a:p>
            <a:r>
              <a:rPr lang="en-US" b="1" dirty="0">
                <a:latin typeface="Calibri"/>
                <a:ea typeface="Calibri"/>
                <a:cs typeface="Calibri"/>
              </a:rPr>
              <a:t>Collaboration</a:t>
            </a:r>
            <a:r>
              <a:rPr lang="en-GB" b="1" dirty="0">
                <a:latin typeface="Calibri"/>
                <a:ea typeface="Calibri"/>
                <a:cs typeface="Calibri"/>
              </a:rPr>
              <a:t> and </a:t>
            </a:r>
            <a:br>
              <a:rPr lang="en-GB" b="1" dirty="0">
                <a:latin typeface="Calibri"/>
                <a:ea typeface="Calibri"/>
                <a:cs typeface="Calibri"/>
              </a:rPr>
            </a:br>
            <a:r>
              <a:rPr lang="en-GB" b="1" dirty="0">
                <a:latin typeface="Calibri"/>
                <a:ea typeface="Calibri"/>
                <a:cs typeface="Calibri"/>
              </a:rPr>
              <a:t>connection within a </a:t>
            </a:r>
            <a:br>
              <a:rPr lang="en-GB" b="1" dirty="0">
                <a:latin typeface="Calibri"/>
                <a:ea typeface="Calibri"/>
                <a:cs typeface="Calibri"/>
              </a:rPr>
            </a:br>
            <a:r>
              <a:rPr lang="en-GB" b="1" dirty="0">
                <a:latin typeface="Calibri"/>
                <a:ea typeface="Calibri"/>
                <a:cs typeface="Calibri"/>
              </a:rPr>
              <a:t>community of learning</a:t>
            </a:r>
            <a:br>
              <a:rPr lang="en-US" i="1" dirty="0">
                <a:latin typeface="Aptos" panose="02110004020202020204"/>
                <a:ea typeface="Calibri"/>
                <a:cs typeface="Calibri"/>
              </a:rPr>
            </a:br>
            <a:endParaRPr lang="en-GB" dirty="0"/>
          </a:p>
        </p:txBody>
      </p:sp>
      <p:sp>
        <p:nvSpPr>
          <p:cNvPr id="3" name="Content Placeholder 2">
            <a:extLst>
              <a:ext uri="{FF2B5EF4-FFF2-40B4-BE49-F238E27FC236}">
                <a16:creationId xmlns:a16="http://schemas.microsoft.com/office/drawing/2014/main" id="{6E0472F9-94B3-0E35-EAC7-43138CFD69C3}"/>
              </a:ext>
            </a:extLst>
          </p:cNvPr>
          <p:cNvSpPr>
            <a:spLocks noGrp="1"/>
          </p:cNvSpPr>
          <p:nvPr>
            <p:ph idx="1"/>
          </p:nvPr>
        </p:nvSpPr>
        <p:spPr>
          <a:xfrm>
            <a:off x="4762776" y="1627633"/>
            <a:ext cx="4963422" cy="5230368"/>
          </a:xfrm>
        </p:spPr>
        <p:txBody>
          <a:bodyPr vert="horz" lIns="91440" tIns="45720" rIns="91440" bIns="45720" rtlCol="0" anchor="t">
            <a:normAutofit fontScale="92500" lnSpcReduction="20000"/>
          </a:bodyPr>
          <a:lstStyle/>
          <a:p>
            <a:pPr marL="0" indent="0">
              <a:buNone/>
            </a:pPr>
            <a:endParaRPr lang="en-US" b="1" dirty="0">
              <a:latin typeface="Calibri"/>
              <a:ea typeface="Calibri"/>
              <a:cs typeface="Calibri"/>
            </a:endParaRPr>
          </a:p>
          <a:p>
            <a:pPr marL="0" indent="0">
              <a:buNone/>
            </a:pPr>
            <a:endParaRPr lang="en-US" b="1" dirty="0">
              <a:latin typeface="Calibri"/>
              <a:ea typeface="Calibri"/>
              <a:cs typeface="Calibri"/>
            </a:endParaRPr>
          </a:p>
          <a:p>
            <a:pPr marL="0" indent="0">
              <a:buNone/>
            </a:pPr>
            <a:r>
              <a:rPr lang="en-US" sz="4100" b="1" dirty="0">
                <a:latin typeface="Calibri"/>
                <a:ea typeface="Calibri"/>
                <a:cs typeface="Calibri"/>
              </a:rPr>
              <a:t> </a:t>
            </a:r>
            <a:r>
              <a:rPr lang="en-US" sz="4100" i="1" dirty="0">
                <a:latin typeface="Calibri"/>
                <a:ea typeface="Calibri"/>
                <a:cs typeface="Calibri"/>
              </a:rPr>
              <a:t>‘People implemented it all differently. ... I think it was a big aspect of the module, that you learn a lot from others’.</a:t>
            </a:r>
          </a:p>
          <a:p>
            <a:pPr marL="0" indent="0">
              <a:buNone/>
            </a:pPr>
            <a:endParaRPr lang="en-US" sz="4100" i="1" dirty="0">
              <a:latin typeface="Calibri"/>
              <a:ea typeface="Calibri"/>
              <a:cs typeface="Calibri"/>
            </a:endParaRPr>
          </a:p>
          <a:p>
            <a:pPr marL="0" indent="0">
              <a:buNone/>
            </a:pPr>
            <a:r>
              <a:rPr lang="en-GB" sz="4100" dirty="0">
                <a:ea typeface="+mn-lt"/>
                <a:cs typeface="+mn-lt"/>
              </a:rPr>
              <a:t>Connections had a ‘</a:t>
            </a:r>
            <a:r>
              <a:rPr lang="en-GB" sz="4100" i="1" dirty="0">
                <a:ea typeface="+mn-lt"/>
                <a:cs typeface="+mn-lt"/>
              </a:rPr>
              <a:t>real long-term impact’ on student-teachers.</a:t>
            </a:r>
            <a:endParaRPr lang="en-GB" sz="4100" i="1" dirty="0"/>
          </a:p>
          <a:p>
            <a:pPr marL="0" indent="0">
              <a:buNone/>
            </a:pPr>
            <a:endParaRPr lang="en-US" i="1" dirty="0"/>
          </a:p>
        </p:txBody>
      </p:sp>
      <p:pic>
        <p:nvPicPr>
          <p:cNvPr id="5" name="Picture 4" descr="Hands holding a twig with string">
            <a:extLst>
              <a:ext uri="{FF2B5EF4-FFF2-40B4-BE49-F238E27FC236}">
                <a16:creationId xmlns:a16="http://schemas.microsoft.com/office/drawing/2014/main" id="{1BA00FD1-7714-722F-0831-F28513A29ABA}"/>
              </a:ext>
            </a:extLst>
          </p:cNvPr>
          <p:cNvPicPr>
            <a:picLocks noChangeAspect="1"/>
          </p:cNvPicPr>
          <p:nvPr/>
        </p:nvPicPr>
        <p:blipFill>
          <a:blip r:embed="rId3"/>
          <a:stretch>
            <a:fillRect/>
          </a:stretch>
        </p:blipFill>
        <p:spPr>
          <a:xfrm>
            <a:off x="9882494" y="0"/>
            <a:ext cx="2306457" cy="4092102"/>
          </a:xfrm>
          <a:prstGeom prst="rect">
            <a:avLst/>
          </a:prstGeom>
        </p:spPr>
      </p:pic>
      <p:pic>
        <p:nvPicPr>
          <p:cNvPr id="6" name="Picture 5" descr="Students making objects with sticks">
            <a:extLst>
              <a:ext uri="{FF2B5EF4-FFF2-40B4-BE49-F238E27FC236}">
                <a16:creationId xmlns:a16="http://schemas.microsoft.com/office/drawing/2014/main" id="{15C78968-6F0E-F9A6-3C67-2D3AFB2B1B74}"/>
              </a:ext>
            </a:extLst>
          </p:cNvPr>
          <p:cNvPicPr>
            <a:picLocks noChangeAspect="1"/>
          </p:cNvPicPr>
          <p:nvPr/>
        </p:nvPicPr>
        <p:blipFill>
          <a:blip r:embed="rId4"/>
          <a:srcRect l="-9" t="17778" r="9"/>
          <a:stretch>
            <a:fillRect/>
          </a:stretch>
        </p:blipFill>
        <p:spPr>
          <a:xfrm>
            <a:off x="9888292" y="3495472"/>
            <a:ext cx="2303707" cy="3362528"/>
          </a:xfrm>
          <a:prstGeom prst="rect">
            <a:avLst/>
          </a:prstGeom>
        </p:spPr>
      </p:pic>
      <p:pic>
        <p:nvPicPr>
          <p:cNvPr id="10" name="Picture 9" descr="A collage of forest crafts - a mandala of leaves, den, wind chime, apples, plasticine faces">
            <a:extLst>
              <a:ext uri="{FF2B5EF4-FFF2-40B4-BE49-F238E27FC236}">
                <a16:creationId xmlns:a16="http://schemas.microsoft.com/office/drawing/2014/main" id="{DC27DB76-0936-6EC4-4C59-F6D61CBDDFCF}"/>
              </a:ext>
            </a:extLst>
          </p:cNvPr>
          <p:cNvPicPr>
            <a:picLocks noChangeAspect="1"/>
          </p:cNvPicPr>
          <p:nvPr/>
        </p:nvPicPr>
        <p:blipFill>
          <a:blip r:embed="rId5"/>
          <a:stretch>
            <a:fillRect/>
          </a:stretch>
        </p:blipFill>
        <p:spPr>
          <a:xfrm>
            <a:off x="-1" y="0"/>
            <a:ext cx="4577411" cy="6858000"/>
          </a:xfrm>
          <a:prstGeom prst="rect">
            <a:avLst/>
          </a:prstGeom>
        </p:spPr>
      </p:pic>
    </p:spTree>
    <p:extLst>
      <p:ext uri="{BB962C8B-B14F-4D97-AF65-F5344CB8AC3E}">
        <p14:creationId xmlns:p14="http://schemas.microsoft.com/office/powerpoint/2010/main" val="3184528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nail on a leaf">
            <a:extLst>
              <a:ext uri="{FF2B5EF4-FFF2-40B4-BE49-F238E27FC236}">
                <a16:creationId xmlns:a16="http://schemas.microsoft.com/office/drawing/2014/main" id="{A02E6D17-06D4-750D-EA23-116E18817621}"/>
              </a:ext>
            </a:extLst>
          </p:cNvPr>
          <p:cNvPicPr>
            <a:picLocks noChangeAspect="1"/>
          </p:cNvPicPr>
          <p:nvPr/>
        </p:nvPicPr>
        <p:blipFill>
          <a:blip r:embed="rId7"/>
          <a:srcRect t="1573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CE76FC3E-6BE0-F559-CA8C-250ECAA2FF70}"/>
              </a:ext>
            </a:extLst>
          </p:cNvPr>
          <p:cNvSpPr>
            <a:spLocks noGrp="1"/>
          </p:cNvSpPr>
          <p:nvPr>
            <p:ph type="title"/>
          </p:nvPr>
        </p:nvSpPr>
        <p:spPr>
          <a:xfrm>
            <a:off x="640080" y="640080"/>
            <a:ext cx="2752354" cy="2709275"/>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algn="ctr"/>
            <a:r>
              <a:rPr lang="en-US" sz="2600">
                <a:solidFill>
                  <a:srgbClr val="262626"/>
                </a:solidFill>
              </a:rPr>
              <a:t>Micro-exploration – perspectives of a snail</a:t>
            </a:r>
          </a:p>
        </p:txBody>
      </p:sp>
      <p:pic>
        <p:nvPicPr>
          <p:cNvPr id="10" name="2829944818_28ac9fc32cebdc96feae221d75dfa445_VideoStar__1_" descr="Video of a snail moving through different areas of a small space. He moves over a rock, a leaf and finds his way to a wall.">
            <a:hlinkClick r:id="" action="ppaction://media"/>
            <a:extLst>
              <a:ext uri="{FF2B5EF4-FFF2-40B4-BE49-F238E27FC236}">
                <a16:creationId xmlns:a16="http://schemas.microsoft.com/office/drawing/2014/main" id="{3C07DD1D-D8FB-8BC2-F890-8A5E2F9360C8}"/>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625585" y="-57525"/>
            <a:ext cx="4566415" cy="3432474"/>
          </a:xfrm>
          <a:prstGeom prst="rect">
            <a:avLst/>
          </a:prstGeom>
        </p:spPr>
      </p:pic>
      <p:pic>
        <p:nvPicPr>
          <p:cNvPr id="3" name="trim.244A05B5-85DB-42C9-9CB2-7809A5F48C0A" descr="Video of a snail moving through a small space with markers and string following his trail.">
            <a:hlinkClick r:id="" action="ppaction://media"/>
            <a:extLst>
              <a:ext uri="{FF2B5EF4-FFF2-40B4-BE49-F238E27FC236}">
                <a16:creationId xmlns:a16="http://schemas.microsoft.com/office/drawing/2014/main" id="{C87D8819-8650-6A71-0F80-244E1A854F9F}"/>
              </a:ext>
            </a:extLst>
          </p:cNvPr>
          <p:cNvPicPr>
            <a:picLocks noChangeAspect="1"/>
          </p:cNvPicPr>
          <p:nvPr>
            <a:videoFile r:link="rId4"/>
            <p:extLst>
              <p:ext uri="{DAA4B4D4-6D71-4841-9C94-3DE7FCFB9230}">
                <p14:media xmlns:p14="http://schemas.microsoft.com/office/powerpoint/2010/main" r:embed="rId3"/>
              </p:ext>
            </p:extLst>
          </p:nvPr>
        </p:nvPicPr>
        <p:blipFill>
          <a:blip r:embed="rId9"/>
          <a:srcRect t="34847" b="20098"/>
          <a:stretch>
            <a:fillRect/>
          </a:stretch>
        </p:blipFill>
        <p:spPr>
          <a:xfrm>
            <a:off x="7625585" y="3374949"/>
            <a:ext cx="4566393" cy="3657590"/>
          </a:xfrm>
          <a:prstGeom prst="rect">
            <a:avLst/>
          </a:prstGeom>
        </p:spPr>
      </p:pic>
    </p:spTree>
    <p:extLst>
      <p:ext uri="{BB962C8B-B14F-4D97-AF65-F5344CB8AC3E}">
        <p14:creationId xmlns:p14="http://schemas.microsoft.com/office/powerpoint/2010/main" val="38392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00"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19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video>
              <p:cMediaNode vol="80000">
                <p:cTn id="16" fill="hold" display="0">
                  <p:stCondLst>
                    <p:cond delay="indefinite"/>
                  </p:stCondLst>
                </p:cTn>
                <p:tgtEl>
                  <p:spTgt spid="10"/>
                </p:tgtEl>
              </p:cMediaNode>
            </p:video>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62B59-47E3-7979-D67C-7FC7588B5AA8}"/>
              </a:ext>
            </a:extLst>
          </p:cNvPr>
          <p:cNvSpPr>
            <a:spLocks noGrp="1"/>
          </p:cNvSpPr>
          <p:nvPr>
            <p:ph type="title"/>
          </p:nvPr>
        </p:nvSpPr>
        <p:spPr>
          <a:xfrm>
            <a:off x="838200" y="557188"/>
            <a:ext cx="10515600" cy="1133499"/>
          </a:xfrm>
        </p:spPr>
        <p:txBody>
          <a:bodyPr>
            <a:normAutofit/>
          </a:bodyPr>
          <a:lstStyle/>
          <a:p>
            <a:pPr algn="ctr"/>
            <a:r>
              <a:rPr lang="en-GB" sz="5200" b="1"/>
              <a:t>Workshop Objectives</a:t>
            </a:r>
          </a:p>
        </p:txBody>
      </p:sp>
      <p:graphicFrame>
        <p:nvGraphicFramePr>
          <p:cNvPr id="6" name="Content Placeholder 2" descr="Workshop outline">
            <a:extLst>
              <a:ext uri="{FF2B5EF4-FFF2-40B4-BE49-F238E27FC236}">
                <a16:creationId xmlns:a16="http://schemas.microsoft.com/office/drawing/2014/main" id="{A053891F-594D-3B8F-D746-A16135A5C9EE}"/>
              </a:ext>
            </a:extLst>
          </p:cNvPr>
          <p:cNvGraphicFramePr>
            <a:graphicFrameLocks noGrp="1"/>
          </p:cNvGraphicFramePr>
          <p:nvPr>
            <p:ph idx="1"/>
            <p:extLst>
              <p:ext uri="{D42A27DB-BD31-4B8C-83A1-F6EECF244321}">
                <p14:modId xmlns:p14="http://schemas.microsoft.com/office/powerpoint/2010/main" val="1763649943"/>
              </p:ext>
            </p:extLst>
          </p:nvPr>
        </p:nvGraphicFramePr>
        <p:xfrm>
          <a:off x="1001110" y="1828800"/>
          <a:ext cx="10352690" cy="4611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4348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utumn Leaves">
            <a:extLst>
              <a:ext uri="{FF2B5EF4-FFF2-40B4-BE49-F238E27FC236}">
                <a16:creationId xmlns:a16="http://schemas.microsoft.com/office/drawing/2014/main" id="{0214D160-BD53-F518-752F-0515D9C89117}"/>
              </a:ext>
            </a:extLst>
          </p:cNvPr>
          <p:cNvPicPr>
            <a:picLocks noChangeAspect="1"/>
          </p:cNvPicPr>
          <p:nvPr/>
        </p:nvPicPr>
        <p:blipFill>
          <a:blip r:embed="rId3">
            <a:extLst>
              <a:ext uri="{28A0092B-C50C-407E-A947-70E740481C1C}">
                <a14:useLocalDpi xmlns:a14="http://schemas.microsoft.com/office/drawing/2010/main" val="0"/>
              </a:ext>
            </a:extLst>
          </a:blip>
          <a:srcRect t="7802" b="7802"/>
          <a:stretch/>
        </p:blipFill>
        <p:spPr>
          <a:xfrm>
            <a:off x="20" y="10"/>
            <a:ext cx="12191980" cy="6857990"/>
          </a:xfrm>
          <a:prstGeom prst="rect">
            <a:avLst/>
          </a:prstGeom>
        </p:spPr>
      </p:pic>
      <p:sp>
        <p:nvSpPr>
          <p:cNvPr id="2" name="Title 1">
            <a:extLst>
              <a:ext uri="{FF2B5EF4-FFF2-40B4-BE49-F238E27FC236}">
                <a16:creationId xmlns:a16="http://schemas.microsoft.com/office/drawing/2014/main" id="{79BC65FA-A3FA-A568-015A-AF25E5100C37}"/>
              </a:ext>
            </a:extLst>
          </p:cNvPr>
          <p:cNvSpPr>
            <a:spLocks noGrp="1"/>
          </p:cNvSpPr>
          <p:nvPr>
            <p:ph type="title"/>
          </p:nvPr>
        </p:nvSpPr>
        <p:spPr>
          <a:xfrm>
            <a:off x="640080" y="640080"/>
            <a:ext cx="2752354" cy="2709275"/>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algn="ctr"/>
            <a:r>
              <a:rPr lang="en-US" sz="2800">
                <a:solidFill>
                  <a:srgbClr val="262626"/>
                </a:solidFill>
              </a:rPr>
              <a:t>Being in a place</a:t>
            </a:r>
            <a:endParaRPr lang="en-US" sz="2800"/>
          </a:p>
        </p:txBody>
      </p:sp>
      <p:sp>
        <p:nvSpPr>
          <p:cNvPr id="3" name="TextBox 2">
            <a:extLst>
              <a:ext uri="{FF2B5EF4-FFF2-40B4-BE49-F238E27FC236}">
                <a16:creationId xmlns:a16="http://schemas.microsoft.com/office/drawing/2014/main" id="{6C9463CC-7FC1-7462-C8DB-B88AC1A266C7}"/>
              </a:ext>
            </a:extLst>
          </p:cNvPr>
          <p:cNvSpPr txBox="1"/>
          <p:nvPr/>
        </p:nvSpPr>
        <p:spPr>
          <a:xfrm>
            <a:off x="4800280" y="752904"/>
            <a:ext cx="6977590" cy="5632311"/>
          </a:xfrm>
          <a:prstGeom prst="rect">
            <a:avLst/>
          </a:prstGeom>
          <a:solidFill>
            <a:schemeClr val="dk1">
              <a:alpha val="45000"/>
            </a:schemeClr>
          </a:solidFill>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rtlCol="0" anchor="t">
            <a:spAutoFit/>
          </a:bodyPr>
          <a:lstStyle/>
          <a:p>
            <a:r>
              <a:rPr lang="en-GB" sz="4000" b="1">
                <a:solidFill>
                  <a:schemeClr val="bg1"/>
                </a:solidFill>
              </a:rPr>
              <a:t>Sensory mapping</a:t>
            </a:r>
            <a:endParaRPr lang="en-US">
              <a:solidFill>
                <a:schemeClr val="bg1"/>
              </a:solidFill>
            </a:endParaRPr>
          </a:p>
          <a:p>
            <a:endParaRPr lang="en-GB" sz="3200" b="1">
              <a:solidFill>
                <a:schemeClr val="bg1"/>
              </a:solidFill>
            </a:endParaRPr>
          </a:p>
          <a:p>
            <a:r>
              <a:rPr lang="en-GB" sz="3200" b="1">
                <a:solidFill>
                  <a:schemeClr val="bg1"/>
                </a:solidFill>
              </a:rPr>
              <a:t>Place-responsiveness</a:t>
            </a:r>
          </a:p>
          <a:p>
            <a:r>
              <a:rPr lang="en-GB" sz="3200" b="1">
                <a:solidFill>
                  <a:schemeClr val="bg1"/>
                </a:solidFill>
              </a:rPr>
              <a:t>Loose parts </a:t>
            </a:r>
          </a:p>
          <a:p>
            <a:r>
              <a:rPr lang="en-GB" sz="3200" b="1" dirty="0">
                <a:solidFill>
                  <a:schemeClr val="bg1"/>
                </a:solidFill>
              </a:rPr>
              <a:t>Meaning, continuity and interaction</a:t>
            </a:r>
            <a:endParaRPr lang="en-GB" sz="3200" b="1" dirty="0">
              <a:solidFill>
                <a:schemeClr val="bg1"/>
              </a:solidFill>
              <a:ea typeface="Calibri"/>
              <a:cs typeface="Calibri"/>
            </a:endParaRPr>
          </a:p>
          <a:p>
            <a:endParaRPr lang="en-GB" sz="3200" b="1">
              <a:solidFill>
                <a:schemeClr val="bg1"/>
              </a:solidFill>
            </a:endParaRPr>
          </a:p>
          <a:p>
            <a:r>
              <a:rPr lang="en-GB" sz="3200" dirty="0"/>
              <a:t>Meaning is co-constructed through dialogue and participation </a:t>
            </a:r>
            <a:r>
              <a:rPr lang="en-GB" sz="3200" i="1" dirty="0"/>
              <a:t>in</a:t>
            </a:r>
            <a:r>
              <a:rPr lang="en-GB" sz="3200" dirty="0"/>
              <a:t> and </a:t>
            </a:r>
            <a:r>
              <a:rPr lang="en-GB" sz="3200" i="1" dirty="0"/>
              <a:t>with</a:t>
            </a:r>
            <a:r>
              <a:rPr lang="en-GB" sz="3200" dirty="0"/>
              <a:t> social, natural and cultural environments (</a:t>
            </a:r>
            <a:r>
              <a:rPr lang="en-GB" sz="3200" dirty="0" err="1"/>
              <a:t>Hunstley</a:t>
            </a:r>
            <a:r>
              <a:rPr lang="en-GB" sz="3200" dirty="0"/>
              <a:t>, 2026) </a:t>
            </a:r>
            <a:endParaRPr lang="en-GB" sz="3200" b="1" dirty="0">
              <a:solidFill>
                <a:schemeClr val="bg1"/>
              </a:solidFill>
            </a:endParaRPr>
          </a:p>
          <a:p>
            <a:endParaRPr lang="en-GB" sz="3200" b="1">
              <a:solidFill>
                <a:schemeClr val="bg1"/>
              </a:solidFill>
            </a:endParaRPr>
          </a:p>
        </p:txBody>
      </p:sp>
      <p:pic>
        <p:nvPicPr>
          <p:cNvPr id="6" name="Picture 5">
            <a:extLst>
              <a:ext uri="{FF2B5EF4-FFF2-40B4-BE49-F238E27FC236}">
                <a16:creationId xmlns:a16="http://schemas.microsoft.com/office/drawing/2014/main" id="{F1D61956-8EA5-4E4D-BE85-25D5D6B98772}"/>
              </a:ext>
            </a:extLst>
          </p:cNvPr>
          <p:cNvPicPr>
            <a:picLocks noChangeAspect="1"/>
          </p:cNvPicPr>
          <p:nvPr/>
        </p:nvPicPr>
        <p:blipFill>
          <a:blip r:embed="rId4"/>
          <a:stretch>
            <a:fillRect/>
          </a:stretch>
        </p:blipFill>
        <p:spPr>
          <a:xfrm>
            <a:off x="147770" y="4121425"/>
            <a:ext cx="2078946" cy="2498035"/>
          </a:xfrm>
          <a:prstGeom prst="rect">
            <a:avLst/>
          </a:prstGeom>
        </p:spPr>
      </p:pic>
      <p:pic>
        <p:nvPicPr>
          <p:cNvPr id="8" name="Picture 7">
            <a:extLst>
              <a:ext uri="{FF2B5EF4-FFF2-40B4-BE49-F238E27FC236}">
                <a16:creationId xmlns:a16="http://schemas.microsoft.com/office/drawing/2014/main" id="{A253AF67-B3AE-4CA9-8C54-22D0877F4B7F}"/>
              </a:ext>
            </a:extLst>
          </p:cNvPr>
          <p:cNvPicPr>
            <a:picLocks noChangeAspect="1"/>
          </p:cNvPicPr>
          <p:nvPr/>
        </p:nvPicPr>
        <p:blipFill>
          <a:blip r:embed="rId5"/>
          <a:stretch>
            <a:fillRect/>
          </a:stretch>
        </p:blipFill>
        <p:spPr>
          <a:xfrm>
            <a:off x="2374466" y="4137328"/>
            <a:ext cx="1847182" cy="2498035"/>
          </a:xfrm>
          <a:prstGeom prst="rect">
            <a:avLst/>
          </a:prstGeom>
        </p:spPr>
      </p:pic>
    </p:spTree>
    <p:extLst>
      <p:ext uri="{BB962C8B-B14F-4D97-AF65-F5344CB8AC3E}">
        <p14:creationId xmlns:p14="http://schemas.microsoft.com/office/powerpoint/2010/main" val="132576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colorful pebbles">
            <a:extLst>
              <a:ext uri="{FF2B5EF4-FFF2-40B4-BE49-F238E27FC236}">
                <a16:creationId xmlns:a16="http://schemas.microsoft.com/office/drawing/2014/main" id="{2C63E7A5-48CE-44A1-6C45-06960EFD3AB1}"/>
              </a:ext>
            </a:extLst>
          </p:cNvPr>
          <p:cNvPicPr>
            <a:picLocks noChangeAspect="1"/>
          </p:cNvPicPr>
          <p:nvPr/>
        </p:nvPicPr>
        <p:blipFill>
          <a:blip r:embed="rId3">
            <a:extLst>
              <a:ext uri="{28A0092B-C50C-407E-A947-70E740481C1C}">
                <a14:useLocalDpi xmlns:a14="http://schemas.microsoft.com/office/drawing/2010/main" val="0"/>
              </a:ext>
            </a:extLst>
          </a:blip>
          <a:srcRect t="7793" b="7793"/>
          <a:stretch/>
        </p:blipFill>
        <p:spPr>
          <a:xfrm>
            <a:off x="20" y="0"/>
            <a:ext cx="12191980" cy="6857990"/>
          </a:xfrm>
          <a:prstGeom prst="rect">
            <a:avLst/>
          </a:prstGeom>
        </p:spPr>
      </p:pic>
      <p:sp>
        <p:nvSpPr>
          <p:cNvPr id="2" name="Title 1">
            <a:extLst>
              <a:ext uri="{FF2B5EF4-FFF2-40B4-BE49-F238E27FC236}">
                <a16:creationId xmlns:a16="http://schemas.microsoft.com/office/drawing/2014/main" id="{377C620B-0603-E9E5-6B9A-8657E163B944}"/>
              </a:ext>
            </a:extLst>
          </p:cNvPr>
          <p:cNvSpPr>
            <a:spLocks noGrp="1"/>
          </p:cNvSpPr>
          <p:nvPr>
            <p:ph type="title"/>
          </p:nvPr>
        </p:nvSpPr>
        <p:spPr>
          <a:xfrm>
            <a:off x="640080" y="640080"/>
            <a:ext cx="2752354" cy="2709275"/>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algn="ctr"/>
            <a:r>
              <a:rPr lang="en-US" sz="2800">
                <a:solidFill>
                  <a:srgbClr val="262626"/>
                </a:solidFill>
              </a:rPr>
              <a:t>Beach floor</a:t>
            </a:r>
            <a:br>
              <a:rPr lang="en-US" sz="2800">
                <a:solidFill>
                  <a:srgbClr val="262626"/>
                </a:solidFill>
              </a:rPr>
            </a:br>
            <a:endParaRPr lang="en-US" sz="2800"/>
          </a:p>
        </p:txBody>
      </p:sp>
      <p:sp>
        <p:nvSpPr>
          <p:cNvPr id="3" name="TextBox 2">
            <a:extLst>
              <a:ext uri="{FF2B5EF4-FFF2-40B4-BE49-F238E27FC236}">
                <a16:creationId xmlns:a16="http://schemas.microsoft.com/office/drawing/2014/main" id="{50389C4A-3F63-5251-4C24-3158E83BAD71}"/>
              </a:ext>
            </a:extLst>
          </p:cNvPr>
          <p:cNvSpPr txBox="1"/>
          <p:nvPr/>
        </p:nvSpPr>
        <p:spPr>
          <a:xfrm>
            <a:off x="3712474" y="58841"/>
            <a:ext cx="8159486" cy="6740307"/>
          </a:xfrm>
          <a:prstGeom prst="rect">
            <a:avLst/>
          </a:prstGeom>
          <a:solidFill>
            <a:schemeClr val="dk1">
              <a:alpha val="45000"/>
            </a:schemeClr>
          </a:solidFill>
        </p:spPr>
        <p:style>
          <a:lnRef idx="2">
            <a:schemeClr val="dk1">
              <a:shade val="15000"/>
            </a:schemeClr>
          </a:lnRef>
          <a:fillRef idx="1">
            <a:schemeClr val="dk1"/>
          </a:fillRef>
          <a:effectRef idx="0">
            <a:schemeClr val="dk1"/>
          </a:effectRef>
          <a:fontRef idx="minor">
            <a:schemeClr val="lt1"/>
          </a:fontRef>
        </p:style>
        <p:txBody>
          <a:bodyPr wrap="square" rtlCol="0">
            <a:spAutoFit/>
          </a:bodyPr>
          <a:lstStyle/>
          <a:p>
            <a:r>
              <a:rPr lang="en-GB" sz="4000" b="1">
                <a:solidFill>
                  <a:schemeClr val="bg1"/>
                </a:solidFill>
              </a:rPr>
              <a:t>Exploring the possibilities of episodic and semantic memory. </a:t>
            </a:r>
            <a:r>
              <a:rPr lang="en-GB" sz="3200" b="1">
                <a:solidFill>
                  <a:schemeClr val="bg1"/>
                </a:solidFill>
              </a:rPr>
              <a:t>(Tulving, 1972)</a:t>
            </a:r>
          </a:p>
          <a:p>
            <a:endParaRPr lang="en-GB" sz="3200" b="1">
              <a:solidFill>
                <a:schemeClr val="bg1"/>
              </a:solidFill>
            </a:endParaRPr>
          </a:p>
          <a:p>
            <a:r>
              <a:rPr lang="en-GB" sz="3200" b="1">
                <a:solidFill>
                  <a:schemeClr val="bg1"/>
                </a:solidFill>
              </a:rPr>
              <a:t>Interact and explore with each treasure.</a:t>
            </a:r>
          </a:p>
          <a:p>
            <a:endParaRPr lang="en-GB" sz="3200" b="1">
              <a:solidFill>
                <a:schemeClr val="bg1"/>
              </a:solidFill>
            </a:endParaRPr>
          </a:p>
          <a:p>
            <a:pPr marL="457200" indent="-457200">
              <a:buFont typeface="Arial" panose="020B0604020202020204" pitchFamily="34" charset="0"/>
              <a:buChar char="•"/>
            </a:pPr>
            <a:r>
              <a:rPr lang="en-GB" sz="3200" b="1">
                <a:solidFill>
                  <a:schemeClr val="bg1"/>
                </a:solidFill>
              </a:rPr>
              <a:t>What do they ‘mean’ to you? </a:t>
            </a:r>
          </a:p>
          <a:p>
            <a:pPr marL="457200" indent="-457200">
              <a:buFont typeface="Arial" panose="020B0604020202020204" pitchFamily="34" charset="0"/>
              <a:buChar char="•"/>
            </a:pPr>
            <a:r>
              <a:rPr lang="en-GB" sz="3200" b="1">
                <a:solidFill>
                  <a:schemeClr val="bg1"/>
                </a:solidFill>
              </a:rPr>
              <a:t>What words, ideas, questions are triggered by your ‘mental thesaurus?</a:t>
            </a:r>
          </a:p>
          <a:p>
            <a:pPr marL="457200" indent="-457200">
              <a:buFont typeface="Arial" panose="020B0604020202020204" pitchFamily="34" charset="0"/>
              <a:buChar char="•"/>
            </a:pPr>
            <a:r>
              <a:rPr lang="en-GB" sz="3200" b="1">
                <a:solidFill>
                  <a:schemeClr val="bg1"/>
                </a:solidFill>
              </a:rPr>
              <a:t>What memories do you associate with?</a:t>
            </a:r>
          </a:p>
          <a:p>
            <a:endParaRPr lang="en-GB" sz="3200" b="1">
              <a:solidFill>
                <a:schemeClr val="bg1"/>
              </a:solidFill>
            </a:endParaRPr>
          </a:p>
          <a:p>
            <a:r>
              <a:rPr lang="en-GB" sz="3200" b="1">
                <a:solidFill>
                  <a:schemeClr val="bg1"/>
                </a:solidFill>
              </a:rPr>
              <a:t>Explore details from memories of past events to design your own pebble memory.</a:t>
            </a:r>
          </a:p>
        </p:txBody>
      </p:sp>
    </p:spTree>
    <p:extLst>
      <p:ext uri="{BB962C8B-B14F-4D97-AF65-F5344CB8AC3E}">
        <p14:creationId xmlns:p14="http://schemas.microsoft.com/office/powerpoint/2010/main" val="90750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138F8-98CC-2CE5-3252-655DBA2E8260}"/>
              </a:ext>
            </a:extLst>
          </p:cNvPr>
          <p:cNvSpPr>
            <a:spLocks noGrp="1"/>
          </p:cNvSpPr>
          <p:nvPr>
            <p:ph type="title"/>
          </p:nvPr>
        </p:nvSpPr>
        <p:spPr>
          <a:xfrm>
            <a:off x="243813" y="0"/>
            <a:ext cx="7426876" cy="1428190"/>
          </a:xfrm>
        </p:spPr>
        <p:txBody>
          <a:bodyPr>
            <a:normAutofit/>
          </a:bodyPr>
          <a:lstStyle/>
          <a:p>
            <a:r>
              <a:rPr lang="en-GB" b="1" dirty="0">
                <a:solidFill>
                  <a:schemeClr val="tx2">
                    <a:lumMod val="90000"/>
                    <a:lumOff val="10000"/>
                  </a:schemeClr>
                </a:solidFill>
              </a:rPr>
              <a:t>Reflection and discussion</a:t>
            </a:r>
            <a:endParaRPr lang="en-GB" dirty="0">
              <a:solidFill>
                <a:schemeClr val="tx2">
                  <a:lumMod val="90000"/>
                  <a:lumOff val="10000"/>
                </a:schemeClr>
              </a:solidFill>
            </a:endParaRPr>
          </a:p>
        </p:txBody>
      </p:sp>
      <p:sp>
        <p:nvSpPr>
          <p:cNvPr id="9" name="TextBox 8">
            <a:extLst>
              <a:ext uri="{FF2B5EF4-FFF2-40B4-BE49-F238E27FC236}">
                <a16:creationId xmlns:a16="http://schemas.microsoft.com/office/drawing/2014/main" id="{AD704A6F-52F9-E8FF-F05E-CC8D75E3B10B}"/>
              </a:ext>
            </a:extLst>
          </p:cNvPr>
          <p:cNvSpPr txBox="1"/>
          <p:nvPr/>
        </p:nvSpPr>
        <p:spPr>
          <a:xfrm>
            <a:off x="567217" y="921601"/>
            <a:ext cx="4694594" cy="6186309"/>
          </a:xfrm>
          <a:prstGeom prst="rect">
            <a:avLst/>
          </a:prstGeom>
          <a:noFill/>
        </p:spPr>
        <p:txBody>
          <a:bodyPr wrap="square">
            <a:spAutoFit/>
          </a:bodyPr>
          <a:lstStyle/>
          <a:p>
            <a:br>
              <a:rPr lang="en-GB" sz="3600" dirty="0">
                <a:solidFill>
                  <a:srgbClr val="002060"/>
                </a:solidFill>
              </a:rPr>
            </a:br>
            <a:r>
              <a:rPr lang="en-GB" sz="3600" dirty="0">
                <a:solidFill>
                  <a:srgbClr val="002060"/>
                </a:solidFill>
              </a:rPr>
              <a:t>What strengths and contestations arose for you, experiencing these ideas in practice?</a:t>
            </a:r>
            <a:endParaRPr lang="en-GB" sz="3600" dirty="0"/>
          </a:p>
          <a:p>
            <a:endParaRPr lang="en-GB" sz="3600" dirty="0">
              <a:solidFill>
                <a:srgbClr val="002060"/>
              </a:solidFill>
            </a:endParaRPr>
          </a:p>
          <a:p>
            <a:r>
              <a:rPr lang="en-GB" sz="3600" dirty="0">
                <a:solidFill>
                  <a:srgbClr val="002060"/>
                </a:solidFill>
              </a:rPr>
              <a:t>How might these ideas inform your own practice? </a:t>
            </a:r>
            <a:br>
              <a:rPr lang="en-GB" sz="3600" dirty="0">
                <a:solidFill>
                  <a:srgbClr val="002060"/>
                </a:solidFill>
              </a:rPr>
            </a:br>
            <a:endParaRPr lang="en-GB" sz="3600" dirty="0"/>
          </a:p>
        </p:txBody>
      </p:sp>
      <p:graphicFrame>
        <p:nvGraphicFramePr>
          <p:cNvPr id="10" name="Diagram 9">
            <a:extLst>
              <a:ext uri="{FF2B5EF4-FFF2-40B4-BE49-F238E27FC236}">
                <a16:creationId xmlns:a16="http://schemas.microsoft.com/office/drawing/2014/main" id="{EBC6E269-6378-2664-F6D4-FF0DE3AE5C72}"/>
              </a:ext>
            </a:extLst>
          </p:cNvPr>
          <p:cNvGraphicFramePr/>
          <p:nvPr>
            <p:extLst>
              <p:ext uri="{D42A27DB-BD31-4B8C-83A1-F6EECF244321}">
                <p14:modId xmlns:p14="http://schemas.microsoft.com/office/powerpoint/2010/main" val="2714776002"/>
              </p:ext>
            </p:extLst>
          </p:nvPr>
        </p:nvGraphicFramePr>
        <p:xfrm>
          <a:off x="5261811" y="921601"/>
          <a:ext cx="6686376" cy="5558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1630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68C81-0F97-E028-6D7F-E983ED34B6F0}"/>
              </a:ext>
            </a:extLst>
          </p:cNvPr>
          <p:cNvSpPr>
            <a:spLocks noGrp="1"/>
          </p:cNvSpPr>
          <p:nvPr>
            <p:ph type="title"/>
          </p:nvPr>
        </p:nvSpPr>
        <p:spPr>
          <a:xfrm>
            <a:off x="346450" y="-165109"/>
            <a:ext cx="6354990" cy="2101174"/>
          </a:xfrm>
        </p:spPr>
        <p:txBody>
          <a:bodyPr anchor="ctr">
            <a:normAutofit/>
          </a:bodyPr>
          <a:lstStyle/>
          <a:p>
            <a:r>
              <a:rPr lang="en-US" sz="4000" b="1" dirty="0">
                <a:solidFill>
                  <a:schemeClr val="tx2">
                    <a:lumMod val="90000"/>
                    <a:lumOff val="10000"/>
                  </a:schemeClr>
                </a:solidFill>
                <a:ea typeface="+mn-lt"/>
                <a:cs typeface="+mn-lt"/>
              </a:rPr>
              <a:t>Inclusive, Responsive and Adaptive Practice</a:t>
            </a:r>
          </a:p>
        </p:txBody>
      </p:sp>
      <p:sp>
        <p:nvSpPr>
          <p:cNvPr id="3" name="Content Placeholder 2">
            <a:extLst>
              <a:ext uri="{FF2B5EF4-FFF2-40B4-BE49-F238E27FC236}">
                <a16:creationId xmlns:a16="http://schemas.microsoft.com/office/drawing/2014/main" id="{45A212C3-0842-89D8-F239-9C896A2DF3E6}"/>
              </a:ext>
            </a:extLst>
          </p:cNvPr>
          <p:cNvSpPr>
            <a:spLocks noGrp="1"/>
          </p:cNvSpPr>
          <p:nvPr>
            <p:ph idx="1"/>
          </p:nvPr>
        </p:nvSpPr>
        <p:spPr>
          <a:xfrm>
            <a:off x="82379" y="1432172"/>
            <a:ext cx="6792286" cy="5425828"/>
          </a:xfrm>
        </p:spPr>
        <p:txBody>
          <a:bodyPr vert="horz" lIns="91440" tIns="45720" rIns="91440" bIns="45720" rtlCol="0" anchor="ctr">
            <a:normAutofit/>
          </a:bodyPr>
          <a:lstStyle/>
          <a:p>
            <a:pPr marL="0" indent="0">
              <a:buNone/>
            </a:pPr>
            <a:endParaRPr lang="en-US" sz="2400" b="1" dirty="0">
              <a:ea typeface="+mn-lt"/>
              <a:cs typeface="+mn-lt"/>
            </a:endParaRPr>
          </a:p>
          <a:p>
            <a:r>
              <a:rPr lang="en-US" b="1" dirty="0">
                <a:ea typeface="+mn-lt"/>
                <a:cs typeface="+mn-lt"/>
              </a:rPr>
              <a:t>Working at students' own pace:</a:t>
            </a:r>
            <a:r>
              <a:rPr lang="en-US" i="1" dirty="0">
                <a:ea typeface="+mn-lt"/>
                <a:cs typeface="+mn-lt"/>
              </a:rPr>
              <a:t> ‘it’s about responding to the needs of children and allowing...[them] to build their own learning and understanding. That’s inherently inclusive because you’re meeting the needs of that child’.</a:t>
            </a:r>
            <a:endParaRPr lang="en-US" i="1" dirty="0"/>
          </a:p>
          <a:p>
            <a:pPr marL="0" indent="0">
              <a:buNone/>
            </a:pPr>
            <a:endParaRPr lang="en-US" i="1" dirty="0"/>
          </a:p>
          <a:p>
            <a:r>
              <a:rPr lang="en-GB" b="1" dirty="0"/>
              <a:t>Reflexive p</a:t>
            </a:r>
            <a:r>
              <a:rPr lang="en-US" b="1" dirty="0" err="1"/>
              <a:t>ractice</a:t>
            </a:r>
            <a:r>
              <a:rPr lang="en-US" dirty="0"/>
              <a:t> to provide ‘</a:t>
            </a:r>
            <a:r>
              <a:rPr lang="en-US" i="1" dirty="0"/>
              <a:t>opportunities for children to be more central in the learning, so that you can be more child-led and listen to what the children are telling you’. </a:t>
            </a:r>
          </a:p>
          <a:p>
            <a:endParaRPr lang="en-US" sz="1800" i="1" dirty="0"/>
          </a:p>
          <a:p>
            <a:endParaRPr lang="en-US" sz="1400" dirty="0"/>
          </a:p>
        </p:txBody>
      </p:sp>
      <p:pic>
        <p:nvPicPr>
          <p:cNvPr id="7" name="Picture 6" descr="a forests school set up">
            <a:extLst>
              <a:ext uri="{FF2B5EF4-FFF2-40B4-BE49-F238E27FC236}">
                <a16:creationId xmlns:a16="http://schemas.microsoft.com/office/drawing/2014/main" id="{95F9711E-93FE-6052-BD82-9ABF98604D2C}"/>
              </a:ext>
            </a:extLst>
          </p:cNvPr>
          <p:cNvPicPr>
            <a:picLocks noChangeAspect="1"/>
          </p:cNvPicPr>
          <p:nvPr/>
        </p:nvPicPr>
        <p:blipFill>
          <a:blip r:embed="rId3"/>
          <a:stretch>
            <a:fillRect/>
          </a:stretch>
        </p:blipFill>
        <p:spPr>
          <a:xfrm>
            <a:off x="7047890" y="0"/>
            <a:ext cx="5169877" cy="6858000"/>
          </a:xfrm>
          <a:prstGeom prst="rect">
            <a:avLst/>
          </a:prstGeom>
        </p:spPr>
      </p:pic>
    </p:spTree>
    <p:extLst>
      <p:ext uri="{BB962C8B-B14F-4D97-AF65-F5344CB8AC3E}">
        <p14:creationId xmlns:p14="http://schemas.microsoft.com/office/powerpoint/2010/main" val="3363920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B2BA1-D9A0-817D-432C-B5B931BD8992}"/>
              </a:ext>
            </a:extLst>
          </p:cNvPr>
          <p:cNvSpPr>
            <a:spLocks noGrp="1"/>
          </p:cNvSpPr>
          <p:nvPr>
            <p:ph type="title"/>
          </p:nvPr>
        </p:nvSpPr>
        <p:spPr>
          <a:xfrm>
            <a:off x="370375" y="95732"/>
            <a:ext cx="6643459" cy="1325563"/>
          </a:xfrm>
        </p:spPr>
        <p:txBody>
          <a:bodyPr>
            <a:normAutofit/>
          </a:bodyPr>
          <a:lstStyle/>
          <a:p>
            <a:r>
              <a:rPr lang="en-US" b="1"/>
              <a:t>Transformative </a:t>
            </a:r>
            <a:r>
              <a:rPr lang="en-GB" b="1"/>
              <a:t>value</a:t>
            </a:r>
            <a:r>
              <a:rPr lang="en-US" b="1"/>
              <a:t>s</a:t>
            </a:r>
            <a:r>
              <a:rPr lang="en-US"/>
              <a:t> </a:t>
            </a:r>
            <a:endParaRPr lang="en-US" dirty="0"/>
          </a:p>
        </p:txBody>
      </p:sp>
      <p:sp>
        <p:nvSpPr>
          <p:cNvPr id="3" name="Content Placeholder 2">
            <a:extLst>
              <a:ext uri="{FF2B5EF4-FFF2-40B4-BE49-F238E27FC236}">
                <a16:creationId xmlns:a16="http://schemas.microsoft.com/office/drawing/2014/main" id="{C38C0F1F-B3EB-ECD9-00F8-6E675D6D03C7}"/>
              </a:ext>
            </a:extLst>
          </p:cNvPr>
          <p:cNvSpPr>
            <a:spLocks noGrp="1"/>
          </p:cNvSpPr>
          <p:nvPr>
            <p:ph idx="1"/>
          </p:nvPr>
        </p:nvSpPr>
        <p:spPr>
          <a:xfrm>
            <a:off x="147196" y="1298292"/>
            <a:ext cx="6866638" cy="5340973"/>
          </a:xfrm>
        </p:spPr>
        <p:txBody>
          <a:bodyPr vert="horz" lIns="91440" tIns="45720" rIns="91440" bIns="45720" rtlCol="0">
            <a:noAutofit/>
          </a:bodyPr>
          <a:lstStyle/>
          <a:p>
            <a:pPr marL="0" indent="0">
              <a:buNone/>
            </a:pPr>
            <a:r>
              <a:rPr lang="en-US" dirty="0">
                <a:ea typeface="+mn-lt"/>
                <a:cs typeface="+mn-lt"/>
              </a:rPr>
              <a:t>Pupils should be taken outside “</a:t>
            </a:r>
            <a:r>
              <a:rPr lang="en-US" b="1" i="1" dirty="0">
                <a:ea typeface="+mn-lt"/>
                <a:cs typeface="+mn-lt"/>
              </a:rPr>
              <a:t>repeatedly and constantly”</a:t>
            </a:r>
            <a:endParaRPr lang="en-US" i="1" dirty="0">
              <a:ea typeface="+mn-lt"/>
              <a:cs typeface="+mn-lt"/>
            </a:endParaRPr>
          </a:p>
          <a:p>
            <a:pPr marL="0" indent="0">
              <a:buNone/>
            </a:pPr>
            <a:r>
              <a:rPr lang="en-US" i="1" dirty="0">
                <a:ea typeface="+mn-lt"/>
                <a:cs typeface="+mn-lt"/>
              </a:rPr>
              <a:t>“It’s about the depth and making sure that each child understands and accesses the learning so they can build at their own pace.” </a:t>
            </a:r>
            <a:endParaRPr lang="en-US" dirty="0">
              <a:ea typeface="+mn-lt"/>
              <a:cs typeface="+mn-lt"/>
            </a:endParaRPr>
          </a:p>
          <a:p>
            <a:pPr marL="0" indent="0">
              <a:buNone/>
            </a:pPr>
            <a:r>
              <a:rPr lang="en-US" i="1" dirty="0">
                <a:ea typeface="+mn-lt"/>
                <a:cs typeface="+mn-lt"/>
              </a:rPr>
              <a:t>“magical moments”</a:t>
            </a:r>
            <a:r>
              <a:rPr lang="en-US" dirty="0">
                <a:ea typeface="+mn-lt"/>
                <a:cs typeface="+mn-lt"/>
              </a:rPr>
              <a:t>, becoming “</a:t>
            </a:r>
            <a:r>
              <a:rPr lang="en-US" i="1" dirty="0">
                <a:ea typeface="+mn-lt"/>
                <a:cs typeface="+mn-lt"/>
              </a:rPr>
              <a:t>engrossed in the environment and noticing smaller details.”</a:t>
            </a:r>
          </a:p>
          <a:p>
            <a:pPr marL="0" indent="0">
              <a:buNone/>
            </a:pPr>
            <a:r>
              <a:rPr lang="en-US" i="1" dirty="0">
                <a:ea typeface="+mn-lt"/>
                <a:cs typeface="+mn-lt"/>
              </a:rPr>
              <a:t>“I know for a fact that I’ve now got a lot of Roman knowledge that I’m just not going to forget because I’ve got ownership of that knowledge and that activity.”</a:t>
            </a:r>
            <a:endParaRPr lang="en-US" dirty="0"/>
          </a:p>
        </p:txBody>
      </p:sp>
      <p:pic>
        <p:nvPicPr>
          <p:cNvPr id="4" name="Picture 3" descr="Two students exploring something hidden in a woodland setting">
            <a:extLst>
              <a:ext uri="{FF2B5EF4-FFF2-40B4-BE49-F238E27FC236}">
                <a16:creationId xmlns:a16="http://schemas.microsoft.com/office/drawing/2014/main" id="{5B964FCF-B79F-A4E5-21F1-DDD2789783FB}"/>
              </a:ext>
            </a:extLst>
          </p:cNvPr>
          <p:cNvPicPr>
            <a:picLocks noChangeAspect="1"/>
          </p:cNvPicPr>
          <p:nvPr/>
        </p:nvPicPr>
        <p:blipFill>
          <a:blip r:embed="rId3"/>
          <a:srcRect t="1583" r="-1" b="25667"/>
          <a:stretch>
            <a:fillRect/>
          </a:stretch>
        </p:blipFill>
        <p:spPr>
          <a:xfrm>
            <a:off x="7013834" y="1735762"/>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pic>
        <p:nvPicPr>
          <p:cNvPr id="11" name="Picture 10">
            <a:extLst>
              <a:ext uri="{FF2B5EF4-FFF2-40B4-BE49-F238E27FC236}">
                <a16:creationId xmlns:a16="http://schemas.microsoft.com/office/drawing/2014/main" id="{64E55DD7-6CE7-2862-2683-0EBAB040E9A8}"/>
              </a:ext>
            </a:extLst>
          </p:cNvPr>
          <p:cNvPicPr>
            <a:picLocks noChangeAspect="1"/>
          </p:cNvPicPr>
          <p:nvPr/>
        </p:nvPicPr>
        <p:blipFill>
          <a:blip r:embed="rId4"/>
          <a:stretch>
            <a:fillRect/>
          </a:stretch>
        </p:blipFill>
        <p:spPr>
          <a:xfrm>
            <a:off x="8674303" y="0"/>
            <a:ext cx="3517697" cy="3011685"/>
          </a:xfrm>
          <a:prstGeom prst="rect">
            <a:avLst/>
          </a:prstGeom>
        </p:spPr>
      </p:pic>
    </p:spTree>
    <p:extLst>
      <p:ext uri="{BB962C8B-B14F-4D97-AF65-F5344CB8AC3E}">
        <p14:creationId xmlns:p14="http://schemas.microsoft.com/office/powerpoint/2010/main" val="3487397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74850-B0B2-67CA-C73D-C5141D5BA7C9}"/>
              </a:ext>
            </a:extLst>
          </p:cNvPr>
          <p:cNvSpPr>
            <a:spLocks noGrp="1"/>
          </p:cNvSpPr>
          <p:nvPr>
            <p:ph type="title"/>
          </p:nvPr>
        </p:nvSpPr>
        <p:spPr>
          <a:xfrm>
            <a:off x="511460" y="178392"/>
            <a:ext cx="4960945" cy="1325563"/>
          </a:xfrm>
        </p:spPr>
        <p:txBody>
          <a:bodyPr>
            <a:normAutofit/>
          </a:bodyPr>
          <a:lstStyle/>
          <a:p>
            <a:r>
              <a:rPr lang="en-US" b="1" dirty="0"/>
              <a:t>Reflexive and authentic practice</a:t>
            </a:r>
          </a:p>
        </p:txBody>
      </p:sp>
      <p:sp>
        <p:nvSpPr>
          <p:cNvPr id="3" name="Content Placeholder 2">
            <a:extLst>
              <a:ext uri="{FF2B5EF4-FFF2-40B4-BE49-F238E27FC236}">
                <a16:creationId xmlns:a16="http://schemas.microsoft.com/office/drawing/2014/main" id="{BB379172-3A9B-E640-8FCC-FC9B298E6E6C}"/>
              </a:ext>
            </a:extLst>
          </p:cNvPr>
          <p:cNvSpPr>
            <a:spLocks noGrp="1"/>
          </p:cNvSpPr>
          <p:nvPr>
            <p:ph idx="1"/>
          </p:nvPr>
        </p:nvSpPr>
        <p:spPr>
          <a:xfrm>
            <a:off x="228195" y="1717396"/>
            <a:ext cx="6077612" cy="5140603"/>
          </a:xfrm>
        </p:spPr>
        <p:txBody>
          <a:bodyPr vert="horz" lIns="91440" tIns="45720" rIns="91440" bIns="45720" rtlCol="0">
            <a:normAutofit lnSpcReduction="10000"/>
          </a:bodyPr>
          <a:lstStyle/>
          <a:p>
            <a:r>
              <a:rPr lang="en-US" dirty="0">
                <a:ea typeface="+mn-lt"/>
                <a:cs typeface="+mn-lt"/>
              </a:rPr>
              <a:t>Ownership and empowerment </a:t>
            </a:r>
            <a:endParaRPr lang="en-US" dirty="0"/>
          </a:p>
          <a:p>
            <a:r>
              <a:rPr lang="en-US" dirty="0">
                <a:ea typeface="+mn-lt"/>
                <a:cs typeface="+mn-lt"/>
              </a:rPr>
              <a:t>Risks, resilience and responsiveness</a:t>
            </a:r>
          </a:p>
          <a:p>
            <a:r>
              <a:rPr lang="en-US" dirty="0">
                <a:ea typeface="+mn-lt"/>
                <a:cs typeface="+mn-lt"/>
              </a:rPr>
              <a:t>Experiential, slow pedagogical approaches </a:t>
            </a:r>
          </a:p>
          <a:p>
            <a:r>
              <a:rPr lang="en-US" dirty="0">
                <a:ea typeface="+mn-lt"/>
                <a:cs typeface="+mn-lt"/>
              </a:rPr>
              <a:t>Fostering curiosity </a:t>
            </a:r>
            <a:endParaRPr lang="en-GB" dirty="0">
              <a:ea typeface="+mn-lt"/>
              <a:cs typeface="+mn-lt"/>
            </a:endParaRPr>
          </a:p>
          <a:p>
            <a:r>
              <a:rPr lang="en-GB" dirty="0">
                <a:ea typeface="+mn-lt"/>
                <a:cs typeface="+mn-lt"/>
              </a:rPr>
              <a:t>Authentic teaching </a:t>
            </a:r>
          </a:p>
          <a:p>
            <a:r>
              <a:rPr lang="en-US" dirty="0">
                <a:ea typeface="+mn-lt"/>
                <a:cs typeface="+mn-lt"/>
              </a:rPr>
              <a:t>Overcoming barriers and limitations in practice</a:t>
            </a:r>
          </a:p>
          <a:p>
            <a:pPr marL="0" indent="0">
              <a:buNone/>
            </a:pPr>
            <a:endParaRPr lang="en-US" dirty="0">
              <a:ea typeface="+mn-lt"/>
              <a:cs typeface="+mn-lt"/>
            </a:endParaRPr>
          </a:p>
          <a:p>
            <a:pPr marL="0" indent="0">
              <a:buNone/>
            </a:pPr>
            <a:r>
              <a:rPr lang="en-US" dirty="0">
                <a:ea typeface="+mn-lt"/>
                <a:cs typeface="+mn-lt"/>
              </a:rPr>
              <a:t>Children were </a:t>
            </a:r>
            <a:r>
              <a:rPr lang="en-US" i="1" dirty="0">
                <a:ea typeface="+mn-lt"/>
                <a:cs typeface="+mn-lt"/>
              </a:rPr>
              <a:t>‘looking out of the window longingly’</a:t>
            </a:r>
            <a:r>
              <a:rPr lang="en-US" dirty="0">
                <a:ea typeface="+mn-lt"/>
                <a:cs typeface="+mn-lt"/>
              </a:rPr>
              <a:t> at the snowfall</a:t>
            </a:r>
            <a:endParaRPr lang="en-US" dirty="0"/>
          </a:p>
        </p:txBody>
      </p:sp>
      <p:pic>
        <p:nvPicPr>
          <p:cNvPr id="4" name="Picture 3" descr="students whittling">
            <a:extLst>
              <a:ext uri="{FF2B5EF4-FFF2-40B4-BE49-F238E27FC236}">
                <a16:creationId xmlns:a16="http://schemas.microsoft.com/office/drawing/2014/main" id="{133155E8-3412-D8FB-3B54-627DED750034}"/>
              </a:ext>
            </a:extLst>
          </p:cNvPr>
          <p:cNvPicPr>
            <a:picLocks noChangeAspect="1"/>
          </p:cNvPicPr>
          <p:nvPr/>
        </p:nvPicPr>
        <p:blipFill>
          <a:blip r:embed="rId3"/>
          <a:srcRect t="4318" r="-2" b="26314"/>
          <a:stretch>
            <a:fillRect/>
          </a:stretch>
        </p:blipFill>
        <p:spPr>
          <a:xfrm>
            <a:off x="6668413"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descr="A pair of blue boots standing in a puddle of mud">
            <a:extLst>
              <a:ext uri="{FF2B5EF4-FFF2-40B4-BE49-F238E27FC236}">
                <a16:creationId xmlns:a16="http://schemas.microsoft.com/office/drawing/2014/main" id="{734EB511-09E0-EAAC-559F-FAF31946DA2C}"/>
              </a:ext>
            </a:extLst>
          </p:cNvPr>
          <p:cNvPicPr>
            <a:picLocks noChangeAspect="1"/>
          </p:cNvPicPr>
          <p:nvPr/>
        </p:nvPicPr>
        <p:blipFill>
          <a:blip r:embed="rId4"/>
          <a:srcRect l="2977" r="8687"/>
          <a:stretch>
            <a:fillRect/>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descr="child playing in the snow">
            <a:extLst>
              <a:ext uri="{FF2B5EF4-FFF2-40B4-BE49-F238E27FC236}">
                <a16:creationId xmlns:a16="http://schemas.microsoft.com/office/drawing/2014/main" id="{544350BE-7D8B-5873-8551-E94EAE96B73E}"/>
              </a:ext>
            </a:extLst>
          </p:cNvPr>
          <p:cNvPicPr>
            <a:picLocks noChangeAspect="1"/>
          </p:cNvPicPr>
          <p:nvPr/>
        </p:nvPicPr>
        <p:blipFill>
          <a:blip r:embed="rId5"/>
          <a:srcRect l="4453" r="10834" b="4"/>
          <a:stretch>
            <a:fillRect/>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3965510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Arc 22">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0B6964-59A7-06B8-B284-A9F4649F8287}"/>
              </a:ext>
            </a:extLst>
          </p:cNvPr>
          <p:cNvSpPr>
            <a:spLocks noGrp="1"/>
          </p:cNvSpPr>
          <p:nvPr>
            <p:ph type="title"/>
          </p:nvPr>
        </p:nvSpPr>
        <p:spPr>
          <a:xfrm>
            <a:off x="479503" y="291721"/>
            <a:ext cx="3987865" cy="1325563"/>
          </a:xfrm>
        </p:spPr>
        <p:txBody>
          <a:bodyPr vert="horz" lIns="91440" tIns="45720" rIns="91440" bIns="45720" rtlCol="0" anchor="ctr">
            <a:normAutofit/>
          </a:bodyPr>
          <a:lstStyle/>
          <a:p>
            <a:r>
              <a:rPr lang="en-US" b="1" kern="1200">
                <a:solidFill>
                  <a:schemeClr val="tx1"/>
                </a:solidFill>
                <a:latin typeface="+mj-lt"/>
                <a:ea typeface="+mj-ea"/>
                <a:cs typeface="+mj-cs"/>
              </a:rPr>
              <a:t>Where to find our research</a:t>
            </a:r>
          </a:p>
        </p:txBody>
      </p:sp>
      <p:sp>
        <p:nvSpPr>
          <p:cNvPr id="6" name="Content Placeholder 5">
            <a:extLst>
              <a:ext uri="{FF2B5EF4-FFF2-40B4-BE49-F238E27FC236}">
                <a16:creationId xmlns:a16="http://schemas.microsoft.com/office/drawing/2014/main" id="{805ACA95-8E22-90E2-9C83-42C9C989DDD5}"/>
              </a:ext>
            </a:extLst>
          </p:cNvPr>
          <p:cNvSpPr>
            <a:spLocks noGrp="1"/>
          </p:cNvSpPr>
          <p:nvPr>
            <p:ph idx="1"/>
          </p:nvPr>
        </p:nvSpPr>
        <p:spPr>
          <a:xfrm>
            <a:off x="479503" y="2267444"/>
            <a:ext cx="4309979" cy="2987900"/>
          </a:xfrm>
        </p:spPr>
        <p:txBody>
          <a:bodyPr vert="horz" lIns="91440" tIns="45720" rIns="91440" bIns="45720" rtlCol="0">
            <a:noAutofit/>
          </a:bodyPr>
          <a:lstStyle/>
          <a:p>
            <a:pPr marL="0" marR="0" lvl="0" indent="0" fontAlgn="auto">
              <a:spcBef>
                <a:spcPts val="0"/>
              </a:spcBef>
              <a:spcAft>
                <a:spcPts val="600"/>
              </a:spcAft>
              <a:buClrTx/>
              <a:buSzTx/>
              <a:buNone/>
              <a:tabLst/>
              <a:defRPr/>
            </a:pPr>
            <a:r>
              <a:rPr lang="en-GB" sz="3600" i="1"/>
              <a:t>The BERA Guide to Outdoor Learning: Place-responsive Pedagogy in Educational Research and Practice</a:t>
            </a:r>
            <a:r>
              <a:rPr lang="en-GB" sz="3600"/>
              <a:t> </a:t>
            </a:r>
            <a:endParaRPr kumimoji="0" lang="en-US" sz="3200" b="0" i="0" u="none" strike="noStrike" cap="none" spc="0" normalizeH="0" baseline="0" noProof="0">
              <a:ln>
                <a:noFill/>
              </a:ln>
              <a:effectLst/>
              <a:uLnTx/>
              <a:uFillTx/>
            </a:endParaRPr>
          </a:p>
        </p:txBody>
      </p:sp>
      <p:pic>
        <p:nvPicPr>
          <p:cNvPr id="8" name="Picture 7" descr="The BERA Guide to Outdoor Learning cover">
            <a:extLst>
              <a:ext uri="{FF2B5EF4-FFF2-40B4-BE49-F238E27FC236}">
                <a16:creationId xmlns:a16="http://schemas.microsoft.com/office/drawing/2014/main" id="{9B8747D2-103B-3231-686B-E48ECCA1D660}"/>
              </a:ext>
            </a:extLst>
          </p:cNvPr>
          <p:cNvPicPr>
            <a:picLocks noChangeAspect="1"/>
          </p:cNvPicPr>
          <p:nvPr/>
        </p:nvPicPr>
        <p:blipFill>
          <a:blip r:embed="rId3"/>
          <a:stretch>
            <a:fillRect/>
          </a:stretch>
        </p:blipFill>
        <p:spPr>
          <a:xfrm>
            <a:off x="6060182" y="291721"/>
            <a:ext cx="4132773" cy="647074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BAA1C1D5-7012-4BC8-0541-96415E98D4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5249" y="3921599"/>
            <a:ext cx="2644680" cy="264468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543397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A9DDD-FFC6-6CAF-7149-D522220E172B}"/>
              </a:ext>
            </a:extLst>
          </p:cNvPr>
          <p:cNvSpPr>
            <a:spLocks noGrp="1"/>
          </p:cNvSpPr>
          <p:nvPr>
            <p:ph type="title"/>
          </p:nvPr>
        </p:nvSpPr>
        <p:spPr/>
        <p:txBody>
          <a:bodyPr/>
          <a:lstStyle/>
          <a:p>
            <a:r>
              <a:rPr lang="en-GB"/>
              <a:t>References</a:t>
            </a:r>
          </a:p>
        </p:txBody>
      </p:sp>
      <p:sp>
        <p:nvSpPr>
          <p:cNvPr id="3" name="Content Placeholder 2">
            <a:extLst>
              <a:ext uri="{FF2B5EF4-FFF2-40B4-BE49-F238E27FC236}">
                <a16:creationId xmlns:a16="http://schemas.microsoft.com/office/drawing/2014/main" id="{0887823E-7797-1F1D-D4CD-49F3FFDA69E4}"/>
              </a:ext>
            </a:extLst>
          </p:cNvPr>
          <p:cNvSpPr>
            <a:spLocks noGrp="1"/>
          </p:cNvSpPr>
          <p:nvPr>
            <p:ph idx="1"/>
          </p:nvPr>
        </p:nvSpPr>
        <p:spPr>
          <a:xfrm>
            <a:off x="621102" y="1483743"/>
            <a:ext cx="10972800" cy="5009132"/>
          </a:xfrm>
        </p:spPr>
        <p:txBody>
          <a:bodyPr vert="horz" lIns="91440" tIns="45720" rIns="91440" bIns="45720" rtlCol="0" anchor="t">
            <a:normAutofit fontScale="92500"/>
          </a:bodyPr>
          <a:lstStyle/>
          <a:p>
            <a:pPr marL="0" indent="0" fontAlgn="base">
              <a:buNone/>
            </a:pPr>
            <a:r>
              <a:rPr lang="en-GB" dirty="0"/>
              <a:t>Beames, S., Higgins, P., Nicol, R. and Smith, H. (2024)</a:t>
            </a:r>
            <a:r>
              <a:rPr lang="en-GB" i="1" dirty="0"/>
              <a:t> Outdoor Learning Across the Curriculum: Theory and Guidelines for Practice.</a:t>
            </a:r>
            <a:r>
              <a:rPr lang="en-GB" dirty="0"/>
              <a:t> Routledge. </a:t>
            </a:r>
          </a:p>
          <a:p>
            <a:pPr marL="0" indent="0" fontAlgn="base">
              <a:buNone/>
            </a:pPr>
            <a:r>
              <a:rPr lang="en-GB" dirty="0"/>
              <a:t>Biesta, G.J.J. (2021). </a:t>
            </a:r>
            <a:r>
              <a:rPr lang="en-GB" i="1" dirty="0"/>
              <a:t>World-Centred Education: A View for the Present.</a:t>
            </a:r>
            <a:r>
              <a:rPr lang="en-GB" dirty="0"/>
              <a:t> Routledge.   </a:t>
            </a:r>
          </a:p>
          <a:p>
            <a:pPr marL="0" indent="0" fontAlgn="base">
              <a:buNone/>
            </a:pPr>
            <a:r>
              <a:rPr lang="en-GB" dirty="0"/>
              <a:t>Clark, A. (2021). </a:t>
            </a:r>
            <a:r>
              <a:rPr lang="en-GB" i="1" dirty="0"/>
              <a:t>Slow Knowledge and the Unhurried Child: Time for Slow Pedagogies in Early Childhood Education (1st ed.). </a:t>
            </a:r>
            <a:r>
              <a:rPr lang="en-GB" dirty="0"/>
              <a:t>Routledge. </a:t>
            </a:r>
            <a:r>
              <a:rPr lang="en-GB" u="sng" dirty="0">
                <a:hlinkClick r:id="rId2"/>
              </a:rPr>
              <a:t>https://doi.org/10.4324/9781003051626</a:t>
            </a:r>
            <a:r>
              <a:rPr lang="en-GB" dirty="0"/>
              <a:t>  </a:t>
            </a:r>
          </a:p>
          <a:p>
            <a:pPr marL="0" indent="0" fontAlgn="base">
              <a:buNone/>
            </a:pPr>
            <a:r>
              <a:rPr lang="en-GB" dirty="0"/>
              <a:t>Dewey, J. (1938). </a:t>
            </a:r>
            <a:r>
              <a:rPr lang="en-GB" i="1" dirty="0"/>
              <a:t>Experience and Education</a:t>
            </a:r>
            <a:r>
              <a:rPr lang="en-GB" dirty="0"/>
              <a:t>. Macmillan.</a:t>
            </a:r>
          </a:p>
          <a:p>
            <a:pPr marL="0" indent="0" fontAlgn="base">
              <a:buNone/>
            </a:pPr>
            <a:r>
              <a:rPr lang="en-GB" dirty="0" err="1"/>
              <a:t>Donison</a:t>
            </a:r>
            <a:r>
              <a:rPr lang="en-GB" dirty="0"/>
              <a:t>, L., &amp; Halsall, T. (2023). ‘I’d rather learn outside because nature can teach you so many more things than being inside’: Outdoor learning experiences of young children and educators. </a:t>
            </a:r>
            <a:r>
              <a:rPr lang="en-GB" i="1" dirty="0"/>
              <a:t>Journal of Childhood, Education &amp; Society</a:t>
            </a:r>
            <a:r>
              <a:rPr lang="en-GB" dirty="0"/>
              <a:t>, </a:t>
            </a:r>
            <a:r>
              <a:rPr lang="en-GB" i="1" dirty="0"/>
              <a:t>4</a:t>
            </a:r>
            <a:r>
              <a:rPr lang="en-GB" dirty="0"/>
              <a:t>(3), 373–390. </a:t>
            </a:r>
            <a:r>
              <a:rPr lang="en-GB" u="sng" dirty="0">
                <a:hlinkClick r:id="rId3"/>
              </a:rPr>
              <a:t>https://doi.org/10.37291/2717638X.202343281</a:t>
            </a:r>
            <a:r>
              <a:rPr lang="en-GB" dirty="0"/>
              <a:t> </a:t>
            </a:r>
          </a:p>
          <a:p>
            <a:endParaRPr lang="en-GB" dirty="0"/>
          </a:p>
        </p:txBody>
      </p:sp>
    </p:spTree>
    <p:extLst>
      <p:ext uri="{BB962C8B-B14F-4D97-AF65-F5344CB8AC3E}">
        <p14:creationId xmlns:p14="http://schemas.microsoft.com/office/powerpoint/2010/main" val="2988295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5D4A9-A88F-C7B3-C549-A6F0E66CDDAF}"/>
              </a:ext>
            </a:extLst>
          </p:cNvPr>
          <p:cNvSpPr>
            <a:spLocks noGrp="1"/>
          </p:cNvSpPr>
          <p:nvPr>
            <p:ph type="title"/>
          </p:nvPr>
        </p:nvSpPr>
        <p:spPr/>
        <p:txBody>
          <a:bodyPr/>
          <a:lstStyle/>
          <a:p>
            <a:r>
              <a:rPr lang="en-GB"/>
              <a:t>References Cont.</a:t>
            </a:r>
          </a:p>
        </p:txBody>
      </p:sp>
      <p:sp>
        <p:nvSpPr>
          <p:cNvPr id="3" name="Content Placeholder 2">
            <a:extLst>
              <a:ext uri="{FF2B5EF4-FFF2-40B4-BE49-F238E27FC236}">
                <a16:creationId xmlns:a16="http://schemas.microsoft.com/office/drawing/2014/main" id="{1B1D6F07-2572-7D38-1E01-E5ADF1DED1A3}"/>
              </a:ext>
            </a:extLst>
          </p:cNvPr>
          <p:cNvSpPr>
            <a:spLocks noGrp="1"/>
          </p:cNvSpPr>
          <p:nvPr>
            <p:ph idx="1"/>
          </p:nvPr>
        </p:nvSpPr>
        <p:spPr>
          <a:xfrm>
            <a:off x="457200" y="1690688"/>
            <a:ext cx="11508377" cy="5021008"/>
          </a:xfrm>
        </p:spPr>
        <p:txBody>
          <a:bodyPr>
            <a:normAutofit fontScale="70000" lnSpcReduction="20000"/>
          </a:bodyPr>
          <a:lstStyle/>
          <a:p>
            <a:pPr fontAlgn="base"/>
            <a:r>
              <a:rPr lang="en-GB" dirty="0"/>
              <a:t>Korthagen, F.A.J., </a:t>
            </a:r>
            <a:r>
              <a:rPr lang="en-GB" dirty="0" err="1"/>
              <a:t>Kessels</a:t>
            </a:r>
            <a:r>
              <a:rPr lang="en-GB" dirty="0"/>
              <a:t>, J., Koster, B., </a:t>
            </a:r>
            <a:r>
              <a:rPr lang="en-GB" dirty="0" err="1"/>
              <a:t>Lagerwerf</a:t>
            </a:r>
            <a:r>
              <a:rPr lang="en-GB" dirty="0"/>
              <a:t>, B., &amp; Wubbels, T. (2001).</a:t>
            </a:r>
            <a:r>
              <a:rPr lang="en-GB" i="1" dirty="0"/>
              <a:t> Linking Practice and Theory: The Pedagogy of Realistic Teacher Education </a:t>
            </a:r>
            <a:r>
              <a:rPr lang="en-GB" dirty="0"/>
              <a:t>(1st ed.). Routledge. </a:t>
            </a:r>
          </a:p>
          <a:p>
            <a:pPr fontAlgn="base"/>
            <a:r>
              <a:rPr lang="en-GB" dirty="0"/>
              <a:t>Learning through landscapes, (2022). </a:t>
            </a:r>
            <a:r>
              <a:rPr lang="en-GB" i="1" dirty="0"/>
              <a:t>Teaching the Primary Curriculum Outdoors. </a:t>
            </a:r>
            <a:r>
              <a:rPr lang="en-GB" dirty="0"/>
              <a:t>Sage.</a:t>
            </a:r>
          </a:p>
          <a:p>
            <a:pPr fontAlgn="base"/>
            <a:r>
              <a:rPr lang="en-GB" dirty="0"/>
              <a:t>Patchen, A. K., Rakow, D. A., Wells, N. M., Hillson, S., &amp; Meredith, G. R. (2022). Barriers to children’s outdoor time: teachers’ and principals’ experiences in elementary schools. </a:t>
            </a:r>
            <a:r>
              <a:rPr lang="en-GB" i="1" dirty="0"/>
              <a:t>Environmental Education </a:t>
            </a:r>
            <a:r>
              <a:rPr lang="en-GB" dirty="0"/>
              <a:t>Research, 30(1), 16–36. </a:t>
            </a:r>
            <a:r>
              <a:rPr lang="en-GB" u="sng" dirty="0">
                <a:hlinkClick r:id="rId2"/>
              </a:rPr>
              <a:t>https://doi-org.yorksj.idm.oclc.org/10.1080/13504622.2022.2099530</a:t>
            </a:r>
            <a:r>
              <a:rPr lang="en-GB" dirty="0"/>
              <a:t> </a:t>
            </a:r>
          </a:p>
          <a:p>
            <a:pPr fontAlgn="base"/>
            <a:r>
              <a:rPr lang="en-GB" dirty="0"/>
              <a:t>Payne, P.G., </a:t>
            </a:r>
            <a:r>
              <a:rPr lang="en-GB" dirty="0" err="1"/>
              <a:t>Wattchow</a:t>
            </a:r>
            <a:r>
              <a:rPr lang="en-GB" dirty="0"/>
              <a:t>, B. (2009). Phenomenological Deconstruction, Slow Pedagogy, and the Corporeal Turn in Wild Environmental/Outdoor Education. </a:t>
            </a:r>
            <a:r>
              <a:rPr lang="en-GB" i="1" dirty="0"/>
              <a:t>The Canadian Journal of Environmental Education (14). </a:t>
            </a:r>
          </a:p>
          <a:p>
            <a:pPr fontAlgn="base"/>
            <a:r>
              <a:rPr lang="en-GB" dirty="0"/>
              <a:t>Rawlings Smith, E., &amp; Pike, S. (Eds.). (2023). </a:t>
            </a:r>
            <a:r>
              <a:rPr lang="en-GB" i="1" dirty="0"/>
              <a:t>Encountering Ideas of Place in Education: Scholarship and Practice in Place-based Learning (1st ed.). </a:t>
            </a:r>
            <a:r>
              <a:rPr lang="en-GB" dirty="0"/>
              <a:t>Routledge. </a:t>
            </a:r>
            <a:r>
              <a:rPr lang="en-GB" u="sng" dirty="0">
                <a:hlinkClick r:id="rId3"/>
              </a:rPr>
              <a:t>https://doi.org/10.4324/9781003386162</a:t>
            </a:r>
            <a:r>
              <a:rPr lang="en-GB" dirty="0"/>
              <a:t> </a:t>
            </a:r>
          </a:p>
          <a:p>
            <a:pPr fontAlgn="base"/>
            <a:r>
              <a:rPr lang="en-GB" dirty="0"/>
              <a:t>Sobel, D. (2013). </a:t>
            </a:r>
            <a:r>
              <a:rPr lang="en-GB" i="1" dirty="0"/>
              <a:t>Place-based Education: Connecting Classrooms and Communities. </a:t>
            </a:r>
            <a:r>
              <a:rPr lang="en-GB" dirty="0"/>
              <a:t>Routledge.</a:t>
            </a:r>
          </a:p>
          <a:p>
            <a:pPr fontAlgn="base"/>
            <a:r>
              <a:rPr lang="en-GB" dirty="0"/>
              <a:t>Sors, L. &amp; Unsworth, R. (Eds). (2025). </a:t>
            </a:r>
            <a:r>
              <a:rPr lang="en-GB" i="1" dirty="0"/>
              <a:t>BERA Guide to Outdoor Learning: Place-responsive pedagogy in educational research and practice.</a:t>
            </a:r>
            <a:r>
              <a:rPr lang="en-GB" dirty="0"/>
              <a:t> Emerald. </a:t>
            </a:r>
          </a:p>
          <a:p>
            <a:pPr fontAlgn="base"/>
            <a:r>
              <a:rPr lang="en-GB" dirty="0"/>
              <a:t>Waite, S. and Pratt, N. (2017) Chapter 1: ‘Theoretical perspectives on learning outside the classroom – relationships between learning and place’, in Waite, S. (2017) </a:t>
            </a:r>
            <a:r>
              <a:rPr lang="en-GB" i="1" dirty="0"/>
              <a:t>Children learning outside the classroom: from birth to eleven</a:t>
            </a:r>
            <a:r>
              <a:rPr lang="en-GB" dirty="0"/>
              <a:t>. 2nd edition. Sage.</a:t>
            </a:r>
          </a:p>
        </p:txBody>
      </p:sp>
    </p:spTree>
    <p:extLst>
      <p:ext uri="{BB962C8B-B14F-4D97-AF65-F5344CB8AC3E}">
        <p14:creationId xmlns:p14="http://schemas.microsoft.com/office/powerpoint/2010/main" val="525987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hild holding up muddy hands">
            <a:extLst>
              <a:ext uri="{FF2B5EF4-FFF2-40B4-BE49-F238E27FC236}">
                <a16:creationId xmlns:a16="http://schemas.microsoft.com/office/drawing/2014/main" id="{247711EF-E5F8-86F8-224F-B5DB536ACCC3}"/>
              </a:ext>
            </a:extLst>
          </p:cNvPr>
          <p:cNvPicPr>
            <a:picLocks noChangeAspect="1"/>
          </p:cNvPicPr>
          <p:nvPr/>
        </p:nvPicPr>
        <p:blipFill>
          <a:blip r:embed="rId3"/>
          <a:srcRect t="10331" r="5" b="4249"/>
          <a:stretch>
            <a:fillRect/>
          </a:stretch>
        </p:blipFill>
        <p:spPr>
          <a:xfrm>
            <a:off x="1" y="1"/>
            <a:ext cx="2970465" cy="3383279"/>
          </a:xfrm>
          <a:prstGeom prst="rect">
            <a:avLst/>
          </a:prstGeom>
        </p:spPr>
      </p:pic>
      <p:pic>
        <p:nvPicPr>
          <p:cNvPr id="13" name="Picture 12" descr="Child in mud kitchen">
            <a:extLst>
              <a:ext uri="{FF2B5EF4-FFF2-40B4-BE49-F238E27FC236}">
                <a16:creationId xmlns:a16="http://schemas.microsoft.com/office/drawing/2014/main" id="{9EA9B977-7281-5A10-7C31-FFF8F38A7A75}"/>
              </a:ext>
            </a:extLst>
          </p:cNvPr>
          <p:cNvPicPr>
            <a:picLocks noChangeAspect="1"/>
          </p:cNvPicPr>
          <p:nvPr/>
        </p:nvPicPr>
        <p:blipFill>
          <a:blip r:embed="rId4"/>
          <a:srcRect t="13613" r="4" b="682"/>
          <a:stretch>
            <a:fillRect/>
          </a:stretch>
        </p:blipFill>
        <p:spPr>
          <a:xfrm>
            <a:off x="3041634" y="3474718"/>
            <a:ext cx="2970465" cy="3383268"/>
          </a:xfrm>
          <a:prstGeom prst="rect">
            <a:avLst/>
          </a:prstGeom>
        </p:spPr>
      </p:pic>
      <p:pic>
        <p:nvPicPr>
          <p:cNvPr id="17" name="Picture 16" descr="Child exploring a log">
            <a:extLst>
              <a:ext uri="{FF2B5EF4-FFF2-40B4-BE49-F238E27FC236}">
                <a16:creationId xmlns:a16="http://schemas.microsoft.com/office/drawing/2014/main" id="{EDAAB700-267D-0F41-F396-E0AF27EB5C5C}"/>
              </a:ext>
            </a:extLst>
          </p:cNvPr>
          <p:cNvPicPr>
            <a:picLocks noChangeAspect="1"/>
          </p:cNvPicPr>
          <p:nvPr/>
        </p:nvPicPr>
        <p:blipFill>
          <a:blip r:embed="rId5"/>
          <a:srcRect t="5653" r="-1" b="4937"/>
          <a:stretch>
            <a:fillRect/>
          </a:stretch>
        </p:blipFill>
        <p:spPr>
          <a:xfrm>
            <a:off x="-1017" y="3474720"/>
            <a:ext cx="2970465" cy="3383280"/>
          </a:xfrm>
          <a:prstGeom prst="rect">
            <a:avLst/>
          </a:prstGeom>
        </p:spPr>
      </p:pic>
      <p:pic>
        <p:nvPicPr>
          <p:cNvPr id="7" name="Picture 6" descr="Two children holding up leaves">
            <a:extLst>
              <a:ext uri="{FF2B5EF4-FFF2-40B4-BE49-F238E27FC236}">
                <a16:creationId xmlns:a16="http://schemas.microsoft.com/office/drawing/2014/main" id="{B4C9386E-3918-BECA-024D-CCE437D6D8E9}"/>
              </a:ext>
            </a:extLst>
          </p:cNvPr>
          <p:cNvPicPr>
            <a:picLocks noChangeAspect="1"/>
          </p:cNvPicPr>
          <p:nvPr/>
        </p:nvPicPr>
        <p:blipFill>
          <a:blip r:embed="rId6"/>
          <a:srcRect l="5890" t="14619" r="12309" b="-611"/>
          <a:stretch>
            <a:fillRect/>
          </a:stretch>
        </p:blipFill>
        <p:spPr>
          <a:xfrm>
            <a:off x="9837599" y="-6944"/>
            <a:ext cx="2429853" cy="3383280"/>
          </a:xfrm>
          <a:prstGeom prst="rect">
            <a:avLst/>
          </a:prstGeom>
        </p:spPr>
      </p:pic>
      <p:sp>
        <p:nvSpPr>
          <p:cNvPr id="2" name="Title 1">
            <a:extLst>
              <a:ext uri="{FF2B5EF4-FFF2-40B4-BE49-F238E27FC236}">
                <a16:creationId xmlns:a16="http://schemas.microsoft.com/office/drawing/2014/main" id="{918024A7-0F71-F324-CF50-9BC739A48AC9}"/>
              </a:ext>
            </a:extLst>
          </p:cNvPr>
          <p:cNvSpPr>
            <a:spLocks noGrp="1"/>
          </p:cNvSpPr>
          <p:nvPr>
            <p:ph type="title"/>
          </p:nvPr>
        </p:nvSpPr>
        <p:spPr>
          <a:xfrm>
            <a:off x="6446256" y="3474718"/>
            <a:ext cx="5730021" cy="701049"/>
          </a:xfrm>
        </p:spPr>
        <p:txBody>
          <a:bodyPr>
            <a:normAutofit/>
          </a:bodyPr>
          <a:lstStyle/>
          <a:p>
            <a:r>
              <a:rPr lang="en-GB" sz="4000" b="1" dirty="0">
                <a:solidFill>
                  <a:schemeClr val="bg2">
                    <a:lumMod val="90000"/>
                    <a:lumOff val="10000"/>
                  </a:schemeClr>
                </a:solidFill>
              </a:rPr>
              <a:t>Origins in the Early Years</a:t>
            </a:r>
            <a:endParaRPr lang="en-US" sz="6000" dirty="0">
              <a:solidFill>
                <a:schemeClr val="bg2">
                  <a:lumMod val="90000"/>
                  <a:lumOff val="10000"/>
                </a:schemeClr>
              </a:solidFill>
            </a:endParaRPr>
          </a:p>
        </p:txBody>
      </p:sp>
      <p:sp>
        <p:nvSpPr>
          <p:cNvPr id="3" name="Content Placeholder 2">
            <a:extLst>
              <a:ext uri="{FF2B5EF4-FFF2-40B4-BE49-F238E27FC236}">
                <a16:creationId xmlns:a16="http://schemas.microsoft.com/office/drawing/2014/main" id="{200DB7BE-080D-5910-7500-F0FE57EE71B0}"/>
              </a:ext>
            </a:extLst>
          </p:cNvPr>
          <p:cNvSpPr>
            <a:spLocks noGrp="1"/>
          </p:cNvSpPr>
          <p:nvPr>
            <p:ph idx="1"/>
          </p:nvPr>
        </p:nvSpPr>
        <p:spPr>
          <a:xfrm>
            <a:off x="6251643" y="4177630"/>
            <a:ext cx="5924635" cy="2671578"/>
          </a:xfrm>
        </p:spPr>
        <p:txBody>
          <a:bodyPr vert="horz" lIns="91440" tIns="45720" rIns="91440" bIns="45720" rtlCol="0">
            <a:normAutofit fontScale="92500" lnSpcReduction="10000"/>
          </a:bodyPr>
          <a:lstStyle/>
          <a:p>
            <a:r>
              <a:rPr lang="en-GB" dirty="0">
                <a:solidFill>
                  <a:schemeClr val="bg2">
                    <a:lumMod val="90000"/>
                    <a:lumOff val="10000"/>
                  </a:schemeClr>
                </a:solidFill>
              </a:rPr>
              <a:t>Learning cannot be 'compartmentalised' </a:t>
            </a:r>
          </a:p>
          <a:p>
            <a:r>
              <a:rPr lang="en-GB" dirty="0">
                <a:solidFill>
                  <a:schemeClr val="bg2">
                    <a:lumMod val="90000"/>
                    <a:lumOff val="10000"/>
                  </a:schemeClr>
                </a:solidFill>
              </a:rPr>
              <a:t>Play</a:t>
            </a:r>
          </a:p>
          <a:p>
            <a:r>
              <a:rPr lang="en-GB" dirty="0">
                <a:solidFill>
                  <a:schemeClr val="bg2">
                    <a:lumMod val="90000"/>
                    <a:lumOff val="10000"/>
                  </a:schemeClr>
                </a:solidFill>
              </a:rPr>
              <a:t>Whole Child</a:t>
            </a:r>
          </a:p>
          <a:p>
            <a:r>
              <a:rPr lang="en-GB" dirty="0">
                <a:solidFill>
                  <a:schemeClr val="bg2">
                    <a:lumMod val="90000"/>
                    <a:lumOff val="10000"/>
                  </a:schemeClr>
                </a:solidFill>
              </a:rPr>
              <a:t>Flow</a:t>
            </a:r>
          </a:p>
          <a:p>
            <a:r>
              <a:rPr lang="en-GB" dirty="0">
                <a:solidFill>
                  <a:schemeClr val="bg2">
                    <a:lumMod val="90000"/>
                    <a:lumOff val="10000"/>
                  </a:schemeClr>
                </a:solidFill>
              </a:rPr>
              <a:t>Slow pedagogy (Clark, 2023)</a:t>
            </a:r>
          </a:p>
          <a:p>
            <a:r>
              <a:rPr lang="en-GB" dirty="0">
                <a:solidFill>
                  <a:schemeClr val="bg2">
                    <a:lumMod val="90000"/>
                    <a:lumOff val="10000"/>
                  </a:schemeClr>
                </a:solidFill>
              </a:rPr>
              <a:t>Curiosity-driven approaches</a:t>
            </a:r>
          </a:p>
        </p:txBody>
      </p:sp>
      <p:pic>
        <p:nvPicPr>
          <p:cNvPr id="9" name="Picture 8">
            <a:extLst>
              <a:ext uri="{FF2B5EF4-FFF2-40B4-BE49-F238E27FC236}">
                <a16:creationId xmlns:a16="http://schemas.microsoft.com/office/drawing/2014/main" id="{D5EE9318-3A63-91F3-7514-D2C04E564DAB}"/>
              </a:ext>
            </a:extLst>
          </p:cNvPr>
          <p:cNvPicPr>
            <a:picLocks noChangeAspect="1"/>
          </p:cNvPicPr>
          <p:nvPr/>
        </p:nvPicPr>
        <p:blipFill>
          <a:blip r:embed="rId7"/>
          <a:stretch>
            <a:fillRect/>
          </a:stretch>
        </p:blipFill>
        <p:spPr>
          <a:xfrm>
            <a:off x="3041634" y="-6944"/>
            <a:ext cx="2705132" cy="3383268"/>
          </a:xfrm>
          <a:prstGeom prst="rect">
            <a:avLst/>
          </a:prstGeom>
        </p:spPr>
      </p:pic>
      <p:pic>
        <p:nvPicPr>
          <p:cNvPr id="12" name="Picture 11">
            <a:extLst>
              <a:ext uri="{FF2B5EF4-FFF2-40B4-BE49-F238E27FC236}">
                <a16:creationId xmlns:a16="http://schemas.microsoft.com/office/drawing/2014/main" id="{881B6654-B5FA-5432-F932-773231202723}"/>
              </a:ext>
            </a:extLst>
          </p:cNvPr>
          <p:cNvPicPr>
            <a:picLocks noChangeAspect="1"/>
          </p:cNvPicPr>
          <p:nvPr/>
        </p:nvPicPr>
        <p:blipFill>
          <a:blip r:embed="rId8"/>
          <a:srcRect l="31566"/>
          <a:stretch>
            <a:fillRect/>
          </a:stretch>
        </p:blipFill>
        <p:spPr>
          <a:xfrm>
            <a:off x="8021961" y="-1"/>
            <a:ext cx="1740186" cy="3374475"/>
          </a:xfrm>
          <a:prstGeom prst="rect">
            <a:avLst/>
          </a:prstGeom>
        </p:spPr>
      </p:pic>
      <p:pic>
        <p:nvPicPr>
          <p:cNvPr id="16" name="Picture 15">
            <a:extLst>
              <a:ext uri="{FF2B5EF4-FFF2-40B4-BE49-F238E27FC236}">
                <a16:creationId xmlns:a16="http://schemas.microsoft.com/office/drawing/2014/main" id="{2E7EA1D7-2991-10E5-2C1E-EF8F33890F07}"/>
              </a:ext>
            </a:extLst>
          </p:cNvPr>
          <p:cNvPicPr>
            <a:picLocks noChangeAspect="1"/>
          </p:cNvPicPr>
          <p:nvPr/>
        </p:nvPicPr>
        <p:blipFill>
          <a:blip r:embed="rId9"/>
          <a:srcRect l="8206" r="7278"/>
          <a:stretch>
            <a:fillRect/>
          </a:stretch>
        </p:blipFill>
        <p:spPr>
          <a:xfrm>
            <a:off x="5853559" y="-54526"/>
            <a:ext cx="2060048" cy="3429000"/>
          </a:xfrm>
          <a:prstGeom prst="rect">
            <a:avLst/>
          </a:prstGeom>
        </p:spPr>
      </p:pic>
    </p:spTree>
    <p:extLst>
      <p:ext uri="{BB962C8B-B14F-4D97-AF65-F5344CB8AC3E}">
        <p14:creationId xmlns:p14="http://schemas.microsoft.com/office/powerpoint/2010/main" val="241254782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584E88D-AF0C-1B64-CEA2-79FA3654987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t="13243" r="-3" b="10729"/>
          <a:stretch>
            <a:fillRect/>
          </a:stretch>
        </p:blipFill>
        <p:spPr>
          <a:xfrm>
            <a:off x="0" y="0"/>
            <a:ext cx="2970213" cy="3382963"/>
          </a:xfrm>
          <a:prstGeom prst="rect">
            <a:avLst/>
          </a:prstGeom>
        </p:spPr>
      </p:pic>
      <p:pic>
        <p:nvPicPr>
          <p:cNvPr id="11" name="Picture 10">
            <a:extLst>
              <a:ext uri="{FF2B5EF4-FFF2-40B4-BE49-F238E27FC236}">
                <a16:creationId xmlns:a16="http://schemas.microsoft.com/office/drawing/2014/main" id="{98E502E0-945A-A8AD-96CE-F36624E35A50}"/>
              </a:ext>
            </a:extLst>
          </p:cNvPr>
          <p:cNvPicPr>
            <a:picLocks noChangeAspect="1"/>
          </p:cNvPicPr>
          <p:nvPr/>
        </p:nvPicPr>
        <p:blipFill>
          <a:blip r:embed="rId4">
            <a:extLst>
              <a:ext uri="{28A0092B-C50C-407E-A947-70E740481C1C}">
                <a14:useLocalDpi xmlns:a14="http://schemas.microsoft.com/office/drawing/2010/main" val="0"/>
              </a:ext>
            </a:extLst>
          </a:blip>
          <a:srcRect l="22939" r="18427" b="-3"/>
          <a:stretch>
            <a:fillRect/>
          </a:stretch>
        </p:blipFill>
        <p:spPr>
          <a:xfrm>
            <a:off x="6145909" y="10"/>
            <a:ext cx="2971800" cy="3383268"/>
          </a:xfrm>
          <a:prstGeom prst="rect">
            <a:avLst/>
          </a:prstGeom>
        </p:spPr>
      </p:pic>
      <p:pic>
        <p:nvPicPr>
          <p:cNvPr id="17" name="Picture 16">
            <a:extLst>
              <a:ext uri="{FF2B5EF4-FFF2-40B4-BE49-F238E27FC236}">
                <a16:creationId xmlns:a16="http://schemas.microsoft.com/office/drawing/2014/main" id="{59EAF1DE-D655-E532-F668-A73A0D383EB3}"/>
              </a:ext>
            </a:extLst>
          </p:cNvPr>
          <p:cNvPicPr>
            <a:picLocks noChangeAspect="1"/>
          </p:cNvPicPr>
          <p:nvPr/>
        </p:nvPicPr>
        <p:blipFill>
          <a:blip r:embed="rId5">
            <a:extLst>
              <a:ext uri="{28A0092B-C50C-407E-A947-70E740481C1C}">
                <a14:useLocalDpi xmlns:a14="http://schemas.microsoft.com/office/drawing/2010/main" val="0"/>
              </a:ext>
            </a:extLst>
          </a:blip>
          <a:srcRect l="25757" r="15609" b="-3"/>
          <a:stretch>
            <a:fillRect/>
          </a:stretch>
        </p:blipFill>
        <p:spPr>
          <a:xfrm>
            <a:off x="9220200" y="10"/>
            <a:ext cx="2971800" cy="3383268"/>
          </a:xfrm>
          <a:prstGeom prst="rect">
            <a:avLst/>
          </a:prstGeom>
        </p:spPr>
      </p:pic>
      <p:pic>
        <p:nvPicPr>
          <p:cNvPr id="7" name="Picture 6">
            <a:extLst>
              <a:ext uri="{FF2B5EF4-FFF2-40B4-BE49-F238E27FC236}">
                <a16:creationId xmlns:a16="http://schemas.microsoft.com/office/drawing/2014/main" id="{080A659D-D01F-6487-3241-A74EE7B48E0A}"/>
              </a:ext>
            </a:extLst>
          </p:cNvPr>
          <p:cNvPicPr>
            <a:picLocks noChangeAspect="1"/>
          </p:cNvPicPr>
          <p:nvPr/>
        </p:nvPicPr>
        <p:blipFill>
          <a:blip r:embed="rId6"/>
          <a:srcRect t="16215" r="4" b="8900"/>
          <a:stretch>
            <a:fillRect/>
          </a:stretch>
        </p:blipFill>
        <p:spPr>
          <a:xfrm>
            <a:off x="2970465" y="3474710"/>
            <a:ext cx="2970465" cy="3383280"/>
          </a:xfrm>
          <a:prstGeom prst="rect">
            <a:avLst/>
          </a:prstGeom>
        </p:spPr>
      </p:pic>
      <p:pic>
        <p:nvPicPr>
          <p:cNvPr id="13" name="Picture 12">
            <a:extLst>
              <a:ext uri="{FF2B5EF4-FFF2-40B4-BE49-F238E27FC236}">
                <a16:creationId xmlns:a16="http://schemas.microsoft.com/office/drawing/2014/main" id="{2FAAC67B-3429-3800-9A86-FB81916871D6}"/>
              </a:ext>
            </a:extLst>
          </p:cNvPr>
          <p:cNvPicPr>
            <a:picLocks noChangeAspect="1"/>
          </p:cNvPicPr>
          <p:nvPr/>
        </p:nvPicPr>
        <p:blipFill>
          <a:blip r:embed="rId7">
            <a:extLst>
              <a:ext uri="{28A0092B-C50C-407E-A947-70E740481C1C}">
                <a14:useLocalDpi xmlns:a14="http://schemas.microsoft.com/office/drawing/2010/main" val="0"/>
              </a:ext>
            </a:extLst>
          </a:blip>
          <a:srcRect l="11540" r="29853" b="-4"/>
          <a:stretch>
            <a:fillRect/>
          </a:stretch>
        </p:blipFill>
        <p:spPr>
          <a:xfrm>
            <a:off x="-1" y="3429000"/>
            <a:ext cx="2970466" cy="3383280"/>
          </a:xfrm>
          <a:prstGeom prst="rect">
            <a:avLst/>
          </a:prstGeom>
        </p:spPr>
      </p:pic>
      <p:pic>
        <p:nvPicPr>
          <p:cNvPr id="21" name="Picture 20">
            <a:extLst>
              <a:ext uri="{FF2B5EF4-FFF2-40B4-BE49-F238E27FC236}">
                <a16:creationId xmlns:a16="http://schemas.microsoft.com/office/drawing/2014/main" id="{52A29FC3-6FE1-61EE-5950-8094D7DCB3D2}"/>
              </a:ext>
            </a:extLst>
          </p:cNvPr>
          <p:cNvPicPr>
            <a:picLocks noChangeAspect="1"/>
          </p:cNvPicPr>
          <p:nvPr/>
        </p:nvPicPr>
        <p:blipFill>
          <a:blip r:embed="rId8">
            <a:extLst>
              <a:ext uri="{28A0092B-C50C-407E-A947-70E740481C1C}">
                <a14:useLocalDpi xmlns:a14="http://schemas.microsoft.com/office/drawing/2010/main" val="0"/>
              </a:ext>
            </a:extLst>
          </a:blip>
          <a:srcRect l="17514" r="8519"/>
          <a:stretch>
            <a:fillRect/>
          </a:stretch>
        </p:blipFill>
        <p:spPr>
          <a:xfrm>
            <a:off x="3072957" y="0"/>
            <a:ext cx="3023043" cy="3383268"/>
          </a:xfrm>
          <a:prstGeom prst="rect">
            <a:avLst/>
          </a:prstGeom>
        </p:spPr>
      </p:pic>
      <p:sp>
        <p:nvSpPr>
          <p:cNvPr id="26" name="TextBox 25">
            <a:extLst>
              <a:ext uri="{FF2B5EF4-FFF2-40B4-BE49-F238E27FC236}">
                <a16:creationId xmlns:a16="http://schemas.microsoft.com/office/drawing/2014/main" id="{79E805C8-0693-A156-7397-E4DAC8C139E4}"/>
              </a:ext>
            </a:extLst>
          </p:cNvPr>
          <p:cNvSpPr txBox="1"/>
          <p:nvPr/>
        </p:nvSpPr>
        <p:spPr>
          <a:xfrm>
            <a:off x="5940931" y="4151104"/>
            <a:ext cx="6103264" cy="2308324"/>
          </a:xfrm>
          <a:prstGeom prst="rect">
            <a:avLst/>
          </a:prstGeom>
          <a:noFill/>
        </p:spPr>
        <p:txBody>
          <a:bodyPr wrap="square">
            <a:spAutoFit/>
          </a:bodyPr>
          <a:lstStyle/>
          <a:p>
            <a:endParaRPr lang="en-US" dirty="0">
              <a:solidFill>
                <a:schemeClr val="bg2">
                  <a:lumMod val="90000"/>
                  <a:lumOff val="10000"/>
                </a:schemeClr>
              </a:solidFill>
              <a:ea typeface="+mn-lt"/>
              <a:cs typeface="+mn-lt"/>
            </a:endParaRPr>
          </a:p>
          <a:p>
            <a:r>
              <a:rPr lang="en-US" dirty="0">
                <a:solidFill>
                  <a:schemeClr val="bg2">
                    <a:lumMod val="90000"/>
                    <a:lumOff val="10000"/>
                  </a:schemeClr>
                </a:solidFill>
                <a:ea typeface="+mn-lt"/>
                <a:cs typeface="+mn-lt"/>
              </a:rPr>
              <a:t>Playful connections with people, places and things’ (Woods, 2017).</a:t>
            </a:r>
            <a:endParaRPr lang="en-US" dirty="0">
              <a:solidFill>
                <a:schemeClr val="bg2">
                  <a:lumMod val="90000"/>
                  <a:lumOff val="10000"/>
                </a:schemeClr>
              </a:solidFill>
            </a:endParaRPr>
          </a:p>
          <a:p>
            <a:endParaRPr lang="en-US" dirty="0">
              <a:solidFill>
                <a:schemeClr val="bg2">
                  <a:lumMod val="90000"/>
                  <a:lumOff val="10000"/>
                </a:schemeClr>
              </a:solidFill>
              <a:ea typeface="+mn-lt"/>
              <a:cs typeface="+mn-lt"/>
            </a:endParaRPr>
          </a:p>
          <a:p>
            <a:r>
              <a:rPr lang="en-US" dirty="0">
                <a:solidFill>
                  <a:schemeClr val="bg2">
                    <a:lumMod val="90000"/>
                    <a:lumOff val="10000"/>
                  </a:schemeClr>
                </a:solidFill>
                <a:ea typeface="+mn-lt"/>
                <a:cs typeface="+mn-lt"/>
              </a:rPr>
              <a:t>‘Representing how you could do it with children’; </a:t>
            </a:r>
          </a:p>
          <a:p>
            <a:endParaRPr lang="en-US" dirty="0">
              <a:solidFill>
                <a:schemeClr val="bg2">
                  <a:lumMod val="90000"/>
                  <a:lumOff val="10000"/>
                </a:schemeClr>
              </a:solidFill>
              <a:ea typeface="+mn-lt"/>
              <a:cs typeface="+mn-lt"/>
            </a:endParaRPr>
          </a:p>
          <a:p>
            <a:r>
              <a:rPr lang="en-US" dirty="0">
                <a:solidFill>
                  <a:schemeClr val="bg2">
                    <a:lumMod val="90000"/>
                    <a:lumOff val="10000"/>
                  </a:schemeClr>
                </a:solidFill>
                <a:ea typeface="+mn-lt"/>
                <a:cs typeface="+mn-lt"/>
              </a:rPr>
              <a:t>‘</a:t>
            </a:r>
            <a:r>
              <a:rPr lang="en-US" i="1" dirty="0">
                <a:solidFill>
                  <a:schemeClr val="bg2">
                    <a:lumMod val="90000"/>
                    <a:lumOff val="10000"/>
                  </a:schemeClr>
                </a:solidFill>
                <a:ea typeface="+mn-lt"/>
                <a:cs typeface="+mn-lt"/>
              </a:rPr>
              <a:t>Actually get out and be practical’</a:t>
            </a:r>
            <a:r>
              <a:rPr lang="en-US" dirty="0">
                <a:solidFill>
                  <a:schemeClr val="bg2">
                    <a:lumMod val="90000"/>
                    <a:lumOff val="10000"/>
                  </a:schemeClr>
                </a:solidFill>
                <a:ea typeface="+mn-lt"/>
                <a:cs typeface="+mn-lt"/>
              </a:rPr>
              <a:t> to experience ‘</a:t>
            </a:r>
            <a:r>
              <a:rPr lang="en-US" i="1" dirty="0">
                <a:solidFill>
                  <a:schemeClr val="bg2">
                    <a:lumMod val="90000"/>
                    <a:lumOff val="10000"/>
                  </a:schemeClr>
                </a:solidFill>
                <a:ea typeface="+mn-lt"/>
                <a:cs typeface="+mn-lt"/>
              </a:rPr>
              <a:t>what we would be trying to implement with children’.</a:t>
            </a:r>
            <a:endParaRPr lang="en-US" dirty="0">
              <a:solidFill>
                <a:schemeClr val="bg2">
                  <a:lumMod val="90000"/>
                  <a:lumOff val="10000"/>
                </a:schemeClr>
              </a:solidFill>
            </a:endParaRPr>
          </a:p>
        </p:txBody>
      </p:sp>
      <p:sp>
        <p:nvSpPr>
          <p:cNvPr id="27" name="TextBox 26">
            <a:extLst>
              <a:ext uri="{FF2B5EF4-FFF2-40B4-BE49-F238E27FC236}">
                <a16:creationId xmlns:a16="http://schemas.microsoft.com/office/drawing/2014/main" id="{A24E3222-25AD-C846-EFD3-79DD0F3D23FB}"/>
              </a:ext>
            </a:extLst>
          </p:cNvPr>
          <p:cNvSpPr txBox="1"/>
          <p:nvPr/>
        </p:nvSpPr>
        <p:spPr>
          <a:xfrm>
            <a:off x="6241135" y="3630146"/>
            <a:ext cx="5750479" cy="461665"/>
          </a:xfrm>
          <a:prstGeom prst="rect">
            <a:avLst/>
          </a:prstGeom>
          <a:noFill/>
        </p:spPr>
        <p:txBody>
          <a:bodyPr wrap="square">
            <a:spAutoFit/>
          </a:bodyPr>
          <a:lstStyle/>
          <a:p>
            <a:r>
              <a:rPr lang="en-US" sz="2400" b="1">
                <a:solidFill>
                  <a:schemeClr val="bg2">
                    <a:lumMod val="90000"/>
                    <a:lumOff val="10000"/>
                  </a:schemeClr>
                </a:solidFill>
                <a:ea typeface="+mn-lt"/>
                <a:cs typeface="+mn-lt"/>
              </a:rPr>
              <a:t>Outdoor Learning with Student Teachers</a:t>
            </a:r>
            <a:endParaRPr lang="en-US" sz="2400" b="1">
              <a:solidFill>
                <a:schemeClr val="bg2">
                  <a:lumMod val="90000"/>
                  <a:lumOff val="10000"/>
                </a:schemeClr>
              </a:solidFill>
            </a:endParaRPr>
          </a:p>
        </p:txBody>
      </p:sp>
    </p:spTree>
    <p:extLst>
      <p:ext uri="{BB962C8B-B14F-4D97-AF65-F5344CB8AC3E}">
        <p14:creationId xmlns:p14="http://schemas.microsoft.com/office/powerpoint/2010/main" val="81380304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879D-6721-5F7B-2E51-A50D0B9DC1E3}"/>
              </a:ext>
            </a:extLst>
          </p:cNvPr>
          <p:cNvSpPr>
            <a:spLocks noGrp="1"/>
          </p:cNvSpPr>
          <p:nvPr>
            <p:ph type="title"/>
          </p:nvPr>
        </p:nvSpPr>
        <p:spPr>
          <a:xfrm>
            <a:off x="389106" y="346681"/>
            <a:ext cx="8092742" cy="1325563"/>
          </a:xfrm>
        </p:spPr>
        <p:txBody>
          <a:bodyPr>
            <a:normAutofit/>
          </a:bodyPr>
          <a:lstStyle/>
          <a:p>
            <a:r>
              <a:rPr lang="en-GB" b="1">
                <a:solidFill>
                  <a:srgbClr val="002060"/>
                </a:solidFill>
              </a:rPr>
              <a:t>Outdoor Learning as an evolving and responsive </a:t>
            </a:r>
            <a:r>
              <a:rPr lang="en-GB" b="1" i="1">
                <a:solidFill>
                  <a:srgbClr val="002060"/>
                </a:solidFill>
              </a:rPr>
              <a:t>process</a:t>
            </a:r>
            <a:endParaRPr lang="en-GB" b="1" i="1">
              <a:solidFill>
                <a:srgbClr val="002060"/>
              </a:solidFill>
              <a:ea typeface="Calibri"/>
              <a:cs typeface="Calibri"/>
            </a:endParaRPr>
          </a:p>
        </p:txBody>
      </p:sp>
      <p:graphicFrame>
        <p:nvGraphicFramePr>
          <p:cNvPr id="4" name="Content Placeholder 3">
            <a:extLst>
              <a:ext uri="{FF2B5EF4-FFF2-40B4-BE49-F238E27FC236}">
                <a16:creationId xmlns:a16="http://schemas.microsoft.com/office/drawing/2014/main" id="{1E7EF973-987E-77DB-FCB9-4F1C1A91F9A9}"/>
              </a:ext>
            </a:extLst>
          </p:cNvPr>
          <p:cNvGraphicFramePr>
            <a:graphicFrameLocks noGrp="1"/>
          </p:cNvGraphicFramePr>
          <p:nvPr>
            <p:ph idx="1"/>
            <p:extLst>
              <p:ext uri="{D42A27DB-BD31-4B8C-83A1-F6EECF244321}">
                <p14:modId xmlns:p14="http://schemas.microsoft.com/office/powerpoint/2010/main" val="2047918429"/>
              </p:ext>
            </p:extLst>
          </p:nvPr>
        </p:nvGraphicFramePr>
        <p:xfrm>
          <a:off x="5794815" y="931105"/>
          <a:ext cx="6984461" cy="5521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56FE2E03-8909-FD12-6736-9960DDBA3495}"/>
              </a:ext>
            </a:extLst>
          </p:cNvPr>
          <p:cNvSpPr txBox="1"/>
          <p:nvPr/>
        </p:nvSpPr>
        <p:spPr>
          <a:xfrm>
            <a:off x="389106" y="2018925"/>
            <a:ext cx="6684580" cy="4433408"/>
          </a:xfrm>
          <a:prstGeom prst="rect">
            <a:avLst/>
          </a:prstGeom>
          <a:noFill/>
          <a:ln w="38100">
            <a:solidFill>
              <a:schemeClr val="tx2">
                <a:lumMod val="90000"/>
                <a:lumOff val="10000"/>
              </a:schemeClr>
            </a:solidFill>
          </a:ln>
        </p:spPr>
        <p:txBody>
          <a:bodyPr wrap="square" lIns="91440" tIns="45720" rIns="91440" bIns="45720" anchor="t">
            <a:spAutoFit/>
          </a:bodyPr>
          <a:lstStyle/>
          <a:p>
            <a:pPr algn="ctr"/>
            <a:r>
              <a:rPr lang="en-GB" sz="2800">
                <a:solidFill>
                  <a:srgbClr val="002060"/>
                </a:solidFill>
              </a:rPr>
              <a:t>“…an educational process that allows a learner to develop knowledge, skills, attitudes, and behaviours through direct engagement with outdoor environments, and which provides the learner with a range of personal, educational, and social benefits, which may have wider value for society and the planet.” </a:t>
            </a:r>
            <a:endParaRPr lang="en-GB" sz="2800" dirty="0">
              <a:solidFill>
                <a:srgbClr val="002060"/>
              </a:solidFill>
              <a:ea typeface="Calibri"/>
              <a:cs typeface="Calibri"/>
            </a:endParaRPr>
          </a:p>
          <a:p>
            <a:endParaRPr lang="en-GB" sz="2800" dirty="0">
              <a:solidFill>
                <a:srgbClr val="002060"/>
              </a:solidFill>
              <a:ea typeface="Calibri"/>
              <a:cs typeface="Calibri"/>
            </a:endParaRPr>
          </a:p>
          <a:p>
            <a:r>
              <a:rPr lang="en-GB" sz="2800">
                <a:solidFill>
                  <a:srgbClr val="002060"/>
                </a:solidFill>
              </a:rPr>
              <a:t>(Beames et al., 2024, p. 2</a:t>
            </a:r>
            <a:endParaRPr lang="en-GB" sz="2800">
              <a:solidFill>
                <a:srgbClr val="002060"/>
              </a:solidFill>
              <a:ea typeface="Calibri"/>
              <a:cs typeface="Calibri"/>
            </a:endParaRPr>
          </a:p>
        </p:txBody>
      </p:sp>
    </p:spTree>
    <p:extLst>
      <p:ext uri="{BB962C8B-B14F-4D97-AF65-F5344CB8AC3E}">
        <p14:creationId xmlns:p14="http://schemas.microsoft.com/office/powerpoint/2010/main" val="299957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04DC7-20E9-363F-C0F0-DE51D22954AD}"/>
              </a:ext>
            </a:extLst>
          </p:cNvPr>
          <p:cNvSpPr>
            <a:spLocks noGrp="1"/>
          </p:cNvSpPr>
          <p:nvPr>
            <p:ph type="title"/>
          </p:nvPr>
        </p:nvSpPr>
        <p:spPr>
          <a:xfrm>
            <a:off x="948559" y="334879"/>
            <a:ext cx="10515600" cy="1325563"/>
          </a:xfrm>
        </p:spPr>
        <p:txBody>
          <a:bodyPr>
            <a:normAutofit/>
          </a:bodyPr>
          <a:lstStyle/>
          <a:p>
            <a:r>
              <a:rPr lang="en-GB" b="1">
                <a:solidFill>
                  <a:srgbClr val="002060"/>
                </a:solidFill>
              </a:rPr>
              <a:t>The</a:t>
            </a:r>
            <a:r>
              <a:rPr lang="en-GB" b="1" dirty="0">
                <a:solidFill>
                  <a:srgbClr val="002060"/>
                </a:solidFill>
              </a:rPr>
              <a:t> </a:t>
            </a:r>
            <a:r>
              <a:rPr lang="en-GB" b="1">
                <a:solidFill>
                  <a:srgbClr val="002060"/>
                </a:solidFill>
              </a:rPr>
              <a:t>Urgency of Outdoor Learning</a:t>
            </a:r>
            <a:endParaRPr lang="en-GB" b="1">
              <a:solidFill>
                <a:srgbClr val="002060"/>
              </a:solidFill>
              <a:ea typeface="Calibri"/>
              <a:cs typeface="Calibri"/>
            </a:endParaRPr>
          </a:p>
        </p:txBody>
      </p:sp>
      <p:graphicFrame>
        <p:nvGraphicFramePr>
          <p:cNvPr id="4" name="Content Placeholder 3">
            <a:extLst>
              <a:ext uri="{FF2B5EF4-FFF2-40B4-BE49-F238E27FC236}">
                <a16:creationId xmlns:a16="http://schemas.microsoft.com/office/drawing/2014/main" id="{BD45CB44-B7EA-D105-8C0B-0DB30D3A553D}"/>
              </a:ext>
            </a:extLst>
          </p:cNvPr>
          <p:cNvGraphicFramePr>
            <a:graphicFrameLocks noGrp="1"/>
          </p:cNvGraphicFramePr>
          <p:nvPr>
            <p:ph idx="1"/>
            <p:extLst>
              <p:ext uri="{D42A27DB-BD31-4B8C-83A1-F6EECF244321}">
                <p14:modId xmlns:p14="http://schemas.microsoft.com/office/powerpoint/2010/main" val="3592292750"/>
              </p:ext>
            </p:extLst>
          </p:nvPr>
        </p:nvGraphicFramePr>
        <p:xfrm>
          <a:off x="1097017" y="1261213"/>
          <a:ext cx="9997966" cy="5074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7406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9F82-9676-C2CA-D8B3-3F4CA5B8CD1A}"/>
              </a:ext>
            </a:extLst>
          </p:cNvPr>
          <p:cNvSpPr>
            <a:spLocks noGrp="1"/>
          </p:cNvSpPr>
          <p:nvPr>
            <p:ph type="title"/>
          </p:nvPr>
        </p:nvSpPr>
        <p:spPr/>
        <p:txBody>
          <a:bodyPr/>
          <a:lstStyle/>
          <a:p>
            <a:r>
              <a:rPr lang="en-GB" b="1">
                <a:solidFill>
                  <a:srgbClr val="002060"/>
                </a:solidFill>
              </a:rPr>
              <a:t>Signposting...</a:t>
            </a:r>
            <a:endParaRPr lang="en-GB" b="1">
              <a:solidFill>
                <a:srgbClr val="002060"/>
              </a:solidFill>
              <a:ea typeface="Calibri"/>
              <a:cs typeface="Calibri"/>
            </a:endParaRPr>
          </a:p>
        </p:txBody>
      </p:sp>
      <p:graphicFrame>
        <p:nvGraphicFramePr>
          <p:cNvPr id="4" name="Content Placeholder 3">
            <a:extLst>
              <a:ext uri="{FF2B5EF4-FFF2-40B4-BE49-F238E27FC236}">
                <a16:creationId xmlns:a16="http://schemas.microsoft.com/office/drawing/2014/main" id="{1C41D84A-365A-83D7-2149-B0F0657850CE}"/>
              </a:ext>
            </a:extLst>
          </p:cNvPr>
          <p:cNvGraphicFramePr>
            <a:graphicFrameLocks noGrp="1"/>
          </p:cNvGraphicFramePr>
          <p:nvPr>
            <p:ph idx="1"/>
          </p:nvPr>
        </p:nvGraphicFramePr>
        <p:xfrm>
          <a:off x="838200" y="1589541"/>
          <a:ext cx="10515600" cy="4903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0479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E1D8DC-4046-90FD-1A60-1F07B9C91B8B}"/>
              </a:ext>
            </a:extLst>
          </p:cNvPr>
          <p:cNvSpPr>
            <a:spLocks noGrp="1"/>
          </p:cNvSpPr>
          <p:nvPr>
            <p:ph type="title"/>
          </p:nvPr>
        </p:nvSpPr>
        <p:spPr>
          <a:xfrm>
            <a:off x="838201" y="345810"/>
            <a:ext cx="5120561" cy="1325563"/>
          </a:xfrm>
        </p:spPr>
        <p:txBody>
          <a:bodyPr>
            <a:normAutofit/>
          </a:bodyPr>
          <a:lstStyle/>
          <a:p>
            <a:r>
              <a:rPr lang="en-US" b="1">
                <a:solidFill>
                  <a:srgbClr val="002060"/>
                </a:solidFill>
              </a:rPr>
              <a:t>Place-</a:t>
            </a:r>
            <a:r>
              <a:rPr lang="en-US" b="1" i="1">
                <a:solidFill>
                  <a:srgbClr val="002060"/>
                </a:solidFill>
              </a:rPr>
              <a:t>responsive </a:t>
            </a:r>
            <a:r>
              <a:rPr lang="en-US" b="1">
                <a:solidFill>
                  <a:srgbClr val="002060"/>
                </a:solidFill>
              </a:rPr>
              <a:t>pedagogy </a:t>
            </a:r>
            <a:endParaRPr lang="en-US" b="1">
              <a:solidFill>
                <a:srgbClr val="002060"/>
              </a:solidFill>
              <a:ea typeface="Calibri"/>
              <a:cs typeface="Calibri"/>
            </a:endParaRPr>
          </a:p>
        </p:txBody>
      </p:sp>
      <p:sp>
        <p:nvSpPr>
          <p:cNvPr id="3" name="Content Placeholder 2">
            <a:extLst>
              <a:ext uri="{FF2B5EF4-FFF2-40B4-BE49-F238E27FC236}">
                <a16:creationId xmlns:a16="http://schemas.microsoft.com/office/drawing/2014/main" id="{66759145-2A75-150C-4931-9330F666245B}"/>
              </a:ext>
            </a:extLst>
          </p:cNvPr>
          <p:cNvSpPr>
            <a:spLocks noGrp="1"/>
          </p:cNvSpPr>
          <p:nvPr>
            <p:ph idx="1"/>
          </p:nvPr>
        </p:nvSpPr>
        <p:spPr>
          <a:xfrm>
            <a:off x="245806" y="1825624"/>
            <a:ext cx="6115665" cy="4847549"/>
          </a:xfrm>
        </p:spPr>
        <p:txBody>
          <a:bodyPr vert="horz" lIns="91440" tIns="45720" rIns="91440" bIns="45720" rtlCol="0" anchor="t">
            <a:normAutofit fontScale="92500" lnSpcReduction="20000"/>
          </a:bodyPr>
          <a:lstStyle/>
          <a:p>
            <a:r>
              <a:rPr lang="en-GB" sz="3000" dirty="0">
                <a:solidFill>
                  <a:srgbClr val="002060"/>
                </a:solidFill>
              </a:rPr>
              <a:t>Positions </a:t>
            </a:r>
            <a:r>
              <a:rPr lang="en-GB" sz="3000" b="1" dirty="0">
                <a:solidFill>
                  <a:srgbClr val="002060"/>
                </a:solidFill>
              </a:rPr>
              <a:t>place</a:t>
            </a:r>
            <a:r>
              <a:rPr lang="en-GB" sz="3000" dirty="0">
                <a:solidFill>
                  <a:srgbClr val="002060"/>
                </a:solidFill>
              </a:rPr>
              <a:t> at the heart of pedagogy within different </a:t>
            </a:r>
            <a:r>
              <a:rPr lang="en-GB" sz="3000" b="1" dirty="0">
                <a:solidFill>
                  <a:srgbClr val="002060"/>
                </a:solidFill>
              </a:rPr>
              <a:t>temporal</a:t>
            </a:r>
            <a:r>
              <a:rPr lang="en-GB" sz="3000" dirty="0">
                <a:solidFill>
                  <a:srgbClr val="002060"/>
                </a:solidFill>
              </a:rPr>
              <a:t> and </a:t>
            </a:r>
            <a:r>
              <a:rPr lang="en-GB" sz="3000" b="1" dirty="0">
                <a:solidFill>
                  <a:srgbClr val="002060"/>
                </a:solidFill>
              </a:rPr>
              <a:t>spatial</a:t>
            </a:r>
            <a:r>
              <a:rPr lang="en-GB" sz="3000" dirty="0">
                <a:solidFill>
                  <a:srgbClr val="002060"/>
                </a:solidFill>
              </a:rPr>
              <a:t> planes</a:t>
            </a:r>
            <a:endParaRPr lang="en-GB" sz="3000" dirty="0">
              <a:solidFill>
                <a:srgbClr val="002060"/>
              </a:solidFill>
              <a:ea typeface="Calibri"/>
              <a:cs typeface="Calibri"/>
            </a:endParaRPr>
          </a:p>
          <a:p>
            <a:r>
              <a:rPr lang="en-US" sz="3000" b="1" i="1" dirty="0">
                <a:solidFill>
                  <a:srgbClr val="002060"/>
                </a:solidFill>
              </a:rPr>
              <a:t>Critical engagement</a:t>
            </a:r>
            <a:r>
              <a:rPr lang="en-US" sz="3000" dirty="0">
                <a:solidFill>
                  <a:srgbClr val="002060"/>
                </a:solidFill>
              </a:rPr>
              <a:t> in the 'here and now' and in the 'there and then' (Biesta, 2021).</a:t>
            </a:r>
            <a:endParaRPr lang="en-US" sz="3000" dirty="0">
              <a:solidFill>
                <a:srgbClr val="002060"/>
              </a:solidFill>
              <a:ea typeface="Calibri"/>
              <a:cs typeface="Calibri"/>
            </a:endParaRPr>
          </a:p>
          <a:p>
            <a:r>
              <a:rPr lang="en-US" sz="3000" b="1" dirty="0">
                <a:solidFill>
                  <a:srgbClr val="002060"/>
                </a:solidFill>
              </a:rPr>
              <a:t>'In the moment' </a:t>
            </a:r>
            <a:r>
              <a:rPr lang="en-US" sz="3000" dirty="0">
                <a:solidFill>
                  <a:srgbClr val="002060"/>
                </a:solidFill>
              </a:rPr>
              <a:t>responsive, active noticing (Mason, 2002) of connections and interactions.</a:t>
            </a:r>
            <a:endParaRPr lang="en-US" sz="3000" dirty="0">
              <a:solidFill>
                <a:srgbClr val="002060"/>
              </a:solidFill>
              <a:ea typeface="Calibri"/>
              <a:cs typeface="Calibri"/>
            </a:endParaRPr>
          </a:p>
          <a:p>
            <a:r>
              <a:rPr lang="en-US" sz="3000" b="1" dirty="0">
                <a:solidFill>
                  <a:srgbClr val="002060"/>
                </a:solidFill>
                <a:ea typeface="Calibri"/>
                <a:cs typeface="Calibri"/>
              </a:rPr>
              <a:t>Inclusive </a:t>
            </a:r>
            <a:r>
              <a:rPr lang="en-US" sz="3000" dirty="0">
                <a:solidFill>
                  <a:srgbClr val="002060"/>
                </a:solidFill>
                <a:ea typeface="Calibri"/>
                <a:cs typeface="Calibri"/>
              </a:rPr>
              <a:t>and </a:t>
            </a:r>
            <a:r>
              <a:rPr lang="en-US" sz="3000" b="1" dirty="0">
                <a:solidFill>
                  <a:srgbClr val="002060"/>
                </a:solidFill>
                <a:ea typeface="Calibri"/>
                <a:cs typeface="Calibri"/>
              </a:rPr>
              <a:t>holistic </a:t>
            </a:r>
            <a:r>
              <a:rPr lang="en-US" sz="3000" dirty="0">
                <a:solidFill>
                  <a:srgbClr val="002060"/>
                </a:solidFill>
                <a:ea typeface="Calibri"/>
                <a:cs typeface="Calibri"/>
              </a:rPr>
              <a:t>approaches that </a:t>
            </a:r>
            <a:r>
              <a:rPr lang="en-US" sz="3000" b="1" i="1" dirty="0">
                <a:solidFill>
                  <a:srgbClr val="002060"/>
                </a:solidFill>
                <a:ea typeface="Calibri"/>
                <a:cs typeface="Calibri"/>
              </a:rPr>
              <a:t>respond </a:t>
            </a:r>
            <a:r>
              <a:rPr lang="en-US" sz="3000" dirty="0">
                <a:solidFill>
                  <a:srgbClr val="002060"/>
                </a:solidFill>
                <a:ea typeface="Calibri"/>
                <a:cs typeface="Calibri"/>
              </a:rPr>
              <a:t>to people and places (Sors, 2025)</a:t>
            </a:r>
          </a:p>
          <a:p>
            <a:r>
              <a:rPr lang="en-GB" sz="3000" dirty="0">
                <a:solidFill>
                  <a:srgbClr val="002060"/>
                </a:solidFill>
              </a:rPr>
              <a:t>From the ‘</a:t>
            </a:r>
            <a:r>
              <a:rPr lang="en-GB" sz="3000" b="1" dirty="0">
                <a:solidFill>
                  <a:srgbClr val="002060"/>
                </a:solidFill>
              </a:rPr>
              <a:t>safe and familiar</a:t>
            </a:r>
            <a:r>
              <a:rPr lang="en-GB" sz="3000" dirty="0">
                <a:solidFill>
                  <a:srgbClr val="002060"/>
                </a:solidFill>
              </a:rPr>
              <a:t>’ to the ‘</a:t>
            </a:r>
            <a:r>
              <a:rPr lang="en-GB" sz="3000" b="1" dirty="0">
                <a:solidFill>
                  <a:srgbClr val="002060"/>
                </a:solidFill>
              </a:rPr>
              <a:t>distant</a:t>
            </a:r>
            <a:r>
              <a:rPr lang="en-GB" sz="3000" dirty="0">
                <a:solidFill>
                  <a:srgbClr val="002060"/>
                </a:solidFill>
              </a:rPr>
              <a:t> </a:t>
            </a:r>
            <a:r>
              <a:rPr lang="en-GB" sz="3000" b="1" dirty="0">
                <a:solidFill>
                  <a:srgbClr val="002060"/>
                </a:solidFill>
              </a:rPr>
              <a:t>and strange</a:t>
            </a:r>
            <a:r>
              <a:rPr lang="en-GB" sz="3000" dirty="0">
                <a:solidFill>
                  <a:srgbClr val="002060"/>
                </a:solidFill>
              </a:rPr>
              <a:t>’ (Sobel, 2013)</a:t>
            </a:r>
            <a:endParaRPr lang="en-US" sz="3000" dirty="0">
              <a:solidFill>
                <a:srgbClr val="000000"/>
              </a:solidFill>
              <a:ea typeface="Calibri"/>
              <a:cs typeface="Calibri"/>
            </a:endParaRPr>
          </a:p>
          <a:p>
            <a:pPr marL="0" indent="0">
              <a:buNone/>
            </a:pPr>
            <a:endParaRPr lang="en-US" sz="2200" dirty="0">
              <a:ea typeface="Calibri"/>
              <a:cs typeface="Calibri"/>
            </a:endParaRPr>
          </a:p>
        </p:txBody>
      </p:sp>
      <p:sp>
        <p:nvSpPr>
          <p:cNvPr id="42" name="Oval 4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A collage of photographs of York St John University campus ">
            <a:extLst>
              <a:ext uri="{FF2B5EF4-FFF2-40B4-BE49-F238E27FC236}">
                <a16:creationId xmlns:a16="http://schemas.microsoft.com/office/drawing/2014/main" id="{42953BEC-82E2-9B4D-6D83-E5E86B2245AB}"/>
              </a:ext>
            </a:extLst>
          </p:cNvPr>
          <p:cNvPicPr>
            <a:picLocks noChangeAspect="1"/>
          </p:cNvPicPr>
          <p:nvPr/>
        </p:nvPicPr>
        <p:blipFill>
          <a:blip r:embed="rId3"/>
          <a:srcRect t="26246" b="19607"/>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44" name="Arc 4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4" descr="A group of people in a forest">
            <a:extLst>
              <a:ext uri="{FF2B5EF4-FFF2-40B4-BE49-F238E27FC236}">
                <a16:creationId xmlns:a16="http://schemas.microsoft.com/office/drawing/2014/main" id="{774C41F2-5257-3C24-FB67-9D692D35134D}"/>
              </a:ext>
            </a:extLst>
          </p:cNvPr>
          <p:cNvPicPr>
            <a:picLocks noChangeAspect="1"/>
          </p:cNvPicPr>
          <p:nvPr/>
        </p:nvPicPr>
        <p:blipFill>
          <a:blip r:embed="rId4"/>
          <a:srcRect l="12249" r="-4" b="-4"/>
          <a:stretch>
            <a:fillRect/>
          </a:stretch>
        </p:blipFill>
        <p:spPr>
          <a:xfrm>
            <a:off x="8918494"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14" name="Picture 13" descr="A group of people holding egg cartons">
            <a:extLst>
              <a:ext uri="{FF2B5EF4-FFF2-40B4-BE49-F238E27FC236}">
                <a16:creationId xmlns:a16="http://schemas.microsoft.com/office/drawing/2014/main" id="{EC5B77C8-EBF2-D513-ADEB-630CF7D53EE4}"/>
              </a:ext>
            </a:extLst>
          </p:cNvPr>
          <p:cNvPicPr>
            <a:picLocks noChangeAspect="1"/>
          </p:cNvPicPr>
          <p:nvPr/>
        </p:nvPicPr>
        <p:blipFill>
          <a:blip r:embed="rId5"/>
          <a:srcRect l="4209" r="10642" b="-3"/>
          <a:stretch>
            <a:fillRect/>
          </a:stretch>
        </p:blipFill>
        <p:spPr>
          <a:xfrm>
            <a:off x="6096000" y="0"/>
            <a:ext cx="3343282" cy="2905636"/>
          </a:xfrm>
          <a:custGeom>
            <a:avLst/>
            <a:gdLst/>
            <a:ahLst/>
            <a:cxnLst/>
            <a:rect l="l" t="t" r="r" b="b"/>
            <a:pathLst>
              <a:path w="3343282" h="2905646">
                <a:moveTo>
                  <a:pt x="546801" y="0"/>
                </a:moveTo>
                <a:lnTo>
                  <a:pt x="2796481" y="0"/>
                </a:lnTo>
                <a:lnTo>
                  <a:pt x="2853670" y="51976"/>
                </a:lnTo>
                <a:cubicBezTo>
                  <a:pt x="3156177" y="354484"/>
                  <a:pt x="3343282" y="772394"/>
                  <a:pt x="3343282" y="1234005"/>
                </a:cubicBezTo>
                <a:cubicBezTo>
                  <a:pt x="3343282" y="2157227"/>
                  <a:pt x="2594863" y="2905646"/>
                  <a:pt x="1671641" y="2905646"/>
                </a:cubicBezTo>
                <a:cubicBezTo>
                  <a:pt x="748420" y="2905646"/>
                  <a:pt x="0" y="2157227"/>
                  <a:pt x="0" y="1234005"/>
                </a:cubicBezTo>
                <a:cubicBezTo>
                  <a:pt x="0" y="772394"/>
                  <a:pt x="187105" y="354484"/>
                  <a:pt x="489613" y="51976"/>
                </a:cubicBezTo>
                <a:close/>
              </a:path>
            </a:pathLst>
          </a:custGeom>
        </p:spPr>
      </p:pic>
    </p:spTree>
    <p:extLst>
      <p:ext uri="{BB962C8B-B14F-4D97-AF65-F5344CB8AC3E}">
        <p14:creationId xmlns:p14="http://schemas.microsoft.com/office/powerpoint/2010/main" val="2136786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D694-9995-A864-99E5-921FCDBDB0AA}"/>
              </a:ext>
            </a:extLst>
          </p:cNvPr>
          <p:cNvSpPr>
            <a:spLocks noGrp="1"/>
          </p:cNvSpPr>
          <p:nvPr>
            <p:ph type="title"/>
          </p:nvPr>
        </p:nvSpPr>
        <p:spPr>
          <a:xfrm>
            <a:off x="838200" y="0"/>
            <a:ext cx="10515600" cy="1325563"/>
          </a:xfrm>
        </p:spPr>
        <p:txBody>
          <a:bodyPr/>
          <a:lstStyle/>
          <a:p>
            <a:r>
              <a:rPr lang="en-US" b="1" dirty="0">
                <a:ea typeface="Calibri Light"/>
                <a:cs typeface="Calibri Light"/>
              </a:rPr>
              <a:t>Slow pedagogy </a:t>
            </a:r>
          </a:p>
        </p:txBody>
      </p:sp>
      <p:graphicFrame>
        <p:nvGraphicFramePr>
          <p:cNvPr id="4" name="Content Placeholder 3">
            <a:extLst>
              <a:ext uri="{FF2B5EF4-FFF2-40B4-BE49-F238E27FC236}">
                <a16:creationId xmlns:a16="http://schemas.microsoft.com/office/drawing/2014/main" id="{6E48897A-A478-70A2-7FEF-1CB68F2E98E5}"/>
              </a:ext>
            </a:extLst>
          </p:cNvPr>
          <p:cNvGraphicFramePr>
            <a:graphicFrameLocks noGrp="1"/>
          </p:cNvGraphicFramePr>
          <p:nvPr>
            <p:ph idx="1"/>
            <p:extLst>
              <p:ext uri="{D42A27DB-BD31-4B8C-83A1-F6EECF244321}">
                <p14:modId xmlns:p14="http://schemas.microsoft.com/office/powerpoint/2010/main" val="1521263129"/>
              </p:ext>
            </p:extLst>
          </p:nvPr>
        </p:nvGraphicFramePr>
        <p:xfrm>
          <a:off x="378696" y="2206047"/>
          <a:ext cx="10975104" cy="3892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FDEA6ACA-F943-482A-7705-86A626BA3716}"/>
              </a:ext>
            </a:extLst>
          </p:cNvPr>
          <p:cNvSpPr txBox="1"/>
          <p:nvPr/>
        </p:nvSpPr>
        <p:spPr>
          <a:xfrm>
            <a:off x="838200" y="969531"/>
            <a:ext cx="10515600" cy="1200329"/>
          </a:xfrm>
          <a:prstGeom prst="rect">
            <a:avLst/>
          </a:prstGeom>
          <a:noFill/>
        </p:spPr>
        <p:txBody>
          <a:bodyPr wrap="square">
            <a:spAutoFit/>
          </a:bodyPr>
          <a:lstStyle/>
          <a:p>
            <a:r>
              <a:rPr lang="en-GB" sz="2400" dirty="0"/>
              <a:t>Encourages ‘meaning-makers to experientially and reflectively access and address their corporeality, </a:t>
            </a:r>
            <a:r>
              <a:rPr lang="en-GB" sz="2400" dirty="0" err="1"/>
              <a:t>intercorporeality</a:t>
            </a:r>
            <a:r>
              <a:rPr lang="en-GB" sz="2400" dirty="0"/>
              <a:t>, sensations, and perceptions of time, space, and, perhaps, the place’ (Payne and </a:t>
            </a:r>
            <a:r>
              <a:rPr lang="en-GB" sz="2400" dirty="0" err="1"/>
              <a:t>Wattchow</a:t>
            </a:r>
            <a:r>
              <a:rPr lang="en-GB" sz="2400" dirty="0"/>
              <a:t>, 2009, p.30)</a:t>
            </a:r>
          </a:p>
        </p:txBody>
      </p:sp>
      <p:sp>
        <p:nvSpPr>
          <p:cNvPr id="8" name="TextBox 7">
            <a:extLst>
              <a:ext uri="{FF2B5EF4-FFF2-40B4-BE49-F238E27FC236}">
                <a16:creationId xmlns:a16="http://schemas.microsoft.com/office/drawing/2014/main" id="{D0225371-BE19-6BBA-4607-692FF4769E7E}"/>
              </a:ext>
            </a:extLst>
          </p:cNvPr>
          <p:cNvSpPr txBox="1"/>
          <p:nvPr/>
        </p:nvSpPr>
        <p:spPr>
          <a:xfrm>
            <a:off x="378696" y="6306233"/>
            <a:ext cx="12055077" cy="400110"/>
          </a:xfrm>
          <a:prstGeom prst="rect">
            <a:avLst/>
          </a:prstGeom>
          <a:noFill/>
        </p:spPr>
        <p:txBody>
          <a:bodyPr wrap="square">
            <a:spAutoFit/>
          </a:bodyPr>
          <a:lstStyle/>
          <a:p>
            <a:pPr lvl="0"/>
            <a:r>
              <a:rPr lang="en-US" sz="2000" dirty="0">
                <a:hlinkClick r:id="rId8"/>
              </a:rPr>
              <a:t>Link to films and training on slow pedagogy 'the Urgency of Slow' on the Froebel Trust website (Clark, 2021)</a:t>
            </a:r>
            <a:r>
              <a:rPr lang="en-US" sz="2000" dirty="0"/>
              <a:t> </a:t>
            </a:r>
            <a:endParaRPr lang="en-GB" sz="2000" dirty="0"/>
          </a:p>
        </p:txBody>
      </p:sp>
    </p:spTree>
    <p:extLst>
      <p:ext uri="{BB962C8B-B14F-4D97-AF65-F5344CB8AC3E}">
        <p14:creationId xmlns:p14="http://schemas.microsoft.com/office/powerpoint/2010/main" val="336413285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c8ae38e-f85b-4309-b7ec-862815a37aee}" enabled="0" method="" siteId="{5c8ae38e-f85b-4309-b7ec-862815a37aee}" removed="1"/>
</clbl:labelList>
</file>

<file path=docProps/app.xml><?xml version="1.0" encoding="utf-8"?>
<Properties xmlns="http://schemas.openxmlformats.org/officeDocument/2006/extended-properties" xmlns:vt="http://schemas.openxmlformats.org/officeDocument/2006/docPropsVTypes">
  <TotalTime>67</TotalTime>
  <Words>9839</Words>
  <Application>Microsoft Office PowerPoint</Application>
  <PresentationFormat>Widescreen</PresentationFormat>
  <Paragraphs>587</Paragraphs>
  <Slides>28</Slides>
  <Notes>26</Notes>
  <HiddenSlides>0</HiddenSlides>
  <MMClips>3</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1_Office Theme</vt:lpstr>
      <vt:lpstr>2_Office Theme</vt:lpstr>
      <vt:lpstr>From Campus to Community  Exploring creative pedagogies  in outdoor learning to engage with place, inclusion and environmental justice </vt:lpstr>
      <vt:lpstr>Workshop Objectives</vt:lpstr>
      <vt:lpstr>Origins in the Early Years</vt:lpstr>
      <vt:lpstr>PowerPoint Presentation</vt:lpstr>
      <vt:lpstr>Outdoor Learning as an evolving and responsive process</vt:lpstr>
      <vt:lpstr>The Urgency of Outdoor Learning</vt:lpstr>
      <vt:lpstr>Signposting...</vt:lpstr>
      <vt:lpstr>Place-responsive pedagogy </vt:lpstr>
      <vt:lpstr>Slow pedagogy </vt:lpstr>
      <vt:lpstr>Experiential learning (Dewey, 1938)</vt:lpstr>
      <vt:lpstr>Theory underpinning module design</vt:lpstr>
      <vt:lpstr> Place-responsive pedagogy as inclusion (Sors, 2025)</vt:lpstr>
      <vt:lpstr>Pedagogy adapts to the learner.  </vt:lpstr>
      <vt:lpstr>Collaborative and responsive curriculum design in HE</vt:lpstr>
      <vt:lpstr>Authentic and responsive curriculum design  Open pedagogical approaches foster a range of responses as student-teachers explore theories, perspectives and worldviews   </vt:lpstr>
      <vt:lpstr>Research: Student-teacher voice</vt:lpstr>
      <vt:lpstr>Embodied learning and sensorial connections</vt:lpstr>
      <vt:lpstr>Collaboration and  connection within a  community of learning </vt:lpstr>
      <vt:lpstr>Micro-exploration – perspectives of a snail</vt:lpstr>
      <vt:lpstr>Being in a place</vt:lpstr>
      <vt:lpstr>Beach floor </vt:lpstr>
      <vt:lpstr>Reflection and discussion</vt:lpstr>
      <vt:lpstr>Inclusive, Responsive and Adaptive Practice</vt:lpstr>
      <vt:lpstr>Transformative values </vt:lpstr>
      <vt:lpstr>Reflexive and authentic practice</vt:lpstr>
      <vt:lpstr>Where to find our research</vt:lpstr>
      <vt:lpstr>References</vt:lpstr>
      <vt:lpstr>References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Next Generation of Outdoor Learning:  Fostering situated place-responsive, world-centred pedagogy in Initial Teacher Education </dc:title>
  <dc:creator>Lucy Sors</dc:creator>
  <cp:lastModifiedBy>Jennifer Huntsley</cp:lastModifiedBy>
  <cp:revision>42</cp:revision>
  <cp:lastPrinted>2026-06-11T11:43:17Z</cp:lastPrinted>
  <dcterms:created xsi:type="dcterms:W3CDTF">2025-06-24T09:05:14Z</dcterms:created>
  <dcterms:modified xsi:type="dcterms:W3CDTF">2026-07-22T18:44:27Z</dcterms:modified>
</cp:coreProperties>
</file>