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341" r:id="rId3"/>
    <p:sldId id="339" r:id="rId4"/>
    <p:sldId id="262" r:id="rId5"/>
    <p:sldId id="258" r:id="rId6"/>
    <p:sldId id="261" r:id="rId7"/>
    <p:sldId id="265" r:id="rId8"/>
    <p:sldId id="340" r:id="rId9"/>
    <p:sldId id="342" r:id="rId10"/>
    <p:sldId id="267" r:id="rId11"/>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837302-6570-43F0-AFD5-C2042D2C872E}" v="3213" dt="2026-03-24T22:07:46.9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19" autoAdjust="0"/>
    <p:restoredTop sz="62165" autoAdjust="0"/>
  </p:normalViewPr>
  <p:slideViewPr>
    <p:cSldViewPr snapToGrid="0">
      <p:cViewPr varScale="1">
        <p:scale>
          <a:sx n="46" d="100"/>
          <a:sy n="46" d="100"/>
        </p:scale>
        <p:origin x="12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5B42F4-31F2-4191-B5AC-84E880956EF6}" type="doc">
      <dgm:prSet loTypeId="urn:microsoft.com/office/officeart/2005/8/layout/venn2" loCatId="relationship" qsTypeId="urn:microsoft.com/office/officeart/2005/8/quickstyle/simple3" qsCatId="simple" csTypeId="urn:microsoft.com/office/officeart/2005/8/colors/accent2_2" csCatId="accent2" phldr="1"/>
      <dgm:spPr/>
      <dgm:t>
        <a:bodyPr/>
        <a:lstStyle/>
        <a:p>
          <a:endParaRPr lang="en-GB"/>
        </a:p>
      </dgm:t>
    </dgm:pt>
    <dgm:pt modelId="{F59D8A9B-A046-4B60-9FEA-DD4479F85499}">
      <dgm:prSet phldrT="[Text]" phldr="0" custT="1"/>
      <dgm:spPr/>
      <dgm:t>
        <a:bodyPr/>
        <a:lstStyle/>
        <a:p>
          <a:r>
            <a:rPr lang="en-GB" sz="1800" dirty="0"/>
            <a:t>Research Philosophy </a:t>
          </a:r>
        </a:p>
      </dgm:t>
    </dgm:pt>
    <dgm:pt modelId="{7FE7EE6D-933B-43C1-8291-8DA03A5012DB}" type="parTrans" cxnId="{5F3AE868-4319-405E-8B65-AD1993D6F259}">
      <dgm:prSet/>
      <dgm:spPr/>
      <dgm:t>
        <a:bodyPr/>
        <a:lstStyle/>
        <a:p>
          <a:endParaRPr lang="en-GB"/>
        </a:p>
      </dgm:t>
    </dgm:pt>
    <dgm:pt modelId="{37423068-D3C5-4AA8-B68B-F90B8B3D1D7A}" type="sibTrans" cxnId="{5F3AE868-4319-405E-8B65-AD1993D6F259}">
      <dgm:prSet/>
      <dgm:spPr/>
      <dgm:t>
        <a:bodyPr/>
        <a:lstStyle/>
        <a:p>
          <a:endParaRPr lang="en-GB"/>
        </a:p>
      </dgm:t>
    </dgm:pt>
    <dgm:pt modelId="{4D7707AD-DF6C-46C6-A61F-69F91AD8AA9D}">
      <dgm:prSet phldrT="[Text]" phldr="0" custT="1"/>
      <dgm:spPr/>
      <dgm:t>
        <a:bodyPr/>
        <a:lstStyle/>
        <a:p>
          <a:r>
            <a:rPr lang="en-GB" sz="1800" dirty="0"/>
            <a:t>Research Strategy</a:t>
          </a:r>
        </a:p>
      </dgm:t>
    </dgm:pt>
    <dgm:pt modelId="{56FCA7C6-EE36-4CF3-A461-ABAA1A2236AA}" type="parTrans" cxnId="{72AA03DD-9DC9-45BC-B53E-F2B38EBD03A0}">
      <dgm:prSet/>
      <dgm:spPr/>
      <dgm:t>
        <a:bodyPr/>
        <a:lstStyle/>
        <a:p>
          <a:endParaRPr lang="en-GB"/>
        </a:p>
      </dgm:t>
    </dgm:pt>
    <dgm:pt modelId="{B3998978-C872-4C5A-ADF0-316B3144EC14}" type="sibTrans" cxnId="{72AA03DD-9DC9-45BC-B53E-F2B38EBD03A0}">
      <dgm:prSet/>
      <dgm:spPr/>
      <dgm:t>
        <a:bodyPr/>
        <a:lstStyle/>
        <a:p>
          <a:endParaRPr lang="en-GB"/>
        </a:p>
      </dgm:t>
    </dgm:pt>
    <dgm:pt modelId="{531DF8D4-6B6F-4D18-A3E4-34DFB26ACB88}">
      <dgm:prSet phldrT="[Text]" phldr="0" custT="1"/>
      <dgm:spPr/>
      <dgm:t>
        <a:bodyPr/>
        <a:lstStyle/>
        <a:p>
          <a:r>
            <a:rPr lang="en-GB" sz="1800" dirty="0"/>
            <a:t>Techniques and Procedures</a:t>
          </a:r>
        </a:p>
      </dgm:t>
    </dgm:pt>
    <dgm:pt modelId="{5955ED67-701D-4D76-8880-A6A551DE6BD4}" type="parTrans" cxnId="{C32D8D24-4717-4A6F-AD7B-B7183D018480}">
      <dgm:prSet/>
      <dgm:spPr/>
      <dgm:t>
        <a:bodyPr/>
        <a:lstStyle/>
        <a:p>
          <a:endParaRPr lang="en-GB"/>
        </a:p>
      </dgm:t>
    </dgm:pt>
    <dgm:pt modelId="{27F669A5-0430-439F-88CA-621ADF942CB9}" type="sibTrans" cxnId="{C32D8D24-4717-4A6F-AD7B-B7183D018480}">
      <dgm:prSet/>
      <dgm:spPr/>
      <dgm:t>
        <a:bodyPr/>
        <a:lstStyle/>
        <a:p>
          <a:endParaRPr lang="en-GB"/>
        </a:p>
      </dgm:t>
    </dgm:pt>
    <dgm:pt modelId="{98F749CC-712E-44D9-8BA5-7E648DA7C6C3}">
      <dgm:prSet phldrT="[Text]" phldr="0" custT="1"/>
      <dgm:spPr/>
      <dgm:t>
        <a:bodyPr/>
        <a:lstStyle/>
        <a:p>
          <a:r>
            <a:rPr lang="en-GB" sz="1800" dirty="0"/>
            <a:t>Research Approach</a:t>
          </a:r>
        </a:p>
      </dgm:t>
    </dgm:pt>
    <dgm:pt modelId="{39B6FF78-880B-42C7-92B1-7F9D36E3A6EF}" type="parTrans" cxnId="{9E0F63E4-7CC6-43D2-84D0-3E27EB020FBE}">
      <dgm:prSet/>
      <dgm:spPr/>
      <dgm:t>
        <a:bodyPr/>
        <a:lstStyle/>
        <a:p>
          <a:endParaRPr lang="en-GB"/>
        </a:p>
      </dgm:t>
    </dgm:pt>
    <dgm:pt modelId="{4FF65826-1B7C-4E4E-A93A-83BC845942B3}" type="sibTrans" cxnId="{9E0F63E4-7CC6-43D2-84D0-3E27EB020FBE}">
      <dgm:prSet/>
      <dgm:spPr/>
      <dgm:t>
        <a:bodyPr/>
        <a:lstStyle/>
        <a:p>
          <a:endParaRPr lang="en-GB"/>
        </a:p>
      </dgm:t>
    </dgm:pt>
    <dgm:pt modelId="{2A2AA430-1F7C-48F5-9DCF-D7632ED3819E}" type="pres">
      <dgm:prSet presAssocID="{795B42F4-31F2-4191-B5AC-84E880956EF6}" presName="Name0" presStyleCnt="0">
        <dgm:presLayoutVars>
          <dgm:chMax val="7"/>
          <dgm:resizeHandles val="exact"/>
        </dgm:presLayoutVars>
      </dgm:prSet>
      <dgm:spPr/>
    </dgm:pt>
    <dgm:pt modelId="{CD2F0319-F61B-48DD-9D1F-1033790B8999}" type="pres">
      <dgm:prSet presAssocID="{795B42F4-31F2-4191-B5AC-84E880956EF6}" presName="comp1" presStyleCnt="0"/>
      <dgm:spPr/>
    </dgm:pt>
    <dgm:pt modelId="{1003C310-30CA-42A4-A702-B65DA76677A4}" type="pres">
      <dgm:prSet presAssocID="{795B42F4-31F2-4191-B5AC-84E880956EF6}" presName="circle1" presStyleLbl="node1" presStyleIdx="0" presStyleCnt="4"/>
      <dgm:spPr/>
    </dgm:pt>
    <dgm:pt modelId="{D392AA0D-E6B6-4D2B-9477-5D61E56FAE37}" type="pres">
      <dgm:prSet presAssocID="{795B42F4-31F2-4191-B5AC-84E880956EF6}" presName="c1text" presStyleLbl="node1" presStyleIdx="0" presStyleCnt="4">
        <dgm:presLayoutVars>
          <dgm:bulletEnabled val="1"/>
        </dgm:presLayoutVars>
      </dgm:prSet>
      <dgm:spPr/>
    </dgm:pt>
    <dgm:pt modelId="{EC4BC6C3-8452-46CF-B540-7F48D138EE67}" type="pres">
      <dgm:prSet presAssocID="{795B42F4-31F2-4191-B5AC-84E880956EF6}" presName="comp2" presStyleCnt="0"/>
      <dgm:spPr/>
    </dgm:pt>
    <dgm:pt modelId="{B393A502-5AC4-4C3E-8D7F-66925D2B758E}" type="pres">
      <dgm:prSet presAssocID="{795B42F4-31F2-4191-B5AC-84E880956EF6}" presName="circle2" presStyleLbl="node1" presStyleIdx="1" presStyleCnt="4"/>
      <dgm:spPr/>
    </dgm:pt>
    <dgm:pt modelId="{BB7715DB-39D6-4D01-AE4B-D6BE596A6A14}" type="pres">
      <dgm:prSet presAssocID="{795B42F4-31F2-4191-B5AC-84E880956EF6}" presName="c2text" presStyleLbl="node1" presStyleIdx="1" presStyleCnt="4">
        <dgm:presLayoutVars>
          <dgm:bulletEnabled val="1"/>
        </dgm:presLayoutVars>
      </dgm:prSet>
      <dgm:spPr/>
    </dgm:pt>
    <dgm:pt modelId="{6665C659-D97B-4832-8895-3714B1454AF8}" type="pres">
      <dgm:prSet presAssocID="{795B42F4-31F2-4191-B5AC-84E880956EF6}" presName="comp3" presStyleCnt="0"/>
      <dgm:spPr/>
    </dgm:pt>
    <dgm:pt modelId="{39EEBA6C-7E55-4B0E-B974-BAEF47E78C71}" type="pres">
      <dgm:prSet presAssocID="{795B42F4-31F2-4191-B5AC-84E880956EF6}" presName="circle3" presStyleLbl="node1" presStyleIdx="2" presStyleCnt="4"/>
      <dgm:spPr/>
    </dgm:pt>
    <dgm:pt modelId="{468C1391-ACB6-4270-9E15-EBE76634BD7C}" type="pres">
      <dgm:prSet presAssocID="{795B42F4-31F2-4191-B5AC-84E880956EF6}" presName="c3text" presStyleLbl="node1" presStyleIdx="2" presStyleCnt="4">
        <dgm:presLayoutVars>
          <dgm:bulletEnabled val="1"/>
        </dgm:presLayoutVars>
      </dgm:prSet>
      <dgm:spPr/>
    </dgm:pt>
    <dgm:pt modelId="{8A765BB8-091E-42E8-A7D0-D94623E04530}" type="pres">
      <dgm:prSet presAssocID="{795B42F4-31F2-4191-B5AC-84E880956EF6}" presName="comp4" presStyleCnt="0"/>
      <dgm:spPr/>
    </dgm:pt>
    <dgm:pt modelId="{272971BE-A82D-4894-BF66-ABBF6BD0B24F}" type="pres">
      <dgm:prSet presAssocID="{795B42F4-31F2-4191-B5AC-84E880956EF6}" presName="circle4" presStyleLbl="node1" presStyleIdx="3" presStyleCnt="4" custLinFactNeighborY="1711"/>
      <dgm:spPr/>
    </dgm:pt>
    <dgm:pt modelId="{A89CEDE6-2398-4150-9DC1-E3E39208903F}" type="pres">
      <dgm:prSet presAssocID="{795B42F4-31F2-4191-B5AC-84E880956EF6}" presName="c4text" presStyleLbl="node1" presStyleIdx="3" presStyleCnt="4">
        <dgm:presLayoutVars>
          <dgm:bulletEnabled val="1"/>
        </dgm:presLayoutVars>
      </dgm:prSet>
      <dgm:spPr/>
    </dgm:pt>
  </dgm:ptLst>
  <dgm:cxnLst>
    <dgm:cxn modelId="{435CFD02-28E0-4452-B4BA-B8C21C86EDD6}" type="presOf" srcId="{98F749CC-712E-44D9-8BA5-7E648DA7C6C3}" destId="{BB7715DB-39D6-4D01-AE4B-D6BE596A6A14}" srcOrd="1" destOrd="0" presId="urn:microsoft.com/office/officeart/2005/8/layout/venn2"/>
    <dgm:cxn modelId="{5A3C7B05-558A-4CF4-90C0-6071C0D49E4E}" type="presOf" srcId="{4D7707AD-DF6C-46C6-A61F-69F91AD8AA9D}" destId="{39EEBA6C-7E55-4B0E-B974-BAEF47E78C71}" srcOrd="0" destOrd="0" presId="urn:microsoft.com/office/officeart/2005/8/layout/venn2"/>
    <dgm:cxn modelId="{24AC841C-2482-43A8-9B01-9D6E951CF843}" type="presOf" srcId="{531DF8D4-6B6F-4D18-A3E4-34DFB26ACB88}" destId="{A89CEDE6-2398-4150-9DC1-E3E39208903F}" srcOrd="1" destOrd="0" presId="urn:microsoft.com/office/officeart/2005/8/layout/venn2"/>
    <dgm:cxn modelId="{EB47851D-E460-4C74-8150-D606B5381460}" type="presOf" srcId="{4D7707AD-DF6C-46C6-A61F-69F91AD8AA9D}" destId="{468C1391-ACB6-4270-9E15-EBE76634BD7C}" srcOrd="1" destOrd="0" presId="urn:microsoft.com/office/officeart/2005/8/layout/venn2"/>
    <dgm:cxn modelId="{C32D8D24-4717-4A6F-AD7B-B7183D018480}" srcId="{795B42F4-31F2-4191-B5AC-84E880956EF6}" destId="{531DF8D4-6B6F-4D18-A3E4-34DFB26ACB88}" srcOrd="3" destOrd="0" parTransId="{5955ED67-701D-4D76-8880-A6A551DE6BD4}" sibTransId="{27F669A5-0430-439F-88CA-621ADF942CB9}"/>
    <dgm:cxn modelId="{DB3EA735-1FA4-419B-8133-50ECBB95B2EB}" type="presOf" srcId="{98F749CC-712E-44D9-8BA5-7E648DA7C6C3}" destId="{B393A502-5AC4-4C3E-8D7F-66925D2B758E}" srcOrd="0" destOrd="0" presId="urn:microsoft.com/office/officeart/2005/8/layout/venn2"/>
    <dgm:cxn modelId="{5F3AE868-4319-405E-8B65-AD1993D6F259}" srcId="{795B42F4-31F2-4191-B5AC-84E880956EF6}" destId="{F59D8A9B-A046-4B60-9FEA-DD4479F85499}" srcOrd="0" destOrd="0" parTransId="{7FE7EE6D-933B-43C1-8291-8DA03A5012DB}" sibTransId="{37423068-D3C5-4AA8-B68B-F90B8B3D1D7A}"/>
    <dgm:cxn modelId="{7F56774E-CB8A-49AC-9811-5E0535B777ED}" type="presOf" srcId="{F59D8A9B-A046-4B60-9FEA-DD4479F85499}" destId="{D392AA0D-E6B6-4D2B-9477-5D61E56FAE37}" srcOrd="1" destOrd="0" presId="urn:microsoft.com/office/officeart/2005/8/layout/venn2"/>
    <dgm:cxn modelId="{D9AD2C8B-6BA6-43B3-8D95-7DBB1FB10435}" type="presOf" srcId="{F59D8A9B-A046-4B60-9FEA-DD4479F85499}" destId="{1003C310-30CA-42A4-A702-B65DA76677A4}" srcOrd="0" destOrd="0" presId="urn:microsoft.com/office/officeart/2005/8/layout/venn2"/>
    <dgm:cxn modelId="{441D82C7-153C-4A08-B859-CA970939AB6C}" type="presOf" srcId="{531DF8D4-6B6F-4D18-A3E4-34DFB26ACB88}" destId="{272971BE-A82D-4894-BF66-ABBF6BD0B24F}" srcOrd="0" destOrd="0" presId="urn:microsoft.com/office/officeart/2005/8/layout/venn2"/>
    <dgm:cxn modelId="{866ED4DC-13E9-4AFE-88A5-432ACA93A680}" type="presOf" srcId="{795B42F4-31F2-4191-B5AC-84E880956EF6}" destId="{2A2AA430-1F7C-48F5-9DCF-D7632ED3819E}" srcOrd="0" destOrd="0" presId="urn:microsoft.com/office/officeart/2005/8/layout/venn2"/>
    <dgm:cxn modelId="{72AA03DD-9DC9-45BC-B53E-F2B38EBD03A0}" srcId="{795B42F4-31F2-4191-B5AC-84E880956EF6}" destId="{4D7707AD-DF6C-46C6-A61F-69F91AD8AA9D}" srcOrd="2" destOrd="0" parTransId="{56FCA7C6-EE36-4CF3-A461-ABAA1A2236AA}" sibTransId="{B3998978-C872-4C5A-ADF0-316B3144EC14}"/>
    <dgm:cxn modelId="{9E0F63E4-7CC6-43D2-84D0-3E27EB020FBE}" srcId="{795B42F4-31F2-4191-B5AC-84E880956EF6}" destId="{98F749CC-712E-44D9-8BA5-7E648DA7C6C3}" srcOrd="1" destOrd="0" parTransId="{39B6FF78-880B-42C7-92B1-7F9D36E3A6EF}" sibTransId="{4FF65826-1B7C-4E4E-A93A-83BC845942B3}"/>
    <dgm:cxn modelId="{582036F2-6EFE-4406-B766-7425912E6CEA}" type="presParOf" srcId="{2A2AA430-1F7C-48F5-9DCF-D7632ED3819E}" destId="{CD2F0319-F61B-48DD-9D1F-1033790B8999}" srcOrd="0" destOrd="0" presId="urn:microsoft.com/office/officeart/2005/8/layout/venn2"/>
    <dgm:cxn modelId="{8CEACCB4-C503-4243-A59C-34407FC09D18}" type="presParOf" srcId="{CD2F0319-F61B-48DD-9D1F-1033790B8999}" destId="{1003C310-30CA-42A4-A702-B65DA76677A4}" srcOrd="0" destOrd="0" presId="urn:microsoft.com/office/officeart/2005/8/layout/venn2"/>
    <dgm:cxn modelId="{F191E4F5-39E8-4877-A8E9-7CE083E10616}" type="presParOf" srcId="{CD2F0319-F61B-48DD-9D1F-1033790B8999}" destId="{D392AA0D-E6B6-4D2B-9477-5D61E56FAE37}" srcOrd="1" destOrd="0" presId="urn:microsoft.com/office/officeart/2005/8/layout/venn2"/>
    <dgm:cxn modelId="{E03D674B-EF60-4C77-8C3A-031149B53DAF}" type="presParOf" srcId="{2A2AA430-1F7C-48F5-9DCF-D7632ED3819E}" destId="{EC4BC6C3-8452-46CF-B540-7F48D138EE67}" srcOrd="1" destOrd="0" presId="urn:microsoft.com/office/officeart/2005/8/layout/venn2"/>
    <dgm:cxn modelId="{5658E22C-74E1-4B07-87FC-480C2D5E6F57}" type="presParOf" srcId="{EC4BC6C3-8452-46CF-B540-7F48D138EE67}" destId="{B393A502-5AC4-4C3E-8D7F-66925D2B758E}" srcOrd="0" destOrd="0" presId="urn:microsoft.com/office/officeart/2005/8/layout/venn2"/>
    <dgm:cxn modelId="{578051A2-9F9D-4BB6-9541-8BD320CFA569}" type="presParOf" srcId="{EC4BC6C3-8452-46CF-B540-7F48D138EE67}" destId="{BB7715DB-39D6-4D01-AE4B-D6BE596A6A14}" srcOrd="1" destOrd="0" presId="urn:microsoft.com/office/officeart/2005/8/layout/venn2"/>
    <dgm:cxn modelId="{FFC166CC-7EE4-444A-91BF-402AB61C4C0A}" type="presParOf" srcId="{2A2AA430-1F7C-48F5-9DCF-D7632ED3819E}" destId="{6665C659-D97B-4832-8895-3714B1454AF8}" srcOrd="2" destOrd="0" presId="urn:microsoft.com/office/officeart/2005/8/layout/venn2"/>
    <dgm:cxn modelId="{7E7D60BB-2D31-4401-B759-11DC7D121047}" type="presParOf" srcId="{6665C659-D97B-4832-8895-3714B1454AF8}" destId="{39EEBA6C-7E55-4B0E-B974-BAEF47E78C71}" srcOrd="0" destOrd="0" presId="urn:microsoft.com/office/officeart/2005/8/layout/venn2"/>
    <dgm:cxn modelId="{8D74263D-A29A-4007-B18B-3B322DBABC0E}" type="presParOf" srcId="{6665C659-D97B-4832-8895-3714B1454AF8}" destId="{468C1391-ACB6-4270-9E15-EBE76634BD7C}" srcOrd="1" destOrd="0" presId="urn:microsoft.com/office/officeart/2005/8/layout/venn2"/>
    <dgm:cxn modelId="{F8216A8B-29B3-4669-929B-7390A8572DEA}" type="presParOf" srcId="{2A2AA430-1F7C-48F5-9DCF-D7632ED3819E}" destId="{8A765BB8-091E-42E8-A7D0-D94623E04530}" srcOrd="3" destOrd="0" presId="urn:microsoft.com/office/officeart/2005/8/layout/venn2"/>
    <dgm:cxn modelId="{35650ED7-1E48-45E6-A1E3-A3F7173BF2B2}" type="presParOf" srcId="{8A765BB8-091E-42E8-A7D0-D94623E04530}" destId="{272971BE-A82D-4894-BF66-ABBF6BD0B24F}" srcOrd="0" destOrd="0" presId="urn:microsoft.com/office/officeart/2005/8/layout/venn2"/>
    <dgm:cxn modelId="{12B8ECDA-1751-4D31-A164-03643E077833}" type="presParOf" srcId="{8A765BB8-091E-42E8-A7D0-D94623E04530}" destId="{A89CEDE6-2398-4150-9DC1-E3E39208903F}"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5B42F4-31F2-4191-B5AC-84E880956EF6}" type="doc">
      <dgm:prSet loTypeId="urn:microsoft.com/office/officeart/2005/8/layout/venn2" loCatId="relationship" qsTypeId="urn:microsoft.com/office/officeart/2005/8/quickstyle/simple3" qsCatId="simple" csTypeId="urn:microsoft.com/office/officeart/2005/8/colors/accent2_2" csCatId="accent2" phldr="1"/>
      <dgm:spPr/>
      <dgm:t>
        <a:bodyPr/>
        <a:lstStyle/>
        <a:p>
          <a:endParaRPr lang="en-GB"/>
        </a:p>
      </dgm:t>
    </dgm:pt>
    <dgm:pt modelId="{F59D8A9B-A046-4B60-9FEA-DD4479F85499}">
      <dgm:prSet phldrT="[Text]" phldr="0" custT="1"/>
      <dgm:spPr/>
      <dgm:t>
        <a:bodyPr/>
        <a:lstStyle/>
        <a:p>
          <a:r>
            <a:rPr lang="en-GB" sz="1800" dirty="0"/>
            <a:t>Constructivism</a:t>
          </a:r>
        </a:p>
      </dgm:t>
    </dgm:pt>
    <dgm:pt modelId="{7FE7EE6D-933B-43C1-8291-8DA03A5012DB}" type="parTrans" cxnId="{5F3AE868-4319-405E-8B65-AD1993D6F259}">
      <dgm:prSet/>
      <dgm:spPr/>
      <dgm:t>
        <a:bodyPr/>
        <a:lstStyle/>
        <a:p>
          <a:endParaRPr lang="en-GB"/>
        </a:p>
      </dgm:t>
    </dgm:pt>
    <dgm:pt modelId="{37423068-D3C5-4AA8-B68B-F90B8B3D1D7A}" type="sibTrans" cxnId="{5F3AE868-4319-405E-8B65-AD1993D6F259}">
      <dgm:prSet/>
      <dgm:spPr/>
      <dgm:t>
        <a:bodyPr/>
        <a:lstStyle/>
        <a:p>
          <a:endParaRPr lang="en-GB"/>
        </a:p>
      </dgm:t>
    </dgm:pt>
    <dgm:pt modelId="{4D7707AD-DF6C-46C6-A61F-69F91AD8AA9D}">
      <dgm:prSet phldrT="[Text]" phldr="0" custT="1"/>
      <dgm:spPr/>
      <dgm:t>
        <a:bodyPr/>
        <a:lstStyle/>
        <a:p>
          <a:r>
            <a:rPr lang="en-GB" sz="1800" dirty="0"/>
            <a:t>Insider research case study</a:t>
          </a:r>
        </a:p>
      </dgm:t>
    </dgm:pt>
    <dgm:pt modelId="{56FCA7C6-EE36-4CF3-A461-ABAA1A2236AA}" type="parTrans" cxnId="{72AA03DD-9DC9-45BC-B53E-F2B38EBD03A0}">
      <dgm:prSet/>
      <dgm:spPr/>
      <dgm:t>
        <a:bodyPr/>
        <a:lstStyle/>
        <a:p>
          <a:endParaRPr lang="en-GB"/>
        </a:p>
      </dgm:t>
    </dgm:pt>
    <dgm:pt modelId="{B3998978-C872-4C5A-ADF0-316B3144EC14}" type="sibTrans" cxnId="{72AA03DD-9DC9-45BC-B53E-F2B38EBD03A0}">
      <dgm:prSet/>
      <dgm:spPr/>
      <dgm:t>
        <a:bodyPr/>
        <a:lstStyle/>
        <a:p>
          <a:endParaRPr lang="en-GB"/>
        </a:p>
      </dgm:t>
    </dgm:pt>
    <dgm:pt modelId="{531DF8D4-6B6F-4D18-A3E4-34DFB26ACB88}">
      <dgm:prSet phldrT="[Text]" phldr="0" custT="1"/>
      <dgm:spPr/>
      <dgm:t>
        <a:bodyPr/>
        <a:lstStyle/>
        <a:p>
          <a:r>
            <a:rPr lang="en-GB" sz="1800" dirty="0"/>
            <a:t>Reflexive thematic analysis</a:t>
          </a:r>
        </a:p>
      </dgm:t>
    </dgm:pt>
    <dgm:pt modelId="{5955ED67-701D-4D76-8880-A6A551DE6BD4}" type="parTrans" cxnId="{C32D8D24-4717-4A6F-AD7B-B7183D018480}">
      <dgm:prSet/>
      <dgm:spPr/>
      <dgm:t>
        <a:bodyPr/>
        <a:lstStyle/>
        <a:p>
          <a:endParaRPr lang="en-GB"/>
        </a:p>
      </dgm:t>
    </dgm:pt>
    <dgm:pt modelId="{27F669A5-0430-439F-88CA-621ADF942CB9}" type="sibTrans" cxnId="{C32D8D24-4717-4A6F-AD7B-B7183D018480}">
      <dgm:prSet/>
      <dgm:spPr/>
      <dgm:t>
        <a:bodyPr/>
        <a:lstStyle/>
        <a:p>
          <a:endParaRPr lang="en-GB"/>
        </a:p>
      </dgm:t>
    </dgm:pt>
    <dgm:pt modelId="{98F749CC-712E-44D9-8BA5-7E648DA7C6C3}">
      <dgm:prSet phldrT="[Text]" phldr="0" custT="1"/>
      <dgm:spPr/>
      <dgm:t>
        <a:bodyPr/>
        <a:lstStyle/>
        <a:p>
          <a:r>
            <a:rPr lang="en-GB" sz="1800" dirty="0"/>
            <a:t>Inductive approach</a:t>
          </a:r>
        </a:p>
      </dgm:t>
    </dgm:pt>
    <dgm:pt modelId="{39B6FF78-880B-42C7-92B1-7F9D36E3A6EF}" type="parTrans" cxnId="{9E0F63E4-7CC6-43D2-84D0-3E27EB020FBE}">
      <dgm:prSet/>
      <dgm:spPr/>
      <dgm:t>
        <a:bodyPr/>
        <a:lstStyle/>
        <a:p>
          <a:endParaRPr lang="en-GB"/>
        </a:p>
      </dgm:t>
    </dgm:pt>
    <dgm:pt modelId="{4FF65826-1B7C-4E4E-A93A-83BC845942B3}" type="sibTrans" cxnId="{9E0F63E4-7CC6-43D2-84D0-3E27EB020FBE}">
      <dgm:prSet/>
      <dgm:spPr/>
      <dgm:t>
        <a:bodyPr/>
        <a:lstStyle/>
        <a:p>
          <a:endParaRPr lang="en-GB"/>
        </a:p>
      </dgm:t>
    </dgm:pt>
    <dgm:pt modelId="{2A2AA430-1F7C-48F5-9DCF-D7632ED3819E}" type="pres">
      <dgm:prSet presAssocID="{795B42F4-31F2-4191-B5AC-84E880956EF6}" presName="Name0" presStyleCnt="0">
        <dgm:presLayoutVars>
          <dgm:chMax val="7"/>
          <dgm:resizeHandles val="exact"/>
        </dgm:presLayoutVars>
      </dgm:prSet>
      <dgm:spPr/>
    </dgm:pt>
    <dgm:pt modelId="{CD2F0319-F61B-48DD-9D1F-1033790B8999}" type="pres">
      <dgm:prSet presAssocID="{795B42F4-31F2-4191-B5AC-84E880956EF6}" presName="comp1" presStyleCnt="0"/>
      <dgm:spPr/>
    </dgm:pt>
    <dgm:pt modelId="{1003C310-30CA-42A4-A702-B65DA76677A4}" type="pres">
      <dgm:prSet presAssocID="{795B42F4-31F2-4191-B5AC-84E880956EF6}" presName="circle1" presStyleLbl="node1" presStyleIdx="0" presStyleCnt="4" custScaleX="107084"/>
      <dgm:spPr/>
    </dgm:pt>
    <dgm:pt modelId="{D392AA0D-E6B6-4D2B-9477-5D61E56FAE37}" type="pres">
      <dgm:prSet presAssocID="{795B42F4-31F2-4191-B5AC-84E880956EF6}" presName="c1text" presStyleLbl="node1" presStyleIdx="0" presStyleCnt="4">
        <dgm:presLayoutVars>
          <dgm:bulletEnabled val="1"/>
        </dgm:presLayoutVars>
      </dgm:prSet>
      <dgm:spPr/>
    </dgm:pt>
    <dgm:pt modelId="{EC4BC6C3-8452-46CF-B540-7F48D138EE67}" type="pres">
      <dgm:prSet presAssocID="{795B42F4-31F2-4191-B5AC-84E880956EF6}" presName="comp2" presStyleCnt="0"/>
      <dgm:spPr/>
    </dgm:pt>
    <dgm:pt modelId="{B393A502-5AC4-4C3E-8D7F-66925D2B758E}" type="pres">
      <dgm:prSet presAssocID="{795B42F4-31F2-4191-B5AC-84E880956EF6}" presName="circle2" presStyleLbl="node1" presStyleIdx="1" presStyleCnt="4"/>
      <dgm:spPr/>
    </dgm:pt>
    <dgm:pt modelId="{BB7715DB-39D6-4D01-AE4B-D6BE596A6A14}" type="pres">
      <dgm:prSet presAssocID="{795B42F4-31F2-4191-B5AC-84E880956EF6}" presName="c2text" presStyleLbl="node1" presStyleIdx="1" presStyleCnt="4">
        <dgm:presLayoutVars>
          <dgm:bulletEnabled val="1"/>
        </dgm:presLayoutVars>
      </dgm:prSet>
      <dgm:spPr/>
    </dgm:pt>
    <dgm:pt modelId="{6665C659-D97B-4832-8895-3714B1454AF8}" type="pres">
      <dgm:prSet presAssocID="{795B42F4-31F2-4191-B5AC-84E880956EF6}" presName="comp3" presStyleCnt="0"/>
      <dgm:spPr/>
    </dgm:pt>
    <dgm:pt modelId="{39EEBA6C-7E55-4B0E-B974-BAEF47E78C71}" type="pres">
      <dgm:prSet presAssocID="{795B42F4-31F2-4191-B5AC-84E880956EF6}" presName="circle3" presStyleLbl="node1" presStyleIdx="2" presStyleCnt="4"/>
      <dgm:spPr/>
    </dgm:pt>
    <dgm:pt modelId="{468C1391-ACB6-4270-9E15-EBE76634BD7C}" type="pres">
      <dgm:prSet presAssocID="{795B42F4-31F2-4191-B5AC-84E880956EF6}" presName="c3text" presStyleLbl="node1" presStyleIdx="2" presStyleCnt="4">
        <dgm:presLayoutVars>
          <dgm:bulletEnabled val="1"/>
        </dgm:presLayoutVars>
      </dgm:prSet>
      <dgm:spPr/>
    </dgm:pt>
    <dgm:pt modelId="{8A765BB8-091E-42E8-A7D0-D94623E04530}" type="pres">
      <dgm:prSet presAssocID="{795B42F4-31F2-4191-B5AC-84E880956EF6}" presName="comp4" presStyleCnt="0"/>
      <dgm:spPr/>
    </dgm:pt>
    <dgm:pt modelId="{272971BE-A82D-4894-BF66-ABBF6BD0B24F}" type="pres">
      <dgm:prSet presAssocID="{795B42F4-31F2-4191-B5AC-84E880956EF6}" presName="circle4" presStyleLbl="node1" presStyleIdx="3" presStyleCnt="4" custLinFactNeighborY="1711"/>
      <dgm:spPr/>
    </dgm:pt>
    <dgm:pt modelId="{A89CEDE6-2398-4150-9DC1-E3E39208903F}" type="pres">
      <dgm:prSet presAssocID="{795B42F4-31F2-4191-B5AC-84E880956EF6}" presName="c4text" presStyleLbl="node1" presStyleIdx="3" presStyleCnt="4">
        <dgm:presLayoutVars>
          <dgm:bulletEnabled val="1"/>
        </dgm:presLayoutVars>
      </dgm:prSet>
      <dgm:spPr/>
    </dgm:pt>
  </dgm:ptLst>
  <dgm:cxnLst>
    <dgm:cxn modelId="{435CFD02-28E0-4452-B4BA-B8C21C86EDD6}" type="presOf" srcId="{98F749CC-712E-44D9-8BA5-7E648DA7C6C3}" destId="{BB7715DB-39D6-4D01-AE4B-D6BE596A6A14}" srcOrd="1" destOrd="0" presId="urn:microsoft.com/office/officeart/2005/8/layout/venn2"/>
    <dgm:cxn modelId="{5A3C7B05-558A-4CF4-90C0-6071C0D49E4E}" type="presOf" srcId="{4D7707AD-DF6C-46C6-A61F-69F91AD8AA9D}" destId="{39EEBA6C-7E55-4B0E-B974-BAEF47E78C71}" srcOrd="0" destOrd="0" presId="urn:microsoft.com/office/officeart/2005/8/layout/venn2"/>
    <dgm:cxn modelId="{EB47851D-E460-4C74-8150-D606B5381460}" type="presOf" srcId="{4D7707AD-DF6C-46C6-A61F-69F91AD8AA9D}" destId="{468C1391-ACB6-4270-9E15-EBE76634BD7C}" srcOrd="1" destOrd="0" presId="urn:microsoft.com/office/officeart/2005/8/layout/venn2"/>
    <dgm:cxn modelId="{1C44FA22-9980-4914-9AAA-781E2B091BCE}" type="presOf" srcId="{531DF8D4-6B6F-4D18-A3E4-34DFB26ACB88}" destId="{272971BE-A82D-4894-BF66-ABBF6BD0B24F}" srcOrd="0" destOrd="0" presId="urn:microsoft.com/office/officeart/2005/8/layout/venn2"/>
    <dgm:cxn modelId="{C32D8D24-4717-4A6F-AD7B-B7183D018480}" srcId="{795B42F4-31F2-4191-B5AC-84E880956EF6}" destId="{531DF8D4-6B6F-4D18-A3E4-34DFB26ACB88}" srcOrd="3" destOrd="0" parTransId="{5955ED67-701D-4D76-8880-A6A551DE6BD4}" sibTransId="{27F669A5-0430-439F-88CA-621ADF942CB9}"/>
    <dgm:cxn modelId="{F9CD1727-245F-4B66-A69B-F5B3F63C7B6D}" type="presOf" srcId="{531DF8D4-6B6F-4D18-A3E4-34DFB26ACB88}" destId="{A89CEDE6-2398-4150-9DC1-E3E39208903F}" srcOrd="1" destOrd="0" presId="urn:microsoft.com/office/officeart/2005/8/layout/venn2"/>
    <dgm:cxn modelId="{DB3EA735-1FA4-419B-8133-50ECBB95B2EB}" type="presOf" srcId="{98F749CC-712E-44D9-8BA5-7E648DA7C6C3}" destId="{B393A502-5AC4-4C3E-8D7F-66925D2B758E}" srcOrd="0" destOrd="0" presId="urn:microsoft.com/office/officeart/2005/8/layout/venn2"/>
    <dgm:cxn modelId="{5F3AE868-4319-405E-8B65-AD1993D6F259}" srcId="{795B42F4-31F2-4191-B5AC-84E880956EF6}" destId="{F59D8A9B-A046-4B60-9FEA-DD4479F85499}" srcOrd="0" destOrd="0" parTransId="{7FE7EE6D-933B-43C1-8291-8DA03A5012DB}" sibTransId="{37423068-D3C5-4AA8-B68B-F90B8B3D1D7A}"/>
    <dgm:cxn modelId="{7F56774E-CB8A-49AC-9811-5E0535B777ED}" type="presOf" srcId="{F59D8A9B-A046-4B60-9FEA-DD4479F85499}" destId="{D392AA0D-E6B6-4D2B-9477-5D61E56FAE37}" srcOrd="1" destOrd="0" presId="urn:microsoft.com/office/officeart/2005/8/layout/venn2"/>
    <dgm:cxn modelId="{D9AD2C8B-6BA6-43B3-8D95-7DBB1FB10435}" type="presOf" srcId="{F59D8A9B-A046-4B60-9FEA-DD4479F85499}" destId="{1003C310-30CA-42A4-A702-B65DA76677A4}" srcOrd="0" destOrd="0" presId="urn:microsoft.com/office/officeart/2005/8/layout/venn2"/>
    <dgm:cxn modelId="{866ED4DC-13E9-4AFE-88A5-432ACA93A680}" type="presOf" srcId="{795B42F4-31F2-4191-B5AC-84E880956EF6}" destId="{2A2AA430-1F7C-48F5-9DCF-D7632ED3819E}" srcOrd="0" destOrd="0" presId="urn:microsoft.com/office/officeart/2005/8/layout/venn2"/>
    <dgm:cxn modelId="{72AA03DD-9DC9-45BC-B53E-F2B38EBD03A0}" srcId="{795B42F4-31F2-4191-B5AC-84E880956EF6}" destId="{4D7707AD-DF6C-46C6-A61F-69F91AD8AA9D}" srcOrd="2" destOrd="0" parTransId="{56FCA7C6-EE36-4CF3-A461-ABAA1A2236AA}" sibTransId="{B3998978-C872-4C5A-ADF0-316B3144EC14}"/>
    <dgm:cxn modelId="{9E0F63E4-7CC6-43D2-84D0-3E27EB020FBE}" srcId="{795B42F4-31F2-4191-B5AC-84E880956EF6}" destId="{98F749CC-712E-44D9-8BA5-7E648DA7C6C3}" srcOrd="1" destOrd="0" parTransId="{39B6FF78-880B-42C7-92B1-7F9D36E3A6EF}" sibTransId="{4FF65826-1B7C-4E4E-A93A-83BC845942B3}"/>
    <dgm:cxn modelId="{582036F2-6EFE-4406-B766-7425912E6CEA}" type="presParOf" srcId="{2A2AA430-1F7C-48F5-9DCF-D7632ED3819E}" destId="{CD2F0319-F61B-48DD-9D1F-1033790B8999}" srcOrd="0" destOrd="0" presId="urn:microsoft.com/office/officeart/2005/8/layout/venn2"/>
    <dgm:cxn modelId="{8CEACCB4-C503-4243-A59C-34407FC09D18}" type="presParOf" srcId="{CD2F0319-F61B-48DD-9D1F-1033790B8999}" destId="{1003C310-30CA-42A4-A702-B65DA76677A4}" srcOrd="0" destOrd="0" presId="urn:microsoft.com/office/officeart/2005/8/layout/venn2"/>
    <dgm:cxn modelId="{F191E4F5-39E8-4877-A8E9-7CE083E10616}" type="presParOf" srcId="{CD2F0319-F61B-48DD-9D1F-1033790B8999}" destId="{D392AA0D-E6B6-4D2B-9477-5D61E56FAE37}" srcOrd="1" destOrd="0" presId="urn:microsoft.com/office/officeart/2005/8/layout/venn2"/>
    <dgm:cxn modelId="{E03D674B-EF60-4C77-8C3A-031149B53DAF}" type="presParOf" srcId="{2A2AA430-1F7C-48F5-9DCF-D7632ED3819E}" destId="{EC4BC6C3-8452-46CF-B540-7F48D138EE67}" srcOrd="1" destOrd="0" presId="urn:microsoft.com/office/officeart/2005/8/layout/venn2"/>
    <dgm:cxn modelId="{5658E22C-74E1-4B07-87FC-480C2D5E6F57}" type="presParOf" srcId="{EC4BC6C3-8452-46CF-B540-7F48D138EE67}" destId="{B393A502-5AC4-4C3E-8D7F-66925D2B758E}" srcOrd="0" destOrd="0" presId="urn:microsoft.com/office/officeart/2005/8/layout/venn2"/>
    <dgm:cxn modelId="{578051A2-9F9D-4BB6-9541-8BD320CFA569}" type="presParOf" srcId="{EC4BC6C3-8452-46CF-B540-7F48D138EE67}" destId="{BB7715DB-39D6-4D01-AE4B-D6BE596A6A14}" srcOrd="1" destOrd="0" presId="urn:microsoft.com/office/officeart/2005/8/layout/venn2"/>
    <dgm:cxn modelId="{FFC166CC-7EE4-444A-91BF-402AB61C4C0A}" type="presParOf" srcId="{2A2AA430-1F7C-48F5-9DCF-D7632ED3819E}" destId="{6665C659-D97B-4832-8895-3714B1454AF8}" srcOrd="2" destOrd="0" presId="urn:microsoft.com/office/officeart/2005/8/layout/venn2"/>
    <dgm:cxn modelId="{7E7D60BB-2D31-4401-B759-11DC7D121047}" type="presParOf" srcId="{6665C659-D97B-4832-8895-3714B1454AF8}" destId="{39EEBA6C-7E55-4B0E-B974-BAEF47E78C71}" srcOrd="0" destOrd="0" presId="urn:microsoft.com/office/officeart/2005/8/layout/venn2"/>
    <dgm:cxn modelId="{8D74263D-A29A-4007-B18B-3B322DBABC0E}" type="presParOf" srcId="{6665C659-D97B-4832-8895-3714B1454AF8}" destId="{468C1391-ACB6-4270-9E15-EBE76634BD7C}" srcOrd="1" destOrd="0" presId="urn:microsoft.com/office/officeart/2005/8/layout/venn2"/>
    <dgm:cxn modelId="{F8216A8B-29B3-4669-929B-7390A8572DEA}" type="presParOf" srcId="{2A2AA430-1F7C-48F5-9DCF-D7632ED3819E}" destId="{8A765BB8-091E-42E8-A7D0-D94623E04530}" srcOrd="3" destOrd="0" presId="urn:microsoft.com/office/officeart/2005/8/layout/venn2"/>
    <dgm:cxn modelId="{35650ED7-1E48-45E6-A1E3-A3F7173BF2B2}" type="presParOf" srcId="{8A765BB8-091E-42E8-A7D0-D94623E04530}" destId="{272971BE-A82D-4894-BF66-ABBF6BD0B24F}" srcOrd="0" destOrd="0" presId="urn:microsoft.com/office/officeart/2005/8/layout/venn2"/>
    <dgm:cxn modelId="{12B8ECDA-1751-4D31-A164-03643E077833}" type="presParOf" srcId="{8A765BB8-091E-42E8-A7D0-D94623E04530}" destId="{A89CEDE6-2398-4150-9DC1-E3E39208903F}"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3C310-30CA-42A4-A702-B65DA76677A4}">
      <dsp:nvSpPr>
        <dsp:cNvPr id="0" name=""/>
        <dsp:cNvSpPr/>
      </dsp:nvSpPr>
      <dsp:spPr>
        <a:xfrm>
          <a:off x="803630" y="0"/>
          <a:ext cx="4902722" cy="4902722"/>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Research Philosophy </a:t>
          </a:r>
        </a:p>
      </dsp:txBody>
      <dsp:txXfrm>
        <a:off x="2569590" y="245136"/>
        <a:ext cx="1370801" cy="735408"/>
      </dsp:txXfrm>
    </dsp:sp>
    <dsp:sp modelId="{B393A502-5AC4-4C3E-8D7F-66925D2B758E}">
      <dsp:nvSpPr>
        <dsp:cNvPr id="0" name=""/>
        <dsp:cNvSpPr/>
      </dsp:nvSpPr>
      <dsp:spPr>
        <a:xfrm>
          <a:off x="1293902" y="980544"/>
          <a:ext cx="3922177" cy="3922177"/>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Research Approach</a:t>
          </a:r>
        </a:p>
      </dsp:txBody>
      <dsp:txXfrm>
        <a:off x="2569590" y="1215875"/>
        <a:ext cx="1370801" cy="705991"/>
      </dsp:txXfrm>
    </dsp:sp>
    <dsp:sp modelId="{39EEBA6C-7E55-4B0E-B974-BAEF47E78C71}">
      <dsp:nvSpPr>
        <dsp:cNvPr id="0" name=""/>
        <dsp:cNvSpPr/>
      </dsp:nvSpPr>
      <dsp:spPr>
        <a:xfrm>
          <a:off x="1784174" y="1961088"/>
          <a:ext cx="2941633" cy="2941633"/>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Research Strategy</a:t>
          </a:r>
        </a:p>
      </dsp:txBody>
      <dsp:txXfrm>
        <a:off x="2569590" y="2181711"/>
        <a:ext cx="1370801" cy="661867"/>
      </dsp:txXfrm>
    </dsp:sp>
    <dsp:sp modelId="{272971BE-A82D-4894-BF66-ABBF6BD0B24F}">
      <dsp:nvSpPr>
        <dsp:cNvPr id="0" name=""/>
        <dsp:cNvSpPr/>
      </dsp:nvSpPr>
      <dsp:spPr>
        <a:xfrm>
          <a:off x="2274446" y="2941633"/>
          <a:ext cx="1961088" cy="1961088"/>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Techniques and Procedures</a:t>
          </a:r>
        </a:p>
      </dsp:txBody>
      <dsp:txXfrm>
        <a:off x="2561641" y="3431905"/>
        <a:ext cx="1386699" cy="9805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3C310-30CA-42A4-A702-B65DA76677A4}">
      <dsp:nvSpPr>
        <dsp:cNvPr id="0" name=""/>
        <dsp:cNvSpPr/>
      </dsp:nvSpPr>
      <dsp:spPr>
        <a:xfrm>
          <a:off x="895080" y="0"/>
          <a:ext cx="6653316" cy="6213175"/>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Constructivism</a:t>
          </a:r>
        </a:p>
      </dsp:txBody>
      <dsp:txXfrm>
        <a:off x="3291604" y="310658"/>
        <a:ext cx="1860267" cy="931976"/>
      </dsp:txXfrm>
    </dsp:sp>
    <dsp:sp modelId="{B393A502-5AC4-4C3E-8D7F-66925D2B758E}">
      <dsp:nvSpPr>
        <dsp:cNvPr id="0" name=""/>
        <dsp:cNvSpPr/>
      </dsp:nvSpPr>
      <dsp:spPr>
        <a:xfrm>
          <a:off x="1736468" y="1242634"/>
          <a:ext cx="4970540" cy="4970540"/>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Inductive approach</a:t>
          </a:r>
        </a:p>
      </dsp:txBody>
      <dsp:txXfrm>
        <a:off x="3353136" y="1540867"/>
        <a:ext cx="1737203" cy="894697"/>
      </dsp:txXfrm>
    </dsp:sp>
    <dsp:sp modelId="{39EEBA6C-7E55-4B0E-B974-BAEF47E78C71}">
      <dsp:nvSpPr>
        <dsp:cNvPr id="0" name=""/>
        <dsp:cNvSpPr/>
      </dsp:nvSpPr>
      <dsp:spPr>
        <a:xfrm>
          <a:off x="2357785" y="2485269"/>
          <a:ext cx="3727905" cy="3727905"/>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Insider research case study</a:t>
          </a:r>
        </a:p>
      </dsp:txBody>
      <dsp:txXfrm>
        <a:off x="3353136" y="2764862"/>
        <a:ext cx="1737203" cy="838778"/>
      </dsp:txXfrm>
    </dsp:sp>
    <dsp:sp modelId="{272971BE-A82D-4894-BF66-ABBF6BD0B24F}">
      <dsp:nvSpPr>
        <dsp:cNvPr id="0" name=""/>
        <dsp:cNvSpPr/>
      </dsp:nvSpPr>
      <dsp:spPr>
        <a:xfrm>
          <a:off x="2979103" y="3727905"/>
          <a:ext cx="2485270" cy="2485270"/>
        </a:xfrm>
        <a:prstGeom prst="ellipse">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dirty="0"/>
            <a:t>Reflexive thematic analysis</a:t>
          </a:r>
        </a:p>
      </dsp:txBody>
      <dsp:txXfrm>
        <a:off x="3343062" y="4349222"/>
        <a:ext cx="1757351" cy="1242635"/>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0894AE-EED9-4BD9-9F04-5129D05EB122}"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463F90-6911-4888-83E5-DCA0C0600561}" type="slidenum">
              <a:rPr lang="en-GB" smtClean="0"/>
              <a:t>‹#›</a:t>
            </a:fld>
            <a:endParaRPr lang="en-GB"/>
          </a:p>
        </p:txBody>
      </p:sp>
    </p:spTree>
    <p:extLst>
      <p:ext uri="{BB962C8B-B14F-4D97-AF65-F5344CB8AC3E}">
        <p14:creationId xmlns:p14="http://schemas.microsoft.com/office/powerpoint/2010/main" val="2570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 really happy to be with you today to share with you part of my research journey – mostly because I’ve recently completed my </a:t>
            </a:r>
            <a:r>
              <a:rPr lang="en-GB" sz="1200" kern="1200" dirty="0" err="1">
                <a:solidFill>
                  <a:schemeClr val="tx1"/>
                </a:solidFill>
                <a:effectLst/>
                <a:latin typeface="+mn-lt"/>
                <a:ea typeface="+mn-ea"/>
                <a:cs typeface="+mn-cs"/>
              </a:rPr>
              <a:t>phd</a:t>
            </a:r>
            <a:r>
              <a:rPr lang="en-GB" sz="1200" kern="1200" dirty="0">
                <a:solidFill>
                  <a:schemeClr val="tx1"/>
                </a:solidFill>
                <a:effectLst/>
                <a:latin typeface="+mn-lt"/>
                <a:ea typeface="+mn-ea"/>
                <a:cs typeface="+mn-cs"/>
              </a:rPr>
              <a:t> after 8 ½ years, so it’s very nice to be talking about the research, rather than still </a:t>
            </a:r>
            <a:r>
              <a:rPr lang="en-GB" sz="1200" i="1" kern="1200" dirty="0">
                <a:solidFill>
                  <a:schemeClr val="tx1"/>
                </a:solidFill>
                <a:effectLst/>
                <a:latin typeface="+mn-lt"/>
                <a:ea typeface="+mn-ea"/>
                <a:cs typeface="+mn-cs"/>
              </a:rPr>
              <a:t>doing</a:t>
            </a:r>
            <a:r>
              <a:rPr lang="en-GB" sz="1200" i="0" kern="1200" dirty="0">
                <a:solidFill>
                  <a:schemeClr val="tx1"/>
                </a:solidFill>
                <a:effectLst/>
                <a:latin typeface="+mn-lt"/>
                <a:ea typeface="+mn-ea"/>
                <a:cs typeface="+mn-cs"/>
              </a:rPr>
              <a:t> the research!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aim of my presentation is to share with you one of the decisions I made about my methodology, and that was to use </a:t>
            </a:r>
            <a:r>
              <a:rPr lang="en-GB" sz="1200" i="1" kern="1200" dirty="0">
                <a:solidFill>
                  <a:schemeClr val="tx1"/>
                </a:solidFill>
                <a:effectLst/>
                <a:latin typeface="+mn-lt"/>
                <a:ea typeface="+mn-ea"/>
                <a:cs typeface="+mn-cs"/>
              </a:rPr>
              <a:t>plausibility </a:t>
            </a:r>
            <a:r>
              <a:rPr lang="en-GB" sz="1200" kern="1200" dirty="0">
                <a:solidFill>
                  <a:schemeClr val="tx1"/>
                </a:solidFill>
                <a:effectLst/>
                <a:latin typeface="+mn-lt"/>
                <a:ea typeface="+mn-ea"/>
                <a:cs typeface="+mn-cs"/>
              </a:rPr>
              <a:t>as the way in which I established quality within doctoral research project.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My initial understanding of quality in research was how trustworthy the data was – the degree to which we could be confident in the findings. However, my perspective on this has changed through my research journey and that’s what I’d like to </a:t>
            </a:r>
            <a:r>
              <a:rPr lang="en-GB" sz="1200" kern="1200">
                <a:solidFill>
                  <a:schemeClr val="tx1"/>
                </a:solidFill>
                <a:effectLst/>
                <a:latin typeface="+mn-lt"/>
                <a:ea typeface="+mn-ea"/>
                <a:cs typeface="+mn-cs"/>
              </a:rPr>
              <a:t>share with you today.</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2463F90-6911-4888-83E5-DCA0C0600561}" type="slidenum">
              <a:rPr lang="en-GB" smtClean="0"/>
              <a:t>1</a:t>
            </a:fld>
            <a:endParaRPr lang="en-GB"/>
          </a:p>
        </p:txBody>
      </p:sp>
    </p:spTree>
    <p:extLst>
      <p:ext uri="{BB962C8B-B14F-4D97-AF65-F5344CB8AC3E}">
        <p14:creationId xmlns:p14="http://schemas.microsoft.com/office/powerpoint/2010/main" val="3154972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Savin-Baden and Howell Major suggest that there are three questions that qualitative researchers should ask themselves when determining how they will establish quality in their research project. I found these questions very helpful for thinking about my research design and for writing my research report, and I’m going to use them to structure this presentation today. So in any project, the researcher needs to consider… </a:t>
            </a:r>
          </a:p>
        </p:txBody>
      </p:sp>
      <p:sp>
        <p:nvSpPr>
          <p:cNvPr id="4" name="Slide Number Placeholder 3"/>
          <p:cNvSpPr>
            <a:spLocks noGrp="1"/>
          </p:cNvSpPr>
          <p:nvPr>
            <p:ph type="sldNum" sz="quarter" idx="5"/>
          </p:nvPr>
        </p:nvSpPr>
        <p:spPr/>
        <p:txBody>
          <a:bodyPr/>
          <a:lstStyle/>
          <a:p>
            <a:fld id="{A2463F90-6911-4888-83E5-DCA0C0600561}" type="slidenum">
              <a:rPr lang="en-GB" smtClean="0"/>
              <a:t>2</a:t>
            </a:fld>
            <a:endParaRPr lang="en-GB"/>
          </a:p>
        </p:txBody>
      </p:sp>
    </p:spTree>
    <p:extLst>
      <p:ext uri="{BB962C8B-B14F-4D97-AF65-F5344CB8AC3E}">
        <p14:creationId xmlns:p14="http://schemas.microsoft.com/office/powerpoint/2010/main" val="217389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in determining how quality is viewed in a research project, it’s necessary to consider </a:t>
            </a:r>
            <a:r>
              <a:rPr lang="en-GB" dirty="0" err="1"/>
              <a:t>methodlogical</a:t>
            </a:r>
            <a:r>
              <a:rPr lang="en-GB" dirty="0"/>
              <a:t> congruence. Again, this was a really key part of my learning journey as a researcher, understanding the different layers of a research project. I found Saunders et </a:t>
            </a:r>
            <a:r>
              <a:rPr lang="en-GB" dirty="0" err="1"/>
              <a:t>al’s</a:t>
            </a:r>
            <a:r>
              <a:rPr lang="en-GB" dirty="0"/>
              <a:t> research onion model particularly helpful here, as a </a:t>
            </a:r>
            <a:r>
              <a:rPr lang="en-GB" sz="1200" kern="1200" dirty="0">
                <a:solidFill>
                  <a:schemeClr val="tx1"/>
                </a:solidFill>
                <a:effectLst/>
                <a:latin typeface="+mn-lt"/>
                <a:ea typeface="+mn-ea"/>
                <a:cs typeface="+mn-cs"/>
              </a:rPr>
              <a:t>framework to demonstrate methodological congruence between the study’s philosophy, approach, </a:t>
            </a:r>
            <a:r>
              <a:rPr lang="en-GB" sz="1200" kern="1200" dirty="0" err="1">
                <a:solidFill>
                  <a:schemeClr val="tx1"/>
                </a:solidFill>
                <a:effectLst/>
                <a:latin typeface="+mn-lt"/>
                <a:ea typeface="+mn-ea"/>
                <a:cs typeface="+mn-cs"/>
              </a:rPr>
              <a:t>stratgey</a:t>
            </a:r>
            <a:r>
              <a:rPr lang="en-GB" sz="1200" kern="1200" dirty="0">
                <a:solidFill>
                  <a:schemeClr val="tx1"/>
                </a:solidFill>
                <a:effectLst/>
                <a:latin typeface="+mn-lt"/>
                <a:ea typeface="+mn-ea"/>
                <a:cs typeface="+mn-cs"/>
              </a:rPr>
              <a:t>, and methods.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However, through designing, doing, and writing the research, I came to understand the interaction between these different layers at a much deeper level – this was a much less linear and much more iterative process than I had expected it to be. </a:t>
            </a:r>
            <a:r>
              <a:rPr lang="en-GB" sz="1200" kern="1200" dirty="0">
                <a:solidFill>
                  <a:schemeClr val="tx1"/>
                </a:solidFill>
                <a:effectLst/>
                <a:latin typeface="+mn-lt"/>
                <a:ea typeface="+mn-ea"/>
                <a:cs typeface="+mn-cs"/>
              </a:rPr>
              <a:t>It was only through </a:t>
            </a:r>
            <a:r>
              <a:rPr lang="en-GB" sz="1200" i="1" kern="1200" dirty="0">
                <a:solidFill>
                  <a:schemeClr val="tx1"/>
                </a:solidFill>
                <a:effectLst/>
                <a:latin typeface="+mn-lt"/>
                <a:ea typeface="+mn-ea"/>
                <a:cs typeface="+mn-cs"/>
              </a:rPr>
              <a:t>doing</a:t>
            </a:r>
            <a:r>
              <a:rPr lang="en-GB" sz="1200" kern="1200" dirty="0">
                <a:solidFill>
                  <a:schemeClr val="tx1"/>
                </a:solidFill>
                <a:effectLst/>
                <a:latin typeface="+mn-lt"/>
                <a:ea typeface="+mn-ea"/>
                <a:cs typeface="+mn-cs"/>
              </a:rPr>
              <a:t> the research that I came to fully appreciate the importance of the congruence of the methodology, through the interplay of these different levels. </a:t>
            </a:r>
            <a:endParaRPr lang="en-GB" dirty="0"/>
          </a:p>
          <a:p>
            <a:pPr lvl="0"/>
            <a:endParaRPr lang="en-GB" dirty="0"/>
          </a:p>
          <a:p>
            <a:pPr lvl="0"/>
            <a:endParaRPr lang="en-GB" dirty="0"/>
          </a:p>
          <a:p>
            <a:pPr lvl="0"/>
            <a:r>
              <a:rPr lang="en-GB" dirty="0"/>
              <a:t>Research Philosophy – e.g., Constructivism  </a:t>
            </a:r>
          </a:p>
          <a:p>
            <a:pPr lvl="0"/>
            <a:r>
              <a:rPr lang="en-GB" dirty="0"/>
              <a:t>Research Approach – E.g., Inductive</a:t>
            </a:r>
          </a:p>
          <a:p>
            <a:pPr lvl="0"/>
            <a:r>
              <a:rPr lang="en-GB" dirty="0"/>
              <a:t>Research Strategy – E.g., Case study</a:t>
            </a:r>
          </a:p>
          <a:p>
            <a:pPr lvl="0"/>
            <a:r>
              <a:rPr lang="en-GB" dirty="0"/>
              <a:t>Time Horizon – e.g. Cross-sectional or longitudinal</a:t>
            </a:r>
          </a:p>
          <a:p>
            <a:pPr lvl="0"/>
            <a:r>
              <a:rPr lang="en-GB" dirty="0"/>
              <a:t>Techniques and Procedures – e.g., data collection and data analysis techniques</a:t>
            </a:r>
          </a:p>
          <a:p>
            <a:endParaRPr lang="en-GB" dirty="0"/>
          </a:p>
          <a:p>
            <a:endParaRPr lang="en-GB" dirty="0"/>
          </a:p>
        </p:txBody>
      </p:sp>
      <p:sp>
        <p:nvSpPr>
          <p:cNvPr id="4" name="Slide Number Placeholder 3"/>
          <p:cNvSpPr>
            <a:spLocks noGrp="1"/>
          </p:cNvSpPr>
          <p:nvPr>
            <p:ph type="sldNum" sz="quarter" idx="5"/>
          </p:nvPr>
        </p:nvSpPr>
        <p:spPr/>
        <p:txBody>
          <a:bodyPr/>
          <a:lstStyle/>
          <a:p>
            <a:fld id="{A2463F90-6911-4888-83E5-DCA0C0600561}" type="slidenum">
              <a:rPr lang="en-GB" smtClean="0"/>
              <a:t>3</a:t>
            </a:fld>
            <a:endParaRPr lang="en-GB"/>
          </a:p>
        </p:txBody>
      </p:sp>
    </p:spTree>
    <p:extLst>
      <p:ext uri="{BB962C8B-B14F-4D97-AF65-F5344CB8AC3E}">
        <p14:creationId xmlns:p14="http://schemas.microsoft.com/office/powerpoint/2010/main" val="117603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 a brief summary of the approach my research project took: </a:t>
            </a:r>
          </a:p>
          <a:p>
            <a:endParaRPr lang="en-GB" b="1" dirty="0"/>
          </a:p>
          <a:p>
            <a:r>
              <a:rPr lang="en-GB" b="1" dirty="0"/>
              <a:t>Constructivist philosophy</a:t>
            </a:r>
            <a:r>
              <a:rPr lang="en-GB" dirty="0"/>
              <a:t>: </a:t>
            </a:r>
            <a:r>
              <a:rPr lang="en-GB" dirty="0">
                <a:solidFill>
                  <a:srgbClr val="002060"/>
                </a:solidFill>
              </a:rPr>
              <a:t>Multiple, intangible mental constructions (Guba &amp; Lincoln, 1994)</a:t>
            </a:r>
            <a:r>
              <a:rPr lang="en-GB" dirty="0">
                <a:solidFill>
                  <a:schemeClr val="tx1"/>
                </a:solidFill>
              </a:rPr>
              <a:t>; </a:t>
            </a:r>
            <a:r>
              <a:rPr lang="en-GB" dirty="0">
                <a:solidFill>
                  <a:srgbClr val="002060"/>
                </a:solidFill>
              </a:rPr>
              <a:t>Knowledge is a compilation of human-made constructions where individuals assign meaning to experience and ideas (Raskin, 2002; Savin-Baden &amp; Howell Major, 2013)</a:t>
            </a:r>
            <a:r>
              <a:rPr lang="en-GB" dirty="0">
                <a:solidFill>
                  <a:schemeClr val="tx1"/>
                </a:solidFill>
              </a:rPr>
              <a:t>; </a:t>
            </a:r>
            <a:r>
              <a:rPr lang="en-GB" dirty="0">
                <a:solidFill>
                  <a:srgbClr val="002060"/>
                </a:solidFill>
              </a:rPr>
              <a:t>Absolute truths are not achievable; knowledge is contextualised, situated and mediated by a knower’s perspective (Ide &amp; Beddow, 2024) </a:t>
            </a:r>
            <a:endParaRPr lang="en-GB" dirty="0"/>
          </a:p>
          <a:p>
            <a:pPr fontAlgn="base"/>
            <a:endParaRPr lang="en-US" dirty="0"/>
          </a:p>
          <a:p>
            <a:pPr fontAlgn="base"/>
            <a:r>
              <a:rPr lang="en-US" b="1" dirty="0"/>
              <a:t>Inductive approach:</a:t>
            </a:r>
            <a:r>
              <a:rPr lang="en-US" dirty="0"/>
              <a:t> aims to understand ‘the way in which humans interpret their social world’ (Saunders et al., 2019, p. 154). </a:t>
            </a:r>
          </a:p>
          <a:p>
            <a:pPr fontAlgn="base"/>
            <a:endParaRPr lang="en-US" dirty="0"/>
          </a:p>
          <a:p>
            <a:pPr fontAlgn="base"/>
            <a:r>
              <a:rPr lang="en-US" b="1" dirty="0"/>
              <a:t>Case study methodology: </a:t>
            </a:r>
            <a:r>
              <a:rPr lang="en-US" dirty="0"/>
              <a:t>concerned with gaining ‘an in-depth understanding of particular phenomena in real-world settings’ (Blichfeldt &amp; Andersen, 2006, p. 3). </a:t>
            </a:r>
          </a:p>
          <a:p>
            <a:endParaRPr lang="en-GB" dirty="0"/>
          </a:p>
          <a:p>
            <a:pPr fontAlgn="base"/>
            <a:r>
              <a:rPr lang="en-GB" b="1" dirty="0"/>
              <a:t>Data generation: </a:t>
            </a:r>
            <a:r>
              <a:rPr lang="en-GB" dirty="0"/>
              <a:t>Peer-to-peer interviews, interval journals, written accounts</a:t>
            </a:r>
          </a:p>
          <a:p>
            <a:pPr fontAlgn="base"/>
            <a:endParaRPr lang="en-GB" dirty="0"/>
          </a:p>
          <a:p>
            <a:r>
              <a:rPr lang="en-GB" b="1" dirty="0"/>
              <a:t>Data analysis: </a:t>
            </a:r>
            <a:r>
              <a:rPr lang="en-GB" dirty="0"/>
              <a:t>Reflexive thematic analysis (Braun &amp; Clarke, 2024) - 2006 paper highly influential and widely adapted </a:t>
            </a:r>
            <a:r>
              <a:rPr lang="en-GB" dirty="0">
                <a:sym typeface="Wingdings" panose="05000000000000000000" pitchFamily="2" charset="2"/>
              </a:rPr>
              <a:t> 2019 paper established RTA; Fully embraces subjective skills of the researcher (Braun &amp; Clarke, 2020)</a:t>
            </a:r>
          </a:p>
          <a:p>
            <a:r>
              <a:rPr lang="en-GB" dirty="0">
                <a:sym typeface="Wingdings" panose="05000000000000000000" pitchFamily="2" charset="2"/>
              </a:rPr>
              <a:t>Themes are not diamonds scattered in the sand (B&amp;C 2016), they are generated through a creative and access process that the researcher is central to (B&amp;C 2020); Rigorous &amp; recursive coding process, tussling with the data to develop an analysis that best fits the RQ (B&amp;C, 2016); Analysis is a reflection of the researcher’s interpretive analysis of the data (Byrne, 2022)  constructed at the intersection of the researcher’s theoretical assumptions, their analytic resources &amp; skill, and the data themselves (B&amp;C 2019); Researcher’s knowledge of theories provides an interpretative lens to make meaning of the data  (B&amp;C 2022); Meaning &amp; knowledge are </a:t>
            </a:r>
            <a:r>
              <a:rPr lang="en-GB" b="1" dirty="0">
                <a:sym typeface="Wingdings" panose="05000000000000000000" pitchFamily="2" charset="2"/>
              </a:rPr>
              <a:t>partial, situated &amp; contextual</a:t>
            </a:r>
            <a:r>
              <a:rPr lang="en-GB" dirty="0">
                <a:sym typeface="Wingdings" panose="05000000000000000000" pitchFamily="2" charset="2"/>
              </a:rPr>
              <a:t>, a value of qualitative research (B&amp;C 2021)</a:t>
            </a:r>
          </a:p>
          <a:p>
            <a:pPr fontAlgn="base"/>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A2463F90-6911-4888-83E5-DCA0C0600561}" type="slidenum">
              <a:rPr lang="en-GB" smtClean="0"/>
              <a:t>4</a:t>
            </a:fld>
            <a:endParaRPr lang="en-GB"/>
          </a:p>
        </p:txBody>
      </p:sp>
    </p:spTree>
    <p:extLst>
      <p:ext uri="{BB962C8B-B14F-4D97-AF65-F5344CB8AC3E}">
        <p14:creationId xmlns:p14="http://schemas.microsoft.com/office/powerpoint/2010/main" val="3997473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The challenge of quality</a:t>
            </a:r>
          </a:p>
          <a:p>
            <a:r>
              <a:rPr lang="en-GB" sz="1200" kern="1200" dirty="0">
                <a:solidFill>
                  <a:schemeClr val="tx1"/>
                </a:solidFill>
                <a:effectLst/>
                <a:latin typeface="+mn-lt"/>
                <a:ea typeface="+mn-ea"/>
                <a:cs typeface="+mn-cs"/>
              </a:rPr>
              <a:t>Often, research quality is described in terms of </a:t>
            </a:r>
            <a:r>
              <a:rPr lang="en-GB" sz="1200" b="1" kern="1200" dirty="0">
                <a:solidFill>
                  <a:schemeClr val="tx1"/>
                </a:solidFill>
                <a:effectLst/>
                <a:latin typeface="+mn-lt"/>
                <a:ea typeface="+mn-ea"/>
                <a:cs typeface="+mn-cs"/>
              </a:rPr>
              <a:t>reliability, validity and trustworthiness</a:t>
            </a:r>
            <a:r>
              <a:rPr lang="en-GB" sz="1200" kern="1200" dirty="0">
                <a:solidFill>
                  <a:schemeClr val="tx1"/>
                </a:solidFill>
                <a:effectLst/>
                <a:latin typeface="+mn-lt"/>
                <a:ea typeface="+mn-ea"/>
                <a:cs typeface="+mn-cs"/>
              </a:rPr>
              <a:t>, yet there is a lack of coherent, consistent definition of what these terms mean in qualitative research. As Thomas (2021, p.68) points out, these are terms that have been ‘imported’ from other kinds of research. </a:t>
            </a:r>
          </a:p>
          <a:p>
            <a:r>
              <a:rPr lang="en-GB" sz="1200" kern="1200" dirty="0">
                <a:solidFill>
                  <a:schemeClr val="tx1"/>
                </a:solidFill>
                <a:effectLst/>
                <a:latin typeface="+mn-lt"/>
                <a:ea typeface="+mn-ea"/>
                <a:cs typeface="+mn-cs"/>
              </a:rPr>
              <a:t>If we take </a:t>
            </a:r>
            <a:r>
              <a:rPr lang="en-GB" sz="1200" b="1" kern="1200" dirty="0">
                <a:solidFill>
                  <a:schemeClr val="tx1"/>
                </a:solidFill>
                <a:effectLst/>
                <a:latin typeface="+mn-lt"/>
                <a:ea typeface="+mn-ea"/>
                <a:cs typeface="+mn-cs"/>
              </a:rPr>
              <a:t>reliability</a:t>
            </a:r>
            <a:r>
              <a:rPr lang="en-GB" sz="1200" kern="1200" dirty="0">
                <a:solidFill>
                  <a:schemeClr val="tx1"/>
                </a:solidFill>
                <a:effectLst/>
                <a:latin typeface="+mn-lt"/>
                <a:ea typeface="+mn-ea"/>
                <a:cs typeface="+mn-cs"/>
              </a:rPr>
              <a:t> to mean that the same enquiries will give similar results on different occasions and under different circumstances, it is relatively easy to follow Thomas’ (2021, p.68) argument that, in case study research, expectations of reliability drop away because there can be no assumption from the </a:t>
            </a:r>
            <a:r>
              <a:rPr lang="en-US" sz="1200" kern="1200" dirty="0">
                <a:solidFill>
                  <a:schemeClr val="tx1"/>
                </a:solidFill>
                <a:effectLst/>
                <a:latin typeface="+mn-lt"/>
                <a:ea typeface="+mn-ea"/>
                <a:cs typeface="+mn-cs"/>
              </a:rPr>
              <a:t>outset that, if the inquiry were to be repeated by different people at a different time, similar findings would result. </a:t>
            </a:r>
            <a:br>
              <a:rPr lang="en-US"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Validity</a:t>
            </a:r>
            <a:r>
              <a:rPr lang="en-US" sz="1200" kern="1200" dirty="0">
                <a:solidFill>
                  <a:schemeClr val="tx1"/>
                </a:solidFill>
                <a:effectLst/>
                <a:latin typeface="+mn-lt"/>
                <a:ea typeface="+mn-ea"/>
                <a:cs typeface="+mn-cs"/>
              </a:rPr>
              <a:t> can be understood as the degree to which the study accurately reflects the issue or topic that the research was attempting to measure. However, again, Thomas highlights that, for inductive case study research, the concept of validity is less meaningful than in other research, as we are interested in gaining an in-depth understanding of the ways in which humans interpret their social world – we are not setting out to measure a particular phenomenon. </a:t>
            </a:r>
            <a:r>
              <a:rPr lang="en-GB" sz="1200" kern="1200" dirty="0">
                <a:solidFill>
                  <a:schemeClr val="tx1"/>
                </a:solidFill>
                <a:effectLst/>
                <a:latin typeface="+mn-lt"/>
                <a:ea typeface="+mn-ea"/>
                <a:cs typeface="+mn-cs"/>
              </a:rPr>
              <a:t>Furthermore, this notion of ‘accurately measuring’ phenomena assumes a single account of the truth, which is not congruent with constructivist research philosophy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Lincoln and Guba’s </a:t>
            </a:r>
            <a:r>
              <a:rPr lang="en-GB" sz="1200" b="1" i="1" kern="1200" dirty="0">
                <a:solidFill>
                  <a:schemeClr val="tx1"/>
                </a:solidFill>
                <a:effectLst/>
                <a:latin typeface="+mn-lt"/>
                <a:ea typeface="+mn-ea"/>
                <a:cs typeface="+mn-cs"/>
              </a:rPr>
              <a:t>trustworthiness</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(Lincoln and Guba, 1985) is frequently cited as an effective way of evidencing rigour (and therefore quality) in qualitative research. When I was discussing my methodology with more experienced researchers, several of them recommended ‘trustworthiness’ – as if I could use Lincoln and Guba’s ideas to tick a box for the doctorate examiners. However, having finally found my philosophical stance, I knew that it was at odds with Lincoln and Guba’s notions of trustworthiness. They suggest that it’s based on four criteria: </a:t>
            </a:r>
          </a:p>
          <a:p>
            <a:r>
              <a:rPr lang="en-GB" sz="1200" b="1" kern="1200" dirty="0">
                <a:solidFill>
                  <a:schemeClr val="tx1"/>
                </a:solidFill>
                <a:effectLst/>
                <a:latin typeface="+mn-lt"/>
                <a:ea typeface="+mn-ea"/>
                <a:cs typeface="+mn-cs"/>
              </a:rPr>
              <a:t>Credibility</a:t>
            </a:r>
            <a:r>
              <a:rPr lang="en-GB" sz="1200" kern="1200" dirty="0">
                <a:solidFill>
                  <a:schemeClr val="tx1"/>
                </a:solidFill>
                <a:effectLst/>
                <a:latin typeface="+mn-lt"/>
                <a:ea typeface="+mn-ea"/>
                <a:cs typeface="+mn-cs"/>
              </a:rPr>
              <a:t> – this assumes that there is a “true” or  “more accurate” representation of reality within the findings that needs to be “found”</a:t>
            </a:r>
            <a:br>
              <a:rPr lang="en-GB" sz="1200" kern="1200" dirty="0">
                <a:solidFill>
                  <a:schemeClr val="tx1"/>
                </a:solidFill>
                <a:effectLst/>
                <a:latin typeface="+mn-lt"/>
                <a:ea typeface="+mn-ea"/>
                <a:cs typeface="+mn-cs"/>
              </a:rPr>
            </a:br>
            <a:r>
              <a:rPr lang="en-GB" sz="1200" b="1" kern="1200" dirty="0">
                <a:solidFill>
                  <a:schemeClr val="tx1"/>
                </a:solidFill>
                <a:effectLst/>
                <a:latin typeface="+mn-lt"/>
                <a:ea typeface="+mn-ea"/>
                <a:cs typeface="+mn-cs"/>
              </a:rPr>
              <a:t>Transferability</a:t>
            </a:r>
            <a:r>
              <a:rPr lang="en-GB" sz="1200" kern="1200" dirty="0">
                <a:solidFill>
                  <a:schemeClr val="tx1"/>
                </a:solidFill>
                <a:effectLst/>
                <a:latin typeface="+mn-lt"/>
                <a:ea typeface="+mn-ea"/>
                <a:cs typeface="+mn-cs"/>
              </a:rPr>
              <a:t>  - suggests that findings might be generalised across contexts</a:t>
            </a:r>
            <a:br>
              <a:rPr lang="en-GB" sz="1200" kern="1200" dirty="0">
                <a:solidFill>
                  <a:schemeClr val="tx1"/>
                </a:solidFill>
                <a:effectLst/>
                <a:latin typeface="+mn-lt"/>
                <a:ea typeface="+mn-ea"/>
                <a:cs typeface="+mn-cs"/>
              </a:rPr>
            </a:br>
            <a:r>
              <a:rPr lang="en-GB" sz="1200" b="1" kern="1200" dirty="0">
                <a:solidFill>
                  <a:schemeClr val="tx1"/>
                </a:solidFill>
                <a:effectLst/>
                <a:latin typeface="+mn-lt"/>
                <a:ea typeface="+mn-ea"/>
                <a:cs typeface="+mn-cs"/>
              </a:rPr>
              <a:t>Dependability</a:t>
            </a:r>
            <a:r>
              <a:rPr lang="en-GB" sz="1200" kern="1200" dirty="0">
                <a:solidFill>
                  <a:schemeClr val="tx1"/>
                </a:solidFill>
                <a:effectLst/>
                <a:latin typeface="+mn-lt"/>
                <a:ea typeface="+mn-ea"/>
                <a:cs typeface="+mn-cs"/>
              </a:rPr>
              <a:t> – chimes with the notion of reliability, which I’ve already critiqued </a:t>
            </a:r>
            <a:br>
              <a:rPr lang="en-GB" sz="1200" kern="1200" dirty="0">
                <a:solidFill>
                  <a:schemeClr val="tx1"/>
                </a:solidFill>
                <a:effectLst/>
                <a:latin typeface="+mn-lt"/>
                <a:ea typeface="+mn-ea"/>
                <a:cs typeface="+mn-cs"/>
              </a:rPr>
            </a:br>
            <a:r>
              <a:rPr lang="en-GB" sz="1200" b="1" kern="1200" dirty="0">
                <a:solidFill>
                  <a:schemeClr val="tx1"/>
                </a:solidFill>
                <a:effectLst/>
                <a:latin typeface="+mn-lt"/>
                <a:ea typeface="+mn-ea"/>
                <a:cs typeface="+mn-cs"/>
              </a:rPr>
              <a:t>Confirmability</a:t>
            </a:r>
            <a:r>
              <a:rPr lang="en-GB" sz="1200" kern="1200" dirty="0">
                <a:solidFill>
                  <a:schemeClr val="tx1"/>
                </a:solidFill>
                <a:effectLst/>
                <a:latin typeface="+mn-lt"/>
                <a:ea typeface="+mn-ea"/>
                <a:cs typeface="+mn-cs"/>
              </a:rPr>
              <a:t> – foregrounds researcher neutrality, rather than recognising researcher positionality as a tool for interpretation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Moreover, Reflexive thematic analysis discourages positivist conceptions of reality; researcher subjectivity, reflexivity and creativity are a central asset to knowledge generation (B&amp;C, 2019; Byrne, 2022). RTA is therefore FULLY QUALITATIVE as not underpinned by positivist values (B&amp;C, 2021)</a:t>
            </a:r>
          </a:p>
          <a:p>
            <a:r>
              <a:rPr lang="en-GB" sz="1200" kern="1200" dirty="0">
                <a:solidFill>
                  <a:schemeClr val="tx1"/>
                </a:solidFill>
                <a:effectLst/>
                <a:latin typeface="+mn-lt"/>
                <a:ea typeface="+mn-ea"/>
                <a:cs typeface="+mn-cs"/>
              </a:rPr>
              <a:t>This shows that there is a need to find more appropriate ways to establish rigour and quality within constructivist research, particularly for those employing Braun and Clarke’s Reflexive TA (Braun and Clarke, 2023), who emphasise the importance of methodological congruence and warn against defaulting to a positivist norm.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criteria-based measures of quality are imported from positivistic notions of rigour; they are concerned with the question ‘can we trust how this study was done?’. However, for inductive case study research, a better question to ask might be ‘does this account convincingly interpret lived experience?’, and this is where Major and Savin-Baden’s </a:t>
            </a:r>
            <a:r>
              <a:rPr lang="en-GB" sz="1200" i="1" kern="1200" dirty="0">
                <a:solidFill>
                  <a:schemeClr val="tx1"/>
                </a:solidFill>
                <a:effectLst/>
                <a:latin typeface="+mn-lt"/>
                <a:ea typeface="+mn-ea"/>
                <a:cs typeface="+mn-cs"/>
              </a:rPr>
              <a:t>plausibility </a:t>
            </a:r>
            <a:r>
              <a:rPr lang="en-GB" sz="1200" kern="1200" dirty="0">
                <a:solidFill>
                  <a:schemeClr val="tx1"/>
                </a:solidFill>
                <a:effectLst/>
                <a:latin typeface="+mn-lt"/>
                <a:ea typeface="+mn-ea"/>
                <a:cs typeface="+mn-cs"/>
              </a:rPr>
              <a:t>offers a more congruent perspective.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Plausibility is the degree to which an interpretation appears reasonable, well-supported, and convincing to the reader, given transparent links between data and analysis. It’s about representing a version of reality and locating truths within the data, allowing the reader to judge the researcher’s representation of reality.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does not assume that there is a single or best approximation of the truth to be found, rather, that the researcher’s account represents one version of the truth. The task of the researcher is to present the information that enables the reader to judge the researcher’s interpretation of the truth </a:t>
            </a:r>
            <a:r>
              <a:rPr lang="en-GB" sz="1200" i="1" kern="1200" dirty="0">
                <a:solidFill>
                  <a:schemeClr val="tx1"/>
                </a:solidFill>
                <a:effectLst/>
                <a:latin typeface="+mn-lt"/>
                <a:ea typeface="+mn-ea"/>
                <a:cs typeface="+mn-cs"/>
              </a:rPr>
              <a:t>plausible</a:t>
            </a:r>
            <a:r>
              <a:rPr lang="en-GB" sz="1200" kern="1200" dirty="0">
                <a:solidFill>
                  <a:schemeClr val="tx1"/>
                </a:solidFill>
                <a:effectLst/>
                <a:latin typeface="+mn-lt"/>
                <a:ea typeface="+mn-ea"/>
                <a:cs typeface="+mn-cs"/>
              </a:rPr>
              <a:t>. </a:t>
            </a:r>
          </a:p>
          <a:p>
            <a:endParaRPr lang="en-GB" dirty="0"/>
          </a:p>
          <a:p>
            <a:endParaRPr lang="en-GB" dirty="0"/>
          </a:p>
        </p:txBody>
      </p:sp>
      <p:sp>
        <p:nvSpPr>
          <p:cNvPr id="4" name="Slide Number Placeholder 3"/>
          <p:cNvSpPr>
            <a:spLocks noGrp="1"/>
          </p:cNvSpPr>
          <p:nvPr>
            <p:ph type="sldNum" sz="quarter" idx="5"/>
          </p:nvPr>
        </p:nvSpPr>
        <p:spPr/>
        <p:txBody>
          <a:bodyPr/>
          <a:lstStyle/>
          <a:p>
            <a:fld id="{A2463F90-6911-4888-83E5-DCA0C0600561}" type="slidenum">
              <a:rPr lang="en-GB" smtClean="0"/>
              <a:t>5</a:t>
            </a:fld>
            <a:endParaRPr lang="en-GB"/>
          </a:p>
        </p:txBody>
      </p:sp>
    </p:spTree>
    <p:extLst>
      <p:ext uri="{BB962C8B-B14F-4D97-AF65-F5344CB8AC3E}">
        <p14:creationId xmlns:p14="http://schemas.microsoft.com/office/powerpoint/2010/main" val="414196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So, having established how quality was viewed in my study – as plausibility – let’s look at question 2. How would I know, and how would readers know, if my interpretation of the data was plausible? </a:t>
            </a:r>
          </a:p>
          <a:p>
            <a:endParaRPr lang="en-US" sz="1200" b="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Major and Savin-Baden suggest that establishing a plausible interpretation of the truth involves a number of concepts: </a:t>
            </a:r>
          </a:p>
          <a:p>
            <a:r>
              <a:rPr lang="en-GB" sz="1200" b="0" kern="1200" dirty="0">
                <a:solidFill>
                  <a:schemeClr val="tx1"/>
                </a:solidFill>
                <a:effectLst/>
                <a:latin typeface="+mn-lt"/>
                <a:ea typeface="+mn-ea"/>
                <a:cs typeface="+mn-cs"/>
              </a:rPr>
              <a:t>First: </a:t>
            </a:r>
            <a:r>
              <a:rPr lang="en-GB" sz="1200" b="1" kern="1200" dirty="0">
                <a:solidFill>
                  <a:schemeClr val="tx1"/>
                </a:solidFill>
                <a:effectLst/>
                <a:latin typeface="+mn-lt"/>
                <a:ea typeface="+mn-ea"/>
                <a:cs typeface="+mn-cs"/>
              </a:rPr>
              <a:t>verisimilitude</a:t>
            </a:r>
            <a:r>
              <a:rPr lang="en-GB" sz="1200" kern="1200" dirty="0">
                <a:solidFill>
                  <a:schemeClr val="tx1"/>
                </a:solidFill>
                <a:effectLst/>
                <a:latin typeface="+mn-lt"/>
                <a:ea typeface="+mn-ea"/>
                <a:cs typeface="+mn-cs"/>
              </a:rPr>
              <a:t> (the quality of seeming to be true) – the account must resonate in some way with the audience it is written for</a:t>
            </a:r>
          </a:p>
          <a:p>
            <a:r>
              <a:rPr lang="en-GB" sz="1200" b="0" kern="1200" dirty="0">
                <a:solidFill>
                  <a:schemeClr val="tx1"/>
                </a:solidFill>
                <a:effectLst/>
                <a:latin typeface="+mn-lt"/>
                <a:ea typeface="+mn-ea"/>
                <a:cs typeface="+mn-cs"/>
              </a:rPr>
              <a:t>Second: </a:t>
            </a:r>
            <a:r>
              <a:rPr lang="en-GB" sz="1200" b="1" kern="1200" dirty="0">
                <a:solidFill>
                  <a:schemeClr val="tx1"/>
                </a:solidFill>
                <a:effectLst/>
                <a:latin typeface="+mn-lt"/>
                <a:ea typeface="+mn-ea"/>
                <a:cs typeface="+mn-cs"/>
              </a:rPr>
              <a:t>criticality</a:t>
            </a:r>
            <a:r>
              <a:rPr lang="en-GB" sz="1200" kern="1200" dirty="0">
                <a:solidFill>
                  <a:schemeClr val="tx1"/>
                </a:solidFill>
                <a:effectLst/>
                <a:latin typeface="+mn-lt"/>
                <a:ea typeface="+mn-ea"/>
                <a:cs typeface="+mn-cs"/>
              </a:rPr>
              <a:t> (the act of striving for critical awareness) - </a:t>
            </a:r>
            <a:r>
              <a:rPr lang="en-US" i="1" dirty="0"/>
              <a:t>active interrogation and challenge</a:t>
            </a:r>
            <a:r>
              <a:rPr lang="en-US" dirty="0"/>
              <a:t> of assumptions, interpretations, and knowledge claims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Third,  the </a:t>
            </a:r>
            <a:r>
              <a:rPr lang="en-GB" sz="1200" b="1" kern="1200" dirty="0">
                <a:solidFill>
                  <a:schemeClr val="tx1"/>
                </a:solidFill>
                <a:effectLst/>
                <a:latin typeface="+mn-lt"/>
                <a:ea typeface="+mn-ea"/>
                <a:cs typeface="+mn-cs"/>
              </a:rPr>
              <a:t>stance of the researcher</a:t>
            </a:r>
            <a:r>
              <a:rPr lang="en-GB" sz="1200" kern="1200" dirty="0">
                <a:solidFill>
                  <a:schemeClr val="tx1"/>
                </a:solidFill>
                <a:effectLst/>
                <a:latin typeface="+mn-lt"/>
                <a:ea typeface="+mn-ea"/>
                <a:cs typeface="+mn-cs"/>
              </a:rPr>
              <a:t> must be considered - (how the researcher positions themselves in relation to research design, data generation, and the analysis and interpretation). Three concepts suggested as meaningful to locating researcher stance: </a:t>
            </a:r>
          </a:p>
          <a:p>
            <a:r>
              <a:rPr lang="en-GB" sz="1200" b="1" kern="1200" dirty="0">
                <a:solidFill>
                  <a:schemeClr val="tx1"/>
                </a:solidFill>
                <a:effectLst/>
                <a:latin typeface="+mn-lt"/>
                <a:ea typeface="+mn-ea"/>
                <a:cs typeface="+mn-cs"/>
              </a:rPr>
              <a:t>Reflexivity</a:t>
            </a:r>
            <a:r>
              <a:rPr lang="en-GB" sz="1200" kern="1200" dirty="0">
                <a:solidFill>
                  <a:schemeClr val="tx1"/>
                </a:solidFill>
                <a:effectLst/>
                <a:latin typeface="+mn-lt"/>
                <a:ea typeface="+mn-ea"/>
                <a:cs typeface="+mn-cs"/>
              </a:rPr>
              <a:t> – recognising that the position or perspective of the researcher shapes everything – both the knowledge produced and how the knowledge is produced </a:t>
            </a:r>
          </a:p>
          <a:p>
            <a:r>
              <a:rPr lang="en-GB" sz="1200" b="1" kern="1200" dirty="0">
                <a:solidFill>
                  <a:schemeClr val="tx1"/>
                </a:solidFill>
                <a:effectLst/>
                <a:latin typeface="+mn-lt"/>
                <a:ea typeface="+mn-ea"/>
                <a:cs typeface="+mn-cs"/>
              </a:rPr>
              <a:t>Honesties</a:t>
            </a:r>
            <a:r>
              <a:rPr lang="en-GB" sz="1200" kern="1200" dirty="0">
                <a:solidFill>
                  <a:schemeClr val="tx1"/>
                </a:solidFill>
                <a:effectLst/>
                <a:latin typeface="+mn-lt"/>
                <a:ea typeface="+mn-ea"/>
                <a:cs typeface="+mn-cs"/>
              </a:rPr>
              <a:t> –  acknowledging that the “truth” of the research is constructed through recursive phases of reflection, analysis and re-engagement – socially &amp; contextually defined, that this process is not always linear, and that limitations, tensions and “messiness” exist within research design </a:t>
            </a:r>
          </a:p>
          <a:p>
            <a:r>
              <a:rPr lang="en-GB" sz="1200" b="1" kern="1200" dirty="0">
                <a:solidFill>
                  <a:schemeClr val="tx1"/>
                </a:solidFill>
                <a:effectLst/>
                <a:latin typeface="+mn-lt"/>
                <a:ea typeface="+mn-ea"/>
                <a:cs typeface="+mn-cs"/>
              </a:rPr>
              <a:t>Integrity</a:t>
            </a:r>
            <a:r>
              <a:rPr lang="en-GB" sz="1200" kern="1200" dirty="0">
                <a:solidFill>
                  <a:schemeClr val="tx1"/>
                </a:solidFill>
                <a:effectLst/>
                <a:latin typeface="+mn-lt"/>
                <a:ea typeface="+mn-ea"/>
                <a:cs typeface="+mn-cs"/>
              </a:rPr>
              <a:t> – ‘identifies the researcher as a person who will necessarily enable a unique interpretation of the data set’ (Savin-Baden and Howell Major, 2013, p. 474) – researcher must strive to maintain integrity by grounding and re-grounding their interpretations in the data. </a:t>
            </a:r>
            <a:endParaRPr lang="en-GB" dirty="0"/>
          </a:p>
        </p:txBody>
      </p:sp>
      <p:sp>
        <p:nvSpPr>
          <p:cNvPr id="4" name="Slide Number Placeholder 3"/>
          <p:cNvSpPr>
            <a:spLocks noGrp="1"/>
          </p:cNvSpPr>
          <p:nvPr>
            <p:ph type="sldNum" sz="quarter" idx="5"/>
          </p:nvPr>
        </p:nvSpPr>
        <p:spPr/>
        <p:txBody>
          <a:bodyPr/>
          <a:lstStyle/>
          <a:p>
            <a:fld id="{A2463F90-6911-4888-83E5-DCA0C0600561}" type="slidenum">
              <a:rPr lang="en-GB" smtClean="0"/>
              <a:t>6</a:t>
            </a:fld>
            <a:endParaRPr lang="en-GB"/>
          </a:p>
        </p:txBody>
      </p:sp>
    </p:spTree>
    <p:extLst>
      <p:ext uri="{BB962C8B-B14F-4D97-AF65-F5344CB8AC3E}">
        <p14:creationId xmlns:p14="http://schemas.microsoft.com/office/powerpoint/2010/main" val="3495273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Verisimilitude (p.122)</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 sought to create a believable interpretation of the data that might resonate with other teachers, teacher educators, and researchers. </a:t>
            </a:r>
          </a:p>
          <a:p>
            <a:r>
              <a:rPr lang="en-GB" sz="1200" kern="1200" dirty="0">
                <a:solidFill>
                  <a:schemeClr val="tx1"/>
                </a:solidFill>
                <a:effectLst/>
                <a:latin typeface="+mn-lt"/>
                <a:ea typeface="+mn-ea"/>
                <a:cs typeface="+mn-cs"/>
              </a:rPr>
              <a:t>My methodology included a ‘dense description of context’ to provide information about the participants’ realities in which the findings were situated  (Savin-Baden and Howell Major, 2013, p. 480). </a:t>
            </a:r>
          </a:p>
          <a:p>
            <a:r>
              <a:rPr lang="en-GB" sz="1200" kern="1200" dirty="0">
                <a:solidFill>
                  <a:schemeClr val="tx1"/>
                </a:solidFill>
                <a:effectLst/>
                <a:latin typeface="+mn-lt"/>
                <a:ea typeface="+mn-ea"/>
                <a:cs typeface="+mn-cs"/>
              </a:rPr>
              <a:t>Dense description in the findings also showed how my interpretations were grounded in data, evidenced with quotes and additional contextual information. </a:t>
            </a:r>
          </a:p>
          <a:p>
            <a:r>
              <a:rPr lang="en-GB" sz="1200" b="1" kern="1200" dirty="0">
                <a:solidFill>
                  <a:schemeClr val="tx1"/>
                </a:solidFill>
                <a:effectLst/>
                <a:latin typeface="+mn-lt"/>
                <a:ea typeface="+mn-ea"/>
                <a:cs typeface="+mn-cs"/>
              </a:rPr>
              <a:t>Criticality (p.122):</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Thesis considered the wider political contexts of the research and the interplay between these contexts and my interpretations of the data. </a:t>
            </a:r>
          </a:p>
          <a:p>
            <a:r>
              <a:rPr lang="en-GB" sz="1200" kern="1200" dirty="0">
                <a:solidFill>
                  <a:schemeClr val="tx1"/>
                </a:solidFill>
                <a:effectLst/>
                <a:latin typeface="+mn-lt"/>
                <a:ea typeface="+mn-ea"/>
                <a:cs typeface="+mn-cs"/>
              </a:rPr>
              <a:t>Reflexive memo writing during the data analysis stage helped me to notice and challenge assumptions I was making through my interpretations, leading to the construction of the final report</a:t>
            </a:r>
          </a:p>
        </p:txBody>
      </p:sp>
      <p:sp>
        <p:nvSpPr>
          <p:cNvPr id="4" name="Slide Number Placeholder 3"/>
          <p:cNvSpPr>
            <a:spLocks noGrp="1"/>
          </p:cNvSpPr>
          <p:nvPr>
            <p:ph type="sldNum" sz="quarter" idx="5"/>
          </p:nvPr>
        </p:nvSpPr>
        <p:spPr/>
        <p:txBody>
          <a:bodyPr/>
          <a:lstStyle/>
          <a:p>
            <a:fld id="{A2463F90-6911-4888-83E5-DCA0C0600561}" type="slidenum">
              <a:rPr lang="en-GB" smtClean="0"/>
              <a:t>7</a:t>
            </a:fld>
            <a:endParaRPr lang="en-GB"/>
          </a:p>
        </p:txBody>
      </p:sp>
    </p:spTree>
    <p:extLst>
      <p:ext uri="{BB962C8B-B14F-4D97-AF65-F5344CB8AC3E}">
        <p14:creationId xmlns:p14="http://schemas.microsoft.com/office/powerpoint/2010/main" val="984217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Reflexivity (p.123)</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Keenly aware of the power imbalance between me and my participants (my own students). Mitigations for this were reflected in the research design… (keep for Q&amp;A)</a:t>
            </a:r>
          </a:p>
          <a:p>
            <a:r>
              <a:rPr lang="en-GB" sz="1200" kern="1200" dirty="0">
                <a:solidFill>
                  <a:schemeClr val="tx1"/>
                </a:solidFill>
                <a:effectLst/>
                <a:latin typeface="+mn-lt"/>
                <a:ea typeface="+mn-ea"/>
                <a:cs typeface="+mn-cs"/>
              </a:rPr>
              <a:t>Included positionality statement to allow reader to evaluate the relationship between my subjectivity and my interpretation of the data</a:t>
            </a:r>
          </a:p>
          <a:p>
            <a:r>
              <a:rPr lang="en-GB" sz="1200" kern="1200" dirty="0">
                <a:solidFill>
                  <a:schemeClr val="tx1"/>
                </a:solidFill>
                <a:effectLst/>
                <a:latin typeface="+mn-lt"/>
                <a:ea typeface="+mn-ea"/>
                <a:cs typeface="+mn-cs"/>
              </a:rPr>
              <a:t>Reflexive memos again good for noticing own assumptions </a:t>
            </a:r>
          </a:p>
          <a:p>
            <a:r>
              <a:rPr lang="en-GB" sz="1200" b="1" kern="1200" dirty="0">
                <a:solidFill>
                  <a:schemeClr val="tx1"/>
                </a:solidFill>
                <a:effectLst/>
                <a:latin typeface="+mn-lt"/>
                <a:ea typeface="+mn-ea"/>
                <a:cs typeface="+mn-cs"/>
              </a:rPr>
              <a:t>Honesties (p.123)</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My interpretations recognised multiple realities and tensions in the data </a:t>
            </a:r>
          </a:p>
          <a:p>
            <a:r>
              <a:rPr lang="en-GB" sz="1200" kern="1200" dirty="0">
                <a:solidFill>
                  <a:schemeClr val="tx1"/>
                </a:solidFill>
                <a:effectLst/>
                <a:latin typeface="+mn-lt"/>
                <a:ea typeface="+mn-ea"/>
                <a:cs typeface="+mn-cs"/>
              </a:rPr>
              <a:t>Did not privilege similarities within the data  - nuance of themes was refined through recursive process of Reflexive TA</a:t>
            </a:r>
          </a:p>
          <a:p>
            <a:r>
              <a:rPr lang="en-GB" sz="1200" kern="1200" dirty="0">
                <a:solidFill>
                  <a:schemeClr val="tx1"/>
                </a:solidFill>
                <a:effectLst/>
                <a:latin typeface="+mn-lt"/>
                <a:ea typeface="+mn-ea"/>
                <a:cs typeface="+mn-cs"/>
              </a:rPr>
              <a:t>Described tensions created by insider-outsider status and the “messy” recursive nature of the data analysis </a:t>
            </a:r>
          </a:p>
          <a:p>
            <a:r>
              <a:rPr lang="en-GB" sz="1200" b="1" kern="1200" dirty="0">
                <a:solidFill>
                  <a:schemeClr val="tx1"/>
                </a:solidFill>
                <a:effectLst/>
                <a:latin typeface="+mn-lt"/>
                <a:ea typeface="+mn-ea"/>
                <a:cs typeface="+mn-cs"/>
              </a:rPr>
              <a:t>Integrity (p.123)</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Demonstrated in the methodology how the research design was heavily constructed with a high degree of methodological congruence </a:t>
            </a:r>
          </a:p>
          <a:p>
            <a:r>
              <a:rPr lang="en-GB" sz="1200" kern="1200" dirty="0">
                <a:solidFill>
                  <a:schemeClr val="tx1"/>
                </a:solidFill>
                <a:effectLst/>
                <a:latin typeface="+mn-lt"/>
                <a:ea typeface="+mn-ea"/>
                <a:cs typeface="+mn-cs"/>
              </a:rPr>
              <a:t>Dense description of data methods</a:t>
            </a:r>
          </a:p>
          <a:p>
            <a:r>
              <a:rPr lang="en-GB" sz="1200" kern="1200" dirty="0">
                <a:solidFill>
                  <a:schemeClr val="tx1"/>
                </a:solidFill>
                <a:effectLst/>
                <a:latin typeface="+mn-lt"/>
                <a:ea typeface="+mn-ea"/>
                <a:cs typeface="+mn-cs"/>
              </a:rPr>
              <a:t>Adhered to principles of Reflexive TA, recognising that I was generating rather than discovering potential themes, seeking to unite themes by shared </a:t>
            </a:r>
            <a:r>
              <a:rPr lang="en-GB" sz="1200" b="1" kern="1200" dirty="0">
                <a:solidFill>
                  <a:schemeClr val="tx1"/>
                </a:solidFill>
                <a:effectLst/>
                <a:latin typeface="+mn-lt"/>
                <a:ea typeface="+mn-ea"/>
                <a:cs typeface="+mn-cs"/>
              </a:rPr>
              <a:t>meaning rather than domain/topic</a:t>
            </a:r>
            <a:endParaRPr lang="en-GB" b="1" dirty="0"/>
          </a:p>
          <a:p>
            <a:endParaRPr lang="en-GB" b="1" dirty="0"/>
          </a:p>
          <a:p>
            <a:r>
              <a:rPr lang="en-GB" b="1" dirty="0"/>
              <a:t>Honesties: </a:t>
            </a:r>
          </a:p>
          <a:p>
            <a:r>
              <a:rPr lang="en-US" dirty="0"/>
              <a:t>Researcher distancing can limit data quality (e.g., Payne-Gifford et al., 2021)</a:t>
            </a:r>
          </a:p>
          <a:p>
            <a:r>
              <a:rPr lang="en-US" dirty="0"/>
              <a:t>My relationship to the participants could not be entirely bracketed. </a:t>
            </a:r>
          </a:p>
          <a:p>
            <a:r>
              <a:rPr lang="en-US" dirty="0"/>
              <a:t>My existing familiarity with the context, and my knowledge of teaching the primary foundation subjects, my previous experiences (see 3.3.2. Being an outsider) inevitably informed my interpretation of the participants’ data.</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Active opting-in meant didn’t reach ‘hard-to-engage’ participants, </a:t>
            </a:r>
            <a:r>
              <a:rPr lang="en-US" dirty="0"/>
              <a:t>(Braun &amp; Clarke, 2013), which BERA (2024) highlight as an ethical concern </a:t>
            </a:r>
            <a:r>
              <a:rPr lang="en-US" dirty="0">
                <a:sym typeface="Wingdings" panose="05000000000000000000" pitchFamily="2" charset="2"/>
              </a:rPr>
              <a:t> </a:t>
            </a:r>
            <a:r>
              <a:rPr lang="en-US" dirty="0"/>
              <a:t>necessary pragmatic compromise to maintain ethical integrity of the study (power imbalance). </a:t>
            </a:r>
          </a:p>
          <a:p>
            <a:endParaRPr lang="en-GB" dirty="0"/>
          </a:p>
          <a:p>
            <a:r>
              <a:rPr lang="en-US" dirty="0"/>
              <a:t>All qualitative data constructed within social contexts is influenced, whether consciously or unconsciously, by a wide range of factors such as </a:t>
            </a:r>
            <a:r>
              <a:rPr lang="en-US" b="1" dirty="0"/>
              <a:t>social norms, self-perception and presentation, and participants’ relationship to the researcher </a:t>
            </a:r>
            <a:r>
              <a:rPr lang="en-US" dirty="0"/>
              <a:t>(Handy &amp; Ross, 2005)</a:t>
            </a:r>
          </a:p>
          <a:p>
            <a:endParaRPr lang="en-US" dirty="0"/>
          </a:p>
          <a:p>
            <a:pPr marL="0" indent="0">
              <a:buNone/>
            </a:pPr>
            <a:r>
              <a:rPr lang="en-US" dirty="0"/>
              <a:t>Data Set 1 contextual influences: </a:t>
            </a:r>
          </a:p>
          <a:p>
            <a:r>
              <a:rPr lang="en-US" dirty="0"/>
              <a:t>perceptions of their relationships with each other and with the five teacher educators who taught the module, their personal</a:t>
            </a:r>
          </a:p>
          <a:p>
            <a:r>
              <a:rPr lang="en-US" dirty="0"/>
              <a:t>histories relating to the foundation subjects</a:t>
            </a:r>
          </a:p>
          <a:p>
            <a:r>
              <a:rPr lang="en-US" dirty="0"/>
              <a:t>the way in which the subjects were taught in university</a:t>
            </a:r>
          </a:p>
          <a:p>
            <a:r>
              <a:rPr lang="en-US" dirty="0"/>
              <a:t>the knowledge that their recorded conversation would support them in crafting an academic assignment.</a:t>
            </a:r>
          </a:p>
          <a:p>
            <a:endParaRPr lang="en-US" dirty="0"/>
          </a:p>
          <a:p>
            <a:pPr marL="0" indent="0">
              <a:buNone/>
            </a:pPr>
            <a:r>
              <a:rPr lang="en-US" dirty="0"/>
              <a:t>DS2 &amp; 3 Contextual influences are as above, and also: </a:t>
            </a:r>
          </a:p>
          <a:p>
            <a:r>
              <a:rPr lang="en-US" dirty="0"/>
              <a:t>Marking rubric (appendix)</a:t>
            </a:r>
          </a:p>
          <a:p>
            <a:r>
              <a:rPr lang="en-US" dirty="0"/>
              <a:t>Experiences in school (ethos, curriculum, teacher’s practice, class)</a:t>
            </a:r>
          </a:p>
          <a:p>
            <a:r>
              <a:rPr lang="en-US" dirty="0"/>
              <a:t>Competency &amp; beliefs about academic writing</a:t>
            </a:r>
          </a:p>
          <a:p>
            <a:endParaRPr lang="en-GB" dirty="0"/>
          </a:p>
          <a:p>
            <a:r>
              <a:rPr lang="en-GB" dirty="0"/>
              <a:t>Recognise that the 1</a:t>
            </a:r>
            <a:r>
              <a:rPr lang="en-GB" baseline="30000" dirty="0"/>
              <a:t>st</a:t>
            </a:r>
            <a:r>
              <a:rPr lang="en-GB" dirty="0"/>
              <a:t> phase (familiarisation) shaped how I analysed the data subsequently (shaped my interpretive lens). ALTHOUGH THIS INCLUDED ALL THREE DATA SETS</a:t>
            </a:r>
          </a:p>
          <a:p>
            <a:endParaRPr lang="en-GB" dirty="0"/>
          </a:p>
          <a:p>
            <a:r>
              <a:rPr lang="en-GB" dirty="0"/>
              <a:t>Interpretive lens shaped by DS1 &amp; DS2 also influenced DS3 – a more deductive nature of analysis than in DS1 &amp; DS2.</a:t>
            </a:r>
          </a:p>
          <a:p>
            <a:endParaRPr lang="en-GB" dirty="0"/>
          </a:p>
          <a:p>
            <a:br>
              <a:rPr lang="en-GB" dirty="0"/>
            </a:br>
            <a:endParaRPr lang="en-GB" dirty="0"/>
          </a:p>
        </p:txBody>
      </p:sp>
      <p:sp>
        <p:nvSpPr>
          <p:cNvPr id="4" name="Slide Number Placeholder 3"/>
          <p:cNvSpPr>
            <a:spLocks noGrp="1"/>
          </p:cNvSpPr>
          <p:nvPr>
            <p:ph type="sldNum" sz="quarter" idx="5"/>
          </p:nvPr>
        </p:nvSpPr>
        <p:spPr/>
        <p:txBody>
          <a:bodyPr/>
          <a:lstStyle/>
          <a:p>
            <a:fld id="{A2463F90-6911-4888-83E5-DCA0C0600561}" type="slidenum">
              <a:rPr lang="en-GB" smtClean="0"/>
              <a:t>8</a:t>
            </a:fld>
            <a:endParaRPr lang="en-GB"/>
          </a:p>
        </p:txBody>
      </p:sp>
    </p:spTree>
    <p:extLst>
      <p:ext uri="{BB962C8B-B14F-4D97-AF65-F5344CB8AC3E}">
        <p14:creationId xmlns:p14="http://schemas.microsoft.com/office/powerpoint/2010/main" val="548602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E5FD5-DE29-FE8E-57E0-B7DAD84F1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FB7E4-FA6F-B86B-3041-71CBB2333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CF9332-0FD0-8969-2EF9-0BF969D2FA77}"/>
              </a:ext>
            </a:extLst>
          </p:cNvPr>
          <p:cNvSpPr>
            <a:spLocks noGrp="1"/>
          </p:cNvSpPr>
          <p:nvPr>
            <p:ph type="body" idx="1"/>
          </p:nvPr>
        </p:nvSpPr>
        <p:spPr/>
        <p:txBody>
          <a:bodyPr/>
          <a:lstStyle/>
          <a:p>
            <a:r>
              <a:rPr lang="en-US" b="1" dirty="0"/>
              <a:t>We don’t always need to establish quality through criteria-based measures of </a:t>
            </a:r>
            <a:r>
              <a:rPr lang="en-US" b="1" dirty="0" err="1"/>
              <a:t>rigour</a:t>
            </a:r>
            <a:r>
              <a:rPr lang="en-US" b="1" dirty="0"/>
              <a:t>, such as reliability, validity, or trustworthiness… where it is methodologically congruent, we might instead consider plausibility, which assumes that truths are multiple and constructed, and therefore relies on convincing interpretations established through researcher criticality, integrity and reflexivity. </a:t>
            </a:r>
            <a:endParaRPr lang="en-GB" dirty="0"/>
          </a:p>
          <a:p>
            <a:pPr lvl="0"/>
            <a:endParaRPr lang="en-GB" dirty="0"/>
          </a:p>
        </p:txBody>
      </p:sp>
      <p:sp>
        <p:nvSpPr>
          <p:cNvPr id="4" name="Slide Number Placeholder 3">
            <a:extLst>
              <a:ext uri="{FF2B5EF4-FFF2-40B4-BE49-F238E27FC236}">
                <a16:creationId xmlns:a16="http://schemas.microsoft.com/office/drawing/2014/main" id="{EAC291D5-3914-2B9C-9242-F11C7FEE566D}"/>
              </a:ext>
            </a:extLst>
          </p:cNvPr>
          <p:cNvSpPr>
            <a:spLocks noGrp="1"/>
          </p:cNvSpPr>
          <p:nvPr>
            <p:ph type="sldNum" sz="quarter" idx="5"/>
          </p:nvPr>
        </p:nvSpPr>
        <p:spPr/>
        <p:txBody>
          <a:bodyPr/>
          <a:lstStyle/>
          <a:p>
            <a:fld id="{A2463F90-6911-4888-83E5-DCA0C0600561}" type="slidenum">
              <a:rPr lang="en-GB" smtClean="0"/>
              <a:t>9</a:t>
            </a:fld>
            <a:endParaRPr lang="en-GB"/>
          </a:p>
        </p:txBody>
      </p:sp>
    </p:spTree>
    <p:extLst>
      <p:ext uri="{BB962C8B-B14F-4D97-AF65-F5344CB8AC3E}">
        <p14:creationId xmlns:p14="http://schemas.microsoft.com/office/powerpoint/2010/main" val="2942020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22/07/2026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oi.org/10.1080/2159676X.2019.162880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Plausibility as a “Measure” of Quality</a:t>
            </a:r>
          </a:p>
        </p:txBody>
      </p:sp>
      <p:sp>
        <p:nvSpPr>
          <p:cNvPr id="3" name="Subtitle 2"/>
          <p:cNvSpPr>
            <a:spLocks noGrp="1"/>
          </p:cNvSpPr>
          <p:nvPr>
            <p:ph type="subTitle" idx="1"/>
          </p:nvPr>
        </p:nvSpPr>
        <p:spPr>
          <a:xfrm>
            <a:off x="1524000" y="4036741"/>
            <a:ext cx="9144000" cy="2387600"/>
          </a:xfrm>
        </p:spPr>
        <p:txBody>
          <a:bodyPr>
            <a:normAutofit fontScale="92500" lnSpcReduction="10000"/>
          </a:bodyPr>
          <a:lstStyle/>
          <a:p>
            <a:r>
              <a:rPr lang="en-GB" b="1" dirty="0"/>
              <a:t>Dr Jennifer Huntsley </a:t>
            </a:r>
          </a:p>
          <a:p>
            <a:r>
              <a:rPr lang="en-GB" dirty="0"/>
              <a:t>York St John University </a:t>
            </a:r>
          </a:p>
          <a:p>
            <a:endParaRPr lang="en-GB" dirty="0"/>
          </a:p>
          <a:p>
            <a:r>
              <a:rPr lang="en-GB" dirty="0"/>
              <a:t>25</a:t>
            </a:r>
            <a:r>
              <a:rPr lang="en-GB" baseline="30000" dirty="0"/>
              <a:t>th</a:t>
            </a:r>
            <a:r>
              <a:rPr lang="en-GB" dirty="0"/>
              <a:t> March 2026</a:t>
            </a:r>
          </a:p>
          <a:p>
            <a:r>
              <a:rPr lang="en-GB" dirty="0"/>
              <a:t>BERA: The ECR Journey </a:t>
            </a:r>
            <a:br>
              <a:rPr lang="en-GB" dirty="0"/>
            </a:br>
            <a:r>
              <a:rPr lang="en-GB" dirty="0"/>
              <a:t>Birmingham, UK</a:t>
            </a:r>
          </a:p>
          <a:p>
            <a:endParaRPr lang="en-GB" dirty="0"/>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59193-3B7B-0D23-E446-03EB9FB40C42}"/>
              </a:ext>
            </a:extLst>
          </p:cNvPr>
          <p:cNvSpPr>
            <a:spLocks noGrp="1"/>
          </p:cNvSpPr>
          <p:nvPr>
            <p:ph type="title"/>
          </p:nvPr>
        </p:nvSpPr>
        <p:spPr>
          <a:xfrm>
            <a:off x="309561" y="1"/>
            <a:ext cx="10515600" cy="845778"/>
          </a:xfrm>
        </p:spPr>
        <p:txBody>
          <a:bodyPr>
            <a:normAutofit/>
          </a:bodyPr>
          <a:lstStyle/>
          <a:p>
            <a:r>
              <a:rPr lang="en-GB" sz="3600" dirty="0"/>
              <a:t>References</a:t>
            </a:r>
          </a:p>
        </p:txBody>
      </p:sp>
      <p:sp>
        <p:nvSpPr>
          <p:cNvPr id="3" name="Content Placeholder 2">
            <a:extLst>
              <a:ext uri="{FF2B5EF4-FFF2-40B4-BE49-F238E27FC236}">
                <a16:creationId xmlns:a16="http://schemas.microsoft.com/office/drawing/2014/main" id="{241A7F11-520B-9832-4AF8-99FD35A54771}"/>
              </a:ext>
            </a:extLst>
          </p:cNvPr>
          <p:cNvSpPr>
            <a:spLocks noGrp="1"/>
          </p:cNvSpPr>
          <p:nvPr>
            <p:ph idx="1"/>
          </p:nvPr>
        </p:nvSpPr>
        <p:spPr>
          <a:xfrm>
            <a:off x="309561" y="750888"/>
            <a:ext cx="11449051" cy="4875213"/>
          </a:xfrm>
        </p:spPr>
        <p:txBody>
          <a:bodyPr>
            <a:noAutofit/>
          </a:bodyPr>
          <a:lstStyle/>
          <a:p>
            <a:pPr marL="0" indent="0">
              <a:buNone/>
            </a:pPr>
            <a:r>
              <a:rPr lang="en-GB" sz="1400" dirty="0"/>
              <a:t>Angen, M.J. (2000) ‘Evaluating Interpretive Inquiry: Reviewing the Validity Debate and Opening the Dialogue’, </a:t>
            </a:r>
            <a:r>
              <a:rPr lang="en-GB" sz="1400" i="1" dirty="0"/>
              <a:t>Qualitative Health Research</a:t>
            </a:r>
            <a:r>
              <a:rPr lang="en-GB" sz="1400" dirty="0"/>
              <a:t>, 10(3), pp. 378–395.</a:t>
            </a:r>
          </a:p>
          <a:p>
            <a:pPr marL="0" indent="0">
              <a:buNone/>
            </a:pPr>
            <a:r>
              <a:rPr lang="en-GB" sz="1400" dirty="0"/>
              <a:t>Blichfeldt, B.S. and Andersen, J.R. (2006) ‘Creating a wider audience for action research: Learning from case-study research’, </a:t>
            </a:r>
            <a:r>
              <a:rPr lang="en-GB" sz="1400" i="1" dirty="0"/>
              <a:t>Journal of research practice</a:t>
            </a:r>
            <a:r>
              <a:rPr lang="en-GB" sz="1400" dirty="0"/>
              <a:t>, 2(1), p. 6.</a:t>
            </a:r>
          </a:p>
          <a:p>
            <a:pPr marL="0" indent="0">
              <a:buNone/>
            </a:pPr>
            <a:r>
              <a:rPr lang="en-GB" sz="1400" dirty="0"/>
              <a:t>Braun, V. and Clarke, V. (2006) ‘Using thematic analysis in psychology’, </a:t>
            </a:r>
            <a:r>
              <a:rPr lang="en-GB" sz="1400" i="1" dirty="0"/>
              <a:t>Qualitative Research in Psychology</a:t>
            </a:r>
            <a:r>
              <a:rPr lang="en-GB" sz="1400" dirty="0"/>
              <a:t>, 3(2), pp. 77–101. Available at: https://doi.org/10.1191/1478088706qp063oa.</a:t>
            </a:r>
          </a:p>
          <a:p>
            <a:pPr marL="0" indent="0">
              <a:buNone/>
            </a:pPr>
            <a:r>
              <a:rPr lang="en-GB" sz="1400" dirty="0"/>
              <a:t>Braun, V. and Clarke, V. (2019) ‘Reflecting on reflexive thematic analysis’, </a:t>
            </a:r>
            <a:r>
              <a:rPr lang="en-GB" sz="1400" i="1" dirty="0"/>
              <a:t>Qualitative Research in Sport, Exercise and Health</a:t>
            </a:r>
            <a:r>
              <a:rPr lang="en-GB" sz="1400" dirty="0"/>
              <a:t>, 11(4), pp. 589–597. Available at: </a:t>
            </a:r>
            <a:r>
              <a:rPr lang="en-GB" sz="1400" dirty="0">
                <a:hlinkClick r:id="rId2"/>
              </a:rPr>
              <a:t>https://doi.org/10.1080/2159676X.2019.1628806</a:t>
            </a:r>
            <a:r>
              <a:rPr lang="en-GB" sz="1400" dirty="0"/>
              <a:t>.</a:t>
            </a:r>
          </a:p>
          <a:p>
            <a:pPr marL="0" indent="0">
              <a:buNone/>
            </a:pPr>
            <a:r>
              <a:rPr lang="en-GB" sz="1400" dirty="0"/>
              <a:t>Braun, V. and Clarke, V. (2021) ‘Can I use TA? Should I use TA? Should I </a:t>
            </a:r>
            <a:r>
              <a:rPr lang="en-GB" sz="1400" i="1" dirty="0"/>
              <a:t>not</a:t>
            </a:r>
            <a:r>
              <a:rPr lang="en-GB" sz="1400" dirty="0"/>
              <a:t> use TA? Comparing reflexive thematic analysis and other pattern‐based qualitative analytic approaches’, </a:t>
            </a:r>
            <a:r>
              <a:rPr lang="en-GB" sz="1400" i="1" dirty="0"/>
              <a:t>Counselling and Psychotherapy Research</a:t>
            </a:r>
            <a:r>
              <a:rPr lang="en-GB" sz="1400" dirty="0"/>
              <a:t>, 21(1), pp. 37–47. Available at: https://doi.org/10.1002/capr.12360.</a:t>
            </a:r>
          </a:p>
          <a:p>
            <a:pPr marL="0" indent="0">
              <a:buNone/>
            </a:pPr>
            <a:r>
              <a:rPr lang="en-GB" sz="1400" dirty="0"/>
              <a:t>Braun, V. and Clarke, V. (2024) ‘A critical review of the reporting of reflexive thematic analysis in </a:t>
            </a:r>
            <a:r>
              <a:rPr lang="en-GB" sz="1400" i="1" dirty="0"/>
              <a:t>Health Promotion International</a:t>
            </a:r>
            <a:r>
              <a:rPr lang="en-GB" sz="1400" dirty="0"/>
              <a:t>’, </a:t>
            </a:r>
            <a:r>
              <a:rPr lang="en-GB" sz="1400" i="1" dirty="0"/>
              <a:t>Health Promotion International</a:t>
            </a:r>
            <a:r>
              <a:rPr lang="en-GB" sz="1400" dirty="0"/>
              <a:t>, 39(3), p. daae049. Available at: https://doi.org/10.1093/heapro/daae049.</a:t>
            </a:r>
          </a:p>
          <a:p>
            <a:pPr marL="0" indent="0">
              <a:buNone/>
            </a:pPr>
            <a:r>
              <a:rPr lang="en-GB" sz="1400" dirty="0"/>
              <a:t>Byrne, D. (2022) ‘A worked example of Braun and Clarke’s approach to reflexive thematic analysis’, </a:t>
            </a:r>
            <a:r>
              <a:rPr lang="en-GB" sz="1400" i="1" dirty="0"/>
              <a:t>Quality &amp; Quantity</a:t>
            </a:r>
            <a:r>
              <a:rPr lang="en-GB" sz="1400" dirty="0"/>
              <a:t>, 56(3), pp. 1391–1412. Available at: https://doi.org/10.1007/s11135-021-01182-y.</a:t>
            </a:r>
          </a:p>
          <a:p>
            <a:pPr marL="0" indent="0">
              <a:buNone/>
            </a:pPr>
            <a:r>
              <a:rPr lang="en-GB" sz="1400" dirty="0"/>
              <a:t>Ide, Y. and Beddoe, L. (2024) ‘Challenging perspectives: Reflexivity as a critical approach to qualitative social work research’, </a:t>
            </a:r>
            <a:r>
              <a:rPr lang="en-GB" sz="1400" i="1" dirty="0"/>
              <a:t>Qualitative Social Work</a:t>
            </a:r>
            <a:r>
              <a:rPr lang="en-GB" sz="1400" dirty="0"/>
              <a:t>, 23(4), pp. 725–740. Available at: https://doi.org/10.1177/14733250231173522.</a:t>
            </a:r>
          </a:p>
          <a:p>
            <a:pPr marL="0" indent="0">
              <a:buNone/>
            </a:pPr>
            <a:r>
              <a:rPr lang="en-GB" sz="1400" dirty="0"/>
              <a:t>Lincoln, Y.S. and Guba, E.G. (1985) </a:t>
            </a:r>
            <a:r>
              <a:rPr lang="en-GB" sz="1400" i="1" dirty="0"/>
              <a:t>Naturalistic inquiry</a:t>
            </a:r>
            <a:r>
              <a:rPr lang="en-GB" sz="1400" dirty="0"/>
              <a:t>. Beverly Hills, Calif: Sage Publications.</a:t>
            </a:r>
          </a:p>
          <a:p>
            <a:pPr marL="0" indent="0">
              <a:buNone/>
            </a:pPr>
            <a:r>
              <a:rPr lang="en-GB" sz="1400" dirty="0"/>
              <a:t>Major, C.H. and Savin-Baden, M. (2009) </a:t>
            </a:r>
            <a:r>
              <a:rPr lang="en-GB" sz="1400" i="1" dirty="0"/>
              <a:t>An Introduction to Qualitative Research Synthesis: Managing the Information Explosion in Social Science Research</a:t>
            </a:r>
            <a:r>
              <a:rPr lang="en-GB" sz="1400" dirty="0"/>
              <a:t>. Hoboken: Taylor and Francis.</a:t>
            </a:r>
          </a:p>
          <a:p>
            <a:pPr marL="0" indent="0">
              <a:buNone/>
            </a:pPr>
            <a:r>
              <a:rPr lang="en-GB" sz="1400" dirty="0"/>
              <a:t>Saunders, M.N.K., Lewis, P. and Thornhill, A. (2019) </a:t>
            </a:r>
            <a:r>
              <a:rPr lang="en-GB" sz="1400" i="1" dirty="0"/>
              <a:t>Research methods for business students</a:t>
            </a:r>
            <a:r>
              <a:rPr lang="en-GB" sz="1400" dirty="0"/>
              <a:t>. Eighth Edition. New York: Pearson.</a:t>
            </a:r>
          </a:p>
          <a:p>
            <a:pPr marL="0" indent="0">
              <a:buNone/>
            </a:pPr>
            <a:r>
              <a:rPr lang="en-GB" sz="1400" dirty="0"/>
              <a:t>Savin-Baden, M. and Howell Major, C. (2013) </a:t>
            </a:r>
            <a:r>
              <a:rPr lang="en-GB" sz="1400" i="1" dirty="0"/>
              <a:t>Qualitative research: the essential guide to theory and practice</a:t>
            </a:r>
            <a:r>
              <a:rPr lang="en-GB" sz="1400" dirty="0"/>
              <a:t>. Milton Park, Abingdon, Oxon New York: Routledge. Available at: https://doi.org/10.4324/9781003377986.</a:t>
            </a:r>
          </a:p>
          <a:p>
            <a:pPr marL="0" indent="0">
              <a:buNone/>
            </a:pPr>
            <a:r>
              <a:rPr lang="en-GB" sz="1400" dirty="0"/>
              <a:t>Thomas, G. (2021) </a:t>
            </a:r>
            <a:r>
              <a:rPr lang="en-GB" sz="1400" i="1" dirty="0"/>
              <a:t>How to do your case study</a:t>
            </a:r>
            <a:r>
              <a:rPr lang="en-GB" sz="1400" dirty="0"/>
              <a:t>. Third edition. Los Angeles ; London: SAGE.</a:t>
            </a:r>
          </a:p>
          <a:p>
            <a:pPr marL="0" indent="0">
              <a:buNone/>
            </a:pPr>
            <a:endParaRPr lang="en-GB" sz="1600" dirty="0"/>
          </a:p>
          <a:p>
            <a:pPr marL="0" indent="0">
              <a:buNone/>
            </a:pPr>
            <a:endParaRPr lang="en-GB" sz="1600" dirty="0"/>
          </a:p>
        </p:txBody>
      </p:sp>
    </p:spTree>
    <p:extLst>
      <p:ext uri="{BB962C8B-B14F-4D97-AF65-F5344CB8AC3E}">
        <p14:creationId xmlns:p14="http://schemas.microsoft.com/office/powerpoint/2010/main" val="484254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76B8C-6B63-1628-7FCB-B02F74602F1E}"/>
              </a:ext>
            </a:extLst>
          </p:cNvPr>
          <p:cNvSpPr>
            <a:spLocks noGrp="1"/>
          </p:cNvSpPr>
          <p:nvPr>
            <p:ph type="title"/>
          </p:nvPr>
        </p:nvSpPr>
        <p:spPr/>
        <p:txBody>
          <a:bodyPr/>
          <a:lstStyle/>
          <a:p>
            <a:r>
              <a:rPr lang="en-GB" dirty="0"/>
              <a:t>Quality in qualitative research</a:t>
            </a:r>
          </a:p>
        </p:txBody>
      </p:sp>
      <p:sp>
        <p:nvSpPr>
          <p:cNvPr id="4" name="Content Placeholder 4">
            <a:extLst>
              <a:ext uri="{FF2B5EF4-FFF2-40B4-BE49-F238E27FC236}">
                <a16:creationId xmlns:a16="http://schemas.microsoft.com/office/drawing/2014/main" id="{46BD9A38-E850-2889-54B4-A28E414D9EEA}"/>
              </a:ext>
            </a:extLst>
          </p:cNvPr>
          <p:cNvSpPr txBox="1">
            <a:spLocks noGrp="1"/>
          </p:cNvSpPr>
          <p:nvPr>
            <p:ph idx="1"/>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1" indent="-457200">
              <a:buFont typeface="+mj-lt"/>
              <a:buAutoNum type="arabicPeriod"/>
            </a:pPr>
            <a:r>
              <a:rPr lang="en-GB" sz="2800" dirty="0"/>
              <a:t>How is quality viewed? </a:t>
            </a:r>
          </a:p>
          <a:p>
            <a:pPr marL="914400" lvl="1" indent="-457200">
              <a:buFont typeface="+mj-lt"/>
              <a:buAutoNum type="arabicPeriod"/>
            </a:pPr>
            <a:endParaRPr lang="en-GB" sz="2800" dirty="0"/>
          </a:p>
          <a:p>
            <a:pPr marL="914400" lvl="1" indent="-457200">
              <a:buFont typeface="+mj-lt"/>
              <a:buAutoNum type="arabicPeriod"/>
            </a:pPr>
            <a:r>
              <a:rPr lang="en-GB" sz="2800" dirty="0"/>
              <a:t>How will you (and others) know if you have accomplished quality?</a:t>
            </a:r>
          </a:p>
          <a:p>
            <a:pPr marL="914400" lvl="1" indent="-457200">
              <a:buFont typeface="+mj-lt"/>
              <a:buAutoNum type="arabicPeriod"/>
            </a:pPr>
            <a:endParaRPr lang="en-GB" sz="2800" dirty="0"/>
          </a:p>
          <a:p>
            <a:pPr marL="914400" lvl="1" indent="-457200">
              <a:buFont typeface="+mj-lt"/>
              <a:buAutoNum type="arabicPeriod"/>
            </a:pPr>
            <a:r>
              <a:rPr lang="en-GB" sz="2800" dirty="0"/>
              <a:t>What strategies will you use to ensure quality?</a:t>
            </a:r>
          </a:p>
          <a:p>
            <a:pPr marL="457200" lvl="1" indent="0">
              <a:buFont typeface="Arial" panose="020B0604020202020204" pitchFamily="34" charset="0"/>
              <a:buNone/>
            </a:pPr>
            <a:r>
              <a:rPr lang="en-GB" sz="2800" dirty="0"/>
              <a:t>	</a:t>
            </a:r>
          </a:p>
          <a:p>
            <a:pPr marL="457200" lvl="1" indent="0" algn="r">
              <a:buFont typeface="Arial" panose="020B0604020202020204" pitchFamily="34" charset="0"/>
              <a:buNone/>
            </a:pPr>
            <a:r>
              <a:rPr lang="en-GB" sz="2800" dirty="0"/>
              <a:t>(Savin-Baden &amp; Howell Major, 2013</a:t>
            </a:r>
            <a:r>
              <a:rPr lang="en-GB" dirty="0"/>
              <a:t>)</a:t>
            </a:r>
          </a:p>
        </p:txBody>
      </p:sp>
    </p:spTree>
    <p:extLst>
      <p:ext uri="{BB962C8B-B14F-4D97-AF65-F5344CB8AC3E}">
        <p14:creationId xmlns:p14="http://schemas.microsoft.com/office/powerpoint/2010/main" val="1789297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5BC0E-05FA-331E-CF0C-877F6704A17B}"/>
              </a:ext>
            </a:extLst>
          </p:cNvPr>
          <p:cNvSpPr>
            <a:spLocks noGrp="1"/>
          </p:cNvSpPr>
          <p:nvPr>
            <p:ph type="title"/>
          </p:nvPr>
        </p:nvSpPr>
        <p:spPr/>
        <p:txBody>
          <a:bodyPr/>
          <a:lstStyle/>
          <a:p>
            <a:r>
              <a:rPr lang="en-GB" dirty="0"/>
              <a:t>1. How is quality viewed? </a:t>
            </a:r>
          </a:p>
        </p:txBody>
      </p:sp>
      <p:graphicFrame>
        <p:nvGraphicFramePr>
          <p:cNvPr id="4" name="Content Placeholder 3">
            <a:extLst>
              <a:ext uri="{FF2B5EF4-FFF2-40B4-BE49-F238E27FC236}">
                <a16:creationId xmlns:a16="http://schemas.microsoft.com/office/drawing/2014/main" id="{AFAA431E-C0F0-9A7F-0F49-78A161A206EC}"/>
              </a:ext>
            </a:extLst>
          </p:cNvPr>
          <p:cNvGraphicFramePr>
            <a:graphicFrameLocks noGrp="1"/>
          </p:cNvGraphicFramePr>
          <p:nvPr>
            <p:ph idx="1"/>
            <p:extLst>
              <p:ext uri="{D42A27DB-BD31-4B8C-83A1-F6EECF244321}">
                <p14:modId xmlns:p14="http://schemas.microsoft.com/office/powerpoint/2010/main" val="1153153439"/>
              </p:ext>
            </p:extLst>
          </p:nvPr>
        </p:nvGraphicFramePr>
        <p:xfrm>
          <a:off x="0" y="1690688"/>
          <a:ext cx="6509982" cy="4902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2">
            <a:extLst>
              <a:ext uri="{FF2B5EF4-FFF2-40B4-BE49-F238E27FC236}">
                <a16:creationId xmlns:a16="http://schemas.microsoft.com/office/drawing/2014/main" id="{55476DFA-22EE-B71E-838F-C3B96A93239F}"/>
              </a:ext>
            </a:extLst>
          </p:cNvPr>
          <p:cNvSpPr txBox="1">
            <a:spLocks/>
          </p:cNvSpPr>
          <p:nvPr/>
        </p:nvSpPr>
        <p:spPr>
          <a:xfrm>
            <a:off x="5986107" y="1690689"/>
            <a:ext cx="5891568" cy="4802186"/>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dirty="0"/>
              <a:t>To understand what and how student teachers learn to teach in the primary foundation subjects during their university-based and school-based experiences  </a:t>
            </a:r>
          </a:p>
          <a:p>
            <a:pPr fontAlgn="base"/>
            <a:endParaRPr lang="en-US" dirty="0"/>
          </a:p>
          <a:p>
            <a:pPr fontAlgn="base"/>
            <a:r>
              <a:rPr lang="en-US" dirty="0"/>
              <a:t>To compare how the student teachers’ knowledge and learning change between university-based and school-based experiences  </a:t>
            </a:r>
          </a:p>
          <a:p>
            <a:pPr marL="0" indent="0" fontAlgn="base">
              <a:buNone/>
            </a:pPr>
            <a:endParaRPr lang="en-US" i="1" dirty="0"/>
          </a:p>
          <a:p>
            <a:pPr marL="0" indent="0" fontAlgn="base">
              <a:buNone/>
            </a:pPr>
            <a:r>
              <a:rPr lang="en-GB" dirty="0"/>
              <a:t>Methodological congruence</a:t>
            </a:r>
          </a:p>
          <a:p>
            <a:pPr marL="0" indent="0" fontAlgn="base">
              <a:buNone/>
            </a:pPr>
            <a:endParaRPr lang="en-GB" b="1" dirty="0"/>
          </a:p>
          <a:p>
            <a:pPr marL="0" indent="0" fontAlgn="base">
              <a:buNone/>
            </a:pPr>
            <a:r>
              <a:rPr lang="en-GB" b="1" dirty="0"/>
              <a:t>The Research Onion </a:t>
            </a:r>
            <a:r>
              <a:rPr lang="en-GB" dirty="0"/>
              <a:t>(adapted from Saunders et al., 2019, p. 130)</a:t>
            </a:r>
          </a:p>
          <a:p>
            <a:pPr marL="0" indent="0" fontAlgn="base">
              <a:buNone/>
            </a:pPr>
            <a:endParaRPr lang="en-GB" dirty="0"/>
          </a:p>
          <a:p>
            <a:pPr marL="0" indent="0" fontAlgn="base">
              <a:buNone/>
            </a:pPr>
            <a:endParaRPr lang="en-US" dirty="0"/>
          </a:p>
          <a:p>
            <a:endParaRPr lang="en-GB" dirty="0"/>
          </a:p>
        </p:txBody>
      </p:sp>
    </p:spTree>
    <p:extLst>
      <p:ext uri="{BB962C8B-B14F-4D97-AF65-F5344CB8AC3E}">
        <p14:creationId xmlns:p14="http://schemas.microsoft.com/office/powerpoint/2010/main" val="358762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62459-3184-0096-C8C4-0F8734F5EE9C}"/>
              </a:ext>
            </a:extLst>
          </p:cNvPr>
          <p:cNvSpPr>
            <a:spLocks noGrp="1"/>
          </p:cNvSpPr>
          <p:nvPr>
            <p:ph type="title"/>
          </p:nvPr>
        </p:nvSpPr>
        <p:spPr>
          <a:xfrm>
            <a:off x="320634" y="365125"/>
            <a:ext cx="11033166" cy="1325563"/>
          </a:xfrm>
        </p:spPr>
        <p:txBody>
          <a:bodyPr/>
          <a:lstStyle/>
          <a:p>
            <a:r>
              <a:rPr lang="en-GB" dirty="0"/>
              <a:t>Researching perspectives of student teachers</a:t>
            </a:r>
          </a:p>
        </p:txBody>
      </p:sp>
      <p:sp>
        <p:nvSpPr>
          <p:cNvPr id="3" name="Content Placeholder 2">
            <a:extLst>
              <a:ext uri="{FF2B5EF4-FFF2-40B4-BE49-F238E27FC236}">
                <a16:creationId xmlns:a16="http://schemas.microsoft.com/office/drawing/2014/main" id="{9D221C78-D15E-0DD7-7467-07A26855295F}"/>
              </a:ext>
            </a:extLst>
          </p:cNvPr>
          <p:cNvSpPr>
            <a:spLocks noGrp="1"/>
          </p:cNvSpPr>
          <p:nvPr>
            <p:ph idx="1"/>
          </p:nvPr>
        </p:nvSpPr>
        <p:spPr>
          <a:xfrm>
            <a:off x="403761" y="1816708"/>
            <a:ext cx="11245934" cy="4807186"/>
          </a:xfrm>
        </p:spPr>
        <p:txBody>
          <a:bodyPr>
            <a:normAutofit fontScale="85000" lnSpcReduction="20000"/>
          </a:bodyPr>
          <a:lstStyle/>
          <a:p>
            <a:pPr fontAlgn="base"/>
            <a:r>
              <a:rPr lang="en-GB" b="1" dirty="0"/>
              <a:t>Constructivist philosophy: </a:t>
            </a:r>
            <a:r>
              <a:rPr lang="en-GB" dirty="0"/>
              <a:t>multiple truths; </a:t>
            </a:r>
            <a:r>
              <a:rPr lang="en-GB" dirty="0">
                <a:solidFill>
                  <a:srgbClr val="002060"/>
                </a:solidFill>
              </a:rPr>
              <a:t>knowledge is contextualised, situated and mediated by a knower’s perspective (Ide &amp; Beddow, 2024) </a:t>
            </a:r>
            <a:endParaRPr lang="en-GB" b="1" dirty="0"/>
          </a:p>
          <a:p>
            <a:pPr fontAlgn="base"/>
            <a:endParaRPr lang="en-US" dirty="0"/>
          </a:p>
          <a:p>
            <a:pPr fontAlgn="base"/>
            <a:r>
              <a:rPr lang="en-US" b="1" dirty="0"/>
              <a:t>Inductive approach: </a:t>
            </a:r>
            <a:r>
              <a:rPr lang="en-US" dirty="0"/>
              <a:t>how ‘humans interpret their social world’ (Saunders et al., 2019, p. 154)</a:t>
            </a:r>
          </a:p>
          <a:p>
            <a:pPr fontAlgn="base"/>
            <a:endParaRPr lang="en-US" dirty="0"/>
          </a:p>
          <a:p>
            <a:pPr fontAlgn="base"/>
            <a:r>
              <a:rPr lang="en-US" b="1" dirty="0"/>
              <a:t>Case study methodology: </a:t>
            </a:r>
            <a:r>
              <a:rPr lang="en-US" dirty="0"/>
              <a:t>‘in-depth understanding of particular phenomena in real-world settings’ (Blichfeldt &amp; Andersen, 2006, p. 3)</a:t>
            </a:r>
          </a:p>
          <a:p>
            <a:pPr fontAlgn="base"/>
            <a:endParaRPr lang="en-US" dirty="0"/>
          </a:p>
          <a:p>
            <a:pPr fontAlgn="base"/>
            <a:r>
              <a:rPr lang="en-GB" b="1" dirty="0"/>
              <a:t>Data generation: </a:t>
            </a:r>
            <a:r>
              <a:rPr lang="en-GB" dirty="0"/>
              <a:t>peer-to-peer interviews, interval journals, written accounts</a:t>
            </a:r>
          </a:p>
          <a:p>
            <a:pPr fontAlgn="base"/>
            <a:endParaRPr lang="en-GB" dirty="0"/>
          </a:p>
          <a:p>
            <a:pPr fontAlgn="base"/>
            <a:r>
              <a:rPr lang="en-GB" b="1" dirty="0"/>
              <a:t>Data analysis: </a:t>
            </a:r>
            <a:r>
              <a:rPr lang="en-GB" dirty="0"/>
              <a:t>Reflexive thematic analysis; fully embraces researcher subjectivity; meaning and knowledge are partial, situated and contextual (Braun &amp; Clarke, 2006; 2019; 2024)</a:t>
            </a:r>
          </a:p>
        </p:txBody>
      </p:sp>
    </p:spTree>
    <p:extLst>
      <p:ext uri="{BB962C8B-B14F-4D97-AF65-F5344CB8AC3E}">
        <p14:creationId xmlns:p14="http://schemas.microsoft.com/office/powerpoint/2010/main" val="2428691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88075-03FB-9D63-C5E8-1F82E4B47124}"/>
              </a:ext>
            </a:extLst>
          </p:cNvPr>
          <p:cNvSpPr>
            <a:spLocks noGrp="1"/>
          </p:cNvSpPr>
          <p:nvPr>
            <p:ph type="title"/>
          </p:nvPr>
        </p:nvSpPr>
        <p:spPr>
          <a:xfrm>
            <a:off x="783771" y="365125"/>
            <a:ext cx="11079678" cy="1325563"/>
          </a:xfrm>
        </p:spPr>
        <p:txBody>
          <a:bodyPr/>
          <a:lstStyle/>
          <a:p>
            <a:r>
              <a:rPr lang="en-GB" dirty="0"/>
              <a:t>The challenge of quality</a:t>
            </a:r>
          </a:p>
        </p:txBody>
      </p:sp>
      <p:sp>
        <p:nvSpPr>
          <p:cNvPr id="3" name="Content Placeholder 2">
            <a:extLst>
              <a:ext uri="{FF2B5EF4-FFF2-40B4-BE49-F238E27FC236}">
                <a16:creationId xmlns:a16="http://schemas.microsoft.com/office/drawing/2014/main" id="{A8CB8AF3-6873-D495-B002-35ACCC0237AE}"/>
              </a:ext>
            </a:extLst>
          </p:cNvPr>
          <p:cNvSpPr>
            <a:spLocks noGrp="1"/>
          </p:cNvSpPr>
          <p:nvPr>
            <p:ph idx="1"/>
          </p:nvPr>
        </p:nvSpPr>
        <p:spPr>
          <a:xfrm>
            <a:off x="502061" y="1868267"/>
            <a:ext cx="5768110" cy="3401998"/>
          </a:xfrm>
        </p:spPr>
        <p:txBody>
          <a:bodyPr>
            <a:noAutofit/>
          </a:bodyPr>
          <a:lstStyle/>
          <a:p>
            <a:r>
              <a:rPr lang="en-GB" sz="2400" dirty="0"/>
              <a:t>Reliability (Thomas, 2021)</a:t>
            </a:r>
          </a:p>
          <a:p>
            <a:r>
              <a:rPr lang="en-GB" sz="2400" dirty="0"/>
              <a:t>Validity (Thomas, 2021)</a:t>
            </a:r>
          </a:p>
          <a:p>
            <a:r>
              <a:rPr lang="en-GB" sz="2400" dirty="0"/>
              <a:t>Trustworthiness (Lincoln &amp; Guba, 1985) </a:t>
            </a:r>
          </a:p>
          <a:p>
            <a:pPr lvl="1"/>
            <a:r>
              <a:rPr lang="en-GB" sz="2000" dirty="0"/>
              <a:t>Credibility </a:t>
            </a:r>
          </a:p>
          <a:p>
            <a:pPr lvl="1"/>
            <a:r>
              <a:rPr lang="en-GB" sz="2000" dirty="0"/>
              <a:t>Transferability </a:t>
            </a:r>
          </a:p>
          <a:p>
            <a:pPr lvl="1"/>
            <a:r>
              <a:rPr lang="en-GB" sz="2000" dirty="0"/>
              <a:t>Dependability</a:t>
            </a:r>
          </a:p>
          <a:p>
            <a:pPr lvl="1"/>
            <a:r>
              <a:rPr lang="en-GB" sz="2000" dirty="0"/>
              <a:t>Confirmability </a:t>
            </a:r>
            <a:endParaRPr lang="en-GB" sz="2400" dirty="0"/>
          </a:p>
          <a:p>
            <a:r>
              <a:rPr lang="en-GB" sz="2400" dirty="0"/>
              <a:t>Incongruent with Reflexive thematic analysis (Braun &amp; Clarke, 2021)</a:t>
            </a:r>
          </a:p>
          <a:p>
            <a:r>
              <a:rPr lang="en-GB" sz="2400" i="1" dirty="0"/>
              <a:t>Can we trust how this study was done?</a:t>
            </a:r>
          </a:p>
          <a:p>
            <a:endParaRPr lang="en-GB" sz="2400" dirty="0"/>
          </a:p>
        </p:txBody>
      </p:sp>
      <p:sp>
        <p:nvSpPr>
          <p:cNvPr id="6" name="Content Placeholder 2">
            <a:extLst>
              <a:ext uri="{FF2B5EF4-FFF2-40B4-BE49-F238E27FC236}">
                <a16:creationId xmlns:a16="http://schemas.microsoft.com/office/drawing/2014/main" id="{FFA65ED3-34F6-7394-0165-63650FDD2CCD}"/>
              </a:ext>
            </a:extLst>
          </p:cNvPr>
          <p:cNvSpPr txBox="1">
            <a:spLocks/>
          </p:cNvSpPr>
          <p:nvPr/>
        </p:nvSpPr>
        <p:spPr>
          <a:xfrm>
            <a:off x="6638306" y="1872108"/>
            <a:ext cx="5225143" cy="42796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t>Plausibility  </a:t>
            </a:r>
            <a:r>
              <a:rPr lang="en-GB" sz="2400" dirty="0"/>
              <a:t>(Major and Savin-Baden, 2009)</a:t>
            </a:r>
          </a:p>
          <a:p>
            <a:r>
              <a:rPr lang="en-GB" sz="2400" i="1" dirty="0"/>
              <a:t>Does this account convincingly interpret lived experience?</a:t>
            </a:r>
            <a:endParaRPr lang="en-GB" sz="2400" b="1" i="1" dirty="0"/>
          </a:p>
          <a:p>
            <a:r>
              <a:rPr lang="en-GB" sz="2400" dirty="0"/>
              <a:t>The degree to which an interpretation appears reasonable and convincing to the reader</a:t>
            </a:r>
          </a:p>
          <a:p>
            <a:r>
              <a:rPr lang="en-GB" sz="2400" dirty="0"/>
              <a:t>Truths located within the data </a:t>
            </a:r>
          </a:p>
          <a:p>
            <a:r>
              <a:rPr lang="en-GB" sz="2400" dirty="0"/>
              <a:t>A version of reality, open to the reader to judge</a:t>
            </a:r>
          </a:p>
        </p:txBody>
      </p:sp>
    </p:spTree>
    <p:extLst>
      <p:ext uri="{BB962C8B-B14F-4D97-AF65-F5344CB8AC3E}">
        <p14:creationId xmlns:p14="http://schemas.microsoft.com/office/powerpoint/2010/main" val="108935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4B4D6-A5E6-A40C-E16C-130AEF414B2C}"/>
              </a:ext>
            </a:extLst>
          </p:cNvPr>
          <p:cNvSpPr>
            <a:spLocks noGrp="1"/>
          </p:cNvSpPr>
          <p:nvPr>
            <p:ph type="title"/>
          </p:nvPr>
        </p:nvSpPr>
        <p:spPr/>
        <p:txBody>
          <a:bodyPr>
            <a:normAutofit/>
          </a:bodyPr>
          <a:lstStyle/>
          <a:p>
            <a:r>
              <a:rPr lang="en-GB" dirty="0"/>
              <a:t>2. How will you (and others) know if you have accomplished quality?</a:t>
            </a:r>
          </a:p>
        </p:txBody>
      </p:sp>
      <p:sp>
        <p:nvSpPr>
          <p:cNvPr id="3" name="Content Placeholder 2">
            <a:extLst>
              <a:ext uri="{FF2B5EF4-FFF2-40B4-BE49-F238E27FC236}">
                <a16:creationId xmlns:a16="http://schemas.microsoft.com/office/drawing/2014/main" id="{BD1492E9-AF10-FBB4-279F-9CA8573E39C9}"/>
              </a:ext>
            </a:extLst>
          </p:cNvPr>
          <p:cNvSpPr>
            <a:spLocks noGrp="1"/>
          </p:cNvSpPr>
          <p:nvPr>
            <p:ph idx="1"/>
          </p:nvPr>
        </p:nvSpPr>
        <p:spPr>
          <a:xfrm>
            <a:off x="554181" y="1925783"/>
            <a:ext cx="11499273" cy="4793672"/>
          </a:xfrm>
        </p:spPr>
        <p:txBody>
          <a:bodyPr>
            <a:normAutofit fontScale="92500" lnSpcReduction="10000"/>
          </a:bodyPr>
          <a:lstStyle/>
          <a:p>
            <a:pPr marL="0" indent="0">
              <a:buNone/>
            </a:pPr>
            <a:endParaRPr lang="en-GB" dirty="0"/>
          </a:p>
          <a:p>
            <a:r>
              <a:rPr lang="en-GB" b="1" dirty="0"/>
              <a:t>Verisimilitude</a:t>
            </a:r>
            <a:r>
              <a:rPr lang="en-GB" dirty="0"/>
              <a:t> - </a:t>
            </a:r>
            <a:r>
              <a:rPr lang="en-GB" i="1" dirty="0"/>
              <a:t>the quality of seeming to be true</a:t>
            </a:r>
          </a:p>
          <a:p>
            <a:endParaRPr lang="en-GB" dirty="0"/>
          </a:p>
          <a:p>
            <a:r>
              <a:rPr lang="en-GB" b="1" dirty="0"/>
              <a:t>Criticality</a:t>
            </a:r>
            <a:r>
              <a:rPr lang="en-GB" dirty="0"/>
              <a:t> – </a:t>
            </a:r>
            <a:r>
              <a:rPr lang="en-GB" i="1" dirty="0"/>
              <a:t>active interrogation and challenge of assumptions, interpretations and knowledge claims</a:t>
            </a:r>
          </a:p>
          <a:p>
            <a:endParaRPr lang="en-GB" b="1" dirty="0"/>
          </a:p>
          <a:p>
            <a:r>
              <a:rPr lang="en-GB" b="1" dirty="0"/>
              <a:t>Researcher stance </a:t>
            </a:r>
          </a:p>
          <a:p>
            <a:pPr lvl="1"/>
            <a:r>
              <a:rPr lang="en-GB" b="1" dirty="0"/>
              <a:t>Reflexivity</a:t>
            </a:r>
            <a:r>
              <a:rPr lang="en-GB" dirty="0"/>
              <a:t> –</a:t>
            </a:r>
            <a:r>
              <a:rPr lang="en-GB" i="1" dirty="0"/>
              <a:t>researcher’s position shapes all aspects of the research </a:t>
            </a:r>
          </a:p>
          <a:p>
            <a:pPr lvl="1"/>
            <a:r>
              <a:rPr lang="en-GB" b="1" dirty="0"/>
              <a:t>Honesties</a:t>
            </a:r>
            <a:r>
              <a:rPr lang="en-GB" dirty="0"/>
              <a:t> - </a:t>
            </a:r>
            <a:r>
              <a:rPr lang="en-GB" i="1" dirty="0"/>
              <a:t>acknowledging that the “truths” of the research </a:t>
            </a:r>
          </a:p>
          <a:p>
            <a:pPr lvl="1"/>
            <a:r>
              <a:rPr lang="en-GB" b="1" dirty="0"/>
              <a:t>Integrity</a:t>
            </a:r>
            <a:r>
              <a:rPr lang="en-GB" dirty="0"/>
              <a:t> – </a:t>
            </a:r>
            <a:r>
              <a:rPr lang="en-GB" i="1" dirty="0"/>
              <a:t>ensuring the interpretation is grounded within the data </a:t>
            </a:r>
          </a:p>
          <a:p>
            <a:pPr marL="457200" lvl="1" indent="0">
              <a:buNone/>
            </a:pPr>
            <a:endParaRPr lang="en-GB" dirty="0"/>
          </a:p>
          <a:p>
            <a:pPr marL="457200" lvl="1" indent="0" algn="r">
              <a:buNone/>
            </a:pPr>
            <a:r>
              <a:rPr lang="en-GB" dirty="0"/>
              <a:t>Major &amp; Savin-Baden, 2009</a:t>
            </a:r>
          </a:p>
          <a:p>
            <a:endParaRPr lang="en-GB" dirty="0"/>
          </a:p>
        </p:txBody>
      </p:sp>
    </p:spTree>
    <p:extLst>
      <p:ext uri="{BB962C8B-B14F-4D97-AF65-F5344CB8AC3E}">
        <p14:creationId xmlns:p14="http://schemas.microsoft.com/office/powerpoint/2010/main" val="293954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animEffect transition="in" filter="fade">
                                      <p:cBhvr>
                                        <p:cTn id="2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71961-D7C6-2645-16B0-22E0D53EE450}"/>
              </a:ext>
            </a:extLst>
          </p:cNvPr>
          <p:cNvSpPr>
            <a:spLocks noGrp="1"/>
          </p:cNvSpPr>
          <p:nvPr>
            <p:ph type="title"/>
          </p:nvPr>
        </p:nvSpPr>
        <p:spPr>
          <a:xfrm>
            <a:off x="838200" y="228601"/>
            <a:ext cx="10515600" cy="1325563"/>
          </a:xfrm>
        </p:spPr>
        <p:txBody>
          <a:bodyPr/>
          <a:lstStyle/>
          <a:p>
            <a:r>
              <a:rPr lang="en-GB" dirty="0"/>
              <a:t>3. What strategies will you use to ensure quality? Verisimilitude and criticality</a:t>
            </a:r>
            <a:endParaRPr lang="en-GB" dirty="0">
              <a:solidFill>
                <a:schemeClr val="bg2"/>
              </a:solidFill>
            </a:endParaRPr>
          </a:p>
        </p:txBody>
      </p:sp>
      <p:sp>
        <p:nvSpPr>
          <p:cNvPr id="5" name="Content Placeholder 4">
            <a:extLst>
              <a:ext uri="{FF2B5EF4-FFF2-40B4-BE49-F238E27FC236}">
                <a16:creationId xmlns:a16="http://schemas.microsoft.com/office/drawing/2014/main" id="{BAEBB8E2-A4D6-2C27-2F65-39D9C9B8917B}"/>
              </a:ext>
            </a:extLst>
          </p:cNvPr>
          <p:cNvSpPr>
            <a:spLocks noGrp="1"/>
          </p:cNvSpPr>
          <p:nvPr>
            <p:ph idx="1"/>
          </p:nvPr>
        </p:nvSpPr>
        <p:spPr>
          <a:xfrm>
            <a:off x="838200" y="2111375"/>
            <a:ext cx="10787744" cy="4351338"/>
          </a:xfrm>
        </p:spPr>
        <p:txBody>
          <a:bodyPr>
            <a:normAutofit/>
          </a:bodyPr>
          <a:lstStyle/>
          <a:p>
            <a:r>
              <a:rPr lang="en-GB" b="1" dirty="0"/>
              <a:t>Verisimilitude – the quality of seeming to be true</a:t>
            </a:r>
          </a:p>
          <a:p>
            <a:pPr lvl="1"/>
            <a:r>
              <a:rPr lang="en-GB" dirty="0"/>
              <a:t>Believable, resonant interpretation of the data – a smile of recognition (Angen, 2000)</a:t>
            </a:r>
          </a:p>
          <a:p>
            <a:pPr lvl="1"/>
            <a:r>
              <a:rPr lang="en-GB" dirty="0"/>
              <a:t>Dense descriptions of context and interpretations (Savin-Baden and Howell Major, 2013)</a:t>
            </a:r>
          </a:p>
          <a:p>
            <a:pPr marL="457200" lvl="1" indent="0">
              <a:buNone/>
            </a:pPr>
            <a:endParaRPr lang="en-GB" b="1" dirty="0"/>
          </a:p>
          <a:p>
            <a:r>
              <a:rPr lang="en-GB" b="1" dirty="0"/>
              <a:t>Criticality – the active interrogation of knowledge claims</a:t>
            </a:r>
          </a:p>
          <a:p>
            <a:pPr lvl="1"/>
            <a:r>
              <a:rPr lang="en-GB" dirty="0"/>
              <a:t>Wider political contexts and interplay between contexts and interpretations</a:t>
            </a:r>
          </a:p>
          <a:p>
            <a:pPr lvl="1"/>
            <a:r>
              <a:rPr lang="en-GB" dirty="0"/>
              <a:t>Reflexive memo writing </a:t>
            </a:r>
          </a:p>
          <a:p>
            <a:pPr marL="457200" lvl="1" indent="0">
              <a:buNone/>
            </a:pPr>
            <a:endParaRPr lang="en-GB" dirty="0"/>
          </a:p>
        </p:txBody>
      </p:sp>
    </p:spTree>
    <p:extLst>
      <p:ext uri="{BB962C8B-B14F-4D97-AF65-F5344CB8AC3E}">
        <p14:creationId xmlns:p14="http://schemas.microsoft.com/office/powerpoint/2010/main" val="3633759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FF438-91A8-618F-ACAD-3C66C917FBF6}"/>
              </a:ext>
            </a:extLst>
          </p:cNvPr>
          <p:cNvSpPr>
            <a:spLocks noGrp="1"/>
          </p:cNvSpPr>
          <p:nvPr>
            <p:ph type="title"/>
          </p:nvPr>
        </p:nvSpPr>
        <p:spPr>
          <a:xfrm>
            <a:off x="838200" y="365125"/>
            <a:ext cx="10977748" cy="1325563"/>
          </a:xfrm>
        </p:spPr>
        <p:txBody>
          <a:bodyPr/>
          <a:lstStyle/>
          <a:p>
            <a:r>
              <a:rPr lang="en-GB" dirty="0"/>
              <a:t>3. What strategies will you use to ensure quality? Researcher stance</a:t>
            </a:r>
          </a:p>
        </p:txBody>
      </p:sp>
      <p:sp>
        <p:nvSpPr>
          <p:cNvPr id="3" name="Content Placeholder 2">
            <a:extLst>
              <a:ext uri="{FF2B5EF4-FFF2-40B4-BE49-F238E27FC236}">
                <a16:creationId xmlns:a16="http://schemas.microsoft.com/office/drawing/2014/main" id="{F33E4E63-EE5C-C124-29B9-785BBFC821E6}"/>
              </a:ext>
            </a:extLst>
          </p:cNvPr>
          <p:cNvSpPr>
            <a:spLocks noGrp="1"/>
          </p:cNvSpPr>
          <p:nvPr>
            <p:ph idx="1"/>
          </p:nvPr>
        </p:nvSpPr>
        <p:spPr>
          <a:xfrm>
            <a:off x="838199" y="1825625"/>
            <a:ext cx="10778067" cy="4667250"/>
          </a:xfrm>
        </p:spPr>
        <p:txBody>
          <a:bodyPr>
            <a:normAutofit fontScale="92500" lnSpcReduction="10000"/>
          </a:bodyPr>
          <a:lstStyle/>
          <a:p>
            <a:r>
              <a:rPr lang="en-GB" b="1" dirty="0"/>
              <a:t>Reflexivity</a:t>
            </a:r>
          </a:p>
          <a:p>
            <a:pPr lvl="1"/>
            <a:r>
              <a:rPr lang="en-GB" dirty="0"/>
              <a:t>Positionality statement – insider/outsider status </a:t>
            </a:r>
          </a:p>
          <a:p>
            <a:pPr lvl="1"/>
            <a:r>
              <a:rPr lang="en-GB" dirty="0"/>
              <a:t>Power imbalance inherent in insider research</a:t>
            </a:r>
          </a:p>
          <a:p>
            <a:pPr lvl="1"/>
            <a:r>
              <a:rPr lang="en-GB" dirty="0"/>
              <a:t>Reflexive memo writing</a:t>
            </a:r>
            <a:endParaRPr lang="en-GB" b="1" dirty="0"/>
          </a:p>
          <a:p>
            <a:r>
              <a:rPr lang="en-GB" b="1" dirty="0"/>
              <a:t>Honesties</a:t>
            </a:r>
          </a:p>
          <a:p>
            <a:pPr lvl="1"/>
            <a:r>
              <a:rPr lang="en-GB" dirty="0"/>
              <a:t>Acknowledged limitations of research design </a:t>
            </a:r>
          </a:p>
          <a:p>
            <a:pPr lvl="1"/>
            <a:r>
              <a:rPr lang="en-GB" dirty="0"/>
              <a:t>Iterative process of Reflexive thematic analysis </a:t>
            </a:r>
          </a:p>
          <a:p>
            <a:pPr lvl="1"/>
            <a:r>
              <a:rPr lang="en-GB" dirty="0"/>
              <a:t>Recognising multiple truths and tensions in the data</a:t>
            </a:r>
          </a:p>
          <a:p>
            <a:r>
              <a:rPr lang="en-GB" b="1" dirty="0"/>
              <a:t>Integrity</a:t>
            </a:r>
            <a:endParaRPr lang="en-GB" dirty="0"/>
          </a:p>
          <a:p>
            <a:pPr lvl="1"/>
            <a:r>
              <a:rPr lang="en-GB" dirty="0"/>
              <a:t>High degree of methodological congruence</a:t>
            </a:r>
          </a:p>
          <a:p>
            <a:pPr lvl="1"/>
            <a:r>
              <a:rPr lang="en-GB" dirty="0"/>
              <a:t>Dense description of methods</a:t>
            </a:r>
          </a:p>
          <a:p>
            <a:pPr lvl="1"/>
            <a:r>
              <a:rPr lang="en-GB" dirty="0"/>
              <a:t>Adhered to principles of Reflexive thematic analysis (Braun &amp; Clarke, 2019; 2024)</a:t>
            </a:r>
          </a:p>
        </p:txBody>
      </p:sp>
    </p:spTree>
    <p:extLst>
      <p:ext uri="{BB962C8B-B14F-4D97-AF65-F5344CB8AC3E}">
        <p14:creationId xmlns:p14="http://schemas.microsoft.com/office/powerpoint/2010/main" val="1449511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6FE31-74F6-76AE-FE6C-E5141F36C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BD45C-27D3-44E7-8167-879523795EC6}"/>
              </a:ext>
            </a:extLst>
          </p:cNvPr>
          <p:cNvSpPr>
            <a:spLocks noGrp="1"/>
          </p:cNvSpPr>
          <p:nvPr>
            <p:ph type="title"/>
          </p:nvPr>
        </p:nvSpPr>
        <p:spPr>
          <a:xfrm>
            <a:off x="838200" y="634701"/>
            <a:ext cx="3687305" cy="5411097"/>
          </a:xfrm>
        </p:spPr>
        <p:txBody>
          <a:bodyPr/>
          <a:lstStyle/>
          <a:p>
            <a:r>
              <a:rPr lang="en-GB" dirty="0"/>
              <a:t>Establishing plausibility as quality in qualitative research</a:t>
            </a:r>
          </a:p>
        </p:txBody>
      </p:sp>
      <p:graphicFrame>
        <p:nvGraphicFramePr>
          <p:cNvPr id="4" name="Content Placeholder 3">
            <a:extLst>
              <a:ext uri="{FF2B5EF4-FFF2-40B4-BE49-F238E27FC236}">
                <a16:creationId xmlns:a16="http://schemas.microsoft.com/office/drawing/2014/main" id="{F5CDF882-1116-06AD-0425-2E4674208CD6}"/>
              </a:ext>
            </a:extLst>
          </p:cNvPr>
          <p:cNvGraphicFramePr>
            <a:graphicFrameLocks noGrp="1"/>
          </p:cNvGraphicFramePr>
          <p:nvPr>
            <p:ph idx="1"/>
            <p:extLst>
              <p:ext uri="{D42A27DB-BD31-4B8C-83A1-F6EECF244321}">
                <p14:modId xmlns:p14="http://schemas.microsoft.com/office/powerpoint/2010/main" val="4121150950"/>
              </p:ext>
            </p:extLst>
          </p:nvPr>
        </p:nvGraphicFramePr>
        <p:xfrm>
          <a:off x="4442908" y="279700"/>
          <a:ext cx="8443477" cy="6213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2">
            <a:extLst>
              <a:ext uri="{FF2B5EF4-FFF2-40B4-BE49-F238E27FC236}">
                <a16:creationId xmlns:a16="http://schemas.microsoft.com/office/drawing/2014/main" id="{FC9033AC-4033-E5EA-5732-DEB98F074208}"/>
              </a:ext>
            </a:extLst>
          </p:cNvPr>
          <p:cNvSpPr txBox="1">
            <a:spLocks/>
          </p:cNvSpPr>
          <p:nvPr/>
        </p:nvSpPr>
        <p:spPr>
          <a:xfrm>
            <a:off x="6545658" y="6411556"/>
            <a:ext cx="4789437" cy="333488"/>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GB" sz="1600" b="1" dirty="0"/>
          </a:p>
          <a:p>
            <a:pPr marL="0" indent="0" fontAlgn="base">
              <a:buNone/>
            </a:pPr>
            <a:r>
              <a:rPr lang="en-GB" sz="4900" b="1" dirty="0"/>
              <a:t>The Research Onion </a:t>
            </a:r>
            <a:r>
              <a:rPr lang="en-GB" sz="4900" dirty="0"/>
              <a:t>(adapted from Saunders et al., 2019, p. 130)</a:t>
            </a:r>
            <a:endParaRPr lang="en-US" sz="4900" dirty="0"/>
          </a:p>
          <a:p>
            <a:endParaRPr lang="en-GB" sz="1600" dirty="0"/>
          </a:p>
        </p:txBody>
      </p:sp>
    </p:spTree>
    <p:extLst>
      <p:ext uri="{BB962C8B-B14F-4D97-AF65-F5344CB8AC3E}">
        <p14:creationId xmlns:p14="http://schemas.microsoft.com/office/powerpoint/2010/main" val="2885299570"/>
      </p:ext>
    </p:extLst>
  </p:cSld>
  <p:clrMapOvr>
    <a:masterClrMapping/>
  </p:clrMapOvr>
</p:sld>
</file>

<file path=ppt/theme/theme1.xml><?xml version="1.0" encoding="utf-8"?>
<a:theme xmlns:a="http://schemas.openxmlformats.org/drawingml/2006/main" name="office theme">
  <a:themeElements>
    <a:clrScheme name="YSJ">
      <a:dk1>
        <a:srgbClr val="002060"/>
      </a:dk1>
      <a:lt1>
        <a:srgbClr val="FAE2D6"/>
      </a:lt1>
      <a:dk2>
        <a:srgbClr val="0E2841"/>
      </a:dk2>
      <a:lt2>
        <a:srgbClr val="FFFFCC"/>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Theme1</Template>
  <TotalTime>769</TotalTime>
  <Words>3569</Words>
  <Application>Microsoft Office PowerPoint</Application>
  <PresentationFormat>Widescreen</PresentationFormat>
  <Paragraphs>213</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Plausibility as a “Measure” of Quality</vt:lpstr>
      <vt:lpstr>Quality in qualitative research</vt:lpstr>
      <vt:lpstr>1. How is quality viewed? </vt:lpstr>
      <vt:lpstr>Researching perspectives of student teachers</vt:lpstr>
      <vt:lpstr>The challenge of quality</vt:lpstr>
      <vt:lpstr>2. How will you (and others) know if you have accomplished quality?</vt:lpstr>
      <vt:lpstr>3. What strategies will you use to ensure quality? Verisimilitude and criticality</vt:lpstr>
      <vt:lpstr>3. What strategies will you use to ensure quality? Researcher stance</vt:lpstr>
      <vt:lpstr>Establishing plausibility as quality in qualitative research</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Jennifer Huntsley</cp:lastModifiedBy>
  <cp:revision>24</cp:revision>
  <dcterms:created xsi:type="dcterms:W3CDTF">2026-03-16T09:40:04Z</dcterms:created>
  <dcterms:modified xsi:type="dcterms:W3CDTF">2026-07-22T16:48:00Z</dcterms:modified>
</cp:coreProperties>
</file>