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58" r:id="rId3"/>
    <p:sldId id="259" r:id="rId4"/>
    <p:sldId id="270" r:id="rId5"/>
    <p:sldId id="268" r:id="rId6"/>
    <p:sldId id="271" r:id="rId7"/>
    <p:sldId id="261" r:id="rId8"/>
    <p:sldId id="262" r:id="rId9"/>
    <p:sldId id="263" r:id="rId10"/>
    <p:sldId id="264" r:id="rId11"/>
    <p:sldId id="266" r:id="rId12"/>
    <p:sldId id="304" r:id="rId13"/>
    <p:sldId id="265" r:id="rId14"/>
    <p:sldId id="305" r:id="rId15"/>
    <p:sldId id="306" r:id="rId16"/>
  </p:sldIdLst>
  <p:sldSz cx="12192000" cy="6858000"/>
  <p:notesSz cx="6858000" cy="9144000"/>
  <p:defaultTextStyle>
    <a:defPPr>
      <a:defRPr lang="en-GB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37218D8-BA7E-FFF9-DEE1-9D015797192E}" v="63" dt="2026-03-23T09:53:29.702"/>
    <p1510:client id="{ADEF0C38-204D-4F35-8A7E-5DB5F4F90FEF}" v="178" dt="2026-03-23T19:11:32.97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436" autoAdjust="0"/>
    <p:restoredTop sz="94915" autoAdjust="0"/>
  </p:normalViewPr>
  <p:slideViewPr>
    <p:cSldViewPr snapToGrid="0">
      <p:cViewPr varScale="1">
        <p:scale>
          <a:sx n="57" d="100"/>
          <a:sy n="57" d="100"/>
        </p:scale>
        <p:origin x="90" y="11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EE7948-D71A-4F5B-8635-4E7F8E6A31E3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53FD61-0725-4F4B-9B6A-9B35E1AA8F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86482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53FD61-0725-4F4B-9B6A-9B35E1AA8FB4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37594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53FD61-0725-4F4B-9B6A-9B35E1AA8FB4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70638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53FD61-0725-4F4B-9B6A-9B35E1AA8FB4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01787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53FD61-0725-4F4B-9B6A-9B35E1AA8FB4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3803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53FD61-0725-4F4B-9B6A-9B35E1AA8FB4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15236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53FD61-0725-4F4B-9B6A-9B35E1AA8FB4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289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Sociological imagination - noticing my personal frustrations and linking them to the broader social and political context.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53FD61-0725-4F4B-9B6A-9B35E1AA8FB4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3893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Active opting-in prevented reaching ‘hard-to-engage’ participants, </a:t>
            </a:r>
            <a:r>
              <a:rPr lang="en-US" dirty="0"/>
              <a:t>(Braun &amp; Clarke, 2013), which BERA (2024) highlight as an ethical concern </a:t>
            </a:r>
            <a:r>
              <a:rPr lang="en-US" dirty="0">
                <a:sym typeface="Wingdings" panose="05000000000000000000" pitchFamily="2" charset="2"/>
              </a:rPr>
              <a:t> </a:t>
            </a:r>
            <a:r>
              <a:rPr lang="en-US" dirty="0"/>
              <a:t>necessary pragmatic compromise to maintain ethical integrity of the study (power imbalance). </a:t>
            </a:r>
          </a:p>
          <a:p>
            <a:endParaRPr lang="en-US" dirty="0"/>
          </a:p>
          <a:p>
            <a:r>
              <a:rPr lang="en-US" dirty="0"/>
              <a:t>Males and mature students were overrepresented; Asian British are underrepresented, and Black British are not represented at all.</a:t>
            </a:r>
          </a:p>
          <a:p>
            <a:endParaRPr lang="en-US" dirty="0"/>
          </a:p>
          <a:p>
            <a:r>
              <a:rPr lang="en-US" b="1" dirty="0"/>
              <a:t>All mature</a:t>
            </a:r>
            <a:r>
              <a:rPr lang="en-US" dirty="0"/>
              <a:t> student teachers from the cohort chose to </a:t>
            </a:r>
            <a:r>
              <a:rPr lang="en-US" dirty="0">
                <a:sym typeface="Wingdings" panose="05000000000000000000" pitchFamily="2" charset="2"/>
              </a:rPr>
              <a:t></a:t>
            </a:r>
            <a:r>
              <a:rPr lang="en-US" dirty="0"/>
              <a:t>more comfortable in their own reflections, or greater interest in the aims of the research</a:t>
            </a:r>
          </a:p>
          <a:p>
            <a:endParaRPr lang="en-US" dirty="0"/>
          </a:p>
          <a:p>
            <a:r>
              <a:rPr lang="en-US" dirty="0"/>
              <a:t>Their reflections often implied a more nuanced understanding of educational practice and the school-based contexts in which they worked </a:t>
            </a:r>
            <a:r>
              <a:rPr lang="en-US" dirty="0">
                <a:sym typeface="Wingdings" panose="05000000000000000000" pitchFamily="2" charset="2"/>
              </a:rPr>
              <a:t> i</a:t>
            </a:r>
            <a:r>
              <a:rPr lang="en-US" dirty="0"/>
              <a:t>nevitably shaped the findings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53FD61-0725-4F4B-9B6A-9B35E1AA8FB4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52414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53FD61-0725-4F4B-9B6A-9B35E1AA8FB4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1741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GB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Navigating the Dual Roles of Researcher and Teacher-Educator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2522717"/>
          </a:xfrm>
        </p:spPr>
        <p:txBody>
          <a:bodyPr>
            <a:normAutofit fontScale="85000" lnSpcReduction="10000"/>
          </a:bodyPr>
          <a:lstStyle/>
          <a:p>
            <a:r>
              <a:rPr lang="en-GB" sz="2900" dirty="0"/>
              <a:t>Dr Jen Huntsley</a:t>
            </a:r>
          </a:p>
          <a:p>
            <a:r>
              <a:rPr lang="en-GB" sz="2900" dirty="0"/>
              <a:t>Tuesday 24</a:t>
            </a:r>
            <a:r>
              <a:rPr lang="en-GB" sz="2900" baseline="30000" dirty="0"/>
              <a:t>th</a:t>
            </a:r>
            <a:r>
              <a:rPr lang="en-GB" sz="2900" dirty="0"/>
              <a:t> March 2026</a:t>
            </a:r>
          </a:p>
          <a:p>
            <a:r>
              <a:rPr lang="en-GB" sz="2900" dirty="0"/>
              <a:t>York St John University</a:t>
            </a:r>
          </a:p>
          <a:p>
            <a:endParaRPr lang="en-GB" dirty="0"/>
          </a:p>
          <a:p>
            <a:r>
              <a:rPr lang="en-GB" sz="4600" dirty="0"/>
              <a:t>The Only Way is Ethics Conference 2026</a:t>
            </a:r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6F76AB-56DC-B1A2-5B7D-659DA3218C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Supporting researcher reflexivity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89F295-5192-DB38-3A87-E620EF7666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/>
          </a:bodyPr>
          <a:lstStyle/>
          <a:p>
            <a:pPr fontAlgn="base"/>
            <a:r>
              <a:rPr lang="en-GB" dirty="0"/>
              <a:t>The position or perspective of the researcher shapes everything</a:t>
            </a:r>
          </a:p>
          <a:p>
            <a:pPr fontAlgn="base"/>
            <a:r>
              <a:rPr lang="en-GB" dirty="0"/>
              <a:t>Involves </a:t>
            </a:r>
            <a:r>
              <a:rPr lang="en-US" dirty="0"/>
              <a:t>critical reflection on both the knowledge produced and researcher’s role in knowledge production (Braun &amp; Clarke, 2013)</a:t>
            </a:r>
            <a:endParaRPr lang="en-GB" dirty="0"/>
          </a:p>
          <a:p>
            <a:pPr fontAlgn="base"/>
            <a:r>
              <a:rPr lang="en-GB" dirty="0"/>
              <a:t>Research design and reporting</a:t>
            </a:r>
          </a:p>
          <a:p>
            <a:pPr fontAlgn="base"/>
            <a:r>
              <a:rPr lang="en-GB" dirty="0"/>
              <a:t>Reflexive memos throughout data analysis- notice assumptions that informed interpretations </a:t>
            </a:r>
          </a:p>
          <a:p>
            <a:pPr fontAlgn="base"/>
            <a:r>
              <a:rPr lang="en-GB" dirty="0"/>
              <a:t>Positionality statement in methodology</a:t>
            </a:r>
          </a:p>
          <a:p>
            <a:pPr lvl="1" fontAlgn="base"/>
            <a:r>
              <a:rPr lang="en-GB" dirty="0"/>
              <a:t>“Own” my perspectives (Braun &amp; Clarke, 2024) </a:t>
            </a:r>
          </a:p>
          <a:p>
            <a:pPr lvl="1" fontAlgn="base"/>
            <a:r>
              <a:rPr lang="en-GB" dirty="0"/>
              <a:t>Allow reader to evaluate my subjectivity &amp; interpretation of data (Savin-Baden &amp; Howell Major, 2013)</a:t>
            </a:r>
            <a:endParaRPr lang="en-US" dirty="0"/>
          </a:p>
          <a:p>
            <a:pPr marL="0" indent="0" fontAlgn="base">
              <a:buNone/>
            </a:pPr>
            <a:endParaRPr lang="en-US" dirty="0"/>
          </a:p>
          <a:p>
            <a:pPr fontAlgn="base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656503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BD0CC4-5297-9F77-57C8-D3FEDE00F2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Positionality: insider/outsider status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EB2158-5B9A-71FA-CE91-9D0CBC930C6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Lived experience, shared familiarity and language </a:t>
            </a:r>
            <a:r>
              <a:rPr lang="en-GB" dirty="0">
                <a:sym typeface="Wingdings" panose="05000000000000000000" pitchFamily="2" charset="2"/>
              </a:rPr>
              <a:t>(Munn-Giddings, 2021; Ross 2017)</a:t>
            </a:r>
          </a:p>
          <a:p>
            <a:endParaRPr lang="en-GB" dirty="0">
              <a:sym typeface="Wingdings" panose="05000000000000000000" pitchFamily="2" charset="2"/>
            </a:endParaRPr>
          </a:p>
          <a:p>
            <a:r>
              <a:rPr lang="en-GB" dirty="0">
                <a:sym typeface="Wingdings" panose="05000000000000000000" pitchFamily="2" charset="2"/>
              </a:rPr>
              <a:t>Established interpersonal relationships with and within the cohort (Atkins et al, 2012) 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22720B4-0BA3-3FC7-8D90-3D44E3207E0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GB" dirty="0"/>
              <a:t>Different university, different school experiences, over a decade earlier</a:t>
            </a:r>
          </a:p>
          <a:p>
            <a:r>
              <a:rPr lang="en-GB" dirty="0"/>
              <a:t>Different National Curriculum, different Ofsted Inspection Frameworks</a:t>
            </a:r>
          </a:p>
          <a:p>
            <a:r>
              <a:rPr lang="en-GB" dirty="0"/>
              <a:t>International teaching, school leadership, ITE </a:t>
            </a:r>
            <a:r>
              <a:rPr lang="en-GB" dirty="0">
                <a:sym typeface="Wingdings" panose="05000000000000000000" pitchFamily="2" charset="2"/>
              </a:rPr>
              <a:t> b</a:t>
            </a:r>
            <a:r>
              <a:rPr lang="en-GB" dirty="0"/>
              <a:t>roadened sociological imagination (Mills, 1959, in Matthews et al., 2018)</a:t>
            </a:r>
          </a:p>
        </p:txBody>
      </p:sp>
    </p:spTree>
    <p:extLst>
      <p:ext uri="{BB962C8B-B14F-4D97-AF65-F5344CB8AC3E}">
        <p14:creationId xmlns:p14="http://schemas.microsoft.com/office/powerpoint/2010/main" val="5028843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2C6E44-86AD-347E-022E-76E445A990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Limitations of research design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8980D1-8240-3DC8-4566-F2B6674DB2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2821" y="1825625"/>
            <a:ext cx="11642112" cy="4749836"/>
          </a:xfrm>
        </p:spPr>
        <p:txBody>
          <a:bodyPr>
            <a:normAutofit/>
          </a:bodyPr>
          <a:lstStyle/>
          <a:p>
            <a:r>
              <a:rPr lang="en-GB" dirty="0"/>
              <a:t>Ethical concern of reaching ‘hard-to-engage’ participants </a:t>
            </a:r>
            <a:r>
              <a:rPr lang="en-US" dirty="0"/>
              <a:t>(BERA, 2024; Braun &amp; Clarke, 2013)</a:t>
            </a:r>
          </a:p>
          <a:p>
            <a:endParaRPr lang="en-US" dirty="0"/>
          </a:p>
          <a:p>
            <a:r>
              <a:rPr lang="en-US" dirty="0"/>
              <a:t>Researcher distancing can limit data quality (Payne-Gifford et al., 2021)</a:t>
            </a:r>
          </a:p>
          <a:p>
            <a:endParaRPr lang="en-US" dirty="0"/>
          </a:p>
          <a:p>
            <a:r>
              <a:rPr lang="en-US" dirty="0"/>
              <a:t>Relationship to the participants could not be entirely bracketed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077931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4A16AF-7F61-59D0-A00D-7D6458FBE0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Reflection: methodological congruence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5A654D-6AB4-8016-2719-FD5F49BEC9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96750"/>
            <a:ext cx="113538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 dirty="0"/>
              <a:t>Constructivist philosophical stance</a:t>
            </a:r>
          </a:p>
          <a:p>
            <a:endParaRPr lang="en-GB" dirty="0"/>
          </a:p>
          <a:p>
            <a:r>
              <a:rPr lang="en-GB" dirty="0"/>
              <a:t>Tightly bound inductive case study</a:t>
            </a:r>
          </a:p>
          <a:p>
            <a:endParaRPr lang="en-GB" dirty="0"/>
          </a:p>
          <a:p>
            <a:r>
              <a:rPr lang="en-GB" dirty="0"/>
              <a:t>Reflexive Thematic Analysis (Braun &amp; Clarke, 2024)</a:t>
            </a:r>
          </a:p>
          <a:p>
            <a:endParaRPr lang="en-GB" dirty="0"/>
          </a:p>
          <a:p>
            <a:r>
              <a:rPr lang="en-GB" dirty="0"/>
              <a:t>Plausibility to demonstrate quality (Savin-Baden &amp; Howell Major, 2013)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020637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925E29-7346-BBFC-FAFB-FAAFD07569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References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DCEA26-8415-4B1D-3A58-A9BF5DE670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690687"/>
            <a:ext cx="10515600" cy="5031845"/>
          </a:xfrm>
        </p:spPr>
        <p:txBody>
          <a:bodyPr>
            <a:normAutofit fontScale="92500" lnSpcReduction="10000"/>
          </a:bodyPr>
          <a:lstStyle/>
          <a:p>
            <a:r>
              <a:rPr lang="en-GB" sz="1600" dirty="0"/>
              <a:t>Atkins, D., and Liz, Wallace, S. (2012) </a:t>
            </a:r>
            <a:r>
              <a:rPr lang="en-GB" sz="1600" i="1" dirty="0"/>
              <a:t>Qualitative research in education</a:t>
            </a:r>
            <a:r>
              <a:rPr lang="en-GB" sz="1600" dirty="0"/>
              <a:t>. London: SAGE.</a:t>
            </a:r>
          </a:p>
          <a:p>
            <a:r>
              <a:rPr lang="en-GB" sz="1600" dirty="0"/>
              <a:t>Bell, D. </a:t>
            </a:r>
            <a:r>
              <a:rPr lang="en-GB" sz="1600" i="1" dirty="0"/>
              <a:t>et al.</a:t>
            </a:r>
            <a:r>
              <a:rPr lang="en-GB" sz="1600" dirty="0"/>
              <a:t> (2009) ‘The Teacher Work Sample: Candidate and Mentor Perceptions’, </a:t>
            </a:r>
            <a:r>
              <a:rPr lang="en-GB" sz="1600" i="1" dirty="0"/>
              <a:t>Mid-Western Educational Researcher</a:t>
            </a:r>
            <a:r>
              <a:rPr lang="en-GB" sz="1600" dirty="0"/>
              <a:t>, 22(2). Available at: https://scholarworks.bgsu.edu/mwer/vol22/iss2/6.</a:t>
            </a:r>
          </a:p>
          <a:p>
            <a:r>
              <a:rPr lang="en-GB" sz="1600" dirty="0"/>
              <a:t>BERA (2024) ‘Ethical Guidelines for Educational Research’. BERA. Available at: https://www.bera.ac.uk/publication/ethical-guidelines-for-educational-research-fifth-edition-2024 (Accessed: 1 July 2025).</a:t>
            </a:r>
          </a:p>
          <a:p>
            <a:r>
              <a:rPr lang="en-GB" sz="1600" dirty="0"/>
              <a:t>Braun, V. and Clarke, V. (2013) </a:t>
            </a:r>
            <a:r>
              <a:rPr lang="en-GB" sz="1600" i="1" dirty="0"/>
              <a:t>Successful qualitative research: a practical guide for beginners</a:t>
            </a:r>
            <a:r>
              <a:rPr lang="en-GB" sz="1600" dirty="0"/>
              <a:t>. Los Angeles: SAGE.</a:t>
            </a:r>
          </a:p>
          <a:p>
            <a:r>
              <a:rPr lang="en-GB" sz="1600" dirty="0"/>
              <a:t>Braun, V. and Clarke, V. (2024) ‘A critical review of the reporting of reflexive thematic analysis in </a:t>
            </a:r>
            <a:r>
              <a:rPr lang="en-GB" sz="1600" i="1" dirty="0"/>
              <a:t>Health Promotion International</a:t>
            </a:r>
            <a:r>
              <a:rPr lang="en-GB" sz="1600" dirty="0"/>
              <a:t>’, </a:t>
            </a:r>
            <a:r>
              <a:rPr lang="en-GB" sz="1600" i="1" dirty="0"/>
              <a:t>Health Promotion International</a:t>
            </a:r>
            <a:r>
              <a:rPr lang="en-GB" sz="1600" dirty="0"/>
              <a:t>, 39(3), p. daae049. Available at: https://doi.org/10.1093/heapro/daae049.</a:t>
            </a:r>
          </a:p>
          <a:p>
            <a:r>
              <a:rPr lang="en-GB" sz="1600" dirty="0"/>
              <a:t>Brentnall, C. and Huntsley, J. (2019) ‘Creating Space to Question’. </a:t>
            </a:r>
            <a:r>
              <a:rPr lang="en-GB" sz="1600" i="1" dirty="0"/>
              <a:t>ISBE - Institute of Small Business and Entrepreneurship</a:t>
            </a:r>
            <a:r>
              <a:rPr lang="en-GB" sz="1600" dirty="0"/>
              <a:t>, Newcastle. Available at: https://www.researchgate.net/publication/351451139_Creating_Space_to_Question.</a:t>
            </a:r>
          </a:p>
          <a:p>
            <a:r>
              <a:rPr lang="en-GB" sz="1600" dirty="0"/>
              <a:t>Day Ashley, L. (2012) ‘Case study research’, in R. Coe et al. (eds) </a:t>
            </a:r>
            <a:r>
              <a:rPr lang="en-GB" sz="1600" i="1" dirty="0"/>
              <a:t>Research methods and methodologies in education</a:t>
            </a:r>
            <a:r>
              <a:rPr lang="en-GB" sz="1600" dirty="0"/>
              <a:t>. 2nd </a:t>
            </a:r>
            <a:r>
              <a:rPr lang="en-GB" sz="1600" dirty="0" err="1"/>
              <a:t>edn</a:t>
            </a:r>
            <a:r>
              <a:rPr lang="en-GB" sz="1600" dirty="0"/>
              <a:t>. SAGE Publications Ltd, pp. 102–108.</a:t>
            </a:r>
          </a:p>
          <a:p>
            <a:r>
              <a:rPr lang="en-GB" sz="1600" dirty="0"/>
              <a:t>Gawley, T. (2018) ‘Using Solicited Written Qualitative Diaries to Develop Conceptual Understandings of Sleep: Methodological Reviews and Insights From the Accounts of University Lives’, </a:t>
            </a:r>
            <a:r>
              <a:rPr lang="en-GB" sz="1600" i="1" dirty="0"/>
              <a:t>International Journal of Qualitative Methods</a:t>
            </a:r>
            <a:r>
              <a:rPr lang="en-GB" sz="1600" dirty="0"/>
              <a:t>, 17(1), p. 1609406918794255. Available at: https://doi.org/10.1177/1609406918794255.</a:t>
            </a:r>
          </a:p>
          <a:p>
            <a:r>
              <a:rPr lang="en-GB" sz="1600" dirty="0"/>
              <a:t>Handy, J. and Ross, K. (2005) ‘Using Written Accounts in Qualitative Research’, </a:t>
            </a:r>
            <a:r>
              <a:rPr lang="en-GB" sz="1600" i="1" dirty="0"/>
              <a:t>South Pacific Journal of Psychology</a:t>
            </a:r>
            <a:r>
              <a:rPr lang="en-GB" sz="1600" dirty="0"/>
              <a:t>, 16, pp. 40–47. Available at: https://doi.org/10.1017/S0257543400000067.</a:t>
            </a:r>
          </a:p>
          <a:p>
            <a:r>
              <a:rPr lang="en-GB" sz="1600" dirty="0"/>
              <a:t>Henning, J. </a:t>
            </a:r>
            <a:r>
              <a:rPr lang="en-GB" sz="1600" i="1" dirty="0"/>
              <a:t>et al.</a:t>
            </a:r>
            <a:r>
              <a:rPr lang="en-GB" sz="1600" dirty="0"/>
              <a:t> (2010) </a:t>
            </a:r>
            <a:r>
              <a:rPr lang="en-GB" sz="1600" i="1" dirty="0"/>
              <a:t>Improving Teacher Quality: Using the Teacher Work Sample to Make Evidence-Based Decisions</a:t>
            </a:r>
            <a:r>
              <a:rPr lang="en-GB" sz="1600" dirty="0"/>
              <a:t>. Lanham: R&amp;L Education.</a:t>
            </a:r>
          </a:p>
        </p:txBody>
      </p:sp>
    </p:spTree>
    <p:extLst>
      <p:ext uri="{BB962C8B-B14F-4D97-AF65-F5344CB8AC3E}">
        <p14:creationId xmlns:p14="http://schemas.microsoft.com/office/powerpoint/2010/main" val="8039728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B2A02B-FF06-996E-26E6-BD98D2C199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1E6A9C-7BA3-1A32-C17F-B46438A017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0"/>
            <a:ext cx="10515600" cy="1325563"/>
          </a:xfrm>
        </p:spPr>
        <p:txBody>
          <a:bodyPr/>
          <a:lstStyle/>
          <a:p>
            <a:r>
              <a:rPr lang="en-GB" dirty="0"/>
              <a:t>References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8D215F-2A25-C628-065E-B5DE7FDD5A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2965" y="1099343"/>
            <a:ext cx="11286067" cy="4659313"/>
          </a:xfrm>
        </p:spPr>
        <p:txBody>
          <a:bodyPr>
            <a:noAutofit/>
          </a:bodyPr>
          <a:lstStyle/>
          <a:p>
            <a:r>
              <a:rPr lang="en-GB" sz="1500" dirty="0"/>
              <a:t>Lester, J., Muskett, T. and O’Reilly, M. (2017) ‘Naturally Occurring Data Versus Researcher-Generated Data’, in Michelle O’Reilly (ed.) </a:t>
            </a:r>
            <a:r>
              <a:rPr lang="en-GB" sz="1500" i="1" dirty="0"/>
              <a:t>A practical guide to social interaction research in autism spectrum disorders</a:t>
            </a:r>
            <a:r>
              <a:rPr lang="en-GB" sz="1500" dirty="0"/>
              <a:t>. London, United Kingdom: Palgrave Macmillan (The language of mental health), pp. 87–116.</a:t>
            </a:r>
          </a:p>
          <a:p>
            <a:r>
              <a:rPr lang="en-GB" sz="1500" dirty="0" err="1"/>
              <a:t>Lushey</a:t>
            </a:r>
            <a:r>
              <a:rPr lang="en-GB" sz="1500" dirty="0"/>
              <a:t>, C.J. and Munro, E.R. (2015) ‘Participatory peer research methodology: An effective method for obtaining young people’s perspectives on transitions from care to adulthood?’, </a:t>
            </a:r>
            <a:r>
              <a:rPr lang="en-GB" sz="1500" i="1" dirty="0"/>
              <a:t>Qualitative Social Work</a:t>
            </a:r>
            <a:r>
              <a:rPr lang="en-GB" sz="1500" dirty="0"/>
              <a:t>, 14(4), pp. 522–537. Available at: https://doi.org/10.1177/1473325014559282.</a:t>
            </a:r>
          </a:p>
          <a:p>
            <a:r>
              <a:rPr lang="en-GB" sz="1500" dirty="0"/>
              <a:t>Matthews, C.R., Edgington, U. and Channon, A. (eds) (2018) </a:t>
            </a:r>
            <a:r>
              <a:rPr lang="en-GB" sz="1500" i="1" dirty="0"/>
              <a:t>Teaching with sociological imagination in higher and further education teaching with sociological imagination in higher and further education: contexts, pedagogies, reflections</a:t>
            </a:r>
            <a:r>
              <a:rPr lang="en-GB" sz="1500" dirty="0"/>
              <a:t>. Singapore: Springer. Available at: https://doi.org/10.1007/978-981-10-6725-9.</a:t>
            </a:r>
          </a:p>
          <a:p>
            <a:r>
              <a:rPr lang="en-GB" sz="1500" dirty="0"/>
              <a:t>Mercer, J. (2007) ‘The challenges of insider research in educational institutions: Wielding a double-edged sword and resolving delicate dilemmas’, </a:t>
            </a:r>
            <a:r>
              <a:rPr lang="en-GB" sz="1500" i="1" dirty="0"/>
              <a:t>Oxford review of education</a:t>
            </a:r>
            <a:r>
              <a:rPr lang="en-GB" sz="1500" dirty="0"/>
              <a:t>, 33(1), pp. 1–17. Available at: https://doi.org/10.1080/03054980601094651.</a:t>
            </a:r>
          </a:p>
          <a:p>
            <a:r>
              <a:rPr lang="en-GB" sz="1500" dirty="0"/>
              <a:t>Munn-Giddings, C. (2021) ‘Action Research’, in R. Coe, M. Waring, and L.V. Hedges (eds) </a:t>
            </a:r>
            <a:r>
              <a:rPr lang="en-GB" sz="1500" i="1" dirty="0"/>
              <a:t>Research methods &amp; methodologies in education</a:t>
            </a:r>
            <a:r>
              <a:rPr lang="en-GB" sz="1500" dirty="0"/>
              <a:t>. 3rd </a:t>
            </a:r>
            <a:r>
              <a:rPr lang="en-GB" sz="1500" dirty="0" err="1"/>
              <a:t>edn</a:t>
            </a:r>
            <a:r>
              <a:rPr lang="en-GB" sz="1500" dirty="0"/>
              <a:t>. Los Angeles: SAGE (Book, Whole), pp. 71–77. Available at: https://go.exlibris.link/bv0QMTmJ.</a:t>
            </a:r>
          </a:p>
          <a:p>
            <a:r>
              <a:rPr lang="en-GB" sz="1500" dirty="0"/>
              <a:t>Payne-Gifford, S. </a:t>
            </a:r>
            <a:r>
              <a:rPr lang="en-GB" sz="1500" i="1" dirty="0"/>
              <a:t>et al.</a:t>
            </a:r>
            <a:r>
              <a:rPr lang="en-GB" sz="1500" dirty="0"/>
              <a:t> (2021) ‘Advantages and disadvantages of reciprocal peer‑to‑peer interviewing’, </a:t>
            </a:r>
            <a:r>
              <a:rPr lang="en-GB" sz="1500" i="1" dirty="0"/>
              <a:t>Social Research Practice</a:t>
            </a:r>
            <a:r>
              <a:rPr lang="en-GB" sz="1500" dirty="0"/>
              <a:t>, 10, pp. 30–38.</a:t>
            </a:r>
          </a:p>
          <a:p>
            <a:r>
              <a:rPr lang="en-GB" sz="1500" dirty="0"/>
              <a:t>Ross, L.E. (2017) ‘An account from the inside: Examining the emotional impact of qualitative research through the lens of “insider” research.’, </a:t>
            </a:r>
            <a:r>
              <a:rPr lang="en-GB" sz="1500" i="1" dirty="0"/>
              <a:t>Qualitative Psychology</a:t>
            </a:r>
            <a:r>
              <a:rPr lang="en-GB" sz="1500" dirty="0"/>
              <a:t>, 4(3), pp. 326–337. Available at: https://doi.org/10.1037/qup0000064.</a:t>
            </a:r>
          </a:p>
          <a:p>
            <a:r>
              <a:rPr lang="en-GB" sz="1500" dirty="0"/>
              <a:t>Savin-Baden, M. and Howell Major, C. (2013) </a:t>
            </a:r>
            <a:r>
              <a:rPr lang="en-GB" sz="1500" i="1" dirty="0"/>
              <a:t>Qualitative research: the essential guide to theory and practice</a:t>
            </a:r>
            <a:r>
              <a:rPr lang="en-GB" sz="1500" dirty="0"/>
              <a:t>. Milton Park, Abingdon, Oxon New York: Routledge. Available at: https://doi.org/10.4324/9781003377986.</a:t>
            </a:r>
          </a:p>
          <a:p>
            <a:r>
              <a:rPr lang="en-GB" sz="1500" dirty="0" err="1"/>
              <a:t>Trowler</a:t>
            </a:r>
            <a:r>
              <a:rPr lang="en-GB" sz="1500" dirty="0"/>
              <a:t>, P. (2011) </a:t>
            </a:r>
            <a:r>
              <a:rPr lang="en-GB" sz="1500" i="1" dirty="0"/>
              <a:t>Doing Insider Research in Universities</a:t>
            </a:r>
            <a:r>
              <a:rPr lang="en-GB" sz="1500" dirty="0"/>
              <a:t>. Prof Paul </a:t>
            </a:r>
            <a:r>
              <a:rPr lang="en-GB" sz="1500" dirty="0" err="1"/>
              <a:t>Trowler</a:t>
            </a:r>
            <a:r>
              <a:rPr lang="en-GB" sz="1500" dirty="0"/>
              <a:t>.</a:t>
            </a:r>
          </a:p>
          <a:p>
            <a:r>
              <a:rPr lang="en-GB" sz="1500" dirty="0" err="1"/>
              <a:t>Trowler</a:t>
            </a:r>
            <a:r>
              <a:rPr lang="en-GB" sz="1500" dirty="0"/>
              <a:t>, P. (2016) </a:t>
            </a:r>
            <a:r>
              <a:rPr lang="en-GB" sz="1500" i="1" dirty="0"/>
              <a:t>Doing Doctoral Research into Higher Education... and getting it right.</a:t>
            </a:r>
            <a:endParaRPr lang="en-GB" sz="1500" dirty="0"/>
          </a:p>
        </p:txBody>
      </p:sp>
    </p:spTree>
    <p:extLst>
      <p:ext uri="{BB962C8B-B14F-4D97-AF65-F5344CB8AC3E}">
        <p14:creationId xmlns:p14="http://schemas.microsoft.com/office/powerpoint/2010/main" val="33555086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D027CB-9B69-1AFF-939B-ECD58495FF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Why insider research?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3CF5A2-835B-A737-CB75-D4276A3CE3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6846" y="1690688"/>
            <a:ext cx="6353908" cy="4802187"/>
          </a:xfrm>
        </p:spPr>
        <p:txBody>
          <a:bodyPr>
            <a:normAutofit fontScale="77500" lnSpcReduction="20000"/>
          </a:bodyPr>
          <a:lstStyle/>
          <a:p>
            <a:r>
              <a:rPr lang="en-GB" dirty="0"/>
              <a:t>Researching cases situated where the researcher is employed or studying (</a:t>
            </a:r>
            <a:r>
              <a:rPr lang="en-GB" dirty="0" err="1"/>
              <a:t>Trowler</a:t>
            </a:r>
            <a:r>
              <a:rPr lang="en-GB" dirty="0"/>
              <a:t>, 2011)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Pragmatic decision (Brentnall &amp; Huntsley, 2019)</a:t>
            </a:r>
          </a:p>
          <a:p>
            <a:endParaRPr lang="en-GB" dirty="0"/>
          </a:p>
          <a:p>
            <a:r>
              <a:rPr lang="en-GB" dirty="0"/>
              <a:t>Opportunities for meaningful research </a:t>
            </a:r>
          </a:p>
          <a:p>
            <a:pPr fontAlgn="base"/>
            <a:r>
              <a:rPr lang="en-US" i="1" dirty="0"/>
              <a:t>To understand what and how student teachers learn to teach in the primary foundation subjects during their university-based and school-based experiences  </a:t>
            </a:r>
          </a:p>
          <a:p>
            <a:pPr fontAlgn="base"/>
            <a:r>
              <a:rPr lang="en-US" i="1" dirty="0"/>
              <a:t>To compare how the student teachers’ knowledge and learning change between university-based and school-based experiences  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DA92496A-9C68-B0BF-4FF6-E6EE0BF7CE1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31" t="1" r="18068" b="-912"/>
          <a:stretch>
            <a:fillRect/>
          </a:stretch>
        </p:blipFill>
        <p:spPr bwMode="auto">
          <a:xfrm>
            <a:off x="7432339" y="1690688"/>
            <a:ext cx="4402108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7281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F1FBDD-447B-41C3-1A2D-5091035C75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Overview of the data sets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BF280B6-06D1-1396-4462-4C329B6466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b="1" dirty="0"/>
              <a:t>Dec 2019 – Jan 2020 (during FARE module)</a:t>
            </a:r>
          </a:p>
          <a:p>
            <a:r>
              <a:rPr lang="en-GB" dirty="0">
                <a:highlight>
                  <a:srgbClr val="00FFFF"/>
                </a:highlight>
              </a:rPr>
              <a:t>12 recorded peer-to-peer interviews</a:t>
            </a:r>
          </a:p>
          <a:p>
            <a:r>
              <a:rPr lang="en-GB" dirty="0">
                <a:highlight>
                  <a:srgbClr val="FFFF00"/>
                </a:highlight>
              </a:rPr>
              <a:t>55 interval contingent journal entries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b="1" dirty="0"/>
              <a:t>May 2020 (after school placement)</a:t>
            </a:r>
          </a:p>
          <a:p>
            <a:r>
              <a:rPr lang="en-GB" dirty="0">
                <a:highlight>
                  <a:srgbClr val="FFFF00"/>
                </a:highlight>
              </a:rPr>
              <a:t>12 written accounts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61588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FBD652-8144-02A9-0FB9-A024AA8CAF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Ethics of assessments as 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98A571-4DDD-66D1-EAB4-714CE97D46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2734" y="2141537"/>
            <a:ext cx="10515600" cy="4351338"/>
          </a:xfrm>
        </p:spPr>
        <p:txBody>
          <a:bodyPr>
            <a:normAutofit/>
          </a:bodyPr>
          <a:lstStyle/>
          <a:p>
            <a:r>
              <a:rPr lang="en-GB" dirty="0"/>
              <a:t>Established practice across teacher and higher education (e.g.,  Bell et al, 2009; Gawley, 2018; Henning et al, 2010)</a:t>
            </a:r>
          </a:p>
          <a:p>
            <a:endParaRPr lang="en-GB" dirty="0"/>
          </a:p>
          <a:p>
            <a:r>
              <a:rPr lang="en-GB" dirty="0"/>
              <a:t>Documents often provoke reflection (e.g., Bataller-</a:t>
            </a:r>
            <a:r>
              <a:rPr lang="en-GB" dirty="0" err="1"/>
              <a:t>Català</a:t>
            </a:r>
            <a:r>
              <a:rPr lang="en-GB" dirty="0"/>
              <a:t>, 2025; Kohler et al., 2008; Zhang et al., 2023). 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‘Researchers should consider the impact of their research on the lives and workloads of participants’ (BERA, 2024)</a:t>
            </a:r>
          </a:p>
          <a:p>
            <a:endParaRPr lang="en-GB" dirty="0">
              <a:highlight>
                <a:srgbClr val="FF00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8350329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86145B-4FF9-A88D-B6C2-451B603537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Power imbalance between researcher and participants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A4C247-85F9-503F-2341-EC31908BC2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41537"/>
            <a:ext cx="10515600" cy="4351338"/>
          </a:xfrm>
        </p:spPr>
        <p:txBody>
          <a:bodyPr/>
          <a:lstStyle/>
          <a:p>
            <a:r>
              <a:rPr lang="en-GB" dirty="0"/>
              <a:t>Power is gained through discursive struggles to define truth and meaning (Day, 2012, p. 67)</a:t>
            </a:r>
          </a:p>
          <a:p>
            <a:endParaRPr lang="en-GB" dirty="0"/>
          </a:p>
          <a:p>
            <a:r>
              <a:rPr lang="en-GB" dirty="0"/>
              <a:t>‘Pragmatism may outweigh candour’ (Mercer, 2007, p.8)</a:t>
            </a:r>
          </a:p>
          <a:p>
            <a:endParaRPr lang="en-GB" dirty="0"/>
          </a:p>
          <a:p>
            <a:r>
              <a:rPr lang="en-GB" dirty="0"/>
              <a:t>Inter-personal relationships between the participants (Atkins et al., 2012; BERA, 2024; </a:t>
            </a:r>
            <a:r>
              <a:rPr lang="en-GB" dirty="0" err="1"/>
              <a:t>Trowler</a:t>
            </a:r>
            <a:r>
              <a:rPr lang="en-GB" dirty="0"/>
              <a:t>, 2016)</a:t>
            </a:r>
          </a:p>
        </p:txBody>
      </p:sp>
    </p:spTree>
    <p:extLst>
      <p:ext uri="{BB962C8B-B14F-4D97-AF65-F5344CB8AC3E}">
        <p14:creationId xmlns:p14="http://schemas.microsoft.com/office/powerpoint/2010/main" val="3723874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F45AC1-A896-3712-4F9B-07DDFB5F8F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Designing research to reduce power imbalance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46154B-0050-B0CB-7D3D-EAC1B19F3E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14574"/>
            <a:ext cx="10515600" cy="4068763"/>
          </a:xfrm>
        </p:spPr>
        <p:txBody>
          <a:bodyPr>
            <a:normAutofit/>
          </a:bodyPr>
          <a:lstStyle/>
          <a:p>
            <a:r>
              <a:rPr lang="en-GB" dirty="0"/>
              <a:t>Distance the researcher from the site of data generation/collection</a:t>
            </a:r>
            <a:endParaRPr lang="en-GB" dirty="0">
              <a:highlight>
                <a:srgbClr val="FF0000"/>
              </a:highlight>
            </a:endParaRPr>
          </a:p>
          <a:p>
            <a:r>
              <a:rPr lang="en-GB" dirty="0"/>
              <a:t>Explicit differentiation of dual roles </a:t>
            </a:r>
          </a:p>
          <a:p>
            <a:r>
              <a:rPr lang="en-GB" dirty="0"/>
              <a:t>Empower participants</a:t>
            </a:r>
          </a:p>
          <a:p>
            <a:r>
              <a:rPr lang="en-GB" dirty="0"/>
              <a:t>Support researcher reflexivity</a:t>
            </a:r>
          </a:p>
          <a:p>
            <a:pPr lvl="1"/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675267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37FFA2-3167-DB67-C839-6B79FD284B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Distancing the researcher from the site of data collection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3627FE-A464-5DFA-7C73-7DBB4F94EE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43125"/>
            <a:ext cx="10515600" cy="4033838"/>
          </a:xfrm>
        </p:spPr>
        <p:txBody>
          <a:bodyPr/>
          <a:lstStyle/>
          <a:p>
            <a:r>
              <a:rPr lang="en-US" dirty="0"/>
              <a:t>Naturally occurring  (Lester et al, 2017)</a:t>
            </a:r>
          </a:p>
          <a:p>
            <a:r>
              <a:rPr lang="en-US" dirty="0"/>
              <a:t>Participant-led peer interviews (</a:t>
            </a:r>
            <a:r>
              <a:rPr lang="en-US" dirty="0" err="1"/>
              <a:t>Lushey</a:t>
            </a:r>
            <a:r>
              <a:rPr lang="en-US" dirty="0"/>
              <a:t> &amp; Munro, 2015)</a:t>
            </a:r>
          </a:p>
          <a:p>
            <a:r>
              <a:rPr lang="en-US" dirty="0"/>
              <a:t>Written methods of data collection (Handy &amp; Ross, 2005)</a:t>
            </a:r>
          </a:p>
          <a:p>
            <a:r>
              <a:rPr lang="en-US" dirty="0"/>
              <a:t>Little to no input from teacher educators at point of data generation </a:t>
            </a:r>
            <a:r>
              <a:rPr lang="en-GB" dirty="0"/>
              <a:t>(Day Ashley, 2012)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31717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A58159-901D-BE28-0040-6C45B89604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Explicit differentiation of dual roles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C49259-2D4E-7898-D07E-289FA261BE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43099"/>
            <a:ext cx="10515600" cy="4233863"/>
          </a:xfrm>
        </p:spPr>
        <p:txBody>
          <a:bodyPr/>
          <a:lstStyle/>
          <a:p>
            <a:r>
              <a:rPr lang="en-US" dirty="0"/>
              <a:t>Wait-time and no incidental data (Mercer, 2007) </a:t>
            </a:r>
          </a:p>
          <a:p>
            <a:r>
              <a:rPr lang="en-US" dirty="0"/>
              <a:t>Multiple tutors teaching and assessing the module</a:t>
            </a:r>
          </a:p>
          <a:p>
            <a:r>
              <a:rPr lang="en-US" dirty="0"/>
              <a:t>Inductive approach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66687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E49FF2-41E3-1E81-BF4A-1632D96B9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Empowering participants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C89CE4-9C7F-B209-DDC0-359169546E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/>
          </a:bodyPr>
          <a:lstStyle/>
          <a:p>
            <a:r>
              <a:rPr lang="en-GB" dirty="0"/>
              <a:t>Dual roles made explicit </a:t>
            </a:r>
            <a:r>
              <a:rPr lang="en-GB" i="1" dirty="0"/>
              <a:t>to participants </a:t>
            </a:r>
          </a:p>
          <a:p>
            <a:r>
              <a:rPr lang="en-GB" dirty="0"/>
              <a:t>Voluntary, informed and ongoing consent (BERA, 2024)</a:t>
            </a:r>
          </a:p>
          <a:p>
            <a:r>
              <a:rPr lang="en-GB" dirty="0"/>
              <a:t>Active “opt-in” consent </a:t>
            </a:r>
          </a:p>
          <a:p>
            <a:r>
              <a:rPr lang="en-GB" dirty="0"/>
              <a:t>High level of participant control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526436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YSJ">
      <a:dk1>
        <a:srgbClr val="002060"/>
      </a:dk1>
      <a:lt1>
        <a:srgbClr val="FAE2D6"/>
      </a:lt1>
      <a:dk2>
        <a:srgbClr val="0E2841"/>
      </a:dk2>
      <a:lt2>
        <a:srgbClr val="FFFFCC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5c8ae38e-f85b-4309-b7ec-862815a37aee}" enabled="0" method="" siteId="{5c8ae38e-f85b-4309-b7ec-862815a37aee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756</TotalTime>
  <Words>1656</Words>
  <Application>Microsoft Office PowerPoint</Application>
  <PresentationFormat>Widescreen</PresentationFormat>
  <Paragraphs>123</Paragraphs>
  <Slides>15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Navigating the Dual Roles of Researcher and Teacher-Educator</vt:lpstr>
      <vt:lpstr>Why insider research?</vt:lpstr>
      <vt:lpstr>Overview of the data sets</vt:lpstr>
      <vt:lpstr>Ethics of assessments as data</vt:lpstr>
      <vt:lpstr>Power imbalance between researcher and participants</vt:lpstr>
      <vt:lpstr>Designing research to reduce power imbalance</vt:lpstr>
      <vt:lpstr>Distancing the researcher from the site of data collection</vt:lpstr>
      <vt:lpstr>Explicit differentiation of dual roles</vt:lpstr>
      <vt:lpstr>Empowering participants</vt:lpstr>
      <vt:lpstr>Supporting researcher reflexivity</vt:lpstr>
      <vt:lpstr>Positionality: insider/outsider status</vt:lpstr>
      <vt:lpstr>Limitations of research design</vt:lpstr>
      <vt:lpstr>Reflection: methodological congruence</vt:lpstr>
      <vt:lpstr>References 1</vt:lpstr>
      <vt:lpstr>References 2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Jennifer Huntsley</cp:lastModifiedBy>
  <cp:revision>3</cp:revision>
  <dcterms:created xsi:type="dcterms:W3CDTF">2026-03-17T09:46:14Z</dcterms:created>
  <dcterms:modified xsi:type="dcterms:W3CDTF">2026-07-22T16:57:01Z</dcterms:modified>
</cp:coreProperties>
</file>