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4"/>
  </p:notesMasterIdLst>
  <p:sldIdLst>
    <p:sldId id="259" r:id="rId2"/>
    <p:sldId id="256" r:id="rId3"/>
    <p:sldId id="257" r:id="rId4"/>
    <p:sldId id="897" r:id="rId5"/>
    <p:sldId id="846" r:id="rId6"/>
    <p:sldId id="845" r:id="rId7"/>
    <p:sldId id="260" r:id="rId8"/>
    <p:sldId id="889" r:id="rId9"/>
    <p:sldId id="898" r:id="rId10"/>
    <p:sldId id="888" r:id="rId11"/>
    <p:sldId id="890" r:id="rId12"/>
    <p:sldId id="886" r:id="rId13"/>
    <p:sldId id="863" r:id="rId14"/>
    <p:sldId id="895" r:id="rId15"/>
    <p:sldId id="899" r:id="rId16"/>
    <p:sldId id="262" r:id="rId17"/>
    <p:sldId id="264" r:id="rId18"/>
    <p:sldId id="265" r:id="rId19"/>
    <p:sldId id="896" r:id="rId20"/>
    <p:sldId id="901" r:id="rId21"/>
    <p:sldId id="258" r:id="rId22"/>
    <p:sldId id="90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5DC"/>
    <a:srgbClr val="F2F0E6"/>
    <a:srgbClr val="F5EFD7"/>
    <a:srgbClr val="F2EB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7BF73E-01D0-4425-B293-F239F0B07ECA}" v="3014" dt="2025-06-22T20:37:08.0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63E151-FEC9-414A-8E0D-6A57F3F9B237}" type="doc">
      <dgm:prSet loTypeId="urn:microsoft.com/office/officeart/2005/8/layout/hProcess9" loCatId="process" qsTypeId="urn:microsoft.com/office/officeart/2005/8/quickstyle/simple1" qsCatId="simple" csTypeId="urn:microsoft.com/office/officeart/2005/8/colors/accent1_2" csCatId="accent1" phldr="1"/>
      <dgm:spPr/>
    </dgm:pt>
    <dgm:pt modelId="{E043605A-768A-418B-A6B7-FDCD66B426DA}">
      <dgm:prSet phldrT="[Text]" phldr="0"/>
      <dgm:spPr/>
      <dgm:t>
        <a:bodyPr/>
        <a:lstStyle/>
        <a:p>
          <a:pPr rtl="0"/>
          <a:r>
            <a:rPr lang="en-US">
              <a:latin typeface="Aptos Display" panose="02110004020202020204"/>
            </a:rPr>
            <a:t>Professional Values</a:t>
          </a:r>
          <a:endParaRPr lang="en-US"/>
        </a:p>
      </dgm:t>
    </dgm:pt>
    <dgm:pt modelId="{C257A3DA-0E61-4DEE-8AFC-E105404F80CD}" type="parTrans" cxnId="{1F585072-034D-4D7A-BCFE-22362033D0B4}">
      <dgm:prSet/>
      <dgm:spPr/>
      <dgm:t>
        <a:bodyPr/>
        <a:lstStyle/>
        <a:p>
          <a:endParaRPr lang="en-GB"/>
        </a:p>
      </dgm:t>
    </dgm:pt>
    <dgm:pt modelId="{E32CE530-2CED-442D-B9BC-D7E6071F0BED}" type="sibTrans" cxnId="{1F585072-034D-4D7A-BCFE-22362033D0B4}">
      <dgm:prSet/>
      <dgm:spPr/>
      <dgm:t>
        <a:bodyPr/>
        <a:lstStyle/>
        <a:p>
          <a:endParaRPr lang="en-GB"/>
        </a:p>
      </dgm:t>
    </dgm:pt>
    <dgm:pt modelId="{D5AF2440-9137-4710-B8E9-C7CCB12CF3F3}">
      <dgm:prSet phldrT="[Text]" phldr="0"/>
      <dgm:spPr/>
      <dgm:t>
        <a:bodyPr/>
        <a:lstStyle/>
        <a:p>
          <a:pPr rtl="0"/>
          <a:r>
            <a:rPr lang="en-US">
              <a:latin typeface="Aptos Display" panose="02110004020202020204"/>
            </a:rPr>
            <a:t>Practice </a:t>
          </a:r>
          <a:endParaRPr lang="en-US"/>
        </a:p>
      </dgm:t>
    </dgm:pt>
    <dgm:pt modelId="{75856838-5872-427E-8F2B-3503072619FD}" type="parTrans" cxnId="{15E3F6A9-9F98-4C7F-9124-57CB582122AE}">
      <dgm:prSet/>
      <dgm:spPr/>
      <dgm:t>
        <a:bodyPr/>
        <a:lstStyle/>
        <a:p>
          <a:endParaRPr lang="en-GB"/>
        </a:p>
      </dgm:t>
    </dgm:pt>
    <dgm:pt modelId="{B6C01F16-7ED2-4B8A-BA02-A7167FF9A97B}" type="sibTrans" cxnId="{15E3F6A9-9F98-4C7F-9124-57CB582122AE}">
      <dgm:prSet/>
      <dgm:spPr/>
      <dgm:t>
        <a:bodyPr/>
        <a:lstStyle/>
        <a:p>
          <a:endParaRPr lang="en-GB"/>
        </a:p>
      </dgm:t>
    </dgm:pt>
    <dgm:pt modelId="{8317357F-25E5-46A6-BE7B-BE7E9CEB99DE}">
      <dgm:prSet phldrT="[Text]" phldr="0"/>
      <dgm:spPr/>
      <dgm:t>
        <a:bodyPr/>
        <a:lstStyle/>
        <a:p>
          <a:pPr rtl="0"/>
          <a:r>
            <a:rPr lang="en-US">
              <a:latin typeface="Aptos Display" panose="02110004020202020204"/>
            </a:rPr>
            <a:t>Theory</a:t>
          </a:r>
          <a:endParaRPr lang="en-US"/>
        </a:p>
      </dgm:t>
    </dgm:pt>
    <dgm:pt modelId="{C17D7A7D-8FAD-4040-AB62-BD4AA1DC940D}" type="parTrans" cxnId="{0E9B0243-54FC-44A8-B36B-37408688FA20}">
      <dgm:prSet/>
      <dgm:spPr/>
      <dgm:t>
        <a:bodyPr/>
        <a:lstStyle/>
        <a:p>
          <a:endParaRPr lang="en-GB"/>
        </a:p>
      </dgm:t>
    </dgm:pt>
    <dgm:pt modelId="{B89A3FE9-B384-4157-B334-36A668CC2FF1}" type="sibTrans" cxnId="{0E9B0243-54FC-44A8-B36B-37408688FA20}">
      <dgm:prSet/>
      <dgm:spPr/>
      <dgm:t>
        <a:bodyPr/>
        <a:lstStyle/>
        <a:p>
          <a:endParaRPr lang="en-GB"/>
        </a:p>
      </dgm:t>
    </dgm:pt>
    <dgm:pt modelId="{29C72A24-4910-4589-9CD4-3B7D8E72BD39}" type="pres">
      <dgm:prSet presAssocID="{9F63E151-FEC9-414A-8E0D-6A57F3F9B237}" presName="CompostProcess" presStyleCnt="0">
        <dgm:presLayoutVars>
          <dgm:dir/>
          <dgm:resizeHandles val="exact"/>
        </dgm:presLayoutVars>
      </dgm:prSet>
      <dgm:spPr/>
    </dgm:pt>
    <dgm:pt modelId="{F8D53ABE-1A62-4E75-8F95-9741AFF58276}" type="pres">
      <dgm:prSet presAssocID="{9F63E151-FEC9-414A-8E0D-6A57F3F9B237}" presName="arrow" presStyleLbl="bgShp" presStyleIdx="0" presStyleCnt="1"/>
      <dgm:spPr/>
    </dgm:pt>
    <dgm:pt modelId="{45F4DB04-C640-4D57-9F56-6A635164419B}" type="pres">
      <dgm:prSet presAssocID="{9F63E151-FEC9-414A-8E0D-6A57F3F9B237}" presName="linearProcess" presStyleCnt="0"/>
      <dgm:spPr/>
    </dgm:pt>
    <dgm:pt modelId="{080F74E2-1A29-480F-8727-405D77FBCB9D}" type="pres">
      <dgm:prSet presAssocID="{E043605A-768A-418B-A6B7-FDCD66B426DA}" presName="textNode" presStyleLbl="node1" presStyleIdx="0" presStyleCnt="3">
        <dgm:presLayoutVars>
          <dgm:bulletEnabled val="1"/>
        </dgm:presLayoutVars>
      </dgm:prSet>
      <dgm:spPr/>
    </dgm:pt>
    <dgm:pt modelId="{47DD590B-90A8-439D-AB1B-5B911E0435C6}" type="pres">
      <dgm:prSet presAssocID="{E32CE530-2CED-442D-B9BC-D7E6071F0BED}" presName="sibTrans" presStyleCnt="0"/>
      <dgm:spPr/>
    </dgm:pt>
    <dgm:pt modelId="{20CE0CFD-EA84-4EE8-9588-FC0590EDF4F6}" type="pres">
      <dgm:prSet presAssocID="{D5AF2440-9137-4710-B8E9-C7CCB12CF3F3}" presName="textNode" presStyleLbl="node1" presStyleIdx="1" presStyleCnt="3">
        <dgm:presLayoutVars>
          <dgm:bulletEnabled val="1"/>
        </dgm:presLayoutVars>
      </dgm:prSet>
      <dgm:spPr/>
    </dgm:pt>
    <dgm:pt modelId="{91A950A6-723E-4BAE-90DF-B710D3D373C3}" type="pres">
      <dgm:prSet presAssocID="{B6C01F16-7ED2-4B8A-BA02-A7167FF9A97B}" presName="sibTrans" presStyleCnt="0"/>
      <dgm:spPr/>
    </dgm:pt>
    <dgm:pt modelId="{D73DF200-507F-49C5-B06E-927FD2D84F74}" type="pres">
      <dgm:prSet presAssocID="{8317357F-25E5-46A6-BE7B-BE7E9CEB99DE}" presName="textNode" presStyleLbl="node1" presStyleIdx="2" presStyleCnt="3">
        <dgm:presLayoutVars>
          <dgm:bulletEnabled val="1"/>
        </dgm:presLayoutVars>
      </dgm:prSet>
      <dgm:spPr/>
    </dgm:pt>
  </dgm:ptLst>
  <dgm:cxnLst>
    <dgm:cxn modelId="{42443000-296E-41F4-9A12-588570161C41}" type="presOf" srcId="{D5AF2440-9137-4710-B8E9-C7CCB12CF3F3}" destId="{20CE0CFD-EA84-4EE8-9588-FC0590EDF4F6}" srcOrd="0" destOrd="0" presId="urn:microsoft.com/office/officeart/2005/8/layout/hProcess9"/>
    <dgm:cxn modelId="{73943A2F-3F53-4A33-8417-C325F720D40F}" type="presOf" srcId="{8317357F-25E5-46A6-BE7B-BE7E9CEB99DE}" destId="{D73DF200-507F-49C5-B06E-927FD2D84F74}" srcOrd="0" destOrd="0" presId="urn:microsoft.com/office/officeart/2005/8/layout/hProcess9"/>
    <dgm:cxn modelId="{0E9B0243-54FC-44A8-B36B-37408688FA20}" srcId="{9F63E151-FEC9-414A-8E0D-6A57F3F9B237}" destId="{8317357F-25E5-46A6-BE7B-BE7E9CEB99DE}" srcOrd="2" destOrd="0" parTransId="{C17D7A7D-8FAD-4040-AB62-BD4AA1DC940D}" sibTransId="{B89A3FE9-B384-4157-B334-36A668CC2FF1}"/>
    <dgm:cxn modelId="{D2377B4D-253C-45DF-9FFB-D36A9055D0CC}" type="presOf" srcId="{9F63E151-FEC9-414A-8E0D-6A57F3F9B237}" destId="{29C72A24-4910-4589-9CD4-3B7D8E72BD39}" srcOrd="0" destOrd="0" presId="urn:microsoft.com/office/officeart/2005/8/layout/hProcess9"/>
    <dgm:cxn modelId="{1F585072-034D-4D7A-BCFE-22362033D0B4}" srcId="{9F63E151-FEC9-414A-8E0D-6A57F3F9B237}" destId="{E043605A-768A-418B-A6B7-FDCD66B426DA}" srcOrd="0" destOrd="0" parTransId="{C257A3DA-0E61-4DEE-8AFC-E105404F80CD}" sibTransId="{E32CE530-2CED-442D-B9BC-D7E6071F0BED}"/>
    <dgm:cxn modelId="{15E3F6A9-9F98-4C7F-9124-57CB582122AE}" srcId="{9F63E151-FEC9-414A-8E0D-6A57F3F9B237}" destId="{D5AF2440-9137-4710-B8E9-C7CCB12CF3F3}" srcOrd="1" destOrd="0" parTransId="{75856838-5872-427E-8F2B-3503072619FD}" sibTransId="{B6C01F16-7ED2-4B8A-BA02-A7167FF9A97B}"/>
    <dgm:cxn modelId="{351D43AD-6A35-4ADB-9F3B-C9A8EA286460}" type="presOf" srcId="{E043605A-768A-418B-A6B7-FDCD66B426DA}" destId="{080F74E2-1A29-480F-8727-405D77FBCB9D}" srcOrd="0" destOrd="0" presId="urn:microsoft.com/office/officeart/2005/8/layout/hProcess9"/>
    <dgm:cxn modelId="{495A257C-6714-436F-A2AB-E9EFA35F7F17}" type="presParOf" srcId="{29C72A24-4910-4589-9CD4-3B7D8E72BD39}" destId="{F8D53ABE-1A62-4E75-8F95-9741AFF58276}" srcOrd="0" destOrd="0" presId="urn:microsoft.com/office/officeart/2005/8/layout/hProcess9"/>
    <dgm:cxn modelId="{F2C6258D-3615-4CBE-AA23-2A9792E0F4D6}" type="presParOf" srcId="{29C72A24-4910-4589-9CD4-3B7D8E72BD39}" destId="{45F4DB04-C640-4D57-9F56-6A635164419B}" srcOrd="1" destOrd="0" presId="urn:microsoft.com/office/officeart/2005/8/layout/hProcess9"/>
    <dgm:cxn modelId="{C6D65FCD-9B43-4B7F-BB1A-3EF1550DD54B}" type="presParOf" srcId="{45F4DB04-C640-4D57-9F56-6A635164419B}" destId="{080F74E2-1A29-480F-8727-405D77FBCB9D}" srcOrd="0" destOrd="0" presId="urn:microsoft.com/office/officeart/2005/8/layout/hProcess9"/>
    <dgm:cxn modelId="{CC698F64-E79B-48EB-9450-DB8243035011}" type="presParOf" srcId="{45F4DB04-C640-4D57-9F56-6A635164419B}" destId="{47DD590B-90A8-439D-AB1B-5B911E0435C6}" srcOrd="1" destOrd="0" presId="urn:microsoft.com/office/officeart/2005/8/layout/hProcess9"/>
    <dgm:cxn modelId="{72F173F1-5038-4483-8BBF-B42E4FE40D52}" type="presParOf" srcId="{45F4DB04-C640-4D57-9F56-6A635164419B}" destId="{20CE0CFD-EA84-4EE8-9588-FC0590EDF4F6}" srcOrd="2" destOrd="0" presId="urn:microsoft.com/office/officeart/2005/8/layout/hProcess9"/>
    <dgm:cxn modelId="{C88F7863-1F9E-4101-9592-12F11EBF2E66}" type="presParOf" srcId="{45F4DB04-C640-4D57-9F56-6A635164419B}" destId="{91A950A6-723E-4BAE-90DF-B710D3D373C3}" srcOrd="3" destOrd="0" presId="urn:microsoft.com/office/officeart/2005/8/layout/hProcess9"/>
    <dgm:cxn modelId="{9D0880FF-0E8A-4005-B584-160AF5D67E94}" type="presParOf" srcId="{45F4DB04-C640-4D57-9F56-6A635164419B}" destId="{D73DF200-507F-49C5-B06E-927FD2D84F74}"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06D20F-75E1-4DB2-883B-B2325A143657}" type="doc">
      <dgm:prSet loTypeId="urn:microsoft.com/office/officeart/2005/8/layout/process1" loCatId="process" qsTypeId="urn:microsoft.com/office/officeart/2005/8/quickstyle/simple1" qsCatId="simple" csTypeId="urn:microsoft.com/office/officeart/2005/8/colors/accent1_2" csCatId="accent1" phldr="1"/>
      <dgm:spPr/>
    </dgm:pt>
    <dgm:pt modelId="{2A70E4E3-AC12-44D4-B3CB-D97AA2CA2AC6}">
      <dgm:prSet phldrT="[Text]"/>
      <dgm:spPr/>
      <dgm:t>
        <a:bodyPr/>
        <a:lstStyle/>
        <a:p>
          <a:r>
            <a:rPr lang="en-GB"/>
            <a:t>Foundation Year</a:t>
          </a:r>
        </a:p>
      </dgm:t>
    </dgm:pt>
    <dgm:pt modelId="{8BBB8E36-F5FD-4061-9891-9F84B1E7D13F}" type="parTrans" cxnId="{79625DC2-0B78-47F7-A49E-8AC9F08BD694}">
      <dgm:prSet/>
      <dgm:spPr/>
      <dgm:t>
        <a:bodyPr/>
        <a:lstStyle/>
        <a:p>
          <a:endParaRPr lang="en-GB"/>
        </a:p>
      </dgm:t>
    </dgm:pt>
    <dgm:pt modelId="{F7C5572A-8683-496E-9071-A4DEE0278847}" type="sibTrans" cxnId="{79625DC2-0B78-47F7-A49E-8AC9F08BD694}">
      <dgm:prSet/>
      <dgm:spPr/>
      <dgm:t>
        <a:bodyPr/>
        <a:lstStyle/>
        <a:p>
          <a:endParaRPr lang="en-GB"/>
        </a:p>
      </dgm:t>
    </dgm:pt>
    <dgm:pt modelId="{77C70538-FABA-497C-88A9-3C00D1176B14}">
      <dgm:prSet phldrT="[Text]"/>
      <dgm:spPr/>
      <dgm:t>
        <a:bodyPr/>
        <a:lstStyle/>
        <a:p>
          <a:r>
            <a:rPr lang="en-GB"/>
            <a:t>ITE Y1</a:t>
          </a:r>
        </a:p>
      </dgm:t>
    </dgm:pt>
    <dgm:pt modelId="{A918FC91-C441-477A-8CB3-227A2CEF6B5D}" type="parTrans" cxnId="{F4D9D7A3-77D4-4464-9337-3AC0E935CE6E}">
      <dgm:prSet/>
      <dgm:spPr/>
      <dgm:t>
        <a:bodyPr/>
        <a:lstStyle/>
        <a:p>
          <a:endParaRPr lang="en-GB"/>
        </a:p>
      </dgm:t>
    </dgm:pt>
    <dgm:pt modelId="{492EEBB6-EFDE-4F81-B328-F81D3B8C4B31}" type="sibTrans" cxnId="{F4D9D7A3-77D4-4464-9337-3AC0E935CE6E}">
      <dgm:prSet/>
      <dgm:spPr/>
      <dgm:t>
        <a:bodyPr/>
        <a:lstStyle/>
        <a:p>
          <a:endParaRPr lang="en-GB"/>
        </a:p>
      </dgm:t>
    </dgm:pt>
    <dgm:pt modelId="{C7E86E93-17E7-4B77-88D3-B3C7F6F59571}">
      <dgm:prSet phldrT="[Text]"/>
      <dgm:spPr/>
      <dgm:t>
        <a:bodyPr/>
        <a:lstStyle/>
        <a:p>
          <a:r>
            <a:rPr lang="en-GB"/>
            <a:t>ITE Y2</a:t>
          </a:r>
        </a:p>
      </dgm:t>
    </dgm:pt>
    <dgm:pt modelId="{F32875AC-79F4-42E1-85F4-2C2D30661FC5}" type="parTrans" cxnId="{981DFF70-9F8A-4672-B533-2B1F29B9D65C}">
      <dgm:prSet/>
      <dgm:spPr/>
      <dgm:t>
        <a:bodyPr/>
        <a:lstStyle/>
        <a:p>
          <a:endParaRPr lang="en-GB"/>
        </a:p>
      </dgm:t>
    </dgm:pt>
    <dgm:pt modelId="{F19A64FC-C33B-4A61-9BA2-D5A80288276C}" type="sibTrans" cxnId="{981DFF70-9F8A-4672-B533-2B1F29B9D65C}">
      <dgm:prSet/>
      <dgm:spPr/>
      <dgm:t>
        <a:bodyPr/>
        <a:lstStyle/>
        <a:p>
          <a:endParaRPr lang="en-GB"/>
        </a:p>
      </dgm:t>
    </dgm:pt>
    <dgm:pt modelId="{39DB68D1-F610-4591-A989-DFE93690499F}">
      <dgm:prSet phldrT="[Text]"/>
      <dgm:spPr/>
      <dgm:t>
        <a:bodyPr/>
        <a:lstStyle/>
        <a:p>
          <a:r>
            <a:rPr lang="en-GB"/>
            <a:t>ITE Y3</a:t>
          </a:r>
        </a:p>
      </dgm:t>
    </dgm:pt>
    <dgm:pt modelId="{92E21201-B28C-4404-AFDD-0D6527CA2810}" type="parTrans" cxnId="{98FE8F55-A777-48ED-8F1E-5F29F01624F8}">
      <dgm:prSet/>
      <dgm:spPr/>
      <dgm:t>
        <a:bodyPr/>
        <a:lstStyle/>
        <a:p>
          <a:endParaRPr lang="en-GB"/>
        </a:p>
      </dgm:t>
    </dgm:pt>
    <dgm:pt modelId="{3178B1DD-DD9B-4AC6-9197-651819AF0E6E}" type="sibTrans" cxnId="{98FE8F55-A777-48ED-8F1E-5F29F01624F8}">
      <dgm:prSet/>
      <dgm:spPr/>
      <dgm:t>
        <a:bodyPr/>
        <a:lstStyle/>
        <a:p>
          <a:endParaRPr lang="en-GB"/>
        </a:p>
      </dgm:t>
    </dgm:pt>
    <dgm:pt modelId="{D8FE0943-3E89-478D-ADF4-33D38248C5F2}" type="pres">
      <dgm:prSet presAssocID="{7D06D20F-75E1-4DB2-883B-B2325A143657}" presName="Name0" presStyleCnt="0">
        <dgm:presLayoutVars>
          <dgm:dir/>
          <dgm:resizeHandles val="exact"/>
        </dgm:presLayoutVars>
      </dgm:prSet>
      <dgm:spPr/>
    </dgm:pt>
    <dgm:pt modelId="{5198EE47-2DD8-4500-96B3-71BBBC420C9A}" type="pres">
      <dgm:prSet presAssocID="{2A70E4E3-AC12-44D4-B3CB-D97AA2CA2AC6}" presName="node" presStyleLbl="node1" presStyleIdx="0" presStyleCnt="4">
        <dgm:presLayoutVars>
          <dgm:bulletEnabled val="1"/>
        </dgm:presLayoutVars>
      </dgm:prSet>
      <dgm:spPr/>
    </dgm:pt>
    <dgm:pt modelId="{1D32BC60-A933-49F6-8E8D-0E2B8985F5C7}" type="pres">
      <dgm:prSet presAssocID="{F7C5572A-8683-496E-9071-A4DEE0278847}" presName="sibTrans" presStyleLbl="sibTrans2D1" presStyleIdx="0" presStyleCnt="3"/>
      <dgm:spPr/>
    </dgm:pt>
    <dgm:pt modelId="{B33506D0-1D58-4607-9C6C-C0FAF5B6725C}" type="pres">
      <dgm:prSet presAssocID="{F7C5572A-8683-496E-9071-A4DEE0278847}" presName="connectorText" presStyleLbl="sibTrans2D1" presStyleIdx="0" presStyleCnt="3"/>
      <dgm:spPr/>
    </dgm:pt>
    <dgm:pt modelId="{99A972E6-7964-46C6-B53B-111E0B997E91}" type="pres">
      <dgm:prSet presAssocID="{77C70538-FABA-497C-88A9-3C00D1176B14}" presName="node" presStyleLbl="node1" presStyleIdx="1" presStyleCnt="4">
        <dgm:presLayoutVars>
          <dgm:bulletEnabled val="1"/>
        </dgm:presLayoutVars>
      </dgm:prSet>
      <dgm:spPr/>
    </dgm:pt>
    <dgm:pt modelId="{040B1CF9-5A11-4FE1-AB73-AE1F24476F63}" type="pres">
      <dgm:prSet presAssocID="{492EEBB6-EFDE-4F81-B328-F81D3B8C4B31}" presName="sibTrans" presStyleLbl="sibTrans2D1" presStyleIdx="1" presStyleCnt="3"/>
      <dgm:spPr/>
    </dgm:pt>
    <dgm:pt modelId="{8FD62297-C91C-43A3-9AA2-56C4B7D5F364}" type="pres">
      <dgm:prSet presAssocID="{492EEBB6-EFDE-4F81-B328-F81D3B8C4B31}" presName="connectorText" presStyleLbl="sibTrans2D1" presStyleIdx="1" presStyleCnt="3"/>
      <dgm:spPr/>
    </dgm:pt>
    <dgm:pt modelId="{CC2B5C6A-DE7F-4870-BC2C-6F7DFAA74EC6}" type="pres">
      <dgm:prSet presAssocID="{C7E86E93-17E7-4B77-88D3-B3C7F6F59571}" presName="node" presStyleLbl="node1" presStyleIdx="2" presStyleCnt="4">
        <dgm:presLayoutVars>
          <dgm:bulletEnabled val="1"/>
        </dgm:presLayoutVars>
      </dgm:prSet>
      <dgm:spPr/>
    </dgm:pt>
    <dgm:pt modelId="{53C619C8-0B66-4AF6-A64F-700F7F65440E}" type="pres">
      <dgm:prSet presAssocID="{F19A64FC-C33B-4A61-9BA2-D5A80288276C}" presName="sibTrans" presStyleLbl="sibTrans2D1" presStyleIdx="2" presStyleCnt="3"/>
      <dgm:spPr/>
    </dgm:pt>
    <dgm:pt modelId="{B4B3094A-EBEC-4A71-A17D-B4F7BE6AFB53}" type="pres">
      <dgm:prSet presAssocID="{F19A64FC-C33B-4A61-9BA2-D5A80288276C}" presName="connectorText" presStyleLbl="sibTrans2D1" presStyleIdx="2" presStyleCnt="3"/>
      <dgm:spPr/>
    </dgm:pt>
    <dgm:pt modelId="{9EEDEA02-2887-4010-A4E4-90DF1A75D5E1}" type="pres">
      <dgm:prSet presAssocID="{39DB68D1-F610-4591-A989-DFE93690499F}" presName="node" presStyleLbl="node1" presStyleIdx="3" presStyleCnt="4">
        <dgm:presLayoutVars>
          <dgm:bulletEnabled val="1"/>
        </dgm:presLayoutVars>
      </dgm:prSet>
      <dgm:spPr/>
    </dgm:pt>
  </dgm:ptLst>
  <dgm:cxnLst>
    <dgm:cxn modelId="{32DFE92C-68B2-4EE7-95CB-0E36115CE73A}" type="presOf" srcId="{F7C5572A-8683-496E-9071-A4DEE0278847}" destId="{1D32BC60-A933-49F6-8E8D-0E2B8985F5C7}" srcOrd="0" destOrd="0" presId="urn:microsoft.com/office/officeart/2005/8/layout/process1"/>
    <dgm:cxn modelId="{04CAC03E-CACC-4D11-9BA6-03B7E6BB23CE}" type="presOf" srcId="{2A70E4E3-AC12-44D4-B3CB-D97AA2CA2AC6}" destId="{5198EE47-2DD8-4500-96B3-71BBBC420C9A}" srcOrd="0" destOrd="0" presId="urn:microsoft.com/office/officeart/2005/8/layout/process1"/>
    <dgm:cxn modelId="{F903DB67-EE0A-4453-A0EF-4FE987D686C4}" type="presOf" srcId="{77C70538-FABA-497C-88A9-3C00D1176B14}" destId="{99A972E6-7964-46C6-B53B-111E0B997E91}" srcOrd="0" destOrd="0" presId="urn:microsoft.com/office/officeart/2005/8/layout/process1"/>
    <dgm:cxn modelId="{981DFF70-9F8A-4672-B533-2B1F29B9D65C}" srcId="{7D06D20F-75E1-4DB2-883B-B2325A143657}" destId="{C7E86E93-17E7-4B77-88D3-B3C7F6F59571}" srcOrd="2" destOrd="0" parTransId="{F32875AC-79F4-42E1-85F4-2C2D30661FC5}" sibTransId="{F19A64FC-C33B-4A61-9BA2-D5A80288276C}"/>
    <dgm:cxn modelId="{98FE8F55-A777-48ED-8F1E-5F29F01624F8}" srcId="{7D06D20F-75E1-4DB2-883B-B2325A143657}" destId="{39DB68D1-F610-4591-A989-DFE93690499F}" srcOrd="3" destOrd="0" parTransId="{92E21201-B28C-4404-AFDD-0D6527CA2810}" sibTransId="{3178B1DD-DD9B-4AC6-9197-651819AF0E6E}"/>
    <dgm:cxn modelId="{028EDD84-A515-4086-BE4C-7974F1A9C384}" type="presOf" srcId="{7D06D20F-75E1-4DB2-883B-B2325A143657}" destId="{D8FE0943-3E89-478D-ADF4-33D38248C5F2}" srcOrd="0" destOrd="0" presId="urn:microsoft.com/office/officeart/2005/8/layout/process1"/>
    <dgm:cxn modelId="{888C9697-5EDF-4405-9D99-191B901D594F}" type="presOf" srcId="{F19A64FC-C33B-4A61-9BA2-D5A80288276C}" destId="{53C619C8-0B66-4AF6-A64F-700F7F65440E}" srcOrd="0" destOrd="0" presId="urn:microsoft.com/office/officeart/2005/8/layout/process1"/>
    <dgm:cxn modelId="{4898619D-78DD-4F4F-9F7E-75EA2427029C}" type="presOf" srcId="{39DB68D1-F610-4591-A989-DFE93690499F}" destId="{9EEDEA02-2887-4010-A4E4-90DF1A75D5E1}" srcOrd="0" destOrd="0" presId="urn:microsoft.com/office/officeart/2005/8/layout/process1"/>
    <dgm:cxn modelId="{7D9DF5A2-1FE4-41E8-A936-5934643B02AE}" type="presOf" srcId="{C7E86E93-17E7-4B77-88D3-B3C7F6F59571}" destId="{CC2B5C6A-DE7F-4870-BC2C-6F7DFAA74EC6}" srcOrd="0" destOrd="0" presId="urn:microsoft.com/office/officeart/2005/8/layout/process1"/>
    <dgm:cxn modelId="{FC836FA3-6382-4CAE-B889-388DC2E41360}" type="presOf" srcId="{492EEBB6-EFDE-4F81-B328-F81D3B8C4B31}" destId="{040B1CF9-5A11-4FE1-AB73-AE1F24476F63}" srcOrd="0" destOrd="0" presId="urn:microsoft.com/office/officeart/2005/8/layout/process1"/>
    <dgm:cxn modelId="{F4D9D7A3-77D4-4464-9337-3AC0E935CE6E}" srcId="{7D06D20F-75E1-4DB2-883B-B2325A143657}" destId="{77C70538-FABA-497C-88A9-3C00D1176B14}" srcOrd="1" destOrd="0" parTransId="{A918FC91-C441-477A-8CB3-227A2CEF6B5D}" sibTransId="{492EEBB6-EFDE-4F81-B328-F81D3B8C4B31}"/>
    <dgm:cxn modelId="{79625DC2-0B78-47F7-A49E-8AC9F08BD694}" srcId="{7D06D20F-75E1-4DB2-883B-B2325A143657}" destId="{2A70E4E3-AC12-44D4-B3CB-D97AA2CA2AC6}" srcOrd="0" destOrd="0" parTransId="{8BBB8E36-F5FD-4061-9891-9F84B1E7D13F}" sibTransId="{F7C5572A-8683-496E-9071-A4DEE0278847}"/>
    <dgm:cxn modelId="{FBA2FFD1-43FE-4C7E-9847-45F6CF3E58C4}" type="presOf" srcId="{F19A64FC-C33B-4A61-9BA2-D5A80288276C}" destId="{B4B3094A-EBEC-4A71-A17D-B4F7BE6AFB53}" srcOrd="1" destOrd="0" presId="urn:microsoft.com/office/officeart/2005/8/layout/process1"/>
    <dgm:cxn modelId="{67E961F2-55C5-4DA2-8D63-870A6089CFDC}" type="presOf" srcId="{492EEBB6-EFDE-4F81-B328-F81D3B8C4B31}" destId="{8FD62297-C91C-43A3-9AA2-56C4B7D5F364}" srcOrd="1" destOrd="0" presId="urn:microsoft.com/office/officeart/2005/8/layout/process1"/>
    <dgm:cxn modelId="{61F08AF3-42DE-4688-B8DF-0F82D732C8BB}" type="presOf" srcId="{F7C5572A-8683-496E-9071-A4DEE0278847}" destId="{B33506D0-1D58-4607-9C6C-C0FAF5B6725C}" srcOrd="1" destOrd="0" presId="urn:microsoft.com/office/officeart/2005/8/layout/process1"/>
    <dgm:cxn modelId="{F601B77D-F844-4644-8D90-99DCDE795720}" type="presParOf" srcId="{D8FE0943-3E89-478D-ADF4-33D38248C5F2}" destId="{5198EE47-2DD8-4500-96B3-71BBBC420C9A}" srcOrd="0" destOrd="0" presId="urn:microsoft.com/office/officeart/2005/8/layout/process1"/>
    <dgm:cxn modelId="{7B87174F-BFE8-4FA5-B4D0-E37CD345A40C}" type="presParOf" srcId="{D8FE0943-3E89-478D-ADF4-33D38248C5F2}" destId="{1D32BC60-A933-49F6-8E8D-0E2B8985F5C7}" srcOrd="1" destOrd="0" presId="urn:microsoft.com/office/officeart/2005/8/layout/process1"/>
    <dgm:cxn modelId="{AACC7F81-B6BB-4D3C-A9A7-C5928741537C}" type="presParOf" srcId="{1D32BC60-A933-49F6-8E8D-0E2B8985F5C7}" destId="{B33506D0-1D58-4607-9C6C-C0FAF5B6725C}" srcOrd="0" destOrd="0" presId="urn:microsoft.com/office/officeart/2005/8/layout/process1"/>
    <dgm:cxn modelId="{5E64C016-C862-4022-BDD5-4457D468FE85}" type="presParOf" srcId="{D8FE0943-3E89-478D-ADF4-33D38248C5F2}" destId="{99A972E6-7964-46C6-B53B-111E0B997E91}" srcOrd="2" destOrd="0" presId="urn:microsoft.com/office/officeart/2005/8/layout/process1"/>
    <dgm:cxn modelId="{43F80033-81BD-4363-8E14-FD869DB40F6D}" type="presParOf" srcId="{D8FE0943-3E89-478D-ADF4-33D38248C5F2}" destId="{040B1CF9-5A11-4FE1-AB73-AE1F24476F63}" srcOrd="3" destOrd="0" presId="urn:microsoft.com/office/officeart/2005/8/layout/process1"/>
    <dgm:cxn modelId="{542A5E2E-5EC5-4F51-A1EC-4342E248F9C4}" type="presParOf" srcId="{040B1CF9-5A11-4FE1-AB73-AE1F24476F63}" destId="{8FD62297-C91C-43A3-9AA2-56C4B7D5F364}" srcOrd="0" destOrd="0" presId="urn:microsoft.com/office/officeart/2005/8/layout/process1"/>
    <dgm:cxn modelId="{860EAB59-9799-41A5-9A81-E84BB2E6FDB7}" type="presParOf" srcId="{D8FE0943-3E89-478D-ADF4-33D38248C5F2}" destId="{CC2B5C6A-DE7F-4870-BC2C-6F7DFAA74EC6}" srcOrd="4" destOrd="0" presId="urn:microsoft.com/office/officeart/2005/8/layout/process1"/>
    <dgm:cxn modelId="{3E3AB87F-191E-46B9-88CD-1EE5B91C9DE5}" type="presParOf" srcId="{D8FE0943-3E89-478D-ADF4-33D38248C5F2}" destId="{53C619C8-0B66-4AF6-A64F-700F7F65440E}" srcOrd="5" destOrd="0" presId="urn:microsoft.com/office/officeart/2005/8/layout/process1"/>
    <dgm:cxn modelId="{EB00D60C-9B69-44A8-B8B1-D05F431E5669}" type="presParOf" srcId="{53C619C8-0B66-4AF6-A64F-700F7F65440E}" destId="{B4B3094A-EBEC-4A71-A17D-B4F7BE6AFB53}" srcOrd="0" destOrd="0" presId="urn:microsoft.com/office/officeart/2005/8/layout/process1"/>
    <dgm:cxn modelId="{6323D80D-40DA-433B-9796-E0D87F3A1B04}" type="presParOf" srcId="{D8FE0943-3E89-478D-ADF4-33D38248C5F2}" destId="{9EEDEA02-2887-4010-A4E4-90DF1A75D5E1}"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61DBCC-1460-4CE9-B527-DD8561477E7F}" type="doc">
      <dgm:prSet loTypeId="urn:microsoft.com/office/officeart/2005/8/layout/arrow2" loCatId="process" qsTypeId="urn:microsoft.com/office/officeart/2005/8/quickstyle/simple1" qsCatId="simple" csTypeId="urn:microsoft.com/office/officeart/2005/8/colors/accent1_2" csCatId="accent1" phldr="1"/>
      <dgm:spPr/>
    </dgm:pt>
    <dgm:pt modelId="{97C789F7-1D52-4BD3-98E4-5FC01A148545}">
      <dgm:prSet phldrT="[Text]" phldr="0"/>
      <dgm:spPr/>
      <dgm:t>
        <a:bodyPr/>
        <a:lstStyle/>
        <a:p>
          <a:pPr rtl="0"/>
          <a:r>
            <a:rPr lang="en-US">
              <a:solidFill>
                <a:srgbClr val="002060"/>
              </a:solidFill>
              <a:latin typeface="Aptos Display" panose="02110004020202020204"/>
            </a:rPr>
            <a:t>Explicit experiential theoretical knowledge and meta-reflection (Rolfe et al, 2001)</a:t>
          </a:r>
          <a:endParaRPr lang="en-US">
            <a:solidFill>
              <a:srgbClr val="002060"/>
            </a:solidFill>
          </a:endParaRPr>
        </a:p>
      </dgm:t>
    </dgm:pt>
    <dgm:pt modelId="{776C75A8-43A8-40DF-A039-0C35C69B9A8F}" type="parTrans" cxnId="{9DD398E7-4FCC-4969-BD5A-00934E464B37}">
      <dgm:prSet/>
      <dgm:spPr/>
      <dgm:t>
        <a:bodyPr/>
        <a:lstStyle/>
        <a:p>
          <a:endParaRPr lang="en-GB"/>
        </a:p>
      </dgm:t>
    </dgm:pt>
    <dgm:pt modelId="{847AFCBC-7BCA-4D37-AECF-955BE83A7CF0}" type="sibTrans" cxnId="{9DD398E7-4FCC-4969-BD5A-00934E464B37}">
      <dgm:prSet/>
      <dgm:spPr/>
      <dgm:t>
        <a:bodyPr/>
        <a:lstStyle/>
        <a:p>
          <a:endParaRPr lang="en-GB"/>
        </a:p>
      </dgm:t>
    </dgm:pt>
    <dgm:pt modelId="{15F0775C-2543-4B9A-9F1B-25782E0F0AC2}">
      <dgm:prSet phldr="0"/>
      <dgm:spPr/>
      <dgm:t>
        <a:bodyPr/>
        <a:lstStyle/>
        <a:p>
          <a:pPr rtl="0"/>
          <a:r>
            <a:rPr lang="en-US">
              <a:solidFill>
                <a:srgbClr val="002060"/>
              </a:solidFill>
              <a:latin typeface="Aptos Display" panose="02110004020202020204"/>
            </a:rPr>
            <a:t>Reflection on action (Schon, 1983, 1987)</a:t>
          </a:r>
          <a:endParaRPr lang="en-US">
            <a:solidFill>
              <a:srgbClr val="002060"/>
            </a:solidFill>
          </a:endParaRPr>
        </a:p>
      </dgm:t>
    </dgm:pt>
    <dgm:pt modelId="{73C5971C-D6F0-4ABF-A43F-FEFEC683404F}" type="parTrans" cxnId="{2D78CE6A-8125-495C-A6F1-BB2767E9E36F}">
      <dgm:prSet/>
      <dgm:spPr/>
      <dgm:t>
        <a:bodyPr/>
        <a:lstStyle/>
        <a:p>
          <a:endParaRPr lang="en-GB"/>
        </a:p>
      </dgm:t>
    </dgm:pt>
    <dgm:pt modelId="{50670658-812C-4A34-B44E-36F95D8FDAEA}" type="sibTrans" cxnId="{2D78CE6A-8125-495C-A6F1-BB2767E9E36F}">
      <dgm:prSet/>
      <dgm:spPr/>
      <dgm:t>
        <a:bodyPr/>
        <a:lstStyle/>
        <a:p>
          <a:endParaRPr lang="en-GB"/>
        </a:p>
      </dgm:t>
    </dgm:pt>
    <dgm:pt modelId="{023C3CB9-53AD-401F-858A-0E938DCD4CFB}">
      <dgm:prSet phldr="0"/>
      <dgm:spPr/>
      <dgm:t>
        <a:bodyPr/>
        <a:lstStyle/>
        <a:p>
          <a:r>
            <a:rPr lang="en-US">
              <a:solidFill>
                <a:srgbClr val="002060"/>
              </a:solidFill>
              <a:latin typeface="Aptos Display" panose="02110004020202020204"/>
            </a:rPr>
            <a:t>Tacit experiential practical knowledge (Rolfe et al, 2001) </a:t>
          </a:r>
          <a:endParaRPr lang="en-US"/>
        </a:p>
      </dgm:t>
    </dgm:pt>
    <dgm:pt modelId="{B647E802-5317-4E74-ADDD-C032139A64A9}" type="parTrans" cxnId="{4EB93530-1BA7-4CB0-970F-77DEF15AAA89}">
      <dgm:prSet/>
      <dgm:spPr/>
      <dgm:t>
        <a:bodyPr/>
        <a:lstStyle/>
        <a:p>
          <a:endParaRPr lang="en-GB"/>
        </a:p>
      </dgm:t>
    </dgm:pt>
    <dgm:pt modelId="{DCEB496A-5525-4AFD-B5B9-ABC3BA944B51}" type="sibTrans" cxnId="{4EB93530-1BA7-4CB0-970F-77DEF15AAA89}">
      <dgm:prSet/>
      <dgm:spPr/>
      <dgm:t>
        <a:bodyPr/>
        <a:lstStyle/>
        <a:p>
          <a:endParaRPr lang="en-GB"/>
        </a:p>
      </dgm:t>
    </dgm:pt>
    <dgm:pt modelId="{DD82FD79-E8CC-4E57-8AA5-D938DA792DCC}" type="pres">
      <dgm:prSet presAssocID="{4961DBCC-1460-4CE9-B527-DD8561477E7F}" presName="arrowDiagram" presStyleCnt="0">
        <dgm:presLayoutVars>
          <dgm:chMax val="5"/>
          <dgm:dir/>
          <dgm:resizeHandles val="exact"/>
        </dgm:presLayoutVars>
      </dgm:prSet>
      <dgm:spPr/>
    </dgm:pt>
    <dgm:pt modelId="{EC58A9C0-889B-41C8-A119-28D9CE7F012C}" type="pres">
      <dgm:prSet presAssocID="{4961DBCC-1460-4CE9-B527-DD8561477E7F}" presName="arrow" presStyleLbl="bgShp" presStyleIdx="0" presStyleCnt="1"/>
      <dgm:spPr/>
    </dgm:pt>
    <dgm:pt modelId="{AFE1012A-6248-408B-BE5E-34D35C9FCDC9}" type="pres">
      <dgm:prSet presAssocID="{4961DBCC-1460-4CE9-B527-DD8561477E7F}" presName="arrowDiagram3" presStyleCnt="0"/>
      <dgm:spPr/>
    </dgm:pt>
    <dgm:pt modelId="{189B0F6E-2EED-4264-8B2B-DE9258C03DDA}" type="pres">
      <dgm:prSet presAssocID="{023C3CB9-53AD-401F-858A-0E938DCD4CFB}" presName="bullet3a" presStyleLbl="node1" presStyleIdx="0" presStyleCnt="3"/>
      <dgm:spPr/>
    </dgm:pt>
    <dgm:pt modelId="{98BE02BA-238B-475E-AA96-EC4F859BA6E5}" type="pres">
      <dgm:prSet presAssocID="{023C3CB9-53AD-401F-858A-0E938DCD4CFB}" presName="textBox3a" presStyleLbl="revTx" presStyleIdx="0" presStyleCnt="3">
        <dgm:presLayoutVars>
          <dgm:bulletEnabled val="1"/>
        </dgm:presLayoutVars>
      </dgm:prSet>
      <dgm:spPr/>
    </dgm:pt>
    <dgm:pt modelId="{B05AB749-009A-4D35-8EEB-90A4C066CB97}" type="pres">
      <dgm:prSet presAssocID="{15F0775C-2543-4B9A-9F1B-25782E0F0AC2}" presName="bullet3b" presStyleLbl="node1" presStyleIdx="1" presStyleCnt="3"/>
      <dgm:spPr/>
    </dgm:pt>
    <dgm:pt modelId="{77F58FD4-6600-4A16-87D6-B779BDBB6F76}" type="pres">
      <dgm:prSet presAssocID="{15F0775C-2543-4B9A-9F1B-25782E0F0AC2}" presName="textBox3b" presStyleLbl="revTx" presStyleIdx="1" presStyleCnt="3">
        <dgm:presLayoutVars>
          <dgm:bulletEnabled val="1"/>
        </dgm:presLayoutVars>
      </dgm:prSet>
      <dgm:spPr/>
    </dgm:pt>
    <dgm:pt modelId="{279C1339-F578-45BE-AC2F-1CA0571B4919}" type="pres">
      <dgm:prSet presAssocID="{97C789F7-1D52-4BD3-98E4-5FC01A148545}" presName="bullet3c" presStyleLbl="node1" presStyleIdx="2" presStyleCnt="3"/>
      <dgm:spPr/>
    </dgm:pt>
    <dgm:pt modelId="{403A8A59-44F7-4D37-BD4D-79EBD20B3B4B}" type="pres">
      <dgm:prSet presAssocID="{97C789F7-1D52-4BD3-98E4-5FC01A148545}" presName="textBox3c" presStyleLbl="revTx" presStyleIdx="2" presStyleCnt="3">
        <dgm:presLayoutVars>
          <dgm:bulletEnabled val="1"/>
        </dgm:presLayoutVars>
      </dgm:prSet>
      <dgm:spPr/>
    </dgm:pt>
  </dgm:ptLst>
  <dgm:cxnLst>
    <dgm:cxn modelId="{4EB93530-1BA7-4CB0-970F-77DEF15AAA89}" srcId="{4961DBCC-1460-4CE9-B527-DD8561477E7F}" destId="{023C3CB9-53AD-401F-858A-0E938DCD4CFB}" srcOrd="0" destOrd="0" parTransId="{B647E802-5317-4E74-ADDD-C032139A64A9}" sibTransId="{DCEB496A-5525-4AFD-B5B9-ABC3BA944B51}"/>
    <dgm:cxn modelId="{8896E961-946E-478E-9BC9-5E1298E9171F}" type="presOf" srcId="{023C3CB9-53AD-401F-858A-0E938DCD4CFB}" destId="{98BE02BA-238B-475E-AA96-EC4F859BA6E5}" srcOrd="0" destOrd="0" presId="urn:microsoft.com/office/officeart/2005/8/layout/arrow2"/>
    <dgm:cxn modelId="{2D78CE6A-8125-495C-A6F1-BB2767E9E36F}" srcId="{4961DBCC-1460-4CE9-B527-DD8561477E7F}" destId="{15F0775C-2543-4B9A-9F1B-25782E0F0AC2}" srcOrd="1" destOrd="0" parTransId="{73C5971C-D6F0-4ABF-A43F-FEFEC683404F}" sibTransId="{50670658-812C-4A34-B44E-36F95D8FDAEA}"/>
    <dgm:cxn modelId="{43581B7D-8E50-4795-8FA2-A43C13978EA2}" type="presOf" srcId="{4961DBCC-1460-4CE9-B527-DD8561477E7F}" destId="{DD82FD79-E8CC-4E57-8AA5-D938DA792DCC}" srcOrd="0" destOrd="0" presId="urn:microsoft.com/office/officeart/2005/8/layout/arrow2"/>
    <dgm:cxn modelId="{64A47A87-894D-497C-9F8E-8289533A0D55}" type="presOf" srcId="{15F0775C-2543-4B9A-9F1B-25782E0F0AC2}" destId="{77F58FD4-6600-4A16-87D6-B779BDBB6F76}" srcOrd="0" destOrd="0" presId="urn:microsoft.com/office/officeart/2005/8/layout/arrow2"/>
    <dgm:cxn modelId="{9DD398E7-4FCC-4969-BD5A-00934E464B37}" srcId="{4961DBCC-1460-4CE9-B527-DD8561477E7F}" destId="{97C789F7-1D52-4BD3-98E4-5FC01A148545}" srcOrd="2" destOrd="0" parTransId="{776C75A8-43A8-40DF-A039-0C35C69B9A8F}" sibTransId="{847AFCBC-7BCA-4D37-AECF-955BE83A7CF0}"/>
    <dgm:cxn modelId="{8A4B4CF4-D7EE-4472-BA45-876429235983}" type="presOf" srcId="{97C789F7-1D52-4BD3-98E4-5FC01A148545}" destId="{403A8A59-44F7-4D37-BD4D-79EBD20B3B4B}" srcOrd="0" destOrd="0" presId="urn:microsoft.com/office/officeart/2005/8/layout/arrow2"/>
    <dgm:cxn modelId="{35CBDA92-165E-473D-BE15-D4D29C2C923E}" type="presParOf" srcId="{DD82FD79-E8CC-4E57-8AA5-D938DA792DCC}" destId="{EC58A9C0-889B-41C8-A119-28D9CE7F012C}" srcOrd="0" destOrd="0" presId="urn:microsoft.com/office/officeart/2005/8/layout/arrow2"/>
    <dgm:cxn modelId="{00593730-E5FD-4DF2-BC0B-6938A30F6A07}" type="presParOf" srcId="{DD82FD79-E8CC-4E57-8AA5-D938DA792DCC}" destId="{AFE1012A-6248-408B-BE5E-34D35C9FCDC9}" srcOrd="1" destOrd="0" presId="urn:microsoft.com/office/officeart/2005/8/layout/arrow2"/>
    <dgm:cxn modelId="{BD69E168-DC65-4AE0-A7EF-24D01DAAD9F8}" type="presParOf" srcId="{AFE1012A-6248-408B-BE5E-34D35C9FCDC9}" destId="{189B0F6E-2EED-4264-8B2B-DE9258C03DDA}" srcOrd="0" destOrd="0" presId="urn:microsoft.com/office/officeart/2005/8/layout/arrow2"/>
    <dgm:cxn modelId="{ACF7CCED-FA7A-43F2-A88E-507CBAF99E58}" type="presParOf" srcId="{AFE1012A-6248-408B-BE5E-34D35C9FCDC9}" destId="{98BE02BA-238B-475E-AA96-EC4F859BA6E5}" srcOrd="1" destOrd="0" presId="urn:microsoft.com/office/officeart/2005/8/layout/arrow2"/>
    <dgm:cxn modelId="{9C94486A-4FF9-476F-8B86-AF44D58B354A}" type="presParOf" srcId="{AFE1012A-6248-408B-BE5E-34D35C9FCDC9}" destId="{B05AB749-009A-4D35-8EEB-90A4C066CB97}" srcOrd="2" destOrd="0" presId="urn:microsoft.com/office/officeart/2005/8/layout/arrow2"/>
    <dgm:cxn modelId="{1F646877-773E-4732-9417-368A97DD8E09}" type="presParOf" srcId="{AFE1012A-6248-408B-BE5E-34D35C9FCDC9}" destId="{77F58FD4-6600-4A16-87D6-B779BDBB6F76}" srcOrd="3" destOrd="0" presId="urn:microsoft.com/office/officeart/2005/8/layout/arrow2"/>
    <dgm:cxn modelId="{D613720B-8CD8-47E0-BA7C-1FF9A3B6F438}" type="presParOf" srcId="{AFE1012A-6248-408B-BE5E-34D35C9FCDC9}" destId="{279C1339-F578-45BE-AC2F-1CA0571B4919}" srcOrd="4" destOrd="0" presId="urn:microsoft.com/office/officeart/2005/8/layout/arrow2"/>
    <dgm:cxn modelId="{B20BB205-36F6-46D7-9E5F-3EC4150F38D6}" type="presParOf" srcId="{AFE1012A-6248-408B-BE5E-34D35C9FCDC9}" destId="{403A8A59-44F7-4D37-BD4D-79EBD20B3B4B}"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D53ABE-1A62-4E75-8F95-9741AFF58276}">
      <dsp:nvSpPr>
        <dsp:cNvPr id="0" name=""/>
        <dsp:cNvSpPr/>
      </dsp:nvSpPr>
      <dsp:spPr>
        <a:xfrm>
          <a:off x="529541" y="0"/>
          <a:ext cx="6001473" cy="38505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0F74E2-1A29-480F-8727-405D77FBCB9D}">
      <dsp:nvSpPr>
        <dsp:cNvPr id="0" name=""/>
        <dsp:cNvSpPr/>
      </dsp:nvSpPr>
      <dsp:spPr>
        <a:xfrm>
          <a:off x="7584" y="1155157"/>
          <a:ext cx="2272616" cy="154021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a:latin typeface="Aptos Display" panose="02110004020202020204"/>
            </a:rPr>
            <a:t>Professional Values</a:t>
          </a:r>
          <a:endParaRPr lang="en-US" sz="2900" kern="1200"/>
        </a:p>
      </dsp:txBody>
      <dsp:txXfrm>
        <a:off x="82771" y="1230344"/>
        <a:ext cx="2122242" cy="1389836"/>
      </dsp:txXfrm>
    </dsp:sp>
    <dsp:sp modelId="{20CE0CFD-EA84-4EE8-9588-FC0590EDF4F6}">
      <dsp:nvSpPr>
        <dsp:cNvPr id="0" name=""/>
        <dsp:cNvSpPr/>
      </dsp:nvSpPr>
      <dsp:spPr>
        <a:xfrm>
          <a:off x="2393970" y="1155157"/>
          <a:ext cx="2272616" cy="154021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a:latin typeface="Aptos Display" panose="02110004020202020204"/>
            </a:rPr>
            <a:t>Practice </a:t>
          </a:r>
          <a:endParaRPr lang="en-US" sz="2900" kern="1200"/>
        </a:p>
      </dsp:txBody>
      <dsp:txXfrm>
        <a:off x="2469157" y="1230344"/>
        <a:ext cx="2122242" cy="1389836"/>
      </dsp:txXfrm>
    </dsp:sp>
    <dsp:sp modelId="{D73DF200-507F-49C5-B06E-927FD2D84F74}">
      <dsp:nvSpPr>
        <dsp:cNvPr id="0" name=""/>
        <dsp:cNvSpPr/>
      </dsp:nvSpPr>
      <dsp:spPr>
        <a:xfrm>
          <a:off x="4780355" y="1155157"/>
          <a:ext cx="2272616" cy="154021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a:latin typeface="Aptos Display" panose="02110004020202020204"/>
            </a:rPr>
            <a:t>Theory</a:t>
          </a:r>
          <a:endParaRPr lang="en-US" sz="2900" kern="1200"/>
        </a:p>
      </dsp:txBody>
      <dsp:txXfrm>
        <a:off x="4855542" y="1230344"/>
        <a:ext cx="2122242" cy="13898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8EE47-2DD8-4500-96B3-71BBBC420C9A}">
      <dsp:nvSpPr>
        <dsp:cNvPr id="0" name=""/>
        <dsp:cNvSpPr/>
      </dsp:nvSpPr>
      <dsp:spPr>
        <a:xfrm>
          <a:off x="5108" y="2542394"/>
          <a:ext cx="2233579" cy="134014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t>Foundation Year</a:t>
          </a:r>
        </a:p>
      </dsp:txBody>
      <dsp:txXfrm>
        <a:off x="44360" y="2581646"/>
        <a:ext cx="2155075" cy="1261643"/>
      </dsp:txXfrm>
    </dsp:sp>
    <dsp:sp modelId="{1D32BC60-A933-49F6-8E8D-0E2B8985F5C7}">
      <dsp:nvSpPr>
        <dsp:cNvPr id="0" name=""/>
        <dsp:cNvSpPr/>
      </dsp:nvSpPr>
      <dsp:spPr>
        <a:xfrm>
          <a:off x="2462046" y="2935504"/>
          <a:ext cx="473518" cy="5539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2462046" y="3046289"/>
        <a:ext cx="331463" cy="332357"/>
      </dsp:txXfrm>
    </dsp:sp>
    <dsp:sp modelId="{99A972E6-7964-46C6-B53B-111E0B997E91}">
      <dsp:nvSpPr>
        <dsp:cNvPr id="0" name=""/>
        <dsp:cNvSpPr/>
      </dsp:nvSpPr>
      <dsp:spPr>
        <a:xfrm>
          <a:off x="3132120" y="2542394"/>
          <a:ext cx="2233579" cy="134014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t>ITE Y1</a:t>
          </a:r>
        </a:p>
      </dsp:txBody>
      <dsp:txXfrm>
        <a:off x="3171372" y="2581646"/>
        <a:ext cx="2155075" cy="1261643"/>
      </dsp:txXfrm>
    </dsp:sp>
    <dsp:sp modelId="{040B1CF9-5A11-4FE1-AB73-AE1F24476F63}">
      <dsp:nvSpPr>
        <dsp:cNvPr id="0" name=""/>
        <dsp:cNvSpPr/>
      </dsp:nvSpPr>
      <dsp:spPr>
        <a:xfrm>
          <a:off x="5589058" y="2935504"/>
          <a:ext cx="473518" cy="5539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5589058" y="3046289"/>
        <a:ext cx="331463" cy="332357"/>
      </dsp:txXfrm>
    </dsp:sp>
    <dsp:sp modelId="{CC2B5C6A-DE7F-4870-BC2C-6F7DFAA74EC6}">
      <dsp:nvSpPr>
        <dsp:cNvPr id="0" name=""/>
        <dsp:cNvSpPr/>
      </dsp:nvSpPr>
      <dsp:spPr>
        <a:xfrm>
          <a:off x="6259132" y="2542394"/>
          <a:ext cx="2233579" cy="134014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t>ITE Y2</a:t>
          </a:r>
        </a:p>
      </dsp:txBody>
      <dsp:txXfrm>
        <a:off x="6298384" y="2581646"/>
        <a:ext cx="2155075" cy="1261643"/>
      </dsp:txXfrm>
    </dsp:sp>
    <dsp:sp modelId="{53C619C8-0B66-4AF6-A64F-700F7F65440E}">
      <dsp:nvSpPr>
        <dsp:cNvPr id="0" name=""/>
        <dsp:cNvSpPr/>
      </dsp:nvSpPr>
      <dsp:spPr>
        <a:xfrm>
          <a:off x="8716070" y="2935504"/>
          <a:ext cx="473518" cy="5539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GB" sz="2300" kern="1200"/>
        </a:p>
      </dsp:txBody>
      <dsp:txXfrm>
        <a:off x="8716070" y="3046289"/>
        <a:ext cx="331463" cy="332357"/>
      </dsp:txXfrm>
    </dsp:sp>
    <dsp:sp modelId="{9EEDEA02-2887-4010-A4E4-90DF1A75D5E1}">
      <dsp:nvSpPr>
        <dsp:cNvPr id="0" name=""/>
        <dsp:cNvSpPr/>
      </dsp:nvSpPr>
      <dsp:spPr>
        <a:xfrm>
          <a:off x="9386144" y="2542394"/>
          <a:ext cx="2233579" cy="134014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t>ITE Y3</a:t>
          </a:r>
        </a:p>
      </dsp:txBody>
      <dsp:txXfrm>
        <a:off x="9425396" y="2581646"/>
        <a:ext cx="2155075" cy="12616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8A9C0-889B-41C8-A119-28D9CE7F012C}">
      <dsp:nvSpPr>
        <dsp:cNvPr id="0" name=""/>
        <dsp:cNvSpPr/>
      </dsp:nvSpPr>
      <dsp:spPr>
        <a:xfrm>
          <a:off x="0" y="624427"/>
          <a:ext cx="7243050" cy="452690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9B0F6E-2EED-4264-8B2B-DE9258C03DDA}">
      <dsp:nvSpPr>
        <dsp:cNvPr id="0" name=""/>
        <dsp:cNvSpPr/>
      </dsp:nvSpPr>
      <dsp:spPr>
        <a:xfrm>
          <a:off x="919867" y="3748898"/>
          <a:ext cx="188319" cy="18831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BE02BA-238B-475E-AA96-EC4F859BA6E5}">
      <dsp:nvSpPr>
        <dsp:cNvPr id="0" name=""/>
        <dsp:cNvSpPr/>
      </dsp:nvSpPr>
      <dsp:spPr>
        <a:xfrm>
          <a:off x="1014027" y="3843058"/>
          <a:ext cx="1687630" cy="1308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786" tIns="0" rIns="0" bIns="0" numCol="1" spcCol="1270" anchor="t" anchorCtr="0">
          <a:noAutofit/>
        </a:bodyPr>
        <a:lstStyle/>
        <a:p>
          <a:pPr marL="0" lvl="0" indent="0" algn="l" defTabSz="800100">
            <a:lnSpc>
              <a:spcPct val="90000"/>
            </a:lnSpc>
            <a:spcBef>
              <a:spcPct val="0"/>
            </a:spcBef>
            <a:spcAft>
              <a:spcPct val="35000"/>
            </a:spcAft>
            <a:buNone/>
          </a:pPr>
          <a:r>
            <a:rPr lang="en-US" sz="1800" kern="1200">
              <a:solidFill>
                <a:srgbClr val="002060"/>
              </a:solidFill>
              <a:latin typeface="Aptos Display" panose="02110004020202020204"/>
            </a:rPr>
            <a:t>Tacit experiential practical knowledge (Rolfe et al, 2001) </a:t>
          </a:r>
          <a:endParaRPr lang="en-US" sz="1800" kern="1200"/>
        </a:p>
      </dsp:txBody>
      <dsp:txXfrm>
        <a:off x="1014027" y="3843058"/>
        <a:ext cx="1687630" cy="1308275"/>
      </dsp:txXfrm>
    </dsp:sp>
    <dsp:sp modelId="{B05AB749-009A-4D35-8EEB-90A4C066CB97}">
      <dsp:nvSpPr>
        <dsp:cNvPr id="0" name=""/>
        <dsp:cNvSpPr/>
      </dsp:nvSpPr>
      <dsp:spPr>
        <a:xfrm>
          <a:off x="2582147" y="2518485"/>
          <a:ext cx="340423" cy="34042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F58FD4-6600-4A16-87D6-B779BDBB6F76}">
      <dsp:nvSpPr>
        <dsp:cNvPr id="0" name=""/>
        <dsp:cNvSpPr/>
      </dsp:nvSpPr>
      <dsp:spPr>
        <a:xfrm>
          <a:off x="2752359" y="2688697"/>
          <a:ext cx="1738332" cy="2462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383" tIns="0" rIns="0" bIns="0" numCol="1" spcCol="1270" anchor="t" anchorCtr="0">
          <a:noAutofit/>
        </a:bodyPr>
        <a:lstStyle/>
        <a:p>
          <a:pPr marL="0" lvl="0" indent="0" algn="l" defTabSz="800100" rtl="0">
            <a:lnSpc>
              <a:spcPct val="90000"/>
            </a:lnSpc>
            <a:spcBef>
              <a:spcPct val="0"/>
            </a:spcBef>
            <a:spcAft>
              <a:spcPct val="35000"/>
            </a:spcAft>
            <a:buNone/>
          </a:pPr>
          <a:r>
            <a:rPr lang="en-US" sz="1800" kern="1200">
              <a:solidFill>
                <a:srgbClr val="002060"/>
              </a:solidFill>
              <a:latin typeface="Aptos Display" panose="02110004020202020204"/>
            </a:rPr>
            <a:t>Reflection on action (Schon, 1983, 1987)</a:t>
          </a:r>
          <a:endParaRPr lang="en-US" sz="1800" kern="1200">
            <a:solidFill>
              <a:srgbClr val="002060"/>
            </a:solidFill>
          </a:endParaRPr>
        </a:p>
      </dsp:txBody>
      <dsp:txXfrm>
        <a:off x="2752359" y="2688697"/>
        <a:ext cx="1738332" cy="2462637"/>
      </dsp:txXfrm>
    </dsp:sp>
    <dsp:sp modelId="{279C1339-F578-45BE-AC2F-1CA0571B4919}">
      <dsp:nvSpPr>
        <dsp:cNvPr id="0" name=""/>
        <dsp:cNvSpPr/>
      </dsp:nvSpPr>
      <dsp:spPr>
        <a:xfrm>
          <a:off x="4581229" y="1769735"/>
          <a:ext cx="470798" cy="47079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3A8A59-44F7-4D37-BD4D-79EBD20B3B4B}">
      <dsp:nvSpPr>
        <dsp:cNvPr id="0" name=""/>
        <dsp:cNvSpPr/>
      </dsp:nvSpPr>
      <dsp:spPr>
        <a:xfrm>
          <a:off x="4816628" y="2005134"/>
          <a:ext cx="1738332" cy="3146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466" tIns="0" rIns="0" bIns="0" numCol="1" spcCol="1270" anchor="t" anchorCtr="0">
          <a:noAutofit/>
        </a:bodyPr>
        <a:lstStyle/>
        <a:p>
          <a:pPr marL="0" lvl="0" indent="0" algn="l" defTabSz="800100" rtl="0">
            <a:lnSpc>
              <a:spcPct val="90000"/>
            </a:lnSpc>
            <a:spcBef>
              <a:spcPct val="0"/>
            </a:spcBef>
            <a:spcAft>
              <a:spcPct val="35000"/>
            </a:spcAft>
            <a:buNone/>
          </a:pPr>
          <a:r>
            <a:rPr lang="en-US" sz="1800" kern="1200">
              <a:solidFill>
                <a:srgbClr val="002060"/>
              </a:solidFill>
              <a:latin typeface="Aptos Display" panose="02110004020202020204"/>
            </a:rPr>
            <a:t>Explicit experiential theoretical knowledge and meta-reflection (Rolfe et al, 2001)</a:t>
          </a:r>
          <a:endParaRPr lang="en-US" sz="1800" kern="1200">
            <a:solidFill>
              <a:srgbClr val="002060"/>
            </a:solidFill>
          </a:endParaRPr>
        </a:p>
      </dsp:txBody>
      <dsp:txXfrm>
        <a:off x="4816628" y="2005134"/>
        <a:ext cx="1738332" cy="314619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3FC4BC-B34A-4AED-AB5E-248041760745}" type="datetimeFigureOut">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453D56-1CD8-44FD-990F-6271B555AA9D}" type="slidenum">
              <a:t>‹#›</a:t>
            </a:fld>
            <a:endParaRPr lang="en-US"/>
          </a:p>
        </p:txBody>
      </p:sp>
    </p:spTree>
    <p:extLst>
      <p:ext uri="{BB962C8B-B14F-4D97-AF65-F5344CB8AC3E}">
        <p14:creationId xmlns:p14="http://schemas.microsoft.com/office/powerpoint/2010/main" val="3654018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2060"/>
                </a:solidFill>
              </a:rPr>
              <a:t>JH:</a:t>
            </a:r>
            <a:br>
              <a:rPr lang="en-US">
                <a:cs typeface="+mn-lt"/>
              </a:rPr>
            </a:br>
            <a:r>
              <a:rPr lang="en-US">
                <a:solidFill>
                  <a:srgbClr val="002060"/>
                </a:solidFill>
              </a:rPr>
              <a:t>A profound connection between a sense of history and a sense of place underscores the essence of place-based pedagogy. This approach integrates learning with local cultural, environmental, and historical contexts, fostering a deeper attachment to one's community and heritage (Gruenewald, 2003; Smith, 2002). </a:t>
            </a:r>
            <a:endParaRPr lang="en-US"/>
          </a:p>
          <a:p>
            <a:r>
              <a:rPr lang="en-US">
                <a:ea typeface="Calibri"/>
                <a:cs typeface="Calibri"/>
              </a:rPr>
              <a:t>Why have we called our presentation C not Ts? This reflects our aim that we want our students to feel like they are a part of YSJ, a part of the story of York – they are not passing through, they have a sense of belonging and connection to this community. </a:t>
            </a:r>
          </a:p>
          <a:p>
            <a:r>
              <a:rPr lang="en-US">
                <a:ea typeface="Calibri"/>
                <a:cs typeface="Calibri"/>
              </a:rPr>
              <a:t>We're talking about how we used PBP to create a sense of belonging for our student teachers in primary ITE. </a:t>
            </a:r>
            <a:endParaRPr lang="en-US"/>
          </a:p>
          <a:p>
            <a:r>
              <a:rPr lang="en-US">
                <a:ea typeface="Calibri"/>
                <a:cs typeface="Calibri"/>
              </a:rPr>
              <a:t>The three of us began working together on an Outdoor Learning module for our 3rd year BA Primary Education students, where one of the things we think about is how to teach the curriculum outdoors. </a:t>
            </a:r>
          </a:p>
          <a:p>
            <a:r>
              <a:rPr lang="en-US">
                <a:ea typeface="Calibri"/>
                <a:cs typeface="Calibri"/>
              </a:rPr>
              <a:t>Steph and I also work with the first and second years to teach history, and Steph teaches a module to our Level 3 foundation year students about historical contexts of education, childhood and counselling. </a:t>
            </a:r>
          </a:p>
          <a:p>
            <a:r>
              <a:rPr lang="en-US">
                <a:ea typeface="Calibri"/>
                <a:cs typeface="Calibri"/>
              </a:rPr>
              <a:t>So between us, we're fortunate enough to work with some of our student teachers over four years, and we've developed an approach where we use place based pedagogy to both build their sense of belonging, and hopefully enable them to do the same for their future pupils. </a:t>
            </a:r>
            <a:r>
              <a:rPr lang="en-US">
                <a:solidFill>
                  <a:srgbClr val="002060"/>
                </a:solidFill>
              </a:rPr>
              <a:t>This presentation explores how primary history education can foster a sense of place for both student teachers and the primary pupils they instruct. </a:t>
            </a:r>
            <a:endParaRPr lang="en-US"/>
          </a:p>
          <a:p>
            <a:endParaRPr lang="en-US">
              <a:ea typeface="Calibri"/>
              <a:cs typeface="Calibri"/>
            </a:endParaRPr>
          </a:p>
          <a:p>
            <a:r>
              <a:rPr lang="en-US">
                <a:solidFill>
                  <a:srgbClr val="002060"/>
                </a:solidFill>
              </a:rPr>
              <a:t>The session will address strategies for effectively supporting primary teachers in utilizing their immediate surroundings to teach history, geography and the wider curriculum, ensuring that both student teachers and pupils develop a meaningful understanding of their local heritage.</a:t>
            </a:r>
            <a:endParaRPr lang="en-US"/>
          </a:p>
          <a:p>
            <a:r>
              <a:rPr lang="en-US">
                <a:ea typeface="Calibri"/>
                <a:cs typeface="Calibri"/>
              </a:rPr>
              <a:t>This work all began with our professional values, which we shared and used to inform our practice. From this, we then situated our practice in theory, and we'd like to share this with you now to prompt thoughts and ideas that might relate to your own values and teaching practice. </a:t>
            </a:r>
            <a:endParaRPr lang="en-US"/>
          </a:p>
        </p:txBody>
      </p:sp>
      <p:sp>
        <p:nvSpPr>
          <p:cNvPr id="4" name="Slide Number Placeholder 3"/>
          <p:cNvSpPr>
            <a:spLocks noGrp="1"/>
          </p:cNvSpPr>
          <p:nvPr>
            <p:ph type="sldNum" sz="quarter" idx="5"/>
          </p:nvPr>
        </p:nvSpPr>
        <p:spPr/>
        <p:txBody>
          <a:bodyPr/>
          <a:lstStyle/>
          <a:p>
            <a:fld id="{EB453D56-1CD8-44FD-990F-6271B555AA9D}" type="slidenum">
              <a:rPr lang="en-US"/>
              <a:t>2</a:t>
            </a:fld>
            <a:endParaRPr lang="en-US"/>
          </a:p>
        </p:txBody>
      </p:sp>
    </p:spTree>
    <p:extLst>
      <p:ext uri="{BB962C8B-B14F-4D97-AF65-F5344CB8AC3E}">
        <p14:creationId xmlns:p14="http://schemas.microsoft.com/office/powerpoint/2010/main" val="1521195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Times New Roman"/>
                <a:cs typeface="Times New Roman"/>
              </a:rPr>
              <a:t>The history of this site is 2000 years old. </a:t>
            </a:r>
            <a:endParaRPr lang="en-GB">
              <a:cs typeface="Times New Roman"/>
            </a:endParaRPr>
          </a:p>
          <a:p>
            <a:r>
              <a:rPr lang="en-GB">
                <a:latin typeface="Times New Roman"/>
                <a:cs typeface="Times New Roman"/>
              </a:rPr>
              <a:t>It's still a working building and the story goes on. </a:t>
            </a:r>
          </a:p>
          <a:p>
            <a:endParaRPr lang="en-US" b="1">
              <a:latin typeface="Times New Roman"/>
              <a:cs typeface="Times New Roman"/>
            </a:endParaRPr>
          </a:p>
          <a:p>
            <a:endParaRPr lang="en-US" b="1">
              <a:latin typeface="Times New Roman"/>
              <a:cs typeface="Times New Roman"/>
            </a:endParaRPr>
          </a:p>
          <a:p>
            <a:endParaRPr lang="en-US" b="1">
              <a:latin typeface="Times New Roman"/>
              <a:cs typeface="Times New Roman"/>
            </a:endParaRP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11</a:t>
            </a:fld>
            <a:endParaRPr lang="en-GB" altLang="en-US"/>
          </a:p>
        </p:txBody>
      </p:sp>
    </p:spTree>
    <p:extLst>
      <p:ext uri="{BB962C8B-B14F-4D97-AF65-F5344CB8AC3E}">
        <p14:creationId xmlns:p14="http://schemas.microsoft.com/office/powerpoint/2010/main" val="2748811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B0037-9475-58FF-6F91-A6BAA0B90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2CE29-0C2A-090A-CFA3-7357FB3E42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137A18-C5E4-F20F-6C55-BD0D13B66A5F}"/>
              </a:ext>
            </a:extLst>
          </p:cNvPr>
          <p:cNvSpPr>
            <a:spLocks noGrp="1"/>
          </p:cNvSpPr>
          <p:nvPr>
            <p:ph type="body" idx="1"/>
          </p:nvPr>
        </p:nvSpPr>
        <p:spPr/>
        <p:txBody>
          <a:bodyPr/>
          <a:lstStyle/>
          <a:p>
            <a:pPr>
              <a:spcBef>
                <a:spcPct val="20000"/>
              </a:spcBef>
            </a:pPr>
            <a:r>
              <a:rPr lang="en-US">
                <a:ea typeface="Calibri" panose="020F0502020204030204"/>
                <a:cs typeface="Calibri"/>
              </a:rPr>
              <a:t>In the second year, we continue to build on the first year. </a:t>
            </a:r>
            <a:endParaRPr lang="en-US"/>
          </a:p>
          <a:p>
            <a:pPr>
              <a:spcBef>
                <a:spcPct val="20000"/>
              </a:spcBef>
            </a:pPr>
            <a:r>
              <a:rPr lang="en-US">
                <a:ea typeface="Calibri" panose="020F0502020204030204"/>
                <a:cs typeface="Calibri"/>
              </a:rPr>
              <a:t>Our student teachers who </a:t>
            </a:r>
            <a:r>
              <a:rPr lang="en-US" err="1">
                <a:ea typeface="Calibri" panose="020F0502020204030204"/>
                <a:cs typeface="Calibri"/>
              </a:rPr>
              <a:t>specialise</a:t>
            </a:r>
            <a:r>
              <a:rPr lang="en-US">
                <a:ea typeface="Calibri" panose="020F0502020204030204"/>
                <a:cs typeface="Calibri"/>
              </a:rPr>
              <a:t> in EYFS learn how to teach KUW through place, provocation and play.</a:t>
            </a:r>
          </a:p>
          <a:p>
            <a:pPr>
              <a:spcBef>
                <a:spcPct val="20000"/>
              </a:spcBef>
            </a:pPr>
            <a:r>
              <a:rPr lang="en-US">
                <a:ea typeface="Calibri" panose="020F0502020204030204"/>
                <a:cs typeface="Calibri"/>
              </a:rPr>
              <a:t> On the General Primary route, we prepare the student teachers to teach primary history in KS2. An important aspect of this involves developing a chronological </a:t>
            </a:r>
            <a:r>
              <a:rPr lang="en-US" err="1">
                <a:ea typeface="Calibri" panose="020F0502020204030204"/>
                <a:cs typeface="Calibri"/>
              </a:rPr>
              <a:t>undrerstanding</a:t>
            </a:r>
            <a:r>
              <a:rPr lang="en-US">
                <a:ea typeface="Calibri" panose="020F0502020204030204"/>
                <a:cs typeface="Calibri"/>
              </a:rPr>
              <a:t> of the history of Britain from Stone Age to 1066, which is something our student teachers often struggle with – this makes it relevant, in that it's what the STs need to know. </a:t>
            </a:r>
          </a:p>
          <a:p>
            <a:pPr>
              <a:spcBef>
                <a:spcPct val="20000"/>
              </a:spcBef>
            </a:pPr>
            <a:r>
              <a:rPr lang="en-US">
                <a:ea typeface="Calibri" panose="020F0502020204030204"/>
                <a:cs typeface="Calibri"/>
              </a:rPr>
              <a:t>The City of York provides a powerful context for learning about the chronology of Britain, from its founding in Roman times, through Anglo-Saxon times into the Viking era. For example, we look at this map of Roman York and compare to the modern day place – </a:t>
            </a:r>
            <a:r>
              <a:rPr lang="en-US" err="1">
                <a:ea typeface="Calibri" panose="020F0502020204030204"/>
                <a:cs typeface="Calibri"/>
              </a:rPr>
              <a:t>e.g</a:t>
            </a:r>
            <a:r>
              <a:rPr lang="en-US">
                <a:ea typeface="Calibri" panose="020F0502020204030204"/>
                <a:cs typeface="Calibri"/>
              </a:rPr>
              <a:t>, finding the Minster, Betty's, and some of the pubs! This is part of our inclusive practice – it starts with what the STs already know.</a:t>
            </a:r>
          </a:p>
          <a:p>
            <a:pPr>
              <a:spcBef>
                <a:spcPct val="20000"/>
              </a:spcBef>
            </a:pPr>
            <a:r>
              <a:rPr lang="en-US">
                <a:ea typeface="Calibri" panose="020F0502020204030204"/>
                <a:cs typeface="Calibri"/>
              </a:rPr>
              <a:t>The assessment for this module then mirrors the authentic work of a teacher, where they have to create resources and sequences of learning that support their teaching of the primary foundation subjects –here's a Roman time capsule that might have been found in York, made by one of our student teachers, which allows them to also demonstrate their understanding of learning theory – e.g., Susan Isaacs rich treasure chests. </a:t>
            </a:r>
          </a:p>
          <a:p>
            <a:pPr>
              <a:spcBef>
                <a:spcPct val="20000"/>
              </a:spcBef>
            </a:pPr>
            <a:endParaRPr lang="en-US">
              <a:solidFill>
                <a:srgbClr val="000000"/>
              </a:solidFill>
            </a:endParaRPr>
          </a:p>
          <a:p>
            <a:pPr>
              <a:spcBef>
                <a:spcPct val="20000"/>
              </a:spcBef>
            </a:pPr>
            <a:endParaRPr lang="en-GB">
              <a:solidFill>
                <a:srgbClr val="002060"/>
              </a:solidFill>
              <a:ea typeface="Calibri" panose="020F0502020204030204"/>
              <a:cs typeface="Calibri" panose="020F0502020204030204"/>
            </a:endParaRPr>
          </a:p>
          <a:p>
            <a:endParaRPr lang="en-GB">
              <a:solidFill>
                <a:srgbClr val="002060"/>
              </a:solidFill>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5211DBE3-96E3-5340-1814-2B4BE225EED1}"/>
              </a:ext>
            </a:extLst>
          </p:cNvPr>
          <p:cNvSpPr>
            <a:spLocks noGrp="1"/>
          </p:cNvSpPr>
          <p:nvPr>
            <p:ph type="sldNum" sz="quarter" idx="5"/>
          </p:nvPr>
        </p:nvSpPr>
        <p:spPr/>
        <p:txBody>
          <a:bodyPr/>
          <a:lstStyle/>
          <a:p>
            <a:pPr>
              <a:defRPr/>
            </a:pPr>
            <a:fld id="{CFB9AFE8-A1FD-BA45-BEA1-5878DF3BB5FD}" type="slidenum">
              <a:rPr lang="en-GB" altLang="en-US" smtClean="0"/>
              <a:pPr>
                <a:defRPr/>
              </a:pPr>
              <a:t>12</a:t>
            </a:fld>
            <a:endParaRPr lang="en-GB" altLang="en-US"/>
          </a:p>
        </p:txBody>
      </p:sp>
    </p:spTree>
    <p:extLst>
      <p:ext uri="{BB962C8B-B14F-4D97-AF65-F5344CB8AC3E}">
        <p14:creationId xmlns:p14="http://schemas.microsoft.com/office/powerpoint/2010/main" val="4265798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7DB38-F0A4-847E-C1D0-D9DEAF30D9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68647-9C5F-C76C-8447-CBD467E474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4ABDF2-305D-4D24-96F1-17C5699530D5}"/>
              </a:ext>
            </a:extLst>
          </p:cNvPr>
          <p:cNvSpPr>
            <a:spLocks noGrp="1"/>
          </p:cNvSpPr>
          <p:nvPr>
            <p:ph type="body" idx="1"/>
          </p:nvPr>
        </p:nvSpPr>
        <p:spPr/>
        <p:txBody>
          <a:bodyPr/>
          <a:lstStyle/>
          <a:p>
            <a:r>
              <a:rPr lang="en-GB">
                <a:latin typeface="Times New Roman"/>
                <a:cs typeface="Times New Roman"/>
              </a:rPr>
              <a:t>Students to have to develop their place knowledge in order to teach this….</a:t>
            </a:r>
            <a:endParaRPr lang="en-US">
              <a:latin typeface="Times New Roman"/>
              <a:cs typeface="Times New Roman"/>
            </a:endParaRPr>
          </a:p>
          <a:p>
            <a:r>
              <a:rPr lang="en-GB">
                <a:latin typeface="Times New Roman"/>
                <a:cs typeface="Times New Roman"/>
              </a:rPr>
              <a:t>Concepts: enquiry, evidence, cause and consequence, significance</a:t>
            </a:r>
          </a:p>
          <a:p>
            <a:endParaRPr lang="en-GB">
              <a:latin typeface="Times New Roman"/>
              <a:cs typeface="Times New Roman"/>
            </a:endParaRPr>
          </a:p>
          <a:p>
            <a:endParaRPr lang="en-GB"/>
          </a:p>
        </p:txBody>
      </p:sp>
      <p:sp>
        <p:nvSpPr>
          <p:cNvPr id="4" name="Slide Number Placeholder 3">
            <a:extLst>
              <a:ext uri="{FF2B5EF4-FFF2-40B4-BE49-F238E27FC236}">
                <a16:creationId xmlns:a16="http://schemas.microsoft.com/office/drawing/2014/main" id="{24949BC8-E9A8-DD4D-B8AB-313058AFE3BF}"/>
              </a:ext>
            </a:extLst>
          </p:cNvPr>
          <p:cNvSpPr>
            <a:spLocks noGrp="1"/>
          </p:cNvSpPr>
          <p:nvPr>
            <p:ph type="sldNum" sz="quarter" idx="5"/>
          </p:nvPr>
        </p:nvSpPr>
        <p:spPr/>
        <p:txBody>
          <a:bodyPr/>
          <a:lstStyle/>
          <a:p>
            <a:pPr>
              <a:defRPr/>
            </a:pPr>
            <a:fld id="{CFB9AFE8-A1FD-BA45-BEA1-5878DF3BB5FD}" type="slidenum">
              <a:rPr lang="en-GB" altLang="en-US" smtClean="0"/>
              <a:pPr>
                <a:defRPr/>
              </a:pPr>
              <a:t>13</a:t>
            </a:fld>
            <a:endParaRPr lang="en-GB" altLang="en-US"/>
          </a:p>
        </p:txBody>
      </p:sp>
    </p:spTree>
    <p:extLst>
      <p:ext uri="{BB962C8B-B14F-4D97-AF65-F5344CB8AC3E}">
        <p14:creationId xmlns:p14="http://schemas.microsoft.com/office/powerpoint/2010/main" val="2185073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6540" indent="-228600" eaLnBrk="1" fontAlgn="base" hangingPunct="1">
              <a:lnSpc>
                <a:spcPct val="90000"/>
              </a:lnSpc>
            </a:pPr>
            <a:r>
              <a:rPr lang="en-US" sz="1200">
                <a:solidFill>
                  <a:srgbClr val="002060"/>
                </a:solidFill>
              </a:rPr>
              <a:t>Explore the local environment </a:t>
            </a:r>
            <a:r>
              <a:rPr lang="en-US" sz="1200">
                <a:solidFill>
                  <a:srgbClr val="002060"/>
                </a:solidFill>
                <a:ea typeface="Calibri"/>
                <a:cs typeface="Calibri"/>
              </a:rPr>
              <a:t> - </a:t>
            </a:r>
            <a:r>
              <a:rPr lang="en-US" sz="1200">
                <a:solidFill>
                  <a:srgbClr val="002060"/>
                </a:solidFill>
              </a:rPr>
              <a:t>Tangible and immediate</a:t>
            </a:r>
            <a:endParaRPr lang="en-US" sz="1200">
              <a:solidFill>
                <a:srgbClr val="002060"/>
              </a:solidFill>
              <a:ea typeface="Calibri"/>
              <a:cs typeface="Calibri"/>
            </a:endParaRPr>
          </a:p>
          <a:p>
            <a:pPr marL="256540" indent="-228600" eaLnBrk="1" fontAlgn="base" hangingPunct="1">
              <a:lnSpc>
                <a:spcPct val="90000"/>
              </a:lnSpc>
            </a:pPr>
            <a:r>
              <a:rPr lang="en-US" sz="1200">
                <a:solidFill>
                  <a:srgbClr val="002060"/>
                </a:solidFill>
              </a:rPr>
              <a:t>First-hand, experiential, learning</a:t>
            </a:r>
            <a:endParaRPr lang="en-US" sz="1200">
              <a:solidFill>
                <a:srgbClr val="002060"/>
              </a:solidFill>
              <a:ea typeface="Calibri"/>
              <a:cs typeface="Calibri"/>
            </a:endParaRPr>
          </a:p>
          <a:p>
            <a:pPr marL="256540" indent="-228600" eaLnBrk="1" fontAlgn="base" hangingPunct="1">
              <a:lnSpc>
                <a:spcPct val="90000"/>
              </a:lnSpc>
            </a:pPr>
            <a:r>
              <a:rPr lang="en-US" sz="1200">
                <a:solidFill>
                  <a:srgbClr val="002060"/>
                </a:solidFill>
              </a:rPr>
              <a:t>Sense of place &amp; belonging </a:t>
            </a:r>
            <a:endParaRPr lang="en-US" sz="1200">
              <a:solidFill>
                <a:srgbClr val="002060"/>
              </a:solidFill>
              <a:ea typeface="Calibri"/>
              <a:cs typeface="Calibri"/>
            </a:endParaRPr>
          </a:p>
          <a:p>
            <a:pPr marL="256540" indent="-228600" eaLnBrk="1" hangingPunct="1">
              <a:lnSpc>
                <a:spcPct val="90000"/>
              </a:lnSpc>
            </a:pPr>
            <a:r>
              <a:rPr lang="en-US" sz="1200">
                <a:solidFill>
                  <a:srgbClr val="002060"/>
                </a:solidFill>
              </a:rPr>
              <a:t>Empower educators </a:t>
            </a:r>
            <a:r>
              <a:rPr lang="en-US" sz="1000" i="1">
                <a:solidFill>
                  <a:srgbClr val="002060"/>
                </a:solidFill>
              </a:rPr>
              <a:t>(Sobel, 2004)</a:t>
            </a:r>
            <a:endParaRPr lang="en-US" sz="1000" i="1">
              <a:solidFill>
                <a:srgbClr val="002060"/>
              </a:solidFill>
              <a:ea typeface="Calibri"/>
              <a:cs typeface="Calibri"/>
            </a:endParaRPr>
          </a:p>
          <a:p>
            <a:endParaRPr lang="en-GB">
              <a:cs typeface="Times New Roman"/>
            </a:endParaRPr>
          </a:p>
          <a:p>
            <a:r>
              <a:rPr lang="en-GB">
                <a:latin typeface="Times New Roman"/>
                <a:cs typeface="Times New Roman"/>
              </a:rPr>
              <a:t>Put trust in teachers. Empower educators. Teachers know their pupils and communities best so they should have freedom to adapt the curriculum and lessons to fit their specific context &amp; use local resources (Sobel, 2004). </a:t>
            </a:r>
            <a:endParaRPr lang="en-GB">
              <a:cs typeface="Times New Roman"/>
            </a:endParaRPr>
          </a:p>
          <a:p>
            <a:endParaRPr lang="en-GB"/>
          </a:p>
        </p:txBody>
      </p:sp>
      <p:sp>
        <p:nvSpPr>
          <p:cNvPr id="4" name="Slide Number Placeholder 3"/>
          <p:cNvSpPr>
            <a:spLocks noGrp="1"/>
          </p:cNvSpPr>
          <p:nvPr>
            <p:ph type="sldNum" sz="quarter" idx="5"/>
          </p:nvPr>
        </p:nvSpPr>
        <p:spPr/>
        <p:txBody>
          <a:bodyPr/>
          <a:lstStyle/>
          <a:p>
            <a:fld id="{EB453D56-1CD8-44FD-990F-6271B555AA9D}" type="slidenum">
              <a:rPr lang="en-GB" smtClean="0"/>
              <a:t>14</a:t>
            </a:fld>
            <a:endParaRPr lang="en-GB"/>
          </a:p>
        </p:txBody>
      </p:sp>
    </p:spTree>
    <p:extLst>
      <p:ext uri="{BB962C8B-B14F-4D97-AF65-F5344CB8AC3E}">
        <p14:creationId xmlns:p14="http://schemas.microsoft.com/office/powerpoint/2010/main" val="4022660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b="1"/>
              <a:t>LS</a:t>
            </a:r>
          </a:p>
          <a:p>
            <a:pPr marL="0" indent="0">
              <a:buFont typeface="Arial"/>
              <a:buNone/>
            </a:pPr>
            <a:endParaRPr lang="en-US"/>
          </a:p>
          <a:p>
            <a:pPr marL="0" indent="0">
              <a:buFont typeface="Arial"/>
              <a:buNone/>
            </a:pPr>
            <a:r>
              <a:rPr lang="en-US"/>
              <a:t>These slides have shown a journey of development of our student teachers – on a personal, community and professional level as they develop as teachers. </a:t>
            </a:r>
          </a:p>
          <a:p>
            <a:r>
              <a:rPr lang="en-US"/>
              <a:t>The </a:t>
            </a:r>
            <a:r>
              <a:rPr lang="en-US" b="1"/>
              <a:t>big idea </a:t>
            </a:r>
            <a:r>
              <a:rPr lang="en-US" b="0" err="1"/>
              <a:t>centres</a:t>
            </a:r>
            <a:r>
              <a:rPr lang="en-US" b="1"/>
              <a:t> </a:t>
            </a:r>
            <a:r>
              <a:rPr lang="en-US"/>
              <a:t>around developing pedagogy that supports them to develop connection to place and belonging, i.e. from foundation year and Year one, transformative, place-based practice that challenges disconnect and provides authentic contexts to develop social, cultural and professional educational and other capital. </a:t>
            </a:r>
          </a:p>
          <a:p>
            <a:pPr marL="171450" indent="-171450">
              <a:buFont typeface="Arial" panose="020B0604020202020204" pitchFamily="34" charset="0"/>
              <a:buChar char="•"/>
            </a:pPr>
            <a:r>
              <a:rPr lang="en-GB" sz="1200" b="0" i="0" u="none" strike="noStrike" kern="1200" baseline="0">
                <a:solidFill>
                  <a:schemeClr val="tx1"/>
                </a:solidFill>
                <a:latin typeface="+mn-lt"/>
                <a:ea typeface="+mn-ea"/>
                <a:cs typeface="+mn-cs"/>
              </a:rPr>
              <a:t>We encourage them to step outside of their comfort zones to explore teaching and learning as</a:t>
            </a:r>
            <a:r>
              <a:rPr lang="en-GB" sz="1200" b="1" i="0" u="none" strike="noStrike" kern="1200" baseline="0">
                <a:solidFill>
                  <a:schemeClr val="tx1"/>
                </a:solidFill>
                <a:latin typeface="+mn-lt"/>
                <a:ea typeface="+mn-ea"/>
                <a:cs typeface="+mn-cs"/>
              </a:rPr>
              <a:t> ‘place-essential’. </a:t>
            </a:r>
            <a:r>
              <a:rPr lang="en-GB" sz="1200" b="0" i="0" u="none" strike="noStrike" kern="1200" baseline="0">
                <a:solidFill>
                  <a:schemeClr val="tx1"/>
                </a:solidFill>
                <a:latin typeface="+mn-lt"/>
                <a:ea typeface="+mn-ea"/>
                <a:cs typeface="+mn-cs"/>
              </a:rPr>
              <a:t>This approach goes beyond history, t</a:t>
            </a:r>
            <a:r>
              <a:rPr lang="en-US" err="1"/>
              <a:t>hrough</a:t>
            </a:r>
            <a:r>
              <a:rPr lang="en-US"/>
              <a:t> repeated experiences, across the history and other aspects of the ITE curriculum, student teachers explore other ideas of place in education, such as field work in Geography, explorations in science, play-based learning in languages, forest schools, and other outdoor learning in other echelons of their university experience.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There is still the potential to PBP to play a role in other areas, however perhaps this is limited by common ‘barriers’ to PBP such as pressures of timetable, curriculum delivery, perceptions of risk and the paperwork of risk assessments and ‘safer’, well-tried and tested teaching techniques that keep within our comfort zones. However, experiential, Place-based learning can be taken across the whole curriculum, as we have done as Primary Teachers in our own schools.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From our experiences, PBP opens new possibilities of educational practice, and offers new perspectives on what can, and should, be valued in education. Within our delivery of a </a:t>
            </a:r>
            <a:r>
              <a:rPr lang="en-US" b="1" i="1"/>
              <a:t>Broad and balanced curriculum </a:t>
            </a:r>
            <a:r>
              <a:rPr lang="en-US"/>
              <a:t>– PBP can also support the development of wider skills for sustainability and society </a:t>
            </a:r>
            <a:r>
              <a:rPr lang="en-US" b="1" i="1"/>
              <a:t>Transversal skills (UNESCO)</a:t>
            </a:r>
            <a:endParaRPr lang="en-US" b="1" i="1">
              <a:ea typeface="Calibri"/>
              <a:cs typeface="Calibri"/>
            </a:endParaRPr>
          </a:p>
          <a:p>
            <a:pPr marL="0" indent="0">
              <a:buFont typeface="Arial"/>
              <a:buNone/>
            </a:pPr>
            <a:endParaRPr lang="en-US"/>
          </a:p>
          <a:p>
            <a:pPr marL="285750" indent="-285750">
              <a:buFont typeface="Arial"/>
              <a:buChar char="•"/>
            </a:pPr>
            <a:r>
              <a:rPr lang="en-US">
                <a:solidFill>
                  <a:srgbClr val="002060"/>
                </a:solidFill>
              </a:rPr>
              <a:t>This takes learning – as a consequence of teaching – beyond the school, into the Community and beyond – e.g. In a Middlesborough school I visited last week, pupils were engaged in a project, involving a presentation to local community leaders, providing their ideas on how budgets should be spent to effectively transform places, encouraging innovation, creativity and problem-solving in school-aged pupils to address significant issues in their own communities. It is this attention to place, people and context, that genuine learning of how to care for our communities, localities and the planet can be enacted. </a:t>
            </a:r>
            <a:endParaRPr lang="en-US">
              <a:solidFill>
                <a:srgbClr val="002060"/>
              </a:solidFill>
              <a:ea typeface="Calibri"/>
              <a:cs typeface="Calibri"/>
            </a:endParaRPr>
          </a:p>
          <a:p>
            <a:endParaRPr lang="en-US">
              <a:solidFill>
                <a:srgbClr val="002060"/>
              </a:solidFill>
              <a:ea typeface="Calibri"/>
              <a:cs typeface="Calibri"/>
            </a:endParaRPr>
          </a:p>
          <a:p>
            <a:pPr marL="285750" indent="-285750">
              <a:buFont typeface="Arial"/>
              <a:buChar char="•"/>
            </a:pPr>
            <a:r>
              <a:rPr lang="en-US">
                <a:ea typeface="Calibri"/>
                <a:cs typeface="Calibri"/>
              </a:rPr>
              <a:t>Education for Sustainable Development </a:t>
            </a:r>
            <a:r>
              <a:rPr lang="en-US"/>
              <a:t>for UNESCO, (paras 1 &amp; 2) </a:t>
            </a:r>
            <a:r>
              <a:rPr lang="en-US">
                <a:ea typeface="Calibri"/>
                <a:cs typeface="Calibri"/>
              </a:rPr>
              <a:t>is a life long learning process and an integral part of quality education. It enhances the cognitive, social and emotional and behavior dimensions of learning. It is holistic and transformational, and encompasses learning content and outcomes, pedagogy and the learning environment itself. </a:t>
            </a:r>
          </a:p>
          <a:p>
            <a:endParaRPr lang="en-US"/>
          </a:p>
          <a:p>
            <a:r>
              <a:rPr lang="en-US"/>
              <a:t>Student teachers thus develop the confidence, knowledge and skills to take PBP into practice. They take ownership of using place-essential approaches to teaching and learning, across the whole of the school-based curriculum by creating a treasure-chest of practice that their pupils will be able to access and benefit from.</a:t>
            </a:r>
          </a:p>
          <a:p>
            <a:pPr marL="285750" indent="-285750">
              <a:buFont typeface="Arial"/>
              <a:buChar char="•"/>
            </a:pP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B453D56-1CD8-44FD-990F-6271B555AA9D}" type="slidenum">
              <a:rPr lang="en-US"/>
              <a:t>15</a:t>
            </a:fld>
            <a:endParaRPr lang="en-US"/>
          </a:p>
        </p:txBody>
      </p:sp>
    </p:spTree>
    <p:extLst>
      <p:ext uri="{BB962C8B-B14F-4D97-AF65-F5344CB8AC3E}">
        <p14:creationId xmlns:p14="http://schemas.microsoft.com/office/powerpoint/2010/main" val="2318151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90000"/>
              </a:lnSpc>
              <a:spcBef>
                <a:spcPts val="1000"/>
              </a:spcBef>
              <a:buFont typeface="Arial"/>
              <a:buChar char="•"/>
            </a:pPr>
            <a:r>
              <a:rPr lang="en-US" b="1">
                <a:solidFill>
                  <a:srgbClr val="002060"/>
                </a:solidFill>
              </a:rPr>
              <a:t>What was our impact? </a:t>
            </a:r>
            <a:br>
              <a:rPr lang="en-US" b="1">
                <a:ea typeface="Calibri"/>
                <a:cs typeface="+mn-lt"/>
              </a:rPr>
            </a:br>
            <a:br>
              <a:rPr lang="en-US" b="1">
                <a:cs typeface="+mn-lt"/>
              </a:rPr>
            </a:br>
            <a:r>
              <a:rPr lang="en-US" b="1">
                <a:solidFill>
                  <a:srgbClr val="002060"/>
                </a:solidFill>
              </a:rPr>
              <a:t>Student teacher agency and confidence. </a:t>
            </a:r>
            <a:r>
              <a:rPr lang="en-US">
                <a:solidFill>
                  <a:srgbClr val="002060"/>
                </a:solidFill>
              </a:rPr>
              <a:t>In our research, one of our students said 'how can we teach children to climb trees if we haven't climbed them ourselves?'. Our student teachers frequently share with us examples of how they've used place based pedagogies in their own teaching practice</a:t>
            </a:r>
            <a:endParaRPr lang="en-US"/>
          </a:p>
          <a:p>
            <a:pPr marL="171450" indent="-171450">
              <a:lnSpc>
                <a:spcPct val="90000"/>
              </a:lnSpc>
              <a:spcBef>
                <a:spcPts val="1000"/>
              </a:spcBef>
              <a:buFont typeface="Arial"/>
              <a:buChar char="•"/>
            </a:pPr>
            <a:endParaRPr lang="en-US"/>
          </a:p>
          <a:p>
            <a:pPr marL="171450" indent="-171450">
              <a:lnSpc>
                <a:spcPct val="90000"/>
              </a:lnSpc>
              <a:spcBef>
                <a:spcPts val="1000"/>
              </a:spcBef>
              <a:buFont typeface="Arial"/>
              <a:buChar char="•"/>
            </a:pPr>
            <a:r>
              <a:rPr lang="en-US" b="1">
                <a:solidFill>
                  <a:srgbClr val="002060"/>
                </a:solidFill>
              </a:rPr>
              <a:t>Increased sense of belonging and connection to 'place</a:t>
            </a:r>
            <a:r>
              <a:rPr lang="en-US">
                <a:solidFill>
                  <a:srgbClr val="002060"/>
                </a:solidFill>
              </a:rPr>
              <a:t>' , both to previously unfamiliar places on campus, such as the YSJ Community Orchard, but also to the community of York, such as the Minster. </a:t>
            </a:r>
            <a:endParaRPr lang="en-US"/>
          </a:p>
          <a:p>
            <a:pPr marL="171450" indent="-171450">
              <a:lnSpc>
                <a:spcPct val="90000"/>
              </a:lnSpc>
              <a:spcBef>
                <a:spcPts val="1000"/>
              </a:spcBef>
              <a:buFont typeface="Arial"/>
              <a:buChar char="•"/>
            </a:pPr>
            <a:endParaRPr lang="en-US">
              <a:solidFill>
                <a:srgbClr val="002060"/>
              </a:solidFill>
            </a:endParaRPr>
          </a:p>
          <a:p>
            <a:pPr marL="171450" indent="-171450">
              <a:lnSpc>
                <a:spcPct val="90000"/>
              </a:lnSpc>
              <a:spcBef>
                <a:spcPts val="1000"/>
              </a:spcBef>
              <a:buFont typeface="Arial"/>
              <a:buChar char="•"/>
            </a:pPr>
            <a:r>
              <a:rPr lang="en-US" b="1">
                <a:solidFill>
                  <a:srgbClr val="002060"/>
                </a:solidFill>
              </a:rPr>
              <a:t>Research:</a:t>
            </a:r>
            <a:r>
              <a:rPr lang="en-US">
                <a:solidFill>
                  <a:srgbClr val="002060"/>
                </a:solidFill>
              </a:rPr>
              <a:t> student dissertation study – e.g., they’ve researcher children's place connection and how this effects their learning; Steph is basing her PhD research on PBP; we've written a book chapter about place-based and place-responsive pedagogies, which is published in a book that Lucy has edited and is released in September. </a:t>
            </a:r>
            <a:endParaRPr lang="en-US">
              <a:ea typeface="Calibri"/>
              <a:cs typeface="Calibri"/>
            </a:endParaRPr>
          </a:p>
          <a:p>
            <a:pPr marL="171450" indent="-171450">
              <a:lnSpc>
                <a:spcPct val="90000"/>
              </a:lnSpc>
              <a:spcBef>
                <a:spcPts val="1000"/>
              </a:spcBef>
              <a:buFont typeface="Arial"/>
              <a:buChar char="•"/>
            </a:pPr>
            <a:endParaRPr lang="en-US"/>
          </a:p>
          <a:p>
            <a:pPr marL="171450" indent="-171450">
              <a:lnSpc>
                <a:spcPct val="90000"/>
              </a:lnSpc>
              <a:spcBef>
                <a:spcPts val="1000"/>
              </a:spcBef>
              <a:buFont typeface="Arial"/>
              <a:buChar char="•"/>
            </a:pPr>
            <a:r>
              <a:rPr lang="en-US" b="1">
                <a:solidFill>
                  <a:srgbClr val="002060"/>
                </a:solidFill>
              </a:rPr>
              <a:t>Deeper understanding of theory for students </a:t>
            </a:r>
            <a:r>
              <a:rPr lang="en-US" b="1" i="1">
                <a:solidFill>
                  <a:srgbClr val="002060"/>
                </a:solidFill>
              </a:rPr>
              <a:t>and </a:t>
            </a:r>
            <a:r>
              <a:rPr lang="en-US" b="1">
                <a:solidFill>
                  <a:srgbClr val="002060"/>
                </a:solidFill>
              </a:rPr>
              <a:t>lecturers –</a:t>
            </a:r>
            <a:r>
              <a:rPr lang="en-US">
                <a:solidFill>
                  <a:srgbClr val="002060"/>
                </a:solidFill>
              </a:rPr>
              <a:t> which led us to consider how we had come to gain this deeper understanding, as it has felt organic and practice-led. </a:t>
            </a:r>
            <a:endParaRPr lang="en-US">
              <a:solidFill>
                <a:srgbClr val="002060"/>
              </a:solidFill>
              <a:ea typeface="Calibri"/>
              <a:cs typeface="Calibri"/>
            </a:endParaRPr>
          </a:p>
        </p:txBody>
      </p:sp>
      <p:sp>
        <p:nvSpPr>
          <p:cNvPr id="4" name="Slide Number Placeholder 3"/>
          <p:cNvSpPr>
            <a:spLocks noGrp="1"/>
          </p:cNvSpPr>
          <p:nvPr>
            <p:ph type="sldNum" sz="quarter" idx="5"/>
          </p:nvPr>
        </p:nvSpPr>
        <p:spPr/>
        <p:txBody>
          <a:bodyPr/>
          <a:lstStyle/>
          <a:p>
            <a:fld id="{EB453D56-1CD8-44FD-990F-6271B555AA9D}" type="slidenum">
              <a:rPr lang="en-GB"/>
              <a:t>16</a:t>
            </a:fld>
            <a:endParaRPr lang="en-GB"/>
          </a:p>
        </p:txBody>
      </p:sp>
    </p:spTree>
    <p:extLst>
      <p:ext uri="{BB962C8B-B14F-4D97-AF65-F5344CB8AC3E}">
        <p14:creationId xmlns:p14="http://schemas.microsoft.com/office/powerpoint/2010/main" val="1193768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was our journey to better understanding our practice. Collaboratively, we started with our implicit values &amp; experiential teaching knowledge, largely based on our earlier careers as primary teachers. This influenced and informed our teaching, and through reflection, we came to understand how we might situate our practice in theory, and too, our own reflective processes. A key </a:t>
            </a:r>
            <a:r>
              <a:rPr lang="en-US" err="1">
                <a:ea typeface="Calibri"/>
                <a:cs typeface="Calibri"/>
              </a:rPr>
              <a:t>proces</a:t>
            </a:r>
            <a:r>
              <a:rPr lang="en-US">
                <a:ea typeface="Calibri"/>
                <a:cs typeface="Calibri"/>
              </a:rPr>
              <a:t> at each stage was engaging in critical generative conversations, where we both challenged each other and the theory, and generated deeper understandings of our values, which then influenced our practice. And we </a:t>
            </a:r>
            <a:r>
              <a:rPr lang="en-US" err="1">
                <a:ea typeface="Calibri"/>
                <a:cs typeface="Calibri"/>
              </a:rPr>
              <a:t>recognise</a:t>
            </a:r>
            <a:r>
              <a:rPr lang="en-US">
                <a:ea typeface="Calibri"/>
                <a:cs typeface="Calibri"/>
              </a:rPr>
              <a:t> that, in all of this, our conversations and practice, are situated in a </a:t>
            </a:r>
            <a:r>
              <a:rPr lang="en-US" err="1">
                <a:ea typeface="Calibri"/>
                <a:cs typeface="Calibri"/>
              </a:rPr>
              <a:t>specfic</a:t>
            </a:r>
            <a:r>
              <a:rPr lang="en-US">
                <a:ea typeface="Calibri"/>
                <a:cs typeface="Calibri"/>
              </a:rPr>
              <a:t> place, which itself influences educative possibilities. </a:t>
            </a:r>
            <a:endParaRPr lang="en-US"/>
          </a:p>
          <a:p>
            <a:br>
              <a:rPr lang="en-US">
                <a:ea typeface="Calibri"/>
                <a:cs typeface="+mn-lt"/>
              </a:rPr>
            </a:br>
            <a:r>
              <a:rPr lang="en-US">
                <a:ea typeface="Calibri"/>
                <a:cs typeface="Calibri"/>
              </a:rPr>
              <a:t>We now consider ourselves to be in dialogue, with each other, with theory and our practice, and with the place in which we teach. </a:t>
            </a:r>
            <a:endParaRPr lang="en-US"/>
          </a:p>
        </p:txBody>
      </p:sp>
      <p:sp>
        <p:nvSpPr>
          <p:cNvPr id="4" name="Slide Number Placeholder 3"/>
          <p:cNvSpPr>
            <a:spLocks noGrp="1"/>
          </p:cNvSpPr>
          <p:nvPr>
            <p:ph type="sldNum" sz="quarter" idx="5"/>
          </p:nvPr>
        </p:nvSpPr>
        <p:spPr/>
        <p:txBody>
          <a:bodyPr/>
          <a:lstStyle/>
          <a:p>
            <a:fld id="{EB453D56-1CD8-44FD-990F-6271B555AA9D}" type="slidenum">
              <a:rPr lang="en-US"/>
              <a:t>17</a:t>
            </a:fld>
            <a:endParaRPr lang="en-US"/>
          </a:p>
        </p:txBody>
      </p:sp>
    </p:spTree>
    <p:extLst>
      <p:ext uri="{BB962C8B-B14F-4D97-AF65-F5344CB8AC3E}">
        <p14:creationId xmlns:p14="http://schemas.microsoft.com/office/powerpoint/2010/main" val="513680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2060"/>
                </a:solidFill>
              </a:rPr>
              <a:t>Interviews Student-teachers experience learning on three different levels (person-teacher-learner). </a:t>
            </a:r>
            <a:endParaRPr lang="en-US">
              <a:solidFill>
                <a:srgbClr val="000000"/>
              </a:solidFill>
              <a:ea typeface="Calibri" panose="020F0502020204030204"/>
              <a:cs typeface="Calibri" panose="020F0502020204030204"/>
            </a:endParaRPr>
          </a:p>
          <a:p>
            <a:endParaRPr lang="en-US">
              <a:solidFill>
                <a:srgbClr val="002060"/>
              </a:solidFill>
              <a:ea typeface="Calibri"/>
              <a:cs typeface="Calibri"/>
            </a:endParaRPr>
          </a:p>
          <a:p>
            <a:r>
              <a:rPr lang="en-US">
                <a:solidFill>
                  <a:srgbClr val="002060"/>
                </a:solidFill>
              </a:rPr>
              <a:t>This framework distills the connections that are developed by students interactively responding in different places they experience.</a:t>
            </a:r>
            <a:endParaRPr lang="en-US"/>
          </a:p>
        </p:txBody>
      </p:sp>
      <p:sp>
        <p:nvSpPr>
          <p:cNvPr id="4" name="Slide Number Placeholder 3"/>
          <p:cNvSpPr>
            <a:spLocks noGrp="1"/>
          </p:cNvSpPr>
          <p:nvPr>
            <p:ph type="sldNum" sz="quarter" idx="5"/>
          </p:nvPr>
        </p:nvSpPr>
        <p:spPr/>
        <p:txBody>
          <a:bodyPr/>
          <a:lstStyle/>
          <a:p>
            <a:fld id="{EB453D56-1CD8-44FD-990F-6271B555AA9D}" type="slidenum">
              <a:rPr lang="en-GB"/>
              <a:t>18</a:t>
            </a:fld>
            <a:endParaRPr lang="en-GB"/>
          </a:p>
        </p:txBody>
      </p:sp>
    </p:spTree>
    <p:extLst>
      <p:ext uri="{BB962C8B-B14F-4D97-AF65-F5344CB8AC3E}">
        <p14:creationId xmlns:p14="http://schemas.microsoft.com/office/powerpoint/2010/main" val="2781383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
              <a:buChar char="•"/>
            </a:pPr>
            <a:r>
              <a:rPr lang="en-US" b="1"/>
              <a:t>Underpinning throughout </a:t>
            </a:r>
            <a:r>
              <a:rPr lang="en-US">
                <a:solidFill>
                  <a:srgbClr val="002060"/>
                </a:solidFill>
              </a:rPr>
              <a:t>Place connection is beyond the present and involves interaction between different temporal and spatial planes. </a:t>
            </a:r>
            <a:endParaRPr lang="en-US">
              <a:solidFill>
                <a:srgbClr val="000000"/>
              </a:solidFill>
            </a:endParaRPr>
          </a:p>
          <a:p>
            <a:pPr marL="285750" indent="-285750">
              <a:lnSpc>
                <a:spcPct val="90000"/>
              </a:lnSpc>
              <a:spcBef>
                <a:spcPts val="1000"/>
              </a:spcBef>
              <a:buFont typeface="Arial"/>
              <a:buChar char="•"/>
            </a:pPr>
            <a:r>
              <a:rPr lang="en-US">
                <a:solidFill>
                  <a:srgbClr val="002060"/>
                </a:solidFill>
              </a:rPr>
              <a:t>Responses are informed by</a:t>
            </a:r>
            <a:r>
              <a:rPr lang="en-US" b="1" i="1">
                <a:solidFill>
                  <a:srgbClr val="002060"/>
                </a:solidFill>
              </a:rPr>
              <a:t> critical engagement </a:t>
            </a:r>
            <a:r>
              <a:rPr lang="en-US">
                <a:solidFill>
                  <a:srgbClr val="002060"/>
                </a:solidFill>
              </a:rPr>
              <a:t>with place in the 'here and now' and in the 'there and then' (Biesta, 2021).</a:t>
            </a:r>
            <a:endParaRPr lang="en-US">
              <a:ea typeface="Calibri"/>
              <a:cs typeface="Calibri"/>
            </a:endParaRPr>
          </a:p>
          <a:p>
            <a:pPr marL="285750" indent="-285750">
              <a:lnSpc>
                <a:spcPct val="90000"/>
              </a:lnSpc>
              <a:spcBef>
                <a:spcPts val="1000"/>
              </a:spcBef>
              <a:buFont typeface="Arial"/>
              <a:buChar char="•"/>
            </a:pPr>
            <a:r>
              <a:rPr lang="en-US">
                <a:solidFill>
                  <a:srgbClr val="002060"/>
                </a:solidFill>
              </a:rPr>
              <a:t>Asking critical questions and interrogating 'capital': </a:t>
            </a:r>
            <a:r>
              <a:rPr lang="en-US">
                <a:solidFill>
                  <a:schemeClr val="tx2"/>
                </a:solidFill>
              </a:rPr>
              <a:t>Practice </a:t>
            </a:r>
            <a:r>
              <a:rPr lang="en-US" b="1">
                <a:solidFill>
                  <a:schemeClr val="tx2"/>
                </a:solidFill>
              </a:rPr>
              <a:t>past </a:t>
            </a:r>
            <a:r>
              <a:rPr lang="en-US" b="1">
                <a:solidFill>
                  <a:srgbClr val="002060"/>
                </a:solidFill>
              </a:rPr>
              <a:t>– present – future –</a:t>
            </a:r>
            <a:r>
              <a:rPr lang="en-US">
                <a:solidFill>
                  <a:srgbClr val="002060"/>
                </a:solidFill>
              </a:rPr>
              <a:t> drawing on temporal and spatial journeys.</a:t>
            </a:r>
            <a:endParaRPr lang="en-US"/>
          </a:p>
          <a:p>
            <a:pPr marL="285750" indent="-285750">
              <a:lnSpc>
                <a:spcPct val="90000"/>
              </a:lnSpc>
              <a:spcBef>
                <a:spcPts val="1000"/>
              </a:spcBef>
              <a:buFont typeface="Arial"/>
              <a:buChar char="•"/>
            </a:pPr>
            <a:r>
              <a:rPr lang="en-US">
                <a:solidFill>
                  <a:srgbClr val="000000"/>
                </a:solidFill>
              </a:rPr>
              <a:t>Mason's 'active noticing' developed in </a:t>
            </a:r>
            <a:r>
              <a:rPr lang="en-US" i="1">
                <a:solidFill>
                  <a:srgbClr val="000000"/>
                </a:solidFill>
              </a:rPr>
              <a:t>The Discipline of Noticing </a:t>
            </a:r>
            <a:r>
              <a:rPr lang="en-US">
                <a:solidFill>
                  <a:srgbClr val="000000"/>
                </a:solidFill>
              </a:rPr>
              <a:t>askes us to attune ourselves to the possibilities of experience, developing sensitivity and awareness of what is happening at any given time. This accounts for m</a:t>
            </a:r>
            <a:r>
              <a:rPr lang="en-US">
                <a:solidFill>
                  <a:srgbClr val="002060"/>
                </a:solidFill>
              </a:rPr>
              <a:t>emory, sociocultural background and context, cognitive and affective responses, of connections and interactions between </a:t>
            </a:r>
            <a:r>
              <a:rPr lang="en-US" b="1">
                <a:solidFill>
                  <a:srgbClr val="002060"/>
                </a:solidFill>
              </a:rPr>
              <a:t>person – place – space – time – objects – context. This asks us, as teachers, to engage in r</a:t>
            </a:r>
            <a:r>
              <a:rPr lang="en-US">
                <a:solidFill>
                  <a:srgbClr val="002060"/>
                </a:solidFill>
              </a:rPr>
              <a:t>esponsive </a:t>
            </a:r>
            <a:r>
              <a:rPr lang="en-US" b="1" i="1">
                <a:solidFill>
                  <a:srgbClr val="002060"/>
                </a:solidFill>
              </a:rPr>
              <a:t>active noticing (Mason, 2002) </a:t>
            </a:r>
            <a:r>
              <a:rPr lang="en-US" b="1">
                <a:solidFill>
                  <a:srgbClr val="002060"/>
                </a:solidFill>
              </a:rPr>
              <a:t>Foss Fairies – noticing the responses of student-teachers and fostering creativity as response to place. </a:t>
            </a:r>
            <a:endParaRPr lang="en-US">
              <a:solidFill>
                <a:srgbClr val="002060"/>
              </a:solidFill>
            </a:endParaRPr>
          </a:p>
          <a:p>
            <a:pPr marL="285750" indent="-285750">
              <a:lnSpc>
                <a:spcPct val="90000"/>
              </a:lnSpc>
              <a:spcBef>
                <a:spcPts val="1000"/>
              </a:spcBef>
              <a:buFont typeface="Arial"/>
              <a:buChar char="•"/>
            </a:pPr>
            <a:endParaRPr lang="en-US">
              <a:solidFill>
                <a:srgbClr val="000000"/>
              </a:solidFill>
            </a:endParaRPr>
          </a:p>
          <a:p>
            <a:pPr marL="285750" indent="-285750">
              <a:lnSpc>
                <a:spcPct val="90000"/>
              </a:lnSpc>
              <a:spcBef>
                <a:spcPts val="1000"/>
              </a:spcBef>
              <a:buFont typeface="Arial"/>
              <a:buChar char="•"/>
            </a:pPr>
            <a:r>
              <a:rPr lang="en-US">
                <a:solidFill>
                  <a:srgbClr val="000000"/>
                </a:solidFill>
              </a:rPr>
              <a:t>In place-responsive pedagogy, we look at how these 'happenings' transcend place and time, to inform how noticing a possibility in the present moment, reflecting back on what has been noticed, or known, before in order to prepare for the future. </a:t>
            </a:r>
            <a:endParaRPr lang="en-US">
              <a:solidFill>
                <a:srgbClr val="002060"/>
              </a:solidFill>
              <a:ea typeface="Calibri"/>
              <a:cs typeface="Calibri"/>
            </a:endParaRPr>
          </a:p>
          <a:p>
            <a:pPr marL="285750" indent="-285750">
              <a:lnSpc>
                <a:spcPct val="90000"/>
              </a:lnSpc>
              <a:spcBef>
                <a:spcPts val="1000"/>
              </a:spcBef>
              <a:buFont typeface="Arial,Sans-Serif"/>
              <a:buChar char="•"/>
            </a:pPr>
            <a:endParaRPr lang="en-US"/>
          </a:p>
          <a:p>
            <a:pPr marL="285750" indent="-285750">
              <a:lnSpc>
                <a:spcPct val="90000"/>
              </a:lnSpc>
              <a:spcBef>
                <a:spcPts val="1000"/>
              </a:spcBef>
              <a:buFont typeface="Arial,Sans-Serif"/>
              <a:buChar char="•"/>
            </a:pPr>
            <a:r>
              <a:rPr lang="en-US"/>
              <a:t>Lived experiences of students support development of philosophy that is socially, culturally and environmentally aware. </a:t>
            </a:r>
            <a:endParaRPr lang="en-US">
              <a:solidFill>
                <a:srgbClr val="444444"/>
              </a:solidFill>
              <a:ea typeface="Calibri"/>
              <a:cs typeface="Calibri"/>
            </a:endParaRPr>
          </a:p>
          <a:p>
            <a:pPr marL="285750" indent="-285750">
              <a:lnSpc>
                <a:spcPct val="90000"/>
              </a:lnSpc>
              <a:spcBef>
                <a:spcPts val="1000"/>
              </a:spcBef>
              <a:buFont typeface="Arial"/>
              <a:buChar char="•"/>
            </a:pPr>
            <a:endParaRPr lang="en-US"/>
          </a:p>
          <a:p>
            <a:pPr marL="285750" indent="-285750">
              <a:lnSpc>
                <a:spcPct val="90000"/>
              </a:lnSpc>
              <a:spcBef>
                <a:spcPts val="1000"/>
              </a:spcBef>
              <a:buFont typeface="Arial"/>
              <a:buChar char="•"/>
            </a:pPr>
            <a:r>
              <a:rPr lang="en-US"/>
              <a:t>Pedagogy of place – Biesta – ‘key pedagogical approaches – education has to take place in the here and the now’ (Contrast with Gruenwald -critical approach -</a:t>
            </a:r>
            <a:r>
              <a:rPr lang="en-US" err="1"/>
              <a:t>decolonisation</a:t>
            </a:r>
            <a:r>
              <a:rPr lang="en-US"/>
              <a:t> through history and geography e.g. Constantine)</a:t>
            </a:r>
            <a:endParaRPr lang="en-US">
              <a:ea typeface="Calibri"/>
              <a:cs typeface="Calibri"/>
            </a:endParaRPr>
          </a:p>
          <a:p>
            <a:pPr marL="285750" indent="-285750">
              <a:lnSpc>
                <a:spcPct val="90000"/>
              </a:lnSpc>
              <a:spcBef>
                <a:spcPts val="1000"/>
              </a:spcBef>
              <a:buFont typeface="Arial"/>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EB453D56-1CD8-44FD-990F-6271B555AA9D}" type="slidenum">
              <a:rPr lang="en-GB"/>
              <a:t>19</a:t>
            </a:fld>
            <a:endParaRPr lang="en-GB"/>
          </a:p>
        </p:txBody>
      </p:sp>
    </p:spTree>
    <p:extLst>
      <p:ext uri="{BB962C8B-B14F-4D97-AF65-F5344CB8AC3E}">
        <p14:creationId xmlns:p14="http://schemas.microsoft.com/office/powerpoint/2010/main" val="2818452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a:solidFill>
                <a:srgbClr val="002060"/>
              </a:solidFill>
              <a:ea typeface="+mn-lt"/>
              <a:cs typeface="+mn-lt"/>
            </a:endParaRPr>
          </a:p>
          <a:p>
            <a:r>
              <a:rPr lang="en-GB" sz="1200" b="1">
                <a:solidFill>
                  <a:srgbClr val="002060"/>
                </a:solidFill>
                <a:ea typeface="+mn-lt"/>
                <a:cs typeface="+mn-lt"/>
              </a:rPr>
              <a:t>LS. </a:t>
            </a:r>
          </a:p>
          <a:p>
            <a:r>
              <a:rPr lang="en-GB" sz="1200" b="1">
                <a:solidFill>
                  <a:srgbClr val="002060"/>
                </a:solidFill>
                <a:ea typeface="+mn-lt"/>
                <a:cs typeface="+mn-lt"/>
              </a:rPr>
              <a:t>The Inclusive Education Framework includes ‘community and belonging’ as one of the key 5 strands of effective inclusive practice in Higher Education. </a:t>
            </a:r>
          </a:p>
          <a:p>
            <a:endParaRPr lang="en-US"/>
          </a:p>
          <a:p>
            <a:r>
              <a:rPr lang="en-US">
                <a:solidFill>
                  <a:srgbClr val="002060"/>
                </a:solidFill>
              </a:rPr>
              <a:t>As pedagogues, our shared values are driven by finding ways to support students in forming 'deep, personal, and emotional connections' to the locality through exploration and engagement with the local environment’ (Sobel, 2004), with our teaching methodologies </a:t>
            </a:r>
            <a:r>
              <a:rPr lang="en-US" err="1">
                <a:solidFill>
                  <a:srgbClr val="002060"/>
                </a:solidFill>
              </a:rPr>
              <a:t>emphasising</a:t>
            </a:r>
            <a:r>
              <a:rPr lang="en-US">
                <a:solidFill>
                  <a:srgbClr val="002060"/>
                </a:solidFill>
              </a:rPr>
              <a:t> first-hand, experiential learning that authentically reflect the working lives of teachers.</a:t>
            </a:r>
          </a:p>
          <a:p>
            <a:r>
              <a:rPr lang="en-US">
                <a:solidFill>
                  <a:srgbClr val="002060"/>
                </a:solidFill>
              </a:rPr>
              <a:t>We consider the incorporation of student-teachers' lived experiences and histories, which </a:t>
            </a:r>
            <a:r>
              <a:rPr lang="en-US" err="1">
                <a:solidFill>
                  <a:srgbClr val="002060"/>
                </a:solidFill>
              </a:rPr>
              <a:t>recognises</a:t>
            </a:r>
            <a:r>
              <a:rPr lang="en-US">
                <a:solidFill>
                  <a:srgbClr val="002060"/>
                </a:solidFill>
              </a:rPr>
              <a:t> the value of their cultural capital and supports a sense of belonging. </a:t>
            </a:r>
          </a:p>
          <a:p>
            <a:endParaRPr lang="en-US">
              <a:solidFill>
                <a:srgbClr val="002060"/>
              </a:solidFill>
            </a:endParaRPr>
          </a:p>
          <a:p>
            <a:r>
              <a:rPr lang="en-GB" sz="1200">
                <a:solidFill>
                  <a:srgbClr val="002060"/>
                </a:solidFill>
                <a:ea typeface="+mn-lt"/>
                <a:cs typeface="+mn-lt"/>
              </a:rPr>
              <a:t>A sense of belonging has also been demonstrated to be positively associated with </a:t>
            </a:r>
            <a:r>
              <a:rPr lang="en-GB" sz="1200" b="0">
                <a:solidFill>
                  <a:srgbClr val="002060"/>
                </a:solidFill>
                <a:ea typeface="+mn-lt"/>
                <a:cs typeface="+mn-lt"/>
              </a:rPr>
              <a:t>student motivation, and academic success. It supports them to feel part of a community and invokes feelings of security, positive emotions, and increased self-worth</a:t>
            </a:r>
          </a:p>
          <a:p>
            <a:r>
              <a:rPr lang="en-GB" sz="1200">
                <a:solidFill>
                  <a:srgbClr val="002060"/>
                </a:solidFill>
                <a:ea typeface="+mn-lt"/>
                <a:cs typeface="+mn-lt"/>
              </a:rPr>
              <a:t>Additionally, research findings indicate that Students are </a:t>
            </a:r>
            <a:r>
              <a:rPr lang="en-GB" sz="1200" b="0">
                <a:solidFill>
                  <a:srgbClr val="002060"/>
                </a:solidFill>
                <a:ea typeface="+mn-lt"/>
                <a:cs typeface="+mn-lt"/>
              </a:rPr>
              <a:t>less likely to withdraw from programmes or leave if they are engaged both on an academic and a social level; such engagement is motivated by feeling ‘part’ of something, feeling valued, and becoming part of a community. </a:t>
            </a:r>
          </a:p>
          <a:p>
            <a:endParaRPr lang="en-US"/>
          </a:p>
          <a:p>
            <a:r>
              <a:rPr lang="en-US"/>
              <a:t>Place-based education fosters resilience, creativity, and a sense of belonging, with approaches in which Culture, belonging and human </a:t>
            </a:r>
            <a:r>
              <a:rPr lang="en-US" err="1"/>
              <a:t>behaviour</a:t>
            </a:r>
            <a:r>
              <a:rPr lang="en-US"/>
              <a:t> pivot around place. </a:t>
            </a:r>
          </a:p>
          <a:p>
            <a:r>
              <a:rPr lang="en-US"/>
              <a:t>Feelings of 'disconnect' result in a lack of belonging = withdrawal or disengagement with community and university. </a:t>
            </a:r>
          </a:p>
          <a:p>
            <a:r>
              <a:rPr lang="en-US">
                <a:solidFill>
                  <a:srgbClr val="002060"/>
                </a:solidFill>
              </a:rPr>
              <a:t>Place-based pedagogy aims to cultivate stronger communities by nurturing a sense of place and belonging (Smith, 2002). For student teachers navigating new and unfamiliar environments, developing a sense of place is crucial. </a:t>
            </a:r>
            <a:endParaRPr lang="en-US">
              <a:ea typeface="Calibri"/>
              <a:cs typeface="Calibri"/>
            </a:endParaRPr>
          </a:p>
        </p:txBody>
      </p:sp>
      <p:sp>
        <p:nvSpPr>
          <p:cNvPr id="4" name="Slide Number Placeholder 3"/>
          <p:cNvSpPr>
            <a:spLocks noGrp="1"/>
          </p:cNvSpPr>
          <p:nvPr>
            <p:ph type="sldNum" sz="quarter" idx="5"/>
          </p:nvPr>
        </p:nvSpPr>
        <p:spPr/>
        <p:txBody>
          <a:bodyPr/>
          <a:lstStyle/>
          <a:p>
            <a:fld id="{EB453D56-1CD8-44FD-990F-6271B555AA9D}" type="slidenum">
              <a:rPr lang="en-GB"/>
              <a:t>3</a:t>
            </a:fld>
            <a:endParaRPr lang="en-GB"/>
          </a:p>
        </p:txBody>
      </p:sp>
    </p:spTree>
    <p:extLst>
      <p:ext uri="{BB962C8B-B14F-4D97-AF65-F5344CB8AC3E}">
        <p14:creationId xmlns:p14="http://schemas.microsoft.com/office/powerpoint/2010/main" val="129650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SJ</a:t>
            </a:r>
          </a:p>
          <a:p>
            <a:endParaRPr lang="en-US"/>
          </a:p>
          <a:p>
            <a:pPr marL="285750" indent="-285750">
              <a:buFont typeface="Arial"/>
              <a:buChar char="•"/>
            </a:pPr>
            <a:r>
              <a:rPr lang="en-US"/>
              <a:t>It uses the </a:t>
            </a:r>
            <a:r>
              <a:rPr lang="en-US" b="1"/>
              <a:t>local environment as a starting point for learning. </a:t>
            </a:r>
            <a:r>
              <a:rPr lang="en-US"/>
              <a:t> </a:t>
            </a:r>
            <a:endParaRPr lang="en-US">
              <a:ea typeface="Calibri"/>
              <a:cs typeface="Calibri"/>
            </a:endParaRPr>
          </a:p>
          <a:p>
            <a:r>
              <a:rPr lang="en-US" b="1"/>
              <a:t>‘situated’ in the unique local context.</a:t>
            </a:r>
            <a:r>
              <a:rPr lang="en-US"/>
              <a:t> (Beames et al. 2011) </a:t>
            </a:r>
            <a:endParaRPr lang="en-US">
              <a:ea typeface="Calibri"/>
              <a:cs typeface="Calibri"/>
            </a:endParaRPr>
          </a:p>
          <a:p>
            <a:r>
              <a:rPr lang="en-US"/>
              <a:t> Aims to understand the story of the local area . (Beames and Ross, 2010)  </a:t>
            </a:r>
            <a:br>
              <a:rPr lang="en-US">
                <a:cs typeface="+mn-lt"/>
              </a:rPr>
            </a:br>
            <a:r>
              <a:rPr lang="en-US"/>
              <a:t> Considers how we can connect the curriculum content to the unique stories of the place.  </a:t>
            </a:r>
            <a:endParaRPr lang="en-US">
              <a:ea typeface="Calibri"/>
              <a:cs typeface="Calibri"/>
            </a:endParaRPr>
          </a:p>
          <a:p>
            <a:r>
              <a:rPr lang="en-US"/>
              <a:t> </a:t>
            </a:r>
            <a:endParaRPr lang="en-US">
              <a:ea typeface="Calibri"/>
              <a:cs typeface="Calibri"/>
            </a:endParaRPr>
          </a:p>
          <a:p>
            <a:r>
              <a:rPr lang="en-US" b="1"/>
              <a:t>2. Engaging with local landscapes</a:t>
            </a:r>
            <a:r>
              <a:rPr lang="en-US"/>
              <a:t> allows learners to explore and appreciate the u</a:t>
            </a:r>
            <a:r>
              <a:rPr lang="en-US" b="1"/>
              <a:t>nique cultural, historical, and environmental aspects of their communities,</a:t>
            </a:r>
            <a:r>
              <a:rPr lang="en-US"/>
              <a:t> </a:t>
            </a:r>
            <a:endParaRPr lang="en-US">
              <a:ea typeface="Calibri"/>
              <a:cs typeface="Calibri"/>
            </a:endParaRPr>
          </a:p>
          <a:p>
            <a:r>
              <a:rPr lang="en-US" b="1"/>
              <a:t> this contributes to a deeper understanding of themselves and their place in the world.</a:t>
            </a:r>
            <a:r>
              <a:rPr lang="en-US" i="1"/>
              <a:t>(Beames and Ross, 2010). </a:t>
            </a:r>
            <a:r>
              <a:rPr lang="en-US"/>
              <a:t> </a:t>
            </a:r>
            <a:endParaRPr lang="en-US">
              <a:ea typeface="Calibri"/>
              <a:cs typeface="Calibri"/>
            </a:endParaRPr>
          </a:p>
          <a:p>
            <a:r>
              <a:rPr lang="en-US"/>
              <a:t> </a:t>
            </a:r>
            <a:endParaRPr lang="en-US">
              <a:ea typeface="Calibri"/>
              <a:cs typeface="Calibri"/>
            </a:endParaRPr>
          </a:p>
          <a:p>
            <a:r>
              <a:rPr lang="en-US" b="1"/>
              <a:t>3. </a:t>
            </a:r>
            <a:r>
              <a:rPr lang="en-US" i="1"/>
              <a:t> </a:t>
            </a:r>
            <a:r>
              <a:rPr lang="en-US" b="1"/>
              <a:t>Fosters a genuine appreciation for your own environment &amp; community..</a:t>
            </a:r>
            <a:r>
              <a:rPr lang="en-US"/>
              <a:t> </a:t>
            </a:r>
            <a:endParaRPr lang="en-US">
              <a:ea typeface="Calibri"/>
              <a:cs typeface="Calibri"/>
            </a:endParaRPr>
          </a:p>
          <a:p>
            <a:r>
              <a:rPr lang="en-US" i="1"/>
              <a:t>D</a:t>
            </a:r>
            <a:r>
              <a:rPr lang="en-US"/>
              <a:t>i</a:t>
            </a:r>
            <a:r>
              <a:rPr lang="en-US" b="1"/>
              <a:t>rectly interacting with ‘place’ will foster an appreciation of, &amp; care for the place and community</a:t>
            </a:r>
            <a:r>
              <a:rPr lang="en-US"/>
              <a:t> </a:t>
            </a:r>
            <a:endParaRPr lang="en-US">
              <a:ea typeface="Calibri"/>
              <a:cs typeface="Calibri"/>
            </a:endParaRPr>
          </a:p>
          <a:p>
            <a:r>
              <a:rPr lang="en-US" b="1"/>
              <a:t> </a:t>
            </a:r>
            <a:r>
              <a:rPr lang="en-US"/>
              <a:t> </a:t>
            </a:r>
            <a:r>
              <a:rPr lang="en-US" b="1"/>
              <a:t>Students become  custodians of their place. </a:t>
            </a:r>
            <a:r>
              <a:rPr lang="en-US"/>
              <a:t> </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B453D56-1CD8-44FD-990F-6271B555AA9D}" type="slidenum">
              <a:rPr lang="en-US"/>
              <a:t>4</a:t>
            </a:fld>
            <a:endParaRPr lang="en-US"/>
          </a:p>
        </p:txBody>
      </p:sp>
    </p:spTree>
    <p:extLst>
      <p:ext uri="{BB962C8B-B14F-4D97-AF65-F5344CB8AC3E}">
        <p14:creationId xmlns:p14="http://schemas.microsoft.com/office/powerpoint/2010/main" val="2838190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13998-816F-7AE3-BCB2-4859B12DD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4132E2-8097-0FCE-9532-364A06C3D9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C56085-9FF9-AED9-9EEA-232A91F19E97}"/>
              </a:ext>
            </a:extLst>
          </p:cNvPr>
          <p:cNvSpPr>
            <a:spLocks noGrp="1"/>
          </p:cNvSpPr>
          <p:nvPr>
            <p:ph type="body" idx="1"/>
          </p:nvPr>
        </p:nvSpPr>
        <p:spPr/>
        <p:txBody>
          <a:bodyPr/>
          <a:lstStyle/>
          <a:p>
            <a:pPr>
              <a:defRPr/>
            </a:pPr>
            <a:r>
              <a:rPr lang="en-US">
                <a:latin typeface="Calibri"/>
                <a:ea typeface="Calibri"/>
                <a:cs typeface="Calibri"/>
              </a:rPr>
              <a:t>SJ &amp;</a:t>
            </a:r>
            <a:r>
              <a:rPr lang="en-US" sz="1200" b="0" i="0">
                <a:effectLst/>
                <a:latin typeface="Calibri"/>
                <a:ea typeface="Calibri"/>
                <a:cs typeface="Calibri"/>
              </a:rPr>
              <a:t> </a:t>
            </a:r>
            <a:r>
              <a:rPr lang="en-US">
                <a:latin typeface="Calibri"/>
                <a:ea typeface="Calibri"/>
                <a:cs typeface="Calibri"/>
              </a:rPr>
              <a:t>LS </a:t>
            </a:r>
            <a:endParaRPr lang="en-GB" b="1">
              <a:latin typeface="Times New Roman"/>
              <a:ea typeface="Calibri"/>
              <a:cs typeface="Times New Roman"/>
            </a:endParaRPr>
          </a:p>
          <a:p>
            <a:pPr>
              <a:defRPr/>
            </a:pPr>
            <a:r>
              <a:rPr lang="en-US" b="1">
                <a:latin typeface="Calibri"/>
                <a:ea typeface="Calibri"/>
                <a:cs typeface="Calibri"/>
              </a:rPr>
              <a:t>Sense</a:t>
            </a:r>
            <a:r>
              <a:rPr lang="en-US" sz="1200" b="1" i="0">
                <a:effectLst/>
                <a:latin typeface="Calibri"/>
                <a:ea typeface="Calibri"/>
                <a:cs typeface="Calibri"/>
              </a:rPr>
              <a:t> of place -</a:t>
            </a:r>
            <a:r>
              <a:rPr lang="en-US" b="1">
                <a:latin typeface="Calibri"/>
                <a:ea typeface="Calibri"/>
                <a:cs typeface="Calibri"/>
              </a:rPr>
              <a:t> </a:t>
            </a:r>
            <a:endParaRPr lang="en-GB" b="1">
              <a:solidFill>
                <a:srgbClr val="000000"/>
              </a:solidFill>
              <a:latin typeface="Times New Roman"/>
              <a:ea typeface="Calibri"/>
              <a:cs typeface="Times New Roman"/>
            </a:endParaRPr>
          </a:p>
          <a:p>
            <a:pPr>
              <a:lnSpc>
                <a:spcPts val="1639"/>
              </a:lnSpc>
              <a:spcBef>
                <a:spcPts val="0"/>
              </a:spcBef>
              <a:spcAft>
                <a:spcPts val="0"/>
              </a:spcAft>
              <a:defRPr/>
            </a:pPr>
            <a:r>
              <a:rPr lang="en-GB">
                <a:solidFill>
                  <a:srgbClr val="000000"/>
                </a:solidFill>
                <a:latin typeface="Calibri"/>
                <a:ea typeface="Calibri"/>
                <a:cs typeface="Calibri"/>
              </a:rPr>
              <a:t> </a:t>
            </a:r>
            <a:r>
              <a:rPr lang="en-GB" sz="1200" b="0" i="0">
                <a:solidFill>
                  <a:srgbClr val="000000"/>
                </a:solidFill>
                <a:effectLst/>
                <a:latin typeface="Calibri"/>
                <a:ea typeface="Calibri"/>
                <a:cs typeface="Calibri"/>
              </a:rPr>
              <a:t>D</a:t>
            </a:r>
            <a:r>
              <a:rPr lang="en-GB" b="1">
                <a:latin typeface="Times New Roman"/>
                <a:cs typeface="Times New Roman"/>
              </a:rPr>
              <a:t>eep, personal, and emotional connection</a:t>
            </a:r>
            <a:r>
              <a:rPr lang="en-GB">
                <a:latin typeface="Times New Roman"/>
                <a:cs typeface="Times New Roman"/>
              </a:rPr>
              <a:t> with a particular location through </a:t>
            </a:r>
            <a:r>
              <a:rPr lang="en-GB" b="1">
                <a:latin typeface="Times New Roman"/>
                <a:cs typeface="Times New Roman"/>
              </a:rPr>
              <a:t>lived experience, cultural meaning, and engagement</a:t>
            </a:r>
            <a:r>
              <a:rPr lang="en-GB">
                <a:latin typeface="Times New Roman"/>
                <a:cs typeface="Times New Roman"/>
              </a:rPr>
              <a:t>.</a:t>
            </a:r>
            <a:endParaRPr lang="en-GB" b="1">
              <a:latin typeface="Times New Roman"/>
              <a:cs typeface="Times New Roman"/>
            </a:endParaRPr>
          </a:p>
          <a:p>
            <a:pPr>
              <a:buNone/>
            </a:pPr>
            <a:r>
              <a:rPr lang="en-GB">
                <a:latin typeface="Times New Roman"/>
                <a:cs typeface="Times New Roman"/>
              </a:rPr>
              <a:t> about understanding:</a:t>
            </a:r>
          </a:p>
          <a:p>
            <a:pPr>
              <a:buFont typeface="Arial" panose="020B0604020202020204" pitchFamily="34" charset="0"/>
              <a:buChar char="•"/>
            </a:pPr>
            <a:r>
              <a:rPr lang="en-GB">
                <a:latin typeface="Times New Roman"/>
                <a:cs typeface="Times New Roman"/>
              </a:rPr>
              <a:t>The </a:t>
            </a:r>
            <a:r>
              <a:rPr lang="en-GB" b="1">
                <a:latin typeface="Times New Roman"/>
                <a:cs typeface="Times New Roman"/>
              </a:rPr>
              <a:t>history</a:t>
            </a:r>
            <a:r>
              <a:rPr lang="en-GB">
                <a:latin typeface="Times New Roman"/>
                <a:cs typeface="Times New Roman"/>
              </a:rPr>
              <a:t>, </a:t>
            </a:r>
            <a:r>
              <a:rPr lang="en-GB" b="1">
                <a:latin typeface="Times New Roman"/>
                <a:cs typeface="Times New Roman"/>
              </a:rPr>
              <a:t>stories</a:t>
            </a:r>
            <a:r>
              <a:rPr lang="en-GB">
                <a:latin typeface="Times New Roman"/>
                <a:cs typeface="Times New Roman"/>
              </a:rPr>
              <a:t>, and </a:t>
            </a:r>
            <a:r>
              <a:rPr lang="en-GB" b="1">
                <a:latin typeface="Times New Roman"/>
                <a:cs typeface="Times New Roman"/>
              </a:rPr>
              <a:t>people</a:t>
            </a:r>
            <a:r>
              <a:rPr lang="en-GB">
                <a:latin typeface="Times New Roman"/>
                <a:cs typeface="Times New Roman"/>
              </a:rPr>
              <a:t> connected to a place</a:t>
            </a:r>
          </a:p>
          <a:p>
            <a:pPr>
              <a:buFont typeface="Arial" panose="020B0604020202020204" pitchFamily="34" charset="0"/>
              <a:buChar char="•"/>
            </a:pPr>
            <a:r>
              <a:rPr lang="en-GB">
                <a:latin typeface="Times New Roman"/>
                <a:cs typeface="Times New Roman"/>
              </a:rPr>
              <a:t>The </a:t>
            </a:r>
            <a:r>
              <a:rPr lang="en-GB" b="1">
                <a:latin typeface="Times New Roman"/>
                <a:cs typeface="Times New Roman"/>
              </a:rPr>
              <a:t>values</a:t>
            </a:r>
            <a:r>
              <a:rPr lang="en-GB">
                <a:latin typeface="Times New Roman"/>
                <a:cs typeface="Times New Roman"/>
              </a:rPr>
              <a:t>, </a:t>
            </a:r>
            <a:r>
              <a:rPr lang="en-GB" b="1">
                <a:latin typeface="Times New Roman"/>
                <a:cs typeface="Times New Roman"/>
              </a:rPr>
              <a:t>meanings</a:t>
            </a:r>
            <a:r>
              <a:rPr lang="en-GB">
                <a:latin typeface="Times New Roman"/>
                <a:cs typeface="Times New Roman"/>
              </a:rPr>
              <a:t>, and </a:t>
            </a:r>
            <a:r>
              <a:rPr lang="en-GB" b="1">
                <a:latin typeface="Times New Roman"/>
                <a:cs typeface="Times New Roman"/>
              </a:rPr>
              <a:t>emotions</a:t>
            </a:r>
            <a:r>
              <a:rPr lang="en-GB">
                <a:latin typeface="Times New Roman"/>
                <a:cs typeface="Times New Roman"/>
              </a:rPr>
              <a:t> associated with it</a:t>
            </a:r>
            <a:endParaRPr lang="en-GB" sz="1200" b="0" i="0">
              <a:solidFill>
                <a:srgbClr val="000000"/>
              </a:solidFill>
              <a:effectLst/>
              <a:latin typeface="Times New Roman"/>
              <a:cs typeface="Times New Roman"/>
            </a:endParaRPr>
          </a:p>
          <a:p>
            <a:pPr>
              <a:defRPr/>
            </a:pPr>
            <a:r>
              <a:rPr lang="en-US" b="1">
                <a:solidFill>
                  <a:srgbClr val="000000"/>
                </a:solidFill>
                <a:latin typeface="Times New Roman"/>
                <a:cs typeface="Times New Roman"/>
              </a:rPr>
              <a:t>having students come to know ‘their places’ is the starting point for most meaningful learning </a:t>
            </a:r>
            <a:r>
              <a:rPr lang="en-US">
                <a:solidFill>
                  <a:srgbClr val="000000"/>
                </a:solidFill>
                <a:latin typeface="Times New Roman"/>
                <a:cs typeface="Times New Roman"/>
              </a:rPr>
              <a:t>.(Smith and Sobel, 2010 in Beames et al. 2011)  </a:t>
            </a:r>
            <a:endParaRPr lang="en-US">
              <a:latin typeface="Times New Roman"/>
              <a:cs typeface="Times New Roman"/>
            </a:endParaRPr>
          </a:p>
          <a:p>
            <a:pPr>
              <a:defRPr/>
            </a:pPr>
            <a:endParaRPr lang="en-US">
              <a:solidFill>
                <a:srgbClr val="000000"/>
              </a:solidFill>
              <a:latin typeface="Times New Roman"/>
              <a:ea typeface="Calibri"/>
              <a:cs typeface="Times New Roman"/>
            </a:endParaRPr>
          </a:p>
          <a:p>
            <a:pPr>
              <a:defRPr/>
            </a:pPr>
            <a:r>
              <a:rPr lang="en-US" b="1">
                <a:solidFill>
                  <a:srgbClr val="555555"/>
                </a:solidFill>
                <a:latin typeface="Times New Roman"/>
                <a:ea typeface="Calibri"/>
                <a:cs typeface="Times New Roman"/>
              </a:rPr>
              <a:t>Leads to </a:t>
            </a:r>
            <a:endParaRPr lang="en-US" sz="1200" b="1">
              <a:solidFill>
                <a:srgbClr val="555555"/>
              </a:solidFill>
              <a:ea typeface="Calibri" panose="020F0502020204030204" pitchFamily="34" charset="0"/>
              <a:cs typeface="Times New Roman"/>
            </a:endParaRPr>
          </a:p>
          <a:p>
            <a:r>
              <a:rPr lang="en-US">
                <a:solidFill>
                  <a:srgbClr val="555555"/>
                </a:solidFill>
                <a:latin typeface="Times New Roman"/>
                <a:ea typeface="Calibri"/>
                <a:cs typeface="Times New Roman"/>
              </a:rPr>
              <a:t>Developing sense of </a:t>
            </a:r>
            <a:r>
              <a:rPr lang="en-US" b="1">
                <a:solidFill>
                  <a:srgbClr val="555555"/>
                </a:solidFill>
                <a:latin typeface="Times New Roman"/>
                <a:ea typeface="Calibri"/>
                <a:cs typeface="Times New Roman"/>
              </a:rPr>
              <a:t> belonging &amp; identity</a:t>
            </a:r>
            <a:r>
              <a:rPr lang="en-US">
                <a:solidFill>
                  <a:srgbClr val="555555"/>
                </a:solidFill>
                <a:latin typeface="Times New Roman"/>
                <a:ea typeface="Calibri"/>
                <a:cs typeface="Times New Roman"/>
              </a:rPr>
              <a:t>  (Sobel, 2004; </a:t>
            </a:r>
            <a:r>
              <a:rPr lang="en-US">
                <a:solidFill>
                  <a:srgbClr val="555555"/>
                </a:solidFill>
                <a:latin typeface="Times New Roman"/>
                <a:cs typeface="Times New Roman"/>
              </a:rPr>
              <a:t>Beames et al. 2011)</a:t>
            </a:r>
            <a:endParaRPr lang="en-US">
              <a:latin typeface="Times New Roman"/>
              <a:cs typeface="Times New Roman"/>
            </a:endParaRPr>
          </a:p>
          <a:p>
            <a:endParaRPr lang="en-US">
              <a:solidFill>
                <a:srgbClr val="555555"/>
              </a:solidFill>
              <a:latin typeface="Times New Roman"/>
              <a:ea typeface="Calibri"/>
              <a:cs typeface="Times New Roman"/>
            </a:endParaRPr>
          </a:p>
          <a:p>
            <a:r>
              <a:rPr lang="en-US" b="1">
                <a:solidFill>
                  <a:srgbClr val="555555"/>
                </a:solidFill>
                <a:latin typeface="Times New Roman"/>
                <a:ea typeface="Calibri"/>
                <a:cs typeface="Times New Roman"/>
              </a:rPr>
              <a:t>Leads to </a:t>
            </a:r>
          </a:p>
          <a:p>
            <a:r>
              <a:rPr lang="en-US" b="1">
                <a:solidFill>
                  <a:srgbClr val="555555"/>
                </a:solidFill>
                <a:latin typeface="Times New Roman"/>
                <a:cs typeface="Times New Roman"/>
              </a:rPr>
              <a:t>Caring for your community</a:t>
            </a:r>
            <a:r>
              <a:rPr lang="en-US">
                <a:solidFill>
                  <a:srgbClr val="555555"/>
                </a:solidFill>
                <a:latin typeface="Times New Roman"/>
                <a:cs typeface="Times New Roman"/>
              </a:rPr>
              <a:t> &amp; local environment (Sobel, 2004)</a:t>
            </a:r>
            <a:endParaRPr lang="en-US">
              <a:latin typeface="Times New Roman"/>
              <a:cs typeface="Times New Roman"/>
            </a:endParaRPr>
          </a:p>
          <a:p>
            <a:r>
              <a:rPr lang="en-US">
                <a:solidFill>
                  <a:srgbClr val="555555"/>
                </a:solidFill>
                <a:latin typeface="Times New Roman"/>
                <a:cs typeface="Times New Roman"/>
              </a:rPr>
              <a:t>For teachers of primary history – </a:t>
            </a:r>
            <a:r>
              <a:rPr lang="en-US" b="1">
                <a:solidFill>
                  <a:srgbClr val="555555"/>
                </a:solidFill>
                <a:latin typeface="Times New Roman"/>
                <a:cs typeface="Times New Roman"/>
              </a:rPr>
              <a:t>developing empathy, emotional connection</a:t>
            </a:r>
            <a:r>
              <a:rPr lang="en-US">
                <a:solidFill>
                  <a:srgbClr val="555555"/>
                </a:solidFill>
                <a:latin typeface="Times New Roman"/>
                <a:cs typeface="Times New Roman"/>
              </a:rPr>
              <a:t>.</a:t>
            </a:r>
          </a:p>
          <a:p>
            <a:r>
              <a:rPr lang="en-US">
                <a:solidFill>
                  <a:srgbClr val="555555"/>
                </a:solidFill>
                <a:latin typeface="Times New Roman"/>
                <a:cs typeface="Times New Roman"/>
              </a:rPr>
              <a:t> Responsibility to carry </a:t>
            </a:r>
            <a:r>
              <a:rPr lang="en-US" b="1">
                <a:solidFill>
                  <a:srgbClr val="555555"/>
                </a:solidFill>
                <a:latin typeface="Times New Roman"/>
                <a:cs typeface="Times New Roman"/>
              </a:rPr>
              <a:t>forward the stories of the places they are connected to.</a:t>
            </a:r>
          </a:p>
          <a:p>
            <a:endParaRPr lang="en-US" b="1">
              <a:solidFill>
                <a:srgbClr val="555555"/>
              </a:solidFill>
              <a:latin typeface="Times New Roman"/>
              <a:cs typeface="Times New Roman"/>
            </a:endParaRPr>
          </a:p>
          <a:p>
            <a:r>
              <a:rPr lang="en-US" b="0">
                <a:solidFill>
                  <a:srgbClr val="555555"/>
                </a:solidFill>
                <a:latin typeface="Times New Roman"/>
                <a:cs typeface="Times New Roman"/>
              </a:rPr>
              <a:t>Place-based-pedagogy is therefore aligned with contemporary educational theory which places value on connectivism, learner agency, communities of learning and adaptability to change – challenging neoliberal educational agendas which </a:t>
            </a:r>
            <a:r>
              <a:rPr lang="en-US" b="0" err="1">
                <a:solidFill>
                  <a:srgbClr val="555555"/>
                </a:solidFill>
                <a:latin typeface="Times New Roman"/>
                <a:cs typeface="Times New Roman"/>
              </a:rPr>
              <a:t>emphasise</a:t>
            </a:r>
            <a:r>
              <a:rPr lang="en-US" b="0">
                <a:solidFill>
                  <a:srgbClr val="555555"/>
                </a:solidFill>
                <a:latin typeface="Times New Roman"/>
                <a:cs typeface="Times New Roman"/>
              </a:rPr>
              <a:t> individual performativity. </a:t>
            </a:r>
          </a:p>
          <a:p>
            <a:r>
              <a:rPr lang="en-GB" b="0">
                <a:solidFill>
                  <a:srgbClr val="555555"/>
                </a:solidFill>
                <a:latin typeface="Times New Roman"/>
                <a:cs typeface="Times New Roman"/>
              </a:rPr>
              <a:t>PBP </a:t>
            </a:r>
            <a:r>
              <a:rPr lang="en-GB" sz="1200" b="0" i="0" u="none" strike="noStrike" kern="1200" baseline="0">
                <a:solidFill>
                  <a:schemeClr val="tx1"/>
                </a:solidFill>
                <a:latin typeface="+mn-lt"/>
                <a:ea typeface="+mn-ea"/>
                <a:cs typeface="+mn-cs"/>
              </a:rPr>
              <a:t>introduces responsiveness, risk and challenge; and supports students, teachers and groups to build resilience and resourcefulness in varying contexts (Beames et al, 2024).</a:t>
            </a:r>
          </a:p>
          <a:p>
            <a:r>
              <a:rPr lang="en-GB" sz="1200" b="0" i="0" u="none" strike="noStrike" kern="1200" baseline="0">
                <a:solidFill>
                  <a:schemeClr val="tx1"/>
                </a:solidFill>
                <a:latin typeface="+mn-lt"/>
                <a:ea typeface="+mn-ea"/>
                <a:cs typeface="+mn-cs"/>
              </a:rPr>
              <a:t> It can therefore be considered as part of an alternative vision for the development of cultural and world centred capital, which has the potential to </a:t>
            </a:r>
            <a:r>
              <a:rPr lang="en-GB" sz="1200" b="1" i="1" u="none" strike="noStrike" kern="1200" baseline="0">
                <a:solidFill>
                  <a:schemeClr val="tx1"/>
                </a:solidFill>
                <a:latin typeface="+mn-lt"/>
                <a:ea typeface="+mn-ea"/>
                <a:cs typeface="+mn-cs"/>
              </a:rPr>
              <a:t>transform</a:t>
            </a:r>
            <a:r>
              <a:rPr lang="en-GB" sz="1200" b="0" i="0" u="none" strike="noStrike" kern="1200" baseline="0">
                <a:solidFill>
                  <a:schemeClr val="tx1"/>
                </a:solidFill>
                <a:latin typeface="+mn-lt"/>
                <a:ea typeface="+mn-ea"/>
                <a:cs typeface="+mn-cs"/>
              </a:rPr>
              <a:t> mainstream educational practice to redirect us to the </a:t>
            </a:r>
            <a:r>
              <a:rPr lang="en-GB" sz="1200" b="0" i="1" u="none" strike="noStrike" kern="1200" baseline="0">
                <a:solidFill>
                  <a:schemeClr val="tx1"/>
                </a:solidFill>
                <a:latin typeface="+mn-lt"/>
                <a:ea typeface="+mn-ea"/>
                <a:cs typeface="+mn-cs"/>
              </a:rPr>
              <a:t>process </a:t>
            </a:r>
            <a:r>
              <a:rPr lang="en-GB" sz="1200" b="0" i="0" u="none" strike="noStrike" kern="1200" baseline="0">
                <a:solidFill>
                  <a:schemeClr val="tx1"/>
                </a:solidFill>
                <a:latin typeface="+mn-lt"/>
                <a:ea typeface="+mn-ea"/>
                <a:cs typeface="+mn-cs"/>
              </a:rPr>
              <a:t>of education, which visualises </a:t>
            </a:r>
            <a:r>
              <a:rPr lang="en-GB" sz="1200" b="1" i="1" u="none" strike="noStrike" kern="1200" baseline="0">
                <a:solidFill>
                  <a:schemeClr val="tx1"/>
                </a:solidFill>
                <a:latin typeface="+mn-lt"/>
                <a:ea typeface="+mn-ea"/>
                <a:cs typeface="+mn-cs"/>
              </a:rPr>
              <a:t>teaching</a:t>
            </a:r>
          </a:p>
          <a:p>
            <a:r>
              <a:rPr lang="en-GB" sz="1200" b="1" i="0" u="none" strike="noStrike" kern="1200" baseline="0">
                <a:solidFill>
                  <a:schemeClr val="tx1"/>
                </a:solidFill>
                <a:latin typeface="+mn-lt"/>
                <a:ea typeface="+mn-ea"/>
                <a:cs typeface="+mn-cs"/>
              </a:rPr>
              <a:t>as a variety of encounters between people, histories – past, present and future-  and place.</a:t>
            </a:r>
          </a:p>
        </p:txBody>
      </p:sp>
      <p:sp>
        <p:nvSpPr>
          <p:cNvPr id="4" name="Slide Number Placeholder 3">
            <a:extLst>
              <a:ext uri="{FF2B5EF4-FFF2-40B4-BE49-F238E27FC236}">
                <a16:creationId xmlns:a16="http://schemas.microsoft.com/office/drawing/2014/main" id="{790D8BAA-0F9E-7790-5C7C-56D0D66E185E}"/>
              </a:ext>
            </a:extLst>
          </p:cNvPr>
          <p:cNvSpPr>
            <a:spLocks noGrp="1"/>
          </p:cNvSpPr>
          <p:nvPr>
            <p:ph type="sldNum" sz="quarter" idx="5"/>
          </p:nvPr>
        </p:nvSpPr>
        <p:spPr/>
        <p:txBody>
          <a:bodyPr/>
          <a:lstStyle/>
          <a:p>
            <a:pPr>
              <a:defRPr/>
            </a:pPr>
            <a:fld id="{CFB9AFE8-A1FD-BA45-BEA1-5878DF3BB5FD}" type="slidenum">
              <a:rPr lang="en-GB" altLang="en-US" smtClean="0"/>
              <a:pPr>
                <a:defRPr/>
              </a:pPr>
              <a:t>5</a:t>
            </a:fld>
            <a:endParaRPr lang="en-GB" altLang="en-US"/>
          </a:p>
        </p:txBody>
      </p:sp>
    </p:spTree>
    <p:extLst>
      <p:ext uri="{BB962C8B-B14F-4D97-AF65-F5344CB8AC3E}">
        <p14:creationId xmlns:p14="http://schemas.microsoft.com/office/powerpoint/2010/main" val="3668289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solidFill>
                  <a:srgbClr val="000000"/>
                </a:solidFill>
                <a:latin typeface="Times New Roman"/>
                <a:cs typeface="Times New Roman"/>
              </a:rPr>
              <a:t> SJ</a:t>
            </a:r>
            <a:endParaRPr lang="en-GB" sz="1200" b="0" i="0">
              <a:solidFill>
                <a:srgbClr val="000000"/>
              </a:solidFill>
              <a:effectLst/>
              <a:latin typeface="Times New Roman"/>
              <a:ea typeface="Calibri"/>
              <a:cs typeface="Times New Roman"/>
            </a:endParaRPr>
          </a:p>
          <a:p>
            <a:endParaRPr lang="en-US">
              <a:latin typeface="Times New Roman"/>
              <a:cs typeface="Times New Roman"/>
            </a:endParaRPr>
          </a:p>
          <a:p>
            <a:pPr marL="342900" indent="-342900">
              <a:spcBef>
                <a:spcPts val="0"/>
              </a:spcBef>
              <a:spcAft>
                <a:spcPts val="0"/>
              </a:spcAft>
              <a:buAutoNum type="arabicPeriod"/>
            </a:pPr>
            <a:r>
              <a:rPr lang="en-US" b="1">
                <a:latin typeface="Times New Roman"/>
                <a:cs typeface="Times New Roman"/>
              </a:rPr>
              <a:t>Exploring the local environment </a:t>
            </a:r>
            <a:r>
              <a:rPr lang="en-GB" i="1">
                <a:latin typeface="Times New Roman"/>
                <a:cs typeface="Times New Roman"/>
              </a:rPr>
              <a:t>.</a:t>
            </a:r>
            <a:r>
              <a:rPr lang="en-US">
                <a:latin typeface="Times New Roman"/>
                <a:cs typeface="Times New Roman"/>
              </a:rPr>
              <a:t> Learning that take place in local environment. Direct physical engagement </a:t>
            </a:r>
            <a:r>
              <a:rPr lang="en-US" i="1">
                <a:latin typeface="Times New Roman"/>
                <a:cs typeface="Times New Roman"/>
              </a:rPr>
              <a:t>(Beames &amp; Atencio, 2008; Maeda, 2005; </a:t>
            </a:r>
            <a:r>
              <a:rPr lang="en-US" i="1" err="1">
                <a:latin typeface="Times New Roman"/>
                <a:cs typeface="Times New Roman"/>
              </a:rPr>
              <a:t>Rickinson</a:t>
            </a:r>
            <a:r>
              <a:rPr lang="en-US" i="1">
                <a:latin typeface="Times New Roman"/>
                <a:cs typeface="Times New Roman"/>
              </a:rPr>
              <a:t> et al., 2004; cited in </a:t>
            </a:r>
            <a:r>
              <a:rPr lang="en-GB" i="1">
                <a:latin typeface="Times New Roman"/>
                <a:cs typeface="Times New Roman"/>
              </a:rPr>
              <a:t>Beames and Ross, 2010). </a:t>
            </a:r>
            <a:endParaRPr lang="en-US" i="1">
              <a:latin typeface="Times New Roman"/>
              <a:cs typeface="Times New Roman"/>
            </a:endParaRPr>
          </a:p>
          <a:p>
            <a:pPr marL="342900" indent="-342900">
              <a:spcBef>
                <a:spcPts val="0"/>
              </a:spcBef>
              <a:spcAft>
                <a:spcPts val="0"/>
              </a:spcAft>
              <a:buAutoNum type="arabicPeriod"/>
            </a:pPr>
            <a:endParaRPr lang="en-GB" i="1">
              <a:latin typeface="Times New Roman"/>
              <a:cs typeface="Times New Roman"/>
            </a:endParaRPr>
          </a:p>
          <a:p>
            <a:pPr marL="285750" indent="-285750">
              <a:spcBef>
                <a:spcPct val="20000"/>
              </a:spcBef>
              <a:buAutoNum type="arabicPeriod"/>
            </a:pPr>
            <a:r>
              <a:rPr lang="en-GB" b="1">
                <a:latin typeface="Times New Roman"/>
                <a:cs typeface="Times New Roman"/>
              </a:rPr>
              <a:t>First-hand</a:t>
            </a:r>
            <a:r>
              <a:rPr lang="en-US">
                <a:latin typeface="Times New Roman"/>
                <a:cs typeface="Times New Roman"/>
              </a:rPr>
              <a:t>, </a:t>
            </a:r>
            <a:r>
              <a:rPr lang="en-US" b="1">
                <a:latin typeface="Times New Roman"/>
                <a:cs typeface="Times New Roman"/>
              </a:rPr>
              <a:t>real-world learning </a:t>
            </a:r>
            <a:r>
              <a:rPr lang="en-US" i="1">
                <a:latin typeface="Times New Roman"/>
                <a:cs typeface="Times New Roman"/>
              </a:rPr>
              <a:t>(</a:t>
            </a:r>
            <a:r>
              <a:rPr lang="en-GB" i="1">
                <a:latin typeface="Times New Roman"/>
                <a:cs typeface="Times New Roman"/>
              </a:rPr>
              <a:t>Waite, 2013). Getting outside in the environment. I</a:t>
            </a:r>
            <a:r>
              <a:rPr lang="en-GB">
                <a:latin typeface="Times New Roman"/>
                <a:cs typeface="Times New Roman"/>
              </a:rPr>
              <a:t>t's not passive- you're experiencing things first hand. Direct interaction builds a sense of place </a:t>
            </a:r>
            <a:r>
              <a:rPr lang="en-GB" i="1">
                <a:latin typeface="Times New Roman"/>
                <a:cs typeface="Times New Roman"/>
              </a:rPr>
              <a:t>(Sobel, 2004).</a:t>
            </a:r>
            <a:endParaRPr lang="en-US">
              <a:latin typeface="Times New Roman"/>
              <a:cs typeface="Times New Roman"/>
            </a:endParaRPr>
          </a:p>
          <a:p>
            <a:pPr marL="285750" indent="-285750">
              <a:spcBef>
                <a:spcPct val="20000"/>
              </a:spcBef>
              <a:buAutoNum type="arabicPeriod"/>
            </a:pPr>
            <a:endParaRPr lang="en-GB" i="1">
              <a:latin typeface="Times New Roman"/>
              <a:cs typeface="Times New Roman"/>
            </a:endParaRPr>
          </a:p>
          <a:p>
            <a:pPr marL="285750" indent="-285750">
              <a:spcBef>
                <a:spcPct val="20000"/>
              </a:spcBef>
              <a:buAutoNum type="arabicPeriod"/>
            </a:pPr>
            <a:r>
              <a:rPr lang="en-GB" b="1">
                <a:latin typeface="Times New Roman"/>
                <a:cs typeface="Times New Roman"/>
              </a:rPr>
              <a:t>Experiential, active learning </a:t>
            </a:r>
            <a:r>
              <a:rPr lang="en-GB" i="1">
                <a:latin typeface="Times New Roman"/>
                <a:cs typeface="Times New Roman"/>
              </a:rPr>
              <a:t>(Isreal, 2012; Waite 2013; </a:t>
            </a:r>
            <a:r>
              <a:rPr lang="en-US" i="1">
                <a:latin typeface="Times New Roman"/>
                <a:cs typeface="Times New Roman"/>
              </a:rPr>
              <a:t>Yemini et al. 2023</a:t>
            </a:r>
            <a:r>
              <a:rPr lang="en-GB" i="1">
                <a:latin typeface="Times New Roman"/>
                <a:cs typeface="Times New Roman"/>
              </a:rPr>
              <a:t>) </a:t>
            </a:r>
            <a:r>
              <a:rPr lang="en-US">
                <a:latin typeface="Times New Roman"/>
                <a:cs typeface="Times New Roman"/>
              </a:rPr>
              <a:t>Encourages learners to </a:t>
            </a:r>
            <a:r>
              <a:rPr lang="en-US" b="1">
                <a:latin typeface="Times New Roman"/>
                <a:cs typeface="Times New Roman"/>
              </a:rPr>
              <a:t>investigate and question</a:t>
            </a:r>
            <a:r>
              <a:rPr lang="en-US">
                <a:latin typeface="Times New Roman"/>
                <a:cs typeface="Times New Roman"/>
              </a:rPr>
              <a:t> their environment. W</a:t>
            </a:r>
            <a:r>
              <a:rPr lang="en-GB">
                <a:latin typeface="Times New Roman"/>
                <a:cs typeface="Times New Roman"/>
              </a:rPr>
              <a:t>hy is this place like it is? Why is this place important?</a:t>
            </a:r>
            <a:endParaRPr lang="en-US">
              <a:latin typeface="Times New Roman"/>
              <a:cs typeface="Times New Roman"/>
            </a:endParaRPr>
          </a:p>
          <a:p>
            <a:pPr marL="285750" indent="-285750">
              <a:spcBef>
                <a:spcPct val="20000"/>
              </a:spcBef>
              <a:buAutoNum type="arabicPeriod"/>
            </a:pPr>
            <a:endParaRPr lang="en-GB">
              <a:latin typeface="Times New Roman"/>
              <a:cs typeface="Times New Roman"/>
            </a:endParaRPr>
          </a:p>
          <a:p>
            <a:pPr marL="285750" indent="-285750">
              <a:spcBef>
                <a:spcPct val="20000"/>
              </a:spcBef>
              <a:buAutoNum type="arabicPeriod"/>
            </a:pPr>
            <a:r>
              <a:rPr lang="en-US">
                <a:latin typeface="Times New Roman"/>
                <a:cs typeface="Times New Roman"/>
              </a:rPr>
              <a:t>Incorporating </a:t>
            </a:r>
            <a:r>
              <a:rPr lang="en-US" b="1">
                <a:latin typeface="Times New Roman"/>
                <a:cs typeface="Times New Roman"/>
              </a:rPr>
              <a:t>students lived experiences. As we did in our starter activity, we incorporate student-teachers own experiences. </a:t>
            </a:r>
            <a:r>
              <a:rPr lang="en-US">
                <a:latin typeface="Times New Roman"/>
                <a:cs typeface="Times New Roman"/>
              </a:rPr>
              <a:t>Our connections to place and personal histories are entwined. </a:t>
            </a:r>
          </a:p>
          <a:p>
            <a:pPr marL="285750" indent="-285750">
              <a:spcBef>
                <a:spcPct val="20000"/>
              </a:spcBef>
              <a:buAutoNum type="arabicPeriod"/>
            </a:pPr>
            <a:endParaRPr lang="en-GB" b="1">
              <a:latin typeface="Times New Roman"/>
              <a:cs typeface="Times New Roman"/>
            </a:endParaRPr>
          </a:p>
          <a:p>
            <a:pPr marL="285750" indent="-285750">
              <a:spcBef>
                <a:spcPct val="20000"/>
              </a:spcBef>
              <a:buAutoNum type="arabicPeriod"/>
            </a:pPr>
            <a:r>
              <a:rPr lang="en-GB" b="1">
                <a:latin typeface="Times New Roman"/>
                <a:cs typeface="Times New Roman"/>
              </a:rPr>
              <a:t>Interdisciplinary</a:t>
            </a:r>
            <a:r>
              <a:rPr lang="en-GB">
                <a:latin typeface="Times New Roman"/>
                <a:cs typeface="Times New Roman"/>
              </a:rPr>
              <a:t> </a:t>
            </a:r>
            <a:r>
              <a:rPr lang="en-US" i="1">
                <a:latin typeface="Times New Roman"/>
                <a:cs typeface="Times New Roman"/>
              </a:rPr>
              <a:t>(Gruenewald, Koppelman and Elam, 2007). </a:t>
            </a:r>
            <a:r>
              <a:rPr lang="en-US" b="1">
                <a:latin typeface="Times New Roman"/>
                <a:cs typeface="Times New Roman"/>
              </a:rPr>
              <a:t>Weaves local history, culture and environment together</a:t>
            </a:r>
            <a:r>
              <a:rPr lang="en-US">
                <a:latin typeface="Times New Roman"/>
                <a:cs typeface="Times New Roman"/>
              </a:rPr>
              <a:t> –</a:t>
            </a:r>
            <a:r>
              <a:rPr lang="en-US" b="1">
                <a:latin typeface="Times New Roman"/>
                <a:cs typeface="Times New Roman"/>
              </a:rPr>
              <a:t>seeing connections</a:t>
            </a:r>
            <a:r>
              <a:rPr lang="en-US">
                <a:latin typeface="Times New Roman"/>
                <a:cs typeface="Times New Roman"/>
              </a:rPr>
              <a:t>. History -  </a:t>
            </a:r>
            <a:r>
              <a:rPr lang="en-US" b="1">
                <a:latin typeface="Times New Roman"/>
                <a:cs typeface="Times New Roman"/>
              </a:rPr>
              <a:t>the story of the land you are standing on (Sobel, 2004). </a:t>
            </a:r>
          </a:p>
          <a:p>
            <a:pPr marL="285750" indent="-285750">
              <a:spcBef>
                <a:spcPct val="20000"/>
              </a:spcBef>
              <a:buAutoNum type="arabicPeriod"/>
            </a:pPr>
            <a:endParaRPr lang="en-US" b="1">
              <a:cs typeface="Times New Roman" pitchFamily="18" charset="0"/>
            </a:endParaRPr>
          </a:p>
          <a:p>
            <a:endParaRPr lang="en-GB">
              <a:cs typeface="Times New Roman" pitchFamily="18" charset="0"/>
            </a:endParaRPr>
          </a:p>
        </p:txBody>
      </p:sp>
      <p:sp>
        <p:nvSpPr>
          <p:cNvPr id="4" name="Slide Number Placeholder 3"/>
          <p:cNvSpPr>
            <a:spLocks noGrp="1"/>
          </p:cNvSpPr>
          <p:nvPr>
            <p:ph type="sldNum" sz="quarter" idx="5"/>
          </p:nvPr>
        </p:nvSpPr>
        <p:spPr/>
        <p:txBody>
          <a:bodyPr/>
          <a:lstStyle/>
          <a:p>
            <a:fld id="{C34F12D1-A50E-4FF0-B471-AD372611F310}" type="slidenum">
              <a:rPr lang="en-GB" smtClean="0"/>
              <a:t>6</a:t>
            </a:fld>
            <a:endParaRPr lang="en-GB"/>
          </a:p>
        </p:txBody>
      </p:sp>
    </p:spTree>
    <p:extLst>
      <p:ext uri="{BB962C8B-B14F-4D97-AF65-F5344CB8AC3E}">
        <p14:creationId xmlns:p14="http://schemas.microsoft.com/office/powerpoint/2010/main" val="3535068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SJ</a:t>
            </a:r>
            <a:endParaRPr lang="en-GB"/>
          </a:p>
          <a:p>
            <a:r>
              <a:rPr lang="en-GB" b="1"/>
              <a:t> </a:t>
            </a:r>
            <a:endParaRPr lang="en-GB">
              <a:ea typeface="Calibri"/>
              <a:cs typeface="Calibri"/>
            </a:endParaRPr>
          </a:p>
          <a:p>
            <a:pPr lvl="0"/>
            <a:r>
              <a:rPr lang="en-US" sz="1200" b="1" kern="1200">
                <a:solidFill>
                  <a:schemeClr val="tx1"/>
                </a:solidFill>
                <a:effectLst/>
                <a:latin typeface="+mn-lt"/>
                <a:ea typeface="+mn-ea"/>
                <a:cs typeface="+mn-cs"/>
              </a:rPr>
              <a:t>What we do and why.</a:t>
            </a:r>
            <a:endParaRPr lang="en-GB" sz="1200" kern="1200">
              <a:solidFill>
                <a:schemeClr val="tx1"/>
              </a:solidFill>
              <a:effectLst/>
              <a:latin typeface="+mn-lt"/>
              <a:ea typeface="Calibri"/>
              <a:cs typeface="Calibri"/>
            </a:endParaRPr>
          </a:p>
          <a:p>
            <a:pPr lvl="0"/>
            <a:r>
              <a:rPr lang="en-US" sz="1200" kern="1200">
                <a:solidFill>
                  <a:schemeClr val="tx1"/>
                </a:solidFill>
                <a:effectLst/>
                <a:latin typeface="+mn-lt"/>
                <a:ea typeface="+mn-ea"/>
                <a:cs typeface="+mn-cs"/>
              </a:rPr>
              <a:t>Case studies – exemplifying practice</a:t>
            </a:r>
            <a:endParaRPr lang="en-GB"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Describing our teaching journey – thinking it’s a good thing – acting in line with our values then reflecting and understanding theory underpinning it.  </a:t>
            </a:r>
            <a:r>
              <a:rPr lang="en-US" sz="1200" kern="1200" err="1">
                <a:solidFill>
                  <a:schemeClr val="tx1"/>
                </a:solidFill>
                <a:effectLst/>
                <a:latin typeface="+mn-lt"/>
                <a:ea typeface="+mn-ea"/>
                <a:cs typeface="+mn-cs"/>
              </a:rPr>
              <a:t>Theorising</a:t>
            </a:r>
            <a:r>
              <a:rPr lang="en-US" sz="1200" kern="1200">
                <a:solidFill>
                  <a:schemeClr val="tx1"/>
                </a:solidFill>
                <a:effectLst/>
                <a:latin typeface="+mn-lt"/>
                <a:ea typeface="+mn-ea"/>
                <a:cs typeface="+mn-cs"/>
              </a:rPr>
              <a:t> the practice</a:t>
            </a:r>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EB453D56-1CD8-44FD-990F-6271B555AA9D}" type="slidenum">
              <a:rPr lang="en-GB" smtClean="0"/>
              <a:t>7</a:t>
            </a:fld>
            <a:endParaRPr lang="en-GB"/>
          </a:p>
        </p:txBody>
      </p:sp>
    </p:spTree>
    <p:extLst>
      <p:ext uri="{BB962C8B-B14F-4D97-AF65-F5344CB8AC3E}">
        <p14:creationId xmlns:p14="http://schemas.microsoft.com/office/powerpoint/2010/main" val="1236674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This module uses key aspects of York's history as a vehicle for exploring how experiences of, and attitudes to, education, childhood, family and mental health have changed over time. With a central focus on York the module will also provide an introduction to the city and the University’s place within it. You will consider cultural and social change, discussing mental health, wellbeing, leisure, family and community support and education. In addition, the module will look at how life for people has changed and consider the influence of Joseph Rowntree.</a:t>
            </a:r>
          </a:p>
          <a:p>
            <a:endParaRPr lang="en-GB" sz="1200" b="0" i="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EB453D56-1CD8-44FD-990F-6271B555AA9D}" type="slidenum">
              <a:rPr lang="en-GB" smtClean="0"/>
              <a:t>8</a:t>
            </a:fld>
            <a:endParaRPr lang="en-GB"/>
          </a:p>
        </p:txBody>
      </p:sp>
    </p:spTree>
    <p:extLst>
      <p:ext uri="{BB962C8B-B14F-4D97-AF65-F5344CB8AC3E}">
        <p14:creationId xmlns:p14="http://schemas.microsoft.com/office/powerpoint/2010/main" val="3840380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045" indent="-342045"/>
            <a:r>
              <a:rPr lang="en-US" sz="1200">
                <a:solidFill>
                  <a:srgbClr val="002060"/>
                </a:solidFill>
                <a:ea typeface="Calibri"/>
                <a:cs typeface="Calibri"/>
              </a:rPr>
              <a:t>Explore the local environment</a:t>
            </a:r>
            <a:r>
              <a:rPr lang="en-US" sz="1200">
                <a:solidFill>
                  <a:schemeClr val="tx1"/>
                </a:solidFill>
                <a:ea typeface="Calibri"/>
                <a:cs typeface="Calibri"/>
              </a:rPr>
              <a:t>, </a:t>
            </a:r>
            <a:r>
              <a:rPr lang="en-GB" sz="1200">
                <a:solidFill>
                  <a:srgbClr val="002060"/>
                </a:solidFill>
              </a:rPr>
              <a:t>Tangible, immediate </a:t>
            </a:r>
            <a:r>
              <a:rPr lang="en-GB" sz="1200">
                <a:solidFill>
                  <a:srgbClr val="002060"/>
                </a:solidFill>
                <a:ea typeface="Calibri"/>
                <a:cs typeface="Calibri"/>
              </a:rPr>
              <a:t> First-hand &amp; experiential</a:t>
            </a:r>
          </a:p>
          <a:p>
            <a:pPr marL="342045" indent="-342045"/>
            <a:endParaRPr lang="en-GB" sz="1200">
              <a:solidFill>
                <a:srgbClr val="002060"/>
              </a:solidFill>
              <a:ea typeface="Calibri"/>
              <a:cs typeface="Calibri"/>
            </a:endParaRPr>
          </a:p>
          <a:p>
            <a:r>
              <a:rPr lang="en-GB"/>
              <a:t>The Rowntree name is part of </a:t>
            </a:r>
            <a:r>
              <a:rPr lang="en-GB" b="1"/>
              <a:t>York’s civic identity</a:t>
            </a:r>
            <a:r>
              <a:rPr lang="en-GB"/>
              <a:t> — many local sites (schools, housing estates, community centres) reflect their legacy.</a:t>
            </a:r>
          </a:p>
          <a:p>
            <a:r>
              <a:rPr lang="en-GB"/>
              <a:t>They are a powerful example of </a:t>
            </a:r>
            <a:r>
              <a:rPr lang="en-GB" b="1"/>
              <a:t>place-based social action</a:t>
            </a:r>
            <a:r>
              <a:rPr lang="en-GB"/>
              <a:t> — using local industry, philanthropy, and research to bring about national change.</a:t>
            </a:r>
          </a:p>
          <a:p>
            <a:r>
              <a:rPr lang="en-GB"/>
              <a:t>Their story is a useful lens through which to explore </a:t>
            </a:r>
            <a:r>
              <a:rPr lang="en-GB" b="1"/>
              <a:t>Victorian and Edwardian social history</a:t>
            </a:r>
            <a:r>
              <a:rPr lang="en-GB"/>
              <a:t>, industrialisation, class, and the roots of the modern welfare state.</a:t>
            </a:r>
          </a:p>
          <a:p>
            <a:pPr marL="342045" indent="-342045"/>
            <a:endParaRPr lang="en-GB" sz="1200">
              <a:solidFill>
                <a:srgbClr val="002060"/>
              </a:solidFill>
              <a:ea typeface="Calibri"/>
              <a:cs typeface="Calibri"/>
            </a:endParaRPr>
          </a:p>
          <a:p>
            <a:pPr marL="342045" indent="-342045"/>
            <a:endParaRPr lang="en-GB" sz="1200">
              <a:solidFill>
                <a:srgbClr val="002060"/>
              </a:solidFill>
              <a:ea typeface="Calibri"/>
              <a:cs typeface="Calibri"/>
            </a:endParaRPr>
          </a:p>
          <a:p>
            <a:pPr rtl="0" fontAlgn="base"/>
            <a:r>
              <a:rPr lang="en-GB" sz="1200" b="0" i="0" kern="1200">
                <a:solidFill>
                  <a:schemeClr val="tx1"/>
                </a:solidFill>
                <a:effectLst/>
                <a:latin typeface="+mn-lt"/>
                <a:ea typeface="+mn-ea"/>
                <a:cs typeface="+mn-cs"/>
              </a:rPr>
              <a:t>  Key buildings, people and movements that illustrate how life for York’s people, children and families have changed over time: </a:t>
            </a:r>
          </a:p>
          <a:p>
            <a:pPr rtl="0" fontAlgn="base"/>
            <a:r>
              <a:rPr lang="en-GB" sz="1200" b="0" i="0" kern="1200">
                <a:solidFill>
                  <a:schemeClr val="tx1"/>
                </a:solidFill>
                <a:effectLst/>
                <a:latin typeface="+mn-lt"/>
                <a:ea typeface="+mn-ea"/>
                <a:cs typeface="+mn-cs"/>
              </a:rPr>
              <a:t>Joseph Rowntree and his successors </a:t>
            </a:r>
          </a:p>
          <a:p>
            <a:pPr rtl="0" fontAlgn="base"/>
            <a:r>
              <a:rPr lang="en-GB" sz="1200" b="0" i="0" kern="1200">
                <a:solidFill>
                  <a:schemeClr val="tx1"/>
                </a:solidFill>
                <a:effectLst/>
                <a:latin typeface="+mn-lt"/>
                <a:ea typeface="+mn-ea"/>
                <a:cs typeface="+mn-cs"/>
              </a:rPr>
              <a:t>The New </a:t>
            </a:r>
            <a:r>
              <a:rPr lang="en-GB" sz="1200" b="0" i="0" kern="1200" err="1">
                <a:solidFill>
                  <a:schemeClr val="tx1"/>
                </a:solidFill>
                <a:effectLst/>
                <a:latin typeface="+mn-lt"/>
                <a:ea typeface="+mn-ea"/>
                <a:cs typeface="+mn-cs"/>
              </a:rPr>
              <a:t>Earswick</a:t>
            </a:r>
            <a:r>
              <a:rPr lang="en-GB" sz="1200" b="0" i="0" kern="1200">
                <a:solidFill>
                  <a:schemeClr val="tx1"/>
                </a:solidFill>
                <a:effectLst/>
                <a:latin typeface="+mn-lt"/>
                <a:ea typeface="+mn-ea"/>
                <a:cs typeface="+mn-cs"/>
              </a:rPr>
              <a:t> community  </a:t>
            </a:r>
          </a:p>
          <a:p>
            <a:pPr rtl="0" fontAlgn="base"/>
            <a:r>
              <a:rPr lang="en-GB" sz="1200" b="0" i="0" kern="1200">
                <a:solidFill>
                  <a:schemeClr val="tx1"/>
                </a:solidFill>
                <a:effectLst/>
                <a:latin typeface="+mn-lt"/>
                <a:ea typeface="+mn-ea"/>
                <a:cs typeface="+mn-cs"/>
              </a:rPr>
              <a:t>Mental health provision from The Retreat onwards </a:t>
            </a:r>
          </a:p>
          <a:p>
            <a:pPr rtl="0" fontAlgn="base"/>
            <a:r>
              <a:rPr lang="en-GB" sz="1200" b="0" i="0" kern="1200">
                <a:solidFill>
                  <a:schemeClr val="tx1"/>
                </a:solidFill>
                <a:effectLst/>
                <a:latin typeface="+mn-lt"/>
                <a:ea typeface="+mn-ea"/>
                <a:cs typeface="+mn-cs"/>
              </a:rPr>
              <a:t>Leisure and culture </a:t>
            </a:r>
          </a:p>
          <a:p>
            <a:pPr rtl="0" fontAlgn="base"/>
            <a:r>
              <a:rPr lang="en-GB" sz="1200" b="0" i="0" kern="1200">
                <a:solidFill>
                  <a:schemeClr val="tx1"/>
                </a:solidFill>
                <a:effectLst/>
                <a:latin typeface="+mn-lt"/>
                <a:ea typeface="+mn-ea"/>
                <a:cs typeface="+mn-cs"/>
              </a:rPr>
              <a:t>The Workhouse </a:t>
            </a:r>
          </a:p>
          <a:p>
            <a:pPr rtl="0" fontAlgn="base"/>
            <a:r>
              <a:rPr lang="en-GB" sz="1200" b="0" i="0" kern="1200">
                <a:solidFill>
                  <a:schemeClr val="tx1"/>
                </a:solidFill>
                <a:effectLst/>
                <a:latin typeface="+mn-lt"/>
                <a:ea typeface="+mn-ea"/>
                <a:cs typeface="+mn-cs"/>
              </a:rPr>
              <a:t>York industry: the railways and chocolate factories </a:t>
            </a:r>
          </a:p>
          <a:p>
            <a:pPr rtl="0" fontAlgn="base"/>
            <a:r>
              <a:rPr lang="en-GB" sz="1200" b="0" i="0" kern="1200">
                <a:solidFill>
                  <a:schemeClr val="tx1"/>
                </a:solidFill>
                <a:effectLst/>
                <a:latin typeface="+mn-lt"/>
                <a:ea typeface="+mn-ea"/>
                <a:cs typeface="+mn-cs"/>
              </a:rPr>
              <a:t>Housing and census data </a:t>
            </a:r>
          </a:p>
          <a:p>
            <a:pPr rtl="0" fontAlgn="base"/>
            <a:r>
              <a:rPr lang="en-GB" sz="1200" b="0" i="0" kern="1200">
                <a:solidFill>
                  <a:schemeClr val="tx1"/>
                </a:solidFill>
                <a:effectLst/>
                <a:latin typeface="+mn-lt"/>
                <a:ea typeface="+mn-ea"/>
                <a:cs typeface="+mn-cs"/>
              </a:rPr>
              <a:t>Local history groups </a:t>
            </a:r>
          </a:p>
          <a:p>
            <a:pPr rtl="0" fontAlgn="base"/>
            <a:r>
              <a:rPr lang="en-GB" sz="1200" b="0" i="0" kern="1200">
                <a:solidFill>
                  <a:schemeClr val="tx1"/>
                </a:solidFill>
                <a:effectLst/>
                <a:latin typeface="+mn-lt"/>
                <a:ea typeface="+mn-ea"/>
                <a:cs typeface="+mn-cs"/>
              </a:rPr>
              <a:t>York St John archive </a:t>
            </a:r>
          </a:p>
          <a:p>
            <a:pPr rtl="0" fontAlgn="base"/>
            <a:r>
              <a:rPr lang="en-GB" sz="1200" b="0" i="0" kern="1200">
                <a:solidFill>
                  <a:schemeClr val="tx1"/>
                </a:solidFill>
                <a:effectLst/>
                <a:latin typeface="+mn-lt"/>
                <a:ea typeface="+mn-ea"/>
                <a:cs typeface="+mn-cs"/>
              </a:rPr>
              <a:t>The history of York St John </a:t>
            </a:r>
          </a:p>
          <a:p>
            <a:pPr rtl="0" fontAlgn="base"/>
            <a:r>
              <a:rPr lang="en-GB" sz="1200" b="0" i="0" kern="1200">
                <a:solidFill>
                  <a:schemeClr val="tx1"/>
                </a:solidFill>
                <a:effectLst/>
                <a:latin typeface="+mn-lt"/>
                <a:ea typeface="+mn-ea"/>
                <a:cs typeface="+mn-cs"/>
              </a:rPr>
              <a:t>Goddards </a:t>
            </a:r>
          </a:p>
          <a:p>
            <a:pPr rtl="0" fontAlgn="base"/>
            <a:r>
              <a:rPr lang="en-GB" sz="1200" b="0" i="0" kern="1200">
                <a:solidFill>
                  <a:schemeClr val="tx1"/>
                </a:solidFill>
                <a:effectLst/>
                <a:latin typeface="+mn-lt"/>
                <a:ea typeface="+mn-ea"/>
                <a:cs typeface="+mn-cs"/>
              </a:rPr>
              <a:t>York library archives   </a:t>
            </a:r>
          </a:p>
          <a:p>
            <a:endParaRPr lang="en-GB"/>
          </a:p>
        </p:txBody>
      </p:sp>
      <p:sp>
        <p:nvSpPr>
          <p:cNvPr id="4" name="Slide Number Placeholder 3"/>
          <p:cNvSpPr>
            <a:spLocks noGrp="1"/>
          </p:cNvSpPr>
          <p:nvPr>
            <p:ph type="sldNum" sz="quarter" idx="5"/>
          </p:nvPr>
        </p:nvSpPr>
        <p:spPr/>
        <p:txBody>
          <a:bodyPr/>
          <a:lstStyle/>
          <a:p>
            <a:fld id="{EB453D56-1CD8-44FD-990F-6271B555AA9D}" type="slidenum">
              <a:rPr lang="en-GB" smtClean="0"/>
              <a:t>9</a:t>
            </a:fld>
            <a:endParaRPr lang="en-GB"/>
          </a:p>
        </p:txBody>
      </p:sp>
    </p:spTree>
    <p:extLst>
      <p:ext uri="{BB962C8B-B14F-4D97-AF65-F5344CB8AC3E}">
        <p14:creationId xmlns:p14="http://schemas.microsoft.com/office/powerpoint/2010/main" val="1342146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9668E-FCEA-97C5-7EC7-74050ADDBF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2032F-E8A2-0520-FED2-5FCA50E19E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C0E416-8BC4-A625-48EB-FE63FEC1A937}"/>
              </a:ext>
            </a:extLst>
          </p:cNvPr>
          <p:cNvSpPr>
            <a:spLocks noGrp="1"/>
          </p:cNvSpPr>
          <p:nvPr>
            <p:ph type="body" idx="1"/>
          </p:nvPr>
        </p:nvSpPr>
        <p:spPr/>
        <p:txBody>
          <a:bodyPr/>
          <a:lstStyle/>
          <a:p>
            <a:pPr marL="628650" lvl="1" indent="-171450">
              <a:buFont typeface="Arial"/>
              <a:buChar char="•"/>
            </a:pPr>
            <a:r>
              <a:rPr lang="en-GB" b="1">
                <a:latin typeface="Arial Narrow"/>
              </a:rPr>
              <a:t>Over 50%</a:t>
            </a:r>
            <a:r>
              <a:rPr lang="en-GB">
                <a:latin typeface="Arial Narrow"/>
              </a:rPr>
              <a:t> of YSJ students come from</a:t>
            </a:r>
            <a:r>
              <a:rPr lang="en-GB" b="1">
                <a:latin typeface="Arial Narrow"/>
              </a:rPr>
              <a:t> backgrounds traditionally underrepresented in higher education</a:t>
            </a:r>
            <a:endParaRPr lang="en-US" b="1">
              <a:latin typeface="Arial Narrow"/>
            </a:endParaRPr>
          </a:p>
          <a:p>
            <a:pPr marL="628650" lvl="1" indent="-171450">
              <a:buFont typeface="Arial"/>
              <a:buChar char="•"/>
            </a:pPr>
            <a:r>
              <a:rPr lang="en-GB">
                <a:latin typeface="Times New Roman"/>
                <a:cs typeface="Times New Roman"/>
              </a:rPr>
              <a:t>Many students </a:t>
            </a:r>
            <a:r>
              <a:rPr lang="en-GB" b="1">
                <a:latin typeface="Times New Roman"/>
                <a:cs typeface="Times New Roman"/>
              </a:rPr>
              <a:t>had never been to the Minster. </a:t>
            </a:r>
            <a:endParaRPr lang="en-US" b="1"/>
          </a:p>
          <a:p>
            <a:pPr marL="628650" lvl="1" indent="-171450">
              <a:buFont typeface="Arial"/>
              <a:buChar char="•"/>
            </a:pPr>
            <a:r>
              <a:rPr lang="en-GB">
                <a:latin typeface="Times New Roman"/>
                <a:cs typeface="Times New Roman"/>
              </a:rPr>
              <a:t>Barriers: Cost &amp; sense of</a:t>
            </a:r>
            <a:r>
              <a:rPr lang="en-GB" b="1">
                <a:latin typeface="Times New Roman"/>
                <a:cs typeface="Times New Roman"/>
              </a:rPr>
              <a:t> C</a:t>
            </a:r>
            <a:r>
              <a:rPr lang="en-US" b="1" err="1">
                <a:latin typeface="Arial Narrow"/>
              </a:rPr>
              <a:t>ultural</a:t>
            </a:r>
            <a:r>
              <a:rPr lang="en-US" b="1">
                <a:latin typeface="Arial Narrow"/>
              </a:rPr>
              <a:t> Distance ( Feeling that it is “not for them”) </a:t>
            </a:r>
            <a:endParaRPr lang="en-US" b="1">
              <a:latin typeface="Arial Narrow"/>
              <a:cs typeface="Times New Roman"/>
            </a:endParaRPr>
          </a:p>
          <a:p>
            <a:pPr marL="628650" lvl="1" indent="-171450">
              <a:buFont typeface="Arial"/>
              <a:buChar char="•"/>
            </a:pPr>
            <a:r>
              <a:rPr lang="en-US">
                <a:latin typeface="Times New Roman"/>
                <a:cs typeface="Times New Roman"/>
              </a:rPr>
              <a:t>Help student teachers </a:t>
            </a:r>
            <a:r>
              <a:rPr lang="en-US" b="1">
                <a:latin typeface="Times New Roman"/>
                <a:cs typeface="Times New Roman"/>
              </a:rPr>
              <a:t>develop broader understandings of history in this immersive environment</a:t>
            </a:r>
            <a:r>
              <a:rPr lang="en-US">
                <a:latin typeface="Times New Roman"/>
                <a:cs typeface="Times New Roman"/>
              </a:rPr>
              <a:t> and through this  e</a:t>
            </a:r>
            <a:r>
              <a:rPr lang="en-US" b="1">
                <a:latin typeface="Times New Roman"/>
                <a:cs typeface="Times New Roman"/>
              </a:rPr>
              <a:t>xpanding their cultural horizons.</a:t>
            </a:r>
            <a:r>
              <a:rPr lang="en-US">
                <a:latin typeface="Times New Roman"/>
                <a:cs typeface="Times New Roman"/>
              </a:rPr>
              <a:t> (Hein, 1998; Hooper-Greenhill, 2007)</a:t>
            </a:r>
          </a:p>
          <a:p>
            <a:pPr marL="628650" lvl="1" indent="-171450">
              <a:buFont typeface="Arial"/>
              <a:buChar char="•"/>
            </a:pPr>
            <a:endParaRPr lang="en-US"/>
          </a:p>
          <a:p>
            <a:pPr marL="171450" indent="-171450">
              <a:buFont typeface="Arial"/>
              <a:buChar char="•"/>
              <a:defRPr/>
            </a:pPr>
            <a:r>
              <a:rPr lang="en-US"/>
              <a:t>Stop, pause, look around. Sense of awe and wonder</a:t>
            </a:r>
          </a:p>
          <a:p>
            <a:pPr marL="171450" indent="-171450">
              <a:buFont typeface="Arial"/>
              <a:buChar char="•"/>
              <a:defRPr/>
            </a:pPr>
            <a:r>
              <a:rPr lang="en-US"/>
              <a:t>Consider emotional response. Grounds students in the place and present moment </a:t>
            </a:r>
          </a:p>
          <a:p>
            <a:pPr marL="171450" indent="-171450">
              <a:buFont typeface="Arial"/>
              <a:buChar char="•"/>
              <a:defRPr/>
            </a:pPr>
            <a:r>
              <a:rPr lang="en-US"/>
              <a:t>helps them feel the significance of the place</a:t>
            </a:r>
          </a:p>
          <a:p>
            <a:pPr marL="171450" indent="-171450">
              <a:buFont typeface="Arial"/>
              <a:buChar char="•"/>
              <a:defRPr/>
            </a:pPr>
            <a:r>
              <a:rPr lang="en-US"/>
              <a:t>Deepens connections &amp; begin to see the place as meaningful</a:t>
            </a:r>
          </a:p>
          <a:p>
            <a:pPr marL="171450" indent="-171450">
              <a:buFont typeface="Arial"/>
              <a:buChar char="•"/>
            </a:pPr>
            <a:endParaRPr lang="en-GB">
              <a:cs typeface="Times New Roman"/>
            </a:endParaRPr>
          </a:p>
          <a:p>
            <a:endParaRPr lang="en-GB">
              <a:cs typeface="Times New Roman"/>
            </a:endParaRPr>
          </a:p>
          <a:p>
            <a:endParaRPr lang="en-GB">
              <a:cs typeface="Times New Roman"/>
            </a:endParaRPr>
          </a:p>
        </p:txBody>
      </p:sp>
      <p:sp>
        <p:nvSpPr>
          <p:cNvPr id="4" name="Slide Number Placeholder 3">
            <a:extLst>
              <a:ext uri="{FF2B5EF4-FFF2-40B4-BE49-F238E27FC236}">
                <a16:creationId xmlns:a16="http://schemas.microsoft.com/office/drawing/2014/main" id="{83FA12CA-2F23-ADED-3F65-04F9558F248B}"/>
              </a:ext>
            </a:extLst>
          </p:cNvPr>
          <p:cNvSpPr>
            <a:spLocks noGrp="1"/>
          </p:cNvSpPr>
          <p:nvPr>
            <p:ph type="sldNum" sz="quarter" idx="5"/>
          </p:nvPr>
        </p:nvSpPr>
        <p:spPr/>
        <p:txBody>
          <a:bodyPr/>
          <a:lstStyle/>
          <a:p>
            <a:pPr>
              <a:defRPr/>
            </a:pPr>
            <a:fld id="{CFB9AFE8-A1FD-BA45-BEA1-5878DF3BB5FD}" type="slidenum">
              <a:rPr lang="en-GB" altLang="en-US" smtClean="0"/>
              <a:pPr>
                <a:defRPr/>
              </a:pPr>
              <a:t>10</a:t>
            </a:fld>
            <a:endParaRPr lang="en-GB" altLang="en-US"/>
          </a:p>
        </p:txBody>
      </p:sp>
    </p:spTree>
    <p:extLst>
      <p:ext uri="{BB962C8B-B14F-4D97-AF65-F5344CB8AC3E}">
        <p14:creationId xmlns:p14="http://schemas.microsoft.com/office/powerpoint/2010/main" val="4134324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A0FA1-4FC3-E283-D0C2-5462EDADD2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F87A276-379C-F2E8-B65B-4DB647DFFA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3E8005B-40E1-D636-00D9-B7C3AFE5B7AF}"/>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5" name="Footer Placeholder 4">
            <a:extLst>
              <a:ext uri="{FF2B5EF4-FFF2-40B4-BE49-F238E27FC236}">
                <a16:creationId xmlns:a16="http://schemas.microsoft.com/office/drawing/2014/main" id="{5E9EED0A-6FBF-94E0-49D3-E201384AEC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EDB90E-52A5-8958-FD16-8CC26D67BED3}"/>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344647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A7A62-E30B-10E8-664D-838B512A404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B2A239F-9475-6C04-F7D6-932C6B23EC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FC6EA0-E95D-0F34-9694-FA35FEBF0DA4}"/>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5" name="Footer Placeholder 4">
            <a:extLst>
              <a:ext uri="{FF2B5EF4-FFF2-40B4-BE49-F238E27FC236}">
                <a16:creationId xmlns:a16="http://schemas.microsoft.com/office/drawing/2014/main" id="{611332EF-7342-F60F-261C-B1448DB7B5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3099D1-D67D-09A2-E5A3-A5366EE61E5B}"/>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33255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FB393B-C63E-5FCD-47E1-4F9F356DE49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F082AE-26E3-8F01-D4D4-11E9F74698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04E337-9A5F-FCEE-B488-3BE6EF29B3F7}"/>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5" name="Footer Placeholder 4">
            <a:extLst>
              <a:ext uri="{FF2B5EF4-FFF2-40B4-BE49-F238E27FC236}">
                <a16:creationId xmlns:a16="http://schemas.microsoft.com/office/drawing/2014/main" id="{D3CBCD51-5454-757C-24BA-E45B5CAB3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00E9EC-545F-1521-8E5A-6CDD5366415E}"/>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98586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C2C81-2589-15A9-C294-3231BC95BF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46AB82-FC7D-5402-27D1-FF1922C69B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CCF0DA-C137-D2C7-FB8F-160424629208}"/>
              </a:ext>
            </a:extLst>
          </p:cNvPr>
          <p:cNvSpPr>
            <a:spLocks noGrp="1"/>
          </p:cNvSpPr>
          <p:nvPr>
            <p:ph type="dt" sz="half" idx="10"/>
          </p:nvPr>
        </p:nvSpPr>
        <p:spPr/>
        <p:txBody>
          <a:bodyPr/>
          <a:lstStyle/>
          <a:p>
            <a:fld id="{D62CEF3B-A037-46D0-B02C-1428F07E9383}" type="datetimeFigureOut">
              <a:rPr lang="en-US" smtClean="0"/>
              <a:t>7/22/2026</a:t>
            </a:fld>
            <a:endParaRPr lang="en-US"/>
          </a:p>
        </p:txBody>
      </p:sp>
      <p:sp>
        <p:nvSpPr>
          <p:cNvPr id="5" name="Footer Placeholder 4">
            <a:extLst>
              <a:ext uri="{FF2B5EF4-FFF2-40B4-BE49-F238E27FC236}">
                <a16:creationId xmlns:a16="http://schemas.microsoft.com/office/drawing/2014/main" id="{0EACF04F-B4E2-6512-38A2-6634272700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C3AC1D-880C-DBEA-42CC-96BF7329CB15}"/>
              </a:ext>
            </a:extLst>
          </p:cNvPr>
          <p:cNvSpPr>
            <a:spLocks noGrp="1"/>
          </p:cNvSpPr>
          <p:nvPr>
            <p:ph type="sldNum" sz="quarter" idx="12"/>
          </p:nvPr>
        </p:nvSpPr>
        <p:spPr/>
        <p:txBody>
          <a:bodyPr/>
          <a:lstStyle/>
          <a:p>
            <a:fld id="{4CE482DC-2269-4F26-9D2A-7E44B1A4CD85}" type="slidenum">
              <a:rPr lang="en-US" smtClean="0"/>
              <a:t>‹#›</a:t>
            </a:fld>
            <a:endParaRPr lang="en-US"/>
          </a:p>
        </p:txBody>
      </p:sp>
    </p:spTree>
    <p:extLst>
      <p:ext uri="{BB962C8B-B14F-4D97-AF65-F5344CB8AC3E}">
        <p14:creationId xmlns:p14="http://schemas.microsoft.com/office/powerpoint/2010/main" val="3235662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64A7-BB3F-708B-7464-212931FC07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6C872F9-BD24-DA8F-C703-B414490820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F805B6-0975-BDC2-249C-0DB5651F26C9}"/>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5" name="Footer Placeholder 4">
            <a:extLst>
              <a:ext uri="{FF2B5EF4-FFF2-40B4-BE49-F238E27FC236}">
                <a16:creationId xmlns:a16="http://schemas.microsoft.com/office/drawing/2014/main" id="{7E9E0D7C-7391-6439-802E-4D709CE1C2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0CE657-DA75-7867-1673-B9CB6111573F}"/>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35729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5FE5A-A2E2-B7A5-215C-BFE11099BF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68BC749-11B1-AF76-FA99-427BE20C4C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AE27EC9-8E5C-9BC2-4745-52E0C371BC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0830A94-163B-333F-C03B-BB4CFF1130A7}"/>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6" name="Footer Placeholder 5">
            <a:extLst>
              <a:ext uri="{FF2B5EF4-FFF2-40B4-BE49-F238E27FC236}">
                <a16:creationId xmlns:a16="http://schemas.microsoft.com/office/drawing/2014/main" id="{B6BDB22B-BEDA-95BE-F17C-43A2138D40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91A128-6591-C371-53DE-3B40BD4B629A}"/>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594284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B387D-9C30-09E5-0F03-8917FD4EE8E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2256AE-7C3F-59F6-6279-6ECB59300E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6AD6A6-7A1F-87C1-3248-7E36F5AEDC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3BB8404-37E8-FCDA-9B5E-D2C43F520E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F5CBA9-2E94-17D2-3E64-3EC729789A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2361899-362F-89B9-E5F1-8B972A675D2E}"/>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8" name="Footer Placeholder 7">
            <a:extLst>
              <a:ext uri="{FF2B5EF4-FFF2-40B4-BE49-F238E27FC236}">
                <a16:creationId xmlns:a16="http://schemas.microsoft.com/office/drawing/2014/main" id="{410707CB-D10C-3014-4A4C-41DDDCC971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F96C21-33FF-C05E-F365-1E3B1FC9CF43}"/>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536228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5D43F-7B33-7557-B897-BE01383B327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02E6263-8C22-1C32-FC47-63240EA5F327}"/>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4" name="Footer Placeholder 3">
            <a:extLst>
              <a:ext uri="{FF2B5EF4-FFF2-40B4-BE49-F238E27FC236}">
                <a16:creationId xmlns:a16="http://schemas.microsoft.com/office/drawing/2014/main" id="{057C79A5-8C03-9E96-5D4A-5F7AD11A6E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17C9EC-95B7-512D-44C8-7696C294C652}"/>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530623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A35904-188D-9BB0-3DCA-EF49E232D7FA}"/>
              </a:ext>
            </a:extLst>
          </p:cNvPr>
          <p:cNvSpPr>
            <a:spLocks noGrp="1"/>
          </p:cNvSpPr>
          <p:nvPr>
            <p:ph type="dt" sz="half" idx="10"/>
          </p:nvPr>
        </p:nvSpPr>
        <p:spPr/>
        <p:txBody>
          <a:bodyPr/>
          <a:lstStyle/>
          <a:p>
            <a:fld id="{96DFF08F-DC6B-4601-B491-B0F83F6DD2DA}" type="datetimeFigureOut">
              <a:rPr lang="en-US" smtClean="0"/>
              <a:pPr/>
              <a:t>7/22/2026</a:t>
            </a:fld>
            <a:endParaRPr lang="en-US"/>
          </a:p>
        </p:txBody>
      </p:sp>
      <p:sp>
        <p:nvSpPr>
          <p:cNvPr id="3" name="Footer Placeholder 2">
            <a:extLst>
              <a:ext uri="{FF2B5EF4-FFF2-40B4-BE49-F238E27FC236}">
                <a16:creationId xmlns:a16="http://schemas.microsoft.com/office/drawing/2014/main" id="{17941EE4-7A12-4555-A622-C81E5B542D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CF9CDB-19E1-B0E3-9771-757E1354E3AA}"/>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452134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CA3C0-CCB1-08FD-254E-185942B136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954F786-A706-CCE7-3AF2-AAB483AB33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5F6E55C-1CF5-33FD-D8CF-56ADD70468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72E258-79A6-86C0-25FF-DEC7A9790D8F}"/>
              </a:ext>
            </a:extLst>
          </p:cNvPr>
          <p:cNvSpPr>
            <a:spLocks noGrp="1"/>
          </p:cNvSpPr>
          <p:nvPr>
            <p:ph type="dt" sz="half" idx="10"/>
          </p:nvPr>
        </p:nvSpPr>
        <p:spPr/>
        <p:txBody>
          <a:bodyPr/>
          <a:lstStyle/>
          <a:p>
            <a:fld id="{96DFF08F-DC6B-4601-B491-B0F83F6DD2DA}" type="datetimeFigureOut">
              <a:rPr lang="en-US" smtClean="0"/>
              <a:pPr/>
              <a:t>7/22/2026</a:t>
            </a:fld>
            <a:endParaRPr lang="en-US"/>
          </a:p>
        </p:txBody>
      </p:sp>
      <p:sp>
        <p:nvSpPr>
          <p:cNvPr id="6" name="Footer Placeholder 5">
            <a:extLst>
              <a:ext uri="{FF2B5EF4-FFF2-40B4-BE49-F238E27FC236}">
                <a16:creationId xmlns:a16="http://schemas.microsoft.com/office/drawing/2014/main" id="{FDD02217-7A39-B09F-F7B1-29801905B5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020611-D34C-0C09-7B7A-13E4FFADA00A}"/>
              </a:ext>
            </a:extLst>
          </p:cNvPr>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03331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2C458-D913-7E80-0C48-7D5703FC14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B286F7-595B-32B5-039A-7D661CB61D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7FF77BD-B989-0726-0FEE-DFAD1B9747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E7BB36-9C44-F331-6DF0-7212E7B8CBE6}"/>
              </a:ext>
            </a:extLst>
          </p:cNvPr>
          <p:cNvSpPr>
            <a:spLocks noGrp="1"/>
          </p:cNvSpPr>
          <p:nvPr>
            <p:ph type="dt" sz="half" idx="10"/>
          </p:nvPr>
        </p:nvSpPr>
        <p:spPr/>
        <p:txBody>
          <a:bodyPr/>
          <a:lstStyle/>
          <a:p>
            <a:fld id="{96DFF08F-DC6B-4601-B491-B0F83F6DD2DA}" type="datetimeFigureOut">
              <a:rPr lang="en-US" smtClean="0"/>
              <a:t>7/22/2026</a:t>
            </a:fld>
            <a:endParaRPr lang="en-US"/>
          </a:p>
        </p:txBody>
      </p:sp>
      <p:sp>
        <p:nvSpPr>
          <p:cNvPr id="6" name="Footer Placeholder 5">
            <a:extLst>
              <a:ext uri="{FF2B5EF4-FFF2-40B4-BE49-F238E27FC236}">
                <a16:creationId xmlns:a16="http://schemas.microsoft.com/office/drawing/2014/main" id="{7B4C6E89-AEBF-77FA-3771-CD7140D6C9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82D526-A6C8-64EA-0C58-5F7C79C9C66D}"/>
              </a:ext>
            </a:extLst>
          </p:cNvPr>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084034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E5D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2694E-3818-37EF-CD81-5DF2B055FD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CEBE6C-3802-43B1-CB09-74F3E3D10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F13F47-D81A-D617-0F1C-D754CCA0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6DFF08F-DC6B-4601-B491-B0F83F6DD2DA}" type="datetimeFigureOut">
              <a:rPr lang="en-US" smtClean="0"/>
              <a:pPr/>
              <a:t>7/22/2026</a:t>
            </a:fld>
            <a:endParaRPr lang="en-US"/>
          </a:p>
        </p:txBody>
      </p:sp>
      <p:sp>
        <p:nvSpPr>
          <p:cNvPr id="5" name="Footer Placeholder 4">
            <a:extLst>
              <a:ext uri="{FF2B5EF4-FFF2-40B4-BE49-F238E27FC236}">
                <a16:creationId xmlns:a16="http://schemas.microsoft.com/office/drawing/2014/main" id="{F408C8C8-76D7-4784-C6F7-76DFB5B508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2246B7D-0360-864F-560E-A104ECA6A6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55772115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177/003172170208300806" TargetMode="External"/><Relationship Id="rId2" Type="http://schemas.openxmlformats.org/officeDocument/2006/relationships/hyperlink" Target="https://doi.org/10.1080/00221341.2011.583264" TargetMode="External"/><Relationship Id="rId1" Type="http://schemas.openxmlformats.org/officeDocument/2006/relationships/slideLayout" Target="../slideLayouts/slideLayout2.xml"/><Relationship Id="rId5" Type="http://schemas.openxmlformats.org/officeDocument/2006/relationships/hyperlink" Target="https://doi.org/10.1080/0305764X.2013.792787" TargetMode="External"/><Relationship Id="rId4" Type="http://schemas.openxmlformats.org/officeDocument/2006/relationships/hyperlink" Target="https://doi.org/10.1080/00131911.2023.2177260"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inclusiveeducationframework.info/framework/community-belongin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4.jpeg"/><Relationship Id="rId5" Type="http://schemas.openxmlformats.org/officeDocument/2006/relationships/diagramQuickStyle" Target="../diagrams/quickStyle2.xml"/><Relationship Id="rId10" Type="http://schemas.openxmlformats.org/officeDocument/2006/relationships/image" Target="../media/image3.jpeg"/><Relationship Id="rId4" Type="http://schemas.openxmlformats.org/officeDocument/2006/relationships/diagramLayout" Target="../diagrams/layout2.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23BAE-C088-4AC0-AD35-5AC7BDBED9D3}"/>
              </a:ext>
            </a:extLst>
          </p:cNvPr>
          <p:cNvSpPr>
            <a:spLocks noGrp="1"/>
          </p:cNvSpPr>
          <p:nvPr>
            <p:ph type="title"/>
          </p:nvPr>
        </p:nvSpPr>
        <p:spPr>
          <a:xfrm>
            <a:off x="1210550" y="-156181"/>
            <a:ext cx="10058400" cy="1450757"/>
          </a:xfrm>
        </p:spPr>
        <p:txBody>
          <a:bodyPr/>
          <a:lstStyle/>
          <a:p>
            <a:pPr algn="ctr">
              <a:spcBef>
                <a:spcPts val="1000"/>
              </a:spcBef>
            </a:pPr>
            <a:r>
              <a:rPr lang="en-US" sz="1800" b="1">
                <a:solidFill>
                  <a:srgbClr val="002060"/>
                </a:solidFill>
                <a:latin typeface="Aptos"/>
              </a:rPr>
              <a:t>Citizens Not Tourists: Place-Based Pedagogy in Primary Initial Teacher Education</a:t>
            </a:r>
            <a:endParaRPr lang="en-US">
              <a:solidFill>
                <a:srgbClr val="002060"/>
              </a:solidFill>
              <a:ea typeface="Calibri"/>
              <a:cs typeface="Calibri"/>
            </a:endParaRPr>
          </a:p>
        </p:txBody>
      </p:sp>
      <p:sp>
        <p:nvSpPr>
          <p:cNvPr id="3" name="Content Placeholder 2">
            <a:extLst>
              <a:ext uri="{FF2B5EF4-FFF2-40B4-BE49-F238E27FC236}">
                <a16:creationId xmlns:a16="http://schemas.microsoft.com/office/drawing/2014/main" id="{13B9AA71-FE60-8E2E-CACC-8FAE163C2486}"/>
              </a:ext>
            </a:extLst>
          </p:cNvPr>
          <p:cNvSpPr>
            <a:spLocks noGrp="1"/>
          </p:cNvSpPr>
          <p:nvPr>
            <p:ph idx="1"/>
          </p:nvPr>
        </p:nvSpPr>
        <p:spPr>
          <a:xfrm>
            <a:off x="524656" y="989350"/>
            <a:ext cx="11062741" cy="5456419"/>
          </a:xfrm>
          <a:ln>
            <a:noFill/>
          </a:ln>
        </p:spPr>
        <p:txBody>
          <a:bodyPr vert="horz" lIns="91440" tIns="45720" rIns="91440" bIns="45720" rtlCol="0" anchor="t">
            <a:noAutofit/>
          </a:bodyPr>
          <a:lstStyle/>
          <a:p>
            <a:pPr marL="0" indent="0">
              <a:buNone/>
            </a:pPr>
            <a:r>
              <a:rPr lang="en-US" sz="2000">
                <a:solidFill>
                  <a:srgbClr val="002060"/>
                </a:solidFill>
                <a:ea typeface="+mn-lt"/>
                <a:cs typeface="+mn-lt"/>
              </a:rPr>
              <a:t>A profound connection between a sense of history and a sense of place underscores the essence of place-based pedagogy. This approach integrates learning with local cultural, environmental, and historical contexts, fostering a deeper attachment to one's community and heritage (Gruenewald, 2003; Smith, 2002).</a:t>
            </a:r>
            <a:r>
              <a:rPr lang="en-US" sz="2000">
                <a:solidFill>
                  <a:srgbClr val="002060"/>
                </a:solidFill>
                <a:latin typeface="Arial"/>
                <a:cs typeface="Arial"/>
              </a:rPr>
              <a:t> </a:t>
            </a:r>
            <a:endParaRPr lang="en-US" sz="2000">
              <a:solidFill>
                <a:srgbClr val="002060"/>
              </a:solidFill>
              <a:ea typeface="Calibri"/>
              <a:cs typeface="Calibri"/>
            </a:endParaRPr>
          </a:p>
          <a:p>
            <a:pPr marL="0" indent="0">
              <a:buNone/>
            </a:pPr>
            <a:r>
              <a:rPr lang="en-US" sz="2000">
                <a:solidFill>
                  <a:srgbClr val="002060"/>
                </a:solidFill>
                <a:ea typeface="+mn-lt"/>
                <a:cs typeface="+mn-lt"/>
              </a:rPr>
              <a:t>Place-based pedagogy aims to cultivate stronger communities by nurturing a sense of place and belonging (Smith, 2002). For student teachers navigating new and unfamiliar environments, developing a sense of place is crucial. This presentation explores how primary history education can foster a sense of place for both student teachers and the primary pupils they instruct.</a:t>
            </a:r>
            <a:r>
              <a:rPr lang="en-US" sz="2000">
                <a:solidFill>
                  <a:srgbClr val="002060"/>
                </a:solidFill>
                <a:latin typeface="Arial"/>
                <a:cs typeface="Arial"/>
              </a:rPr>
              <a:t> </a:t>
            </a:r>
            <a:endParaRPr lang="en-US" sz="2000">
              <a:solidFill>
                <a:srgbClr val="002060"/>
              </a:solidFill>
              <a:ea typeface="Calibri"/>
              <a:cs typeface="Calibri"/>
            </a:endParaRPr>
          </a:p>
          <a:p>
            <a:pPr marL="0" indent="0">
              <a:buNone/>
            </a:pPr>
            <a:r>
              <a:rPr lang="en-US" sz="2000">
                <a:solidFill>
                  <a:srgbClr val="002060"/>
                </a:solidFill>
                <a:ea typeface="+mn-lt"/>
                <a:cs typeface="+mn-lt"/>
              </a:rPr>
              <a:t>We will present case studies from our initial teacher education program, demonstrating how we support students in forming 'deep, personal, and emotional connections' to the locality through exploration and engagement with the local environment, emphasizing first hand, experiential learning. Additionally, we will discuss the incorporation of student-teachers' lived experiences and histories, recognizing the value of their cultural capital (Smith, 2002; Gruenewald, 2003).</a:t>
            </a:r>
            <a:r>
              <a:rPr lang="en-US" sz="2000">
                <a:solidFill>
                  <a:srgbClr val="002060"/>
                </a:solidFill>
                <a:latin typeface="Arial"/>
                <a:cs typeface="Arial"/>
              </a:rPr>
              <a:t> </a:t>
            </a:r>
            <a:endParaRPr lang="en-US" sz="2000">
              <a:solidFill>
                <a:srgbClr val="002060"/>
              </a:solidFill>
              <a:ea typeface="Calibri"/>
              <a:cs typeface="Calibri"/>
            </a:endParaRPr>
          </a:p>
          <a:p>
            <a:pPr marL="0" indent="0">
              <a:buNone/>
            </a:pPr>
            <a:r>
              <a:rPr lang="en-US" sz="2000">
                <a:solidFill>
                  <a:srgbClr val="002060"/>
                </a:solidFill>
                <a:ea typeface="+mn-lt"/>
                <a:cs typeface="+mn-lt"/>
              </a:rPr>
              <a:t>The session will also address strategies for effectively supporting primary teachers in utilizing their immediate surroundings to teach history, geography and the wider curriculum, ensuring that both student teachers and pupils develop a meaningful understanding of their local heritage.</a:t>
            </a:r>
            <a:endParaRPr lang="en-US" sz="2000">
              <a:solidFill>
                <a:srgbClr val="002060"/>
              </a:solidFill>
              <a:ea typeface="Calibri"/>
              <a:cs typeface="Calibri"/>
            </a:endParaRPr>
          </a:p>
          <a:p>
            <a:endParaRPr lang="en-US"/>
          </a:p>
        </p:txBody>
      </p:sp>
    </p:spTree>
    <p:extLst>
      <p:ext uri="{BB962C8B-B14F-4D97-AF65-F5344CB8AC3E}">
        <p14:creationId xmlns:p14="http://schemas.microsoft.com/office/powerpoint/2010/main" val="3168463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6F73C-C100-792D-E711-44BF5F79EE9A}"/>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751698AF-26CA-ADFC-06F1-BE26167D8D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C8B31E9-F57B-D1E8-EC2F-B9EBC9EC176B}"/>
              </a:ext>
            </a:extLst>
          </p:cNvPr>
          <p:cNvSpPr txBox="1"/>
          <p:nvPr/>
        </p:nvSpPr>
        <p:spPr>
          <a:xfrm>
            <a:off x="761801" y="204518"/>
            <a:ext cx="10536579" cy="130546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914400">
              <a:lnSpc>
                <a:spcPct val="90000"/>
              </a:lnSpc>
              <a:spcBef>
                <a:spcPct val="0"/>
              </a:spcBef>
              <a:spcAft>
                <a:spcPts val="600"/>
              </a:spcAft>
            </a:pPr>
            <a:endParaRPr lang="en-US" sz="4000" kern="120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2" descr="Free York Minster Cathedral photo and picture">
            <a:extLst>
              <a:ext uri="{FF2B5EF4-FFF2-40B4-BE49-F238E27FC236}">
                <a16:creationId xmlns:a16="http://schemas.microsoft.com/office/drawing/2014/main" id="{CCBD7264-1B8E-B3E1-DCE7-5EA9E7C91F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7986" r="2" b="7989"/>
          <a:stretch>
            <a:fillRect/>
          </a:stretch>
        </p:blipFill>
        <p:spPr bwMode="auto">
          <a:xfrm>
            <a:off x="0" y="4268121"/>
            <a:ext cx="4617493" cy="25898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road with a sign and trees">
            <a:extLst>
              <a:ext uri="{FF2B5EF4-FFF2-40B4-BE49-F238E27FC236}">
                <a16:creationId xmlns:a16="http://schemas.microsoft.com/office/drawing/2014/main" id="{59E87E87-288C-8180-F216-A94E674C40D0}"/>
              </a:ext>
            </a:extLst>
          </p:cNvPr>
          <p:cNvPicPr>
            <a:picLocks noChangeAspect="1"/>
          </p:cNvPicPr>
          <p:nvPr/>
        </p:nvPicPr>
        <p:blipFill>
          <a:blip r:embed="rId4"/>
          <a:srcRect t="25737" r="2" b="2"/>
          <a:stretch>
            <a:fillRect/>
          </a:stretch>
        </p:blipFill>
        <p:spPr>
          <a:xfrm>
            <a:off x="0" y="1714500"/>
            <a:ext cx="4617493" cy="2571792"/>
          </a:xfrm>
          <a:prstGeom prst="rect">
            <a:avLst/>
          </a:prstGeom>
        </p:spPr>
      </p:pic>
      <p:sp>
        <p:nvSpPr>
          <p:cNvPr id="3" name="Content Placeholder 2">
            <a:extLst>
              <a:ext uri="{FF2B5EF4-FFF2-40B4-BE49-F238E27FC236}">
                <a16:creationId xmlns:a16="http://schemas.microsoft.com/office/drawing/2014/main" id="{81C5D2D1-AE7D-FBFF-8F91-976FCFD98026}"/>
              </a:ext>
            </a:extLst>
          </p:cNvPr>
          <p:cNvSpPr>
            <a:spLocks noGrp="1"/>
          </p:cNvSpPr>
          <p:nvPr>
            <p:ph idx="1"/>
          </p:nvPr>
        </p:nvSpPr>
        <p:spPr>
          <a:xfrm>
            <a:off x="5130027" y="2242590"/>
            <a:ext cx="7221867" cy="4051061"/>
          </a:xfrm>
        </p:spPr>
        <p:txBody>
          <a:bodyPr vert="horz" lIns="91440" tIns="45720" rIns="91440" bIns="45720" numCol="1" rtlCol="0" anchor="ctr" anchorCtr="0" compatLnSpc="1">
            <a:prstTxWarp prst="textNoShape">
              <a:avLst/>
            </a:prstTxWarp>
            <a:normAutofit lnSpcReduction="1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42045" defTabSz="914400"/>
            <a:r>
              <a:rPr lang="en-US" sz="2800" b="1">
                <a:solidFill>
                  <a:srgbClr val="002060"/>
                </a:solidFill>
                <a:latin typeface="Calibri" panose="020F0502020204030204" pitchFamily="34" charset="0"/>
                <a:ea typeface="Calibri" panose="020F0502020204030204" pitchFamily="34" charset="0"/>
                <a:cs typeface="Calibri" panose="020F0502020204030204" pitchFamily="34" charset="0"/>
              </a:rPr>
              <a:t>York Minster Visit</a:t>
            </a:r>
          </a:p>
          <a:p>
            <a:pPr marL="342045" defTabSz="914400"/>
            <a:r>
              <a:rPr lang="en-US" sz="2800">
                <a:solidFill>
                  <a:srgbClr val="002060"/>
                </a:solidFill>
                <a:latin typeface="Calibri" panose="020F0502020204030204" pitchFamily="34" charset="0"/>
                <a:ea typeface="Calibri" panose="020F0502020204030204" pitchFamily="34" charset="0"/>
                <a:cs typeface="Calibri" panose="020F0502020204030204" pitchFamily="34" charset="0"/>
              </a:rPr>
              <a:t>Barriers to visiting – cultural distance</a:t>
            </a:r>
          </a:p>
          <a:p>
            <a:pPr marL="342045" defTabSz="914400"/>
            <a:endParaRPr lang="en-US" sz="280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045" defTabSz="914400"/>
            <a:r>
              <a:rPr lang="en-US" sz="2800" b="1">
                <a:solidFill>
                  <a:srgbClr val="002060"/>
                </a:solidFill>
                <a:latin typeface="Calibri" panose="020F0502020204030204" pitchFamily="34" charset="0"/>
                <a:ea typeface="Calibri" panose="020F0502020204030204" pitchFamily="34" charset="0"/>
                <a:cs typeface="Calibri" panose="020F0502020204030204" pitchFamily="34" charset="0"/>
              </a:rPr>
              <a:t>Immersive environment </a:t>
            </a:r>
            <a:r>
              <a:rPr lang="en-US" sz="2800">
                <a:solidFill>
                  <a:srgbClr val="002060"/>
                </a:solidFill>
                <a:latin typeface="Calibri" panose="020F0502020204030204" pitchFamily="34" charset="0"/>
                <a:ea typeface="Calibri" panose="020F0502020204030204" pitchFamily="34" charset="0"/>
                <a:cs typeface="Calibri" panose="020F0502020204030204" pitchFamily="34" charset="0"/>
              </a:rPr>
              <a:t>develops:</a:t>
            </a:r>
          </a:p>
          <a:p>
            <a:pPr marL="456345" indent="-342900" defTabSz="914400">
              <a:buFont typeface="Courier New" panose="02070309020205020404" pitchFamily="49" charset="0"/>
              <a:buChar char="o"/>
            </a:pPr>
            <a:r>
              <a:rPr lang="en-US" sz="2800">
                <a:solidFill>
                  <a:srgbClr val="002060"/>
                </a:solidFill>
                <a:latin typeface="Calibri" panose="020F0502020204030204" pitchFamily="34" charset="0"/>
                <a:ea typeface="Calibri" panose="020F0502020204030204" pitchFamily="34" charset="0"/>
                <a:cs typeface="Calibri" panose="020F0502020204030204" pitchFamily="34" charset="0"/>
              </a:rPr>
              <a:t>broader understandings of history</a:t>
            </a:r>
          </a:p>
          <a:p>
            <a:pPr marL="456345" indent="-342900" defTabSz="914400">
              <a:buFont typeface="Courier New" panose="02070309020205020404" pitchFamily="49" charset="0"/>
              <a:buChar char="o"/>
            </a:pPr>
            <a:r>
              <a:rPr lang="en-US" sz="2800">
                <a:solidFill>
                  <a:srgbClr val="002060"/>
                </a:solidFill>
                <a:latin typeface="Calibri" panose="020F0502020204030204" pitchFamily="34" charset="0"/>
                <a:ea typeface="Calibri" panose="020F0502020204030204" pitchFamily="34" charset="0"/>
                <a:cs typeface="Calibri" panose="020F0502020204030204" pitchFamily="34" charset="0"/>
              </a:rPr>
              <a:t>awe and wonder</a:t>
            </a:r>
          </a:p>
          <a:p>
            <a:pPr marL="456345" indent="-342900" defTabSz="914400">
              <a:buFont typeface="Courier New" panose="02070309020205020404" pitchFamily="49" charset="0"/>
              <a:buChar char="o"/>
            </a:pPr>
            <a:r>
              <a:rPr lang="en-US" sz="2800">
                <a:solidFill>
                  <a:srgbClr val="002060"/>
                </a:solidFill>
                <a:latin typeface="Calibri" panose="020F0502020204030204" pitchFamily="34" charset="0"/>
                <a:ea typeface="Calibri" panose="020F0502020204030204" pitchFamily="34" charset="0"/>
                <a:cs typeface="Calibri" panose="020F0502020204030204" pitchFamily="34" charset="0"/>
              </a:rPr>
              <a:t>understanding of significance</a:t>
            </a:r>
          </a:p>
          <a:p>
            <a:pPr marL="456345" indent="-342900" defTabSz="914400">
              <a:buFont typeface="Courier New" panose="02070309020205020404" pitchFamily="49" charset="0"/>
              <a:buChar char="o"/>
            </a:pPr>
            <a:r>
              <a:rPr lang="en-US" sz="2800">
                <a:solidFill>
                  <a:srgbClr val="002060"/>
                </a:solidFill>
                <a:latin typeface="Calibri" panose="020F0502020204030204" pitchFamily="34" charset="0"/>
                <a:ea typeface="Calibri" panose="020F0502020204030204" pitchFamily="34" charset="0"/>
                <a:cs typeface="Calibri" panose="020F0502020204030204" pitchFamily="34" charset="0"/>
              </a:rPr>
              <a:t>sense of meaningful connection</a:t>
            </a:r>
          </a:p>
        </p:txBody>
      </p:sp>
      <p:sp>
        <p:nvSpPr>
          <p:cNvPr id="8" name="TextBox 7">
            <a:extLst>
              <a:ext uri="{FF2B5EF4-FFF2-40B4-BE49-F238E27FC236}">
                <a16:creationId xmlns:a16="http://schemas.microsoft.com/office/drawing/2014/main" id="{E7FD6954-C0FA-9EF7-9986-FE4720E7C10D}"/>
              </a:ext>
            </a:extLst>
          </p:cNvPr>
          <p:cNvSpPr txBox="1"/>
          <p:nvPr/>
        </p:nvSpPr>
        <p:spPr>
          <a:xfrm>
            <a:off x="0" y="42791"/>
            <a:ext cx="12317711" cy="130546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914400">
              <a:lnSpc>
                <a:spcPct val="90000"/>
              </a:lnSpc>
              <a:spcBef>
                <a:spcPct val="0"/>
              </a:spcBef>
              <a:spcAft>
                <a:spcPts val="600"/>
              </a:spcAft>
            </a:pPr>
            <a:r>
              <a:rPr lang="en-US" sz="3600" b="1" kern="1200">
                <a:solidFill>
                  <a:srgbClr val="002060"/>
                </a:solidFill>
                <a:latin typeface="Calibri" panose="020F0502020204030204" pitchFamily="34" charset="0"/>
                <a:ea typeface="Calibri" panose="020F0502020204030204" pitchFamily="34" charset="0"/>
                <a:cs typeface="Calibri" panose="020F0502020204030204" pitchFamily="34" charset="0"/>
              </a:rPr>
              <a:t>ITE </a:t>
            </a:r>
            <a:r>
              <a:rPr lang="en-US" sz="3600" b="1">
                <a:solidFill>
                  <a:srgbClr val="002060"/>
                </a:solidFill>
                <a:latin typeface="Calibri" panose="020F0502020204030204" pitchFamily="34" charset="0"/>
                <a:ea typeface="Calibri" panose="020F0502020204030204" pitchFamily="34" charset="0"/>
                <a:cs typeface="Calibri" panose="020F0502020204030204" pitchFamily="34" charset="0"/>
              </a:rPr>
              <a:t>Year 1 </a:t>
            </a:r>
            <a:r>
              <a:rPr lang="en-US" sz="3600" b="1" kern="120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ctr" defTabSz="914400">
              <a:lnSpc>
                <a:spcPct val="90000"/>
              </a:lnSpc>
              <a:spcBef>
                <a:spcPct val="0"/>
              </a:spcBef>
              <a:spcAft>
                <a:spcPts val="600"/>
              </a:spcAft>
            </a:pPr>
            <a:r>
              <a:rPr lang="en-US" sz="3600" b="1" kern="120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600" b="1">
                <a:solidFill>
                  <a:srgbClr val="002060"/>
                </a:solidFill>
              </a:rPr>
              <a:t>Wider Curriculum: History</a:t>
            </a:r>
            <a:endParaRPr lang="en-US" sz="3600" kern="120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0358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42DBF-3D9A-F8ED-79B9-D813D14196F4}"/>
            </a:ext>
          </a:extLst>
        </p:cNvPr>
        <p:cNvGrpSpPr/>
        <p:nvPr/>
      </p:nvGrpSpPr>
      <p:grpSpPr>
        <a:xfrm>
          <a:off x="0" y="0"/>
          <a:ext cx="0" cy="0"/>
          <a:chOff x="0" y="0"/>
          <a:chExt cx="0" cy="0"/>
        </a:xfrm>
      </p:grpSpPr>
      <p:pic>
        <p:nvPicPr>
          <p:cNvPr id="17410" name="Picture 2" descr="Graduation 2024 | York St John University">
            <a:extLst>
              <a:ext uri="{FF2B5EF4-FFF2-40B4-BE49-F238E27FC236}">
                <a16:creationId xmlns:a16="http://schemas.microsoft.com/office/drawing/2014/main" id="{C0E6DCD0-EFAF-F982-159C-008D3459C0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091" r="6761"/>
          <a:stretch/>
        </p:blipFill>
        <p:spPr bwMode="auto">
          <a:xfrm>
            <a:off x="435604" y="1348255"/>
            <a:ext cx="5457196" cy="43093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9D099F8-EBD8-F978-4438-5FBF2CB62B41}"/>
              </a:ext>
            </a:extLst>
          </p:cNvPr>
          <p:cNvSpPr txBox="1"/>
          <p:nvPr/>
        </p:nvSpPr>
        <p:spPr>
          <a:xfrm>
            <a:off x="5969381" y="1658868"/>
            <a:ext cx="6082994" cy="3540264"/>
          </a:xfrm>
          <a:prstGeom prst="rect">
            <a:avLst/>
          </a:prstGeom>
          <a:noFill/>
        </p:spPr>
        <p:txBody>
          <a:bodyPr vert="horz" lIns="121920" tIns="60960" rIns="121920" bIns="60960" rtlCol="0" anchor="t">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456565" indent="-304165" eaLnBrk="1" hangingPunct="1">
              <a:lnSpc>
                <a:spcPct val="90000"/>
              </a:lnSpc>
              <a:spcAft>
                <a:spcPts val="800"/>
              </a:spcAft>
              <a:buFont typeface="Arial" panose="020B0604020202020204" pitchFamily="34" charset="0"/>
              <a:buChar char="•"/>
            </a:pPr>
            <a:endParaRPr lang="en-US" sz="140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6565" indent="-304165">
              <a:lnSpc>
                <a:spcPct val="90000"/>
              </a:lnSpc>
              <a:spcAft>
                <a:spcPts val="800"/>
              </a:spcAft>
              <a:buFont typeface="Arial" panose="020B0604020202020204" pitchFamily="34" charset="0"/>
              <a:buChar char="•"/>
            </a:pPr>
            <a:r>
              <a:rPr lang="en-US" sz="3200" b="1">
                <a:solidFill>
                  <a:srgbClr val="002060"/>
                </a:solidFill>
                <a:latin typeface="Calibri"/>
                <a:ea typeface="Calibri"/>
                <a:cs typeface="Calibri"/>
              </a:rPr>
              <a:t>Relevant </a:t>
            </a:r>
          </a:p>
          <a:p>
            <a:pPr marL="456565" indent="-304165">
              <a:lnSpc>
                <a:spcPct val="90000"/>
              </a:lnSpc>
              <a:spcAft>
                <a:spcPts val="800"/>
              </a:spcAft>
              <a:buFont typeface="Arial" panose="020B0604020202020204" pitchFamily="34" charset="0"/>
              <a:buChar char="•"/>
            </a:pPr>
            <a:endParaRPr lang="en-US" sz="80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6565" indent="-304165">
              <a:lnSpc>
                <a:spcPct val="90000"/>
              </a:lnSpc>
              <a:spcAft>
                <a:spcPts val="800"/>
              </a:spcAft>
              <a:buFont typeface="Arial" panose="020B0604020202020204" pitchFamily="34" charset="0"/>
              <a:buChar char="•"/>
            </a:pPr>
            <a:r>
              <a:rPr lang="en-US" sz="3200" b="1">
                <a:solidFill>
                  <a:srgbClr val="002060"/>
                </a:solidFill>
                <a:latin typeface="Calibri"/>
                <a:ea typeface="Calibri"/>
                <a:cs typeface="Calibri"/>
              </a:rPr>
              <a:t>Meaningful connection -belonging </a:t>
            </a:r>
          </a:p>
          <a:p>
            <a:pPr marL="456565" indent="-304165">
              <a:lnSpc>
                <a:spcPct val="90000"/>
              </a:lnSpc>
              <a:spcAft>
                <a:spcPts val="800"/>
              </a:spcAft>
              <a:buFont typeface="Arial" panose="020B0604020202020204" pitchFamily="34" charset="0"/>
              <a:buChar char="•"/>
            </a:pPr>
            <a:endParaRPr lang="en-US" sz="80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6565" indent="-304165">
              <a:lnSpc>
                <a:spcPct val="90000"/>
              </a:lnSpc>
              <a:spcAft>
                <a:spcPts val="800"/>
              </a:spcAft>
              <a:buFont typeface="Arial" panose="020B0604020202020204" pitchFamily="34" charset="0"/>
              <a:buChar char="•"/>
            </a:pPr>
            <a:r>
              <a:rPr lang="en-US" sz="3200">
                <a:solidFill>
                  <a:srgbClr val="002060"/>
                </a:solidFill>
                <a:latin typeface="Calibri"/>
                <a:ea typeface="Calibri"/>
                <a:cs typeface="Calibri"/>
              </a:rPr>
              <a:t>Students to see themselves as </a:t>
            </a:r>
            <a:r>
              <a:rPr lang="en-US" sz="3200" b="1">
                <a:solidFill>
                  <a:srgbClr val="002060"/>
                </a:solidFill>
                <a:latin typeface="Calibri"/>
                <a:ea typeface="Calibri"/>
                <a:cs typeface="Calibri"/>
              </a:rPr>
              <a:t>part of the story</a:t>
            </a:r>
            <a:r>
              <a:rPr lang="en-US" sz="3200">
                <a:solidFill>
                  <a:srgbClr val="002060"/>
                </a:solidFill>
                <a:latin typeface="Calibri"/>
                <a:ea typeface="Calibri"/>
                <a:cs typeface="Calibri"/>
              </a:rPr>
              <a:t> of York Minster and York </a:t>
            </a:r>
            <a:endParaRPr lang="en-US" sz="3200">
              <a:latin typeface="Calibri"/>
              <a:ea typeface="Calibri"/>
              <a:cs typeface="Calibri"/>
            </a:endParaRPr>
          </a:p>
          <a:p>
            <a:pPr marL="456565" indent="-304165">
              <a:lnSpc>
                <a:spcPct val="90000"/>
              </a:lnSpc>
              <a:spcAft>
                <a:spcPts val="800"/>
              </a:spcAft>
              <a:buFont typeface="Arial" panose="020B0604020202020204" pitchFamily="34" charset="0"/>
              <a:buChar char="•"/>
            </a:pPr>
            <a:endParaRPr lang="en-US" sz="3200">
              <a:solidFill>
                <a:srgbClr val="002060"/>
              </a:solidFill>
              <a:latin typeface="+mn-lt"/>
              <a:ea typeface="Calibri"/>
              <a:cs typeface="Calibri"/>
            </a:endParaRPr>
          </a:p>
          <a:p>
            <a:pPr marL="152400">
              <a:lnSpc>
                <a:spcPct val="90000"/>
              </a:lnSpc>
              <a:spcAft>
                <a:spcPts val="800"/>
              </a:spcAft>
            </a:pPr>
            <a:endParaRPr lang="en-US" sz="3200">
              <a:solidFill>
                <a:srgbClr val="002060"/>
              </a:solidFill>
              <a:latin typeface="+mn-lt"/>
              <a:ea typeface="Calibri"/>
              <a:cs typeface="Calibri"/>
            </a:endParaRPr>
          </a:p>
        </p:txBody>
      </p:sp>
      <p:sp>
        <p:nvSpPr>
          <p:cNvPr id="7" name="AutoShape 4">
            <a:extLst>
              <a:ext uri="{FF2B5EF4-FFF2-40B4-BE49-F238E27FC236}">
                <a16:creationId xmlns:a16="http://schemas.microsoft.com/office/drawing/2014/main" id="{E395F3DC-E5FA-50DB-DB88-7DE5D4FC7503}"/>
              </a:ext>
            </a:extLst>
          </p:cNvPr>
          <p:cNvSpPr>
            <a:spLocks noChangeAspect="1" noChangeArrowheads="1"/>
          </p:cNvSpPr>
          <p:nvPr/>
        </p:nvSpPr>
        <p:spPr bwMode="auto">
          <a:xfrm>
            <a:off x="5892800" y="322580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en-GB" sz="3200"/>
          </a:p>
        </p:txBody>
      </p:sp>
      <p:sp>
        <p:nvSpPr>
          <p:cNvPr id="3" name="Title 1">
            <a:extLst>
              <a:ext uri="{FF2B5EF4-FFF2-40B4-BE49-F238E27FC236}">
                <a16:creationId xmlns:a16="http://schemas.microsoft.com/office/drawing/2014/main" id="{D5C0822D-EB42-BB07-E307-4EB04F8625DC}"/>
              </a:ext>
            </a:extLst>
          </p:cNvPr>
          <p:cNvSpPr>
            <a:spLocks noGrp="1"/>
          </p:cNvSpPr>
          <p:nvPr>
            <p:ph type="title"/>
          </p:nvPr>
        </p:nvSpPr>
        <p:spPr>
          <a:xfrm>
            <a:off x="8111309" y="238735"/>
            <a:ext cx="3645087" cy="2201836"/>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4000" b="1">
                <a:solidFill>
                  <a:srgbClr val="002060"/>
                </a:solidFill>
              </a:rPr>
              <a:t> </a:t>
            </a:r>
            <a:endParaRPr lang="en-GB" sz="4000">
              <a:solidFill>
                <a:srgbClr val="002060"/>
              </a:solidFill>
            </a:endParaRPr>
          </a:p>
        </p:txBody>
      </p:sp>
      <p:sp>
        <p:nvSpPr>
          <p:cNvPr id="2" name="TextBox 1">
            <a:extLst>
              <a:ext uri="{FF2B5EF4-FFF2-40B4-BE49-F238E27FC236}">
                <a16:creationId xmlns:a16="http://schemas.microsoft.com/office/drawing/2014/main" id="{E92664D5-18EF-2D4D-438E-2341D434FD32}"/>
              </a:ext>
            </a:extLst>
          </p:cNvPr>
          <p:cNvSpPr txBox="1"/>
          <p:nvPr/>
        </p:nvSpPr>
        <p:spPr>
          <a:xfrm>
            <a:off x="169889" y="6489334"/>
            <a:ext cx="3657600" cy="32829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GB" sz="1333">
                <a:latin typeface="Calibri"/>
                <a:ea typeface="Calibri"/>
                <a:cs typeface="Calibri"/>
              </a:rPr>
              <a:t>Image: Graduation 2024 | York St John University</a:t>
            </a:r>
            <a:endParaRPr lang="en-US" sz="1333">
              <a:latin typeface="Calibri"/>
              <a:ea typeface="Calibri"/>
              <a:cs typeface="Calibri"/>
            </a:endParaRPr>
          </a:p>
        </p:txBody>
      </p:sp>
      <p:sp>
        <p:nvSpPr>
          <p:cNvPr id="5" name="TextBox 4">
            <a:extLst>
              <a:ext uri="{FF2B5EF4-FFF2-40B4-BE49-F238E27FC236}">
                <a16:creationId xmlns:a16="http://schemas.microsoft.com/office/drawing/2014/main" id="{F5D51F7A-F8DD-58A2-3648-28429599E5F3}"/>
              </a:ext>
            </a:extLst>
          </p:cNvPr>
          <p:cNvSpPr txBox="1"/>
          <p:nvPr/>
        </p:nvSpPr>
        <p:spPr>
          <a:xfrm>
            <a:off x="0" y="42791"/>
            <a:ext cx="12317711" cy="130546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914400">
              <a:lnSpc>
                <a:spcPct val="90000"/>
              </a:lnSpc>
              <a:spcBef>
                <a:spcPct val="0"/>
              </a:spcBef>
              <a:spcAft>
                <a:spcPts val="600"/>
              </a:spcAft>
            </a:pPr>
            <a:r>
              <a:rPr lang="en-US" sz="3600" b="1" kern="1200">
                <a:solidFill>
                  <a:srgbClr val="002060"/>
                </a:solidFill>
                <a:latin typeface="Calibri" panose="020F0502020204030204" pitchFamily="34" charset="0"/>
                <a:ea typeface="Calibri" panose="020F0502020204030204" pitchFamily="34" charset="0"/>
                <a:cs typeface="Calibri" panose="020F0502020204030204" pitchFamily="34" charset="0"/>
              </a:rPr>
              <a:t>ITE </a:t>
            </a:r>
            <a:r>
              <a:rPr lang="en-US" sz="3600" b="1">
                <a:solidFill>
                  <a:srgbClr val="002060"/>
                </a:solidFill>
                <a:latin typeface="Calibri" panose="020F0502020204030204" pitchFamily="34" charset="0"/>
                <a:ea typeface="Calibri" panose="020F0502020204030204" pitchFamily="34" charset="0"/>
                <a:cs typeface="Calibri" panose="020F0502020204030204" pitchFamily="34" charset="0"/>
              </a:rPr>
              <a:t>Year 1 </a:t>
            </a:r>
            <a:r>
              <a:rPr lang="en-US" sz="3600" b="1" kern="120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ctr" defTabSz="914400">
              <a:lnSpc>
                <a:spcPct val="90000"/>
              </a:lnSpc>
              <a:spcBef>
                <a:spcPct val="0"/>
              </a:spcBef>
              <a:spcAft>
                <a:spcPts val="600"/>
              </a:spcAft>
            </a:pPr>
            <a:r>
              <a:rPr lang="en-US" sz="3600" b="1" kern="120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3600" b="1">
                <a:solidFill>
                  <a:srgbClr val="002060"/>
                </a:solidFill>
              </a:rPr>
              <a:t>Wider Curriculum: History</a:t>
            </a:r>
            <a:endParaRPr lang="en-US" sz="3600" kern="120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5578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E5DC"/>
        </a:solidFill>
        <a:effectLst/>
      </p:bgPr>
    </p:bg>
    <p:spTree>
      <p:nvGrpSpPr>
        <p:cNvPr id="1" name="">
          <a:extLst>
            <a:ext uri="{FF2B5EF4-FFF2-40B4-BE49-F238E27FC236}">
              <a16:creationId xmlns:a16="http://schemas.microsoft.com/office/drawing/2014/main" id="{DBC5CA4D-A706-8C91-3DBB-6D3DE9FC3D28}"/>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620984C-7476-755C-DC2C-B3C4DF143FF7}"/>
              </a:ext>
            </a:extLst>
          </p:cNvPr>
          <p:cNvSpPr txBox="1">
            <a:spLocks noGrp="1"/>
          </p:cNvSpPr>
          <p:nvPr>
            <p:ph type="title"/>
          </p:nvPr>
        </p:nvSpPr>
        <p:spPr>
          <a:xfrm>
            <a:off x="241541" y="412454"/>
            <a:ext cx="2165590" cy="210185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914400">
              <a:spcAft>
                <a:spcPts val="600"/>
              </a:spcAft>
            </a:pPr>
            <a:r>
              <a:rPr lang="en-US" sz="2800" b="1">
                <a:solidFill>
                  <a:srgbClr val="002060"/>
                </a:solidFill>
                <a:latin typeface="+mj-lt"/>
                <a:ea typeface="+mj-ea"/>
                <a:cs typeface="+mj-cs"/>
              </a:rPr>
              <a:t>ITE </a:t>
            </a:r>
            <a:r>
              <a:rPr lang="en-US" sz="2800" b="1" kern="1200">
                <a:solidFill>
                  <a:srgbClr val="002060"/>
                </a:solidFill>
                <a:latin typeface="+mj-lt"/>
                <a:ea typeface="+mj-ea"/>
                <a:cs typeface="+mj-cs"/>
              </a:rPr>
              <a:t>Year 2 </a:t>
            </a:r>
            <a:br>
              <a:rPr lang="en-US" sz="2800" b="1" kern="1200">
                <a:latin typeface="+mj-lt"/>
                <a:ea typeface="+mj-ea"/>
                <a:cs typeface="+mj-cs"/>
              </a:rPr>
            </a:br>
            <a:r>
              <a:rPr lang="en-US" sz="2800" b="1" kern="1200">
                <a:solidFill>
                  <a:srgbClr val="002060"/>
                </a:solidFill>
                <a:latin typeface="+mj-lt"/>
                <a:ea typeface="+mj-ea"/>
                <a:cs typeface="+mj-cs"/>
              </a:rPr>
              <a:t>Wider Curriculum History</a:t>
            </a:r>
            <a:endParaRPr lang="en-US" sz="2800" kern="1200">
              <a:solidFill>
                <a:srgbClr val="002060"/>
              </a:solidFill>
              <a:latin typeface="+mj-lt"/>
              <a:ea typeface="+mj-ea"/>
              <a:cs typeface="+mj-cs"/>
            </a:endParaRPr>
          </a:p>
        </p:txBody>
      </p:sp>
      <p:sp>
        <p:nvSpPr>
          <p:cNvPr id="17" name="Rectangle 16">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C7C9126-E5BC-FC57-6CE9-58435D244C53}"/>
              </a:ext>
            </a:extLst>
          </p:cNvPr>
          <p:cNvSpPr>
            <a:spLocks noGrp="1"/>
          </p:cNvSpPr>
          <p:nvPr>
            <p:ph idx="1"/>
          </p:nvPr>
        </p:nvSpPr>
        <p:spPr>
          <a:xfrm>
            <a:off x="1561653" y="110529"/>
            <a:ext cx="5040430" cy="2964490"/>
          </a:xfrm>
        </p:spPr>
        <p:txBody>
          <a:bodyPr vert="horz" lIns="91440" tIns="45720" rIns="91440" bIns="45720" rtlCol="0" anchor="ctr">
            <a:no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marL="742315" lvl="1" indent="-285750">
              <a:spcAft>
                <a:spcPts val="600"/>
              </a:spcAft>
            </a:pPr>
            <a:r>
              <a:rPr lang="en-GB" sz="1800">
                <a:solidFill>
                  <a:srgbClr val="002060"/>
                </a:solidFill>
                <a:latin typeface="Calibri"/>
                <a:ea typeface="Calibri"/>
                <a:cs typeface="Calibri"/>
              </a:rPr>
              <a:t>EYFS: place, provocation &amp; play </a:t>
            </a:r>
            <a:endParaRPr lang="en-US" sz="1800"/>
          </a:p>
          <a:p>
            <a:pPr marL="742315" lvl="1" indent="-285750">
              <a:spcAft>
                <a:spcPts val="600"/>
              </a:spcAft>
            </a:pPr>
            <a:r>
              <a:rPr lang="en-GB" sz="1800">
                <a:solidFill>
                  <a:srgbClr val="002060"/>
                </a:solidFill>
                <a:latin typeface="Calibri"/>
                <a:ea typeface="Calibri"/>
                <a:cs typeface="Calibri"/>
              </a:rPr>
              <a:t>KS2: British chronology Stone Ages – 1066</a:t>
            </a:r>
          </a:p>
          <a:p>
            <a:pPr marL="742315" lvl="1" indent="-285750">
              <a:spcAft>
                <a:spcPts val="600"/>
              </a:spcAft>
            </a:pPr>
            <a:r>
              <a:rPr lang="en-GB" sz="1800">
                <a:solidFill>
                  <a:srgbClr val="002060"/>
                </a:solidFill>
                <a:latin typeface="Calibri"/>
                <a:ea typeface="Calibri"/>
                <a:cs typeface="Calibri"/>
              </a:rPr>
              <a:t>Relevance and inclusion</a:t>
            </a:r>
          </a:p>
          <a:p>
            <a:pPr marL="742315" lvl="1" indent="-285750">
              <a:spcAft>
                <a:spcPts val="600"/>
              </a:spcAft>
            </a:pPr>
            <a:r>
              <a:rPr lang="en-GB" sz="1800">
                <a:solidFill>
                  <a:srgbClr val="002060"/>
                </a:solidFill>
                <a:latin typeface="Calibri"/>
                <a:ea typeface="Calibri"/>
                <a:cs typeface="Calibri"/>
              </a:rPr>
              <a:t>Authentic assessment</a:t>
            </a:r>
          </a:p>
          <a:p>
            <a:pPr marL="742315" lvl="1" indent="-285750">
              <a:spcAft>
                <a:spcPts val="600"/>
              </a:spcAft>
            </a:pPr>
            <a:r>
              <a:rPr lang="en-GB" sz="1800">
                <a:solidFill>
                  <a:srgbClr val="002060"/>
                </a:solidFill>
                <a:latin typeface="Calibri"/>
                <a:ea typeface="Calibri"/>
                <a:cs typeface="Calibri"/>
              </a:rPr>
              <a:t>Susan Isaacs’ use of ‘big ideas’ in learning environments which contain ‘rich treasure chests’ of exploration (Woods, 2017, p. 12)</a:t>
            </a:r>
            <a:endParaRPr lang="en-GB" sz="1050">
              <a:solidFill>
                <a:srgbClr val="002060"/>
              </a:solidFill>
              <a:latin typeface="Calibri"/>
              <a:ea typeface="Calibri"/>
              <a:cs typeface="Calibri"/>
            </a:endParaRPr>
          </a:p>
          <a:p>
            <a:pPr marL="341630" indent="-341630">
              <a:spcAft>
                <a:spcPts val="600"/>
              </a:spcAft>
            </a:pPr>
            <a:endParaRPr lang="en-GB" sz="900">
              <a:ea typeface="Calibri"/>
              <a:cs typeface="Calibri"/>
            </a:endParaRPr>
          </a:p>
        </p:txBody>
      </p:sp>
      <p:pic>
        <p:nvPicPr>
          <p:cNvPr id="5" name="Picture 4" descr="A drawing of a city&#10;&#10;Description automatically generated">
            <a:extLst>
              <a:ext uri="{FF2B5EF4-FFF2-40B4-BE49-F238E27FC236}">
                <a16:creationId xmlns:a16="http://schemas.microsoft.com/office/drawing/2014/main" id="{3EEAB798-DBC2-D9EB-E6BD-73DCDA4B6A6B}"/>
              </a:ext>
            </a:extLst>
          </p:cNvPr>
          <p:cNvPicPr>
            <a:picLocks noChangeAspect="1"/>
          </p:cNvPicPr>
          <p:nvPr/>
        </p:nvPicPr>
        <p:blipFill>
          <a:blip r:embed="rId3"/>
          <a:srcRect t="4378" b="4380"/>
          <a:stretch>
            <a:fillRect/>
          </a:stretch>
        </p:blipFill>
        <p:spPr>
          <a:xfrm>
            <a:off x="-2629" y="2798832"/>
            <a:ext cx="6604711" cy="4059168"/>
          </a:xfrm>
          <a:prstGeom prst="rect">
            <a:avLst/>
          </a:prstGeom>
        </p:spPr>
      </p:pic>
      <p:pic>
        <p:nvPicPr>
          <p:cNvPr id="2" name="Picture 1" descr="A box with a sword and a helmet&#10;&#10;AI-generated content may be incorrect.">
            <a:extLst>
              <a:ext uri="{FF2B5EF4-FFF2-40B4-BE49-F238E27FC236}">
                <a16:creationId xmlns:a16="http://schemas.microsoft.com/office/drawing/2014/main" id="{FE1F9E90-BD6B-73BD-CC8C-728EB65DC50C}"/>
              </a:ext>
            </a:extLst>
          </p:cNvPr>
          <p:cNvPicPr>
            <a:picLocks noChangeAspect="1"/>
          </p:cNvPicPr>
          <p:nvPr/>
        </p:nvPicPr>
        <p:blipFill>
          <a:blip r:embed="rId4"/>
          <a:srcRect l="7455" r="4722" b="2"/>
          <a:stretch>
            <a:fillRect/>
          </a:stretch>
        </p:blipFill>
        <p:spPr>
          <a:xfrm>
            <a:off x="6591299" y="1"/>
            <a:ext cx="5600701" cy="6857999"/>
          </a:xfrm>
          <a:prstGeom prst="rect">
            <a:avLst/>
          </a:prstGeom>
        </p:spPr>
      </p:pic>
    </p:spTree>
    <p:extLst>
      <p:ext uri="{BB962C8B-B14F-4D97-AF65-F5344CB8AC3E}">
        <p14:creationId xmlns:p14="http://schemas.microsoft.com/office/powerpoint/2010/main" val="75346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66687-7A76-39F9-C114-2F88738B0DF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8D6D66-FDC5-A5D5-7FA1-A2534951298E}"/>
              </a:ext>
            </a:extLst>
          </p:cNvPr>
          <p:cNvSpPr>
            <a:spLocks noGrp="1"/>
          </p:cNvSpPr>
          <p:nvPr>
            <p:ph idx="1"/>
          </p:nvPr>
        </p:nvSpPr>
        <p:spPr>
          <a:xfrm>
            <a:off x="7747261" y="164639"/>
            <a:ext cx="4589432" cy="4128459"/>
          </a:xfrm>
        </p:spPr>
        <p:txBody>
          <a:bodyPr anchor="t">
            <a:norm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endParaRPr lang="en-US" sz="2667">
              <a:solidFill>
                <a:srgbClr val="002060"/>
              </a:solidFill>
            </a:endParaRPr>
          </a:p>
          <a:p>
            <a:endParaRPr lang="en-GB" sz="2000"/>
          </a:p>
        </p:txBody>
      </p:sp>
      <p:sp>
        <p:nvSpPr>
          <p:cNvPr id="10" name="TextBox 9">
            <a:extLst>
              <a:ext uri="{FF2B5EF4-FFF2-40B4-BE49-F238E27FC236}">
                <a16:creationId xmlns:a16="http://schemas.microsoft.com/office/drawing/2014/main" id="{CC307426-A3FF-B46F-E557-9418DA19FC84}"/>
              </a:ext>
            </a:extLst>
          </p:cNvPr>
          <p:cNvSpPr txBox="1"/>
          <p:nvPr/>
        </p:nvSpPr>
        <p:spPr>
          <a:xfrm>
            <a:off x="5834884" y="2056360"/>
            <a:ext cx="6005052" cy="5078313"/>
          </a:xfrm>
          <a:prstGeom prst="rect">
            <a:avLst/>
          </a:prstGeom>
          <a:noFill/>
        </p:spPr>
        <p:txBody>
          <a:bodyPr wrap="square" lIns="121920" tIns="60960" rIns="121920" bIns="6096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marL="456565" indent="-456565">
              <a:buFont typeface="Arial"/>
              <a:buChar char="•"/>
            </a:pPr>
            <a:endParaRPr lang="en-GB" sz="2400" b="1">
              <a:solidFill>
                <a:srgbClr val="002060"/>
              </a:solidFill>
              <a:latin typeface="Calibri"/>
              <a:ea typeface="Calibri"/>
              <a:cs typeface="Calibri"/>
            </a:endParaRPr>
          </a:p>
          <a:p>
            <a:pPr marL="456565" indent="-456565">
              <a:buFont typeface="Arial"/>
              <a:buChar char="•"/>
            </a:pPr>
            <a:r>
              <a:rPr lang="en-GB" sz="2400" b="1">
                <a:solidFill>
                  <a:srgbClr val="002060"/>
                </a:solidFill>
                <a:latin typeface="+mn-lt"/>
                <a:ea typeface="Calibri"/>
                <a:cs typeface="Calibri"/>
              </a:rPr>
              <a:t>Roman trail - </a:t>
            </a:r>
            <a:r>
              <a:rPr lang="en-GB" sz="2400" b="1">
                <a:solidFill>
                  <a:srgbClr val="002060"/>
                </a:solidFill>
                <a:latin typeface="Calibri"/>
                <a:ea typeface="Calibri"/>
                <a:cs typeface="Calibri"/>
              </a:rPr>
              <a:t>visit key Roman sites</a:t>
            </a:r>
            <a:r>
              <a:rPr lang="en-GB" sz="2400">
                <a:solidFill>
                  <a:srgbClr val="002060"/>
                </a:solidFill>
                <a:latin typeface="Calibri"/>
                <a:ea typeface="Calibri"/>
                <a:cs typeface="Calibri"/>
              </a:rPr>
              <a:t> in</a:t>
            </a:r>
            <a:r>
              <a:rPr lang="en-GB" sz="2400" b="1">
                <a:solidFill>
                  <a:srgbClr val="002060"/>
                </a:solidFill>
                <a:latin typeface="Calibri"/>
                <a:ea typeface="Calibri"/>
                <a:cs typeface="Calibri"/>
              </a:rPr>
              <a:t> York</a:t>
            </a:r>
          </a:p>
          <a:p>
            <a:pPr marL="456565" indent="-456565">
              <a:buFont typeface="Arial"/>
              <a:buChar char="•"/>
            </a:pPr>
            <a:endParaRPr lang="en-GB" sz="1600" b="1"/>
          </a:p>
          <a:p>
            <a:pPr marL="456565" indent="-456565">
              <a:buFont typeface="Arial"/>
              <a:buChar char="•"/>
            </a:pPr>
            <a:r>
              <a:rPr lang="en-GB" sz="2400">
                <a:solidFill>
                  <a:srgbClr val="002060"/>
                </a:solidFill>
                <a:latin typeface="Calibri"/>
                <a:ea typeface="Calibri"/>
                <a:cs typeface="Calibri"/>
              </a:rPr>
              <a:t>Groups plan and deliver a </a:t>
            </a:r>
            <a:r>
              <a:rPr lang="en-GB" sz="2400" b="1">
                <a:solidFill>
                  <a:srgbClr val="002060"/>
                </a:solidFill>
                <a:latin typeface="Calibri"/>
                <a:ea typeface="Calibri"/>
                <a:cs typeface="Calibri"/>
              </a:rPr>
              <a:t>microteach</a:t>
            </a:r>
          </a:p>
          <a:p>
            <a:pPr marL="456565" indent="-456565">
              <a:buFont typeface="Arial"/>
              <a:buChar char="•"/>
            </a:pPr>
            <a:endParaRPr lang="en-GB" sz="2400" b="1">
              <a:solidFill>
                <a:srgbClr val="002060"/>
              </a:solidFill>
              <a:latin typeface="Calibri"/>
              <a:ea typeface="Calibri"/>
              <a:cs typeface="Calibri"/>
            </a:endParaRPr>
          </a:p>
          <a:p>
            <a:pPr marL="456565" indent="-456565">
              <a:buFont typeface="Arial,Sans-Serif"/>
              <a:buChar char="•"/>
            </a:pPr>
            <a:r>
              <a:rPr lang="en-GB" sz="2400" b="1">
                <a:solidFill>
                  <a:srgbClr val="002060"/>
                </a:solidFill>
                <a:latin typeface="Calibri"/>
                <a:ea typeface="Calibri"/>
                <a:cs typeface="Calibri"/>
              </a:rPr>
              <a:t>Authentic context for learning -  'empowering educators' (Sobel, 2004)  </a:t>
            </a:r>
            <a:endParaRPr lang="en-US" sz="2400">
              <a:solidFill>
                <a:srgbClr val="000000"/>
              </a:solidFill>
              <a:latin typeface="Calibri"/>
              <a:ea typeface="Calibri"/>
              <a:cs typeface="Calibri"/>
            </a:endParaRPr>
          </a:p>
          <a:p>
            <a:pPr marL="456565" indent="-456565">
              <a:buFont typeface="Arial"/>
              <a:buChar char="•"/>
            </a:pPr>
            <a:endParaRPr lang="en-US"/>
          </a:p>
          <a:p>
            <a:pPr marL="456565" indent="-456565">
              <a:buFont typeface="Arial"/>
              <a:buChar char="•"/>
            </a:pPr>
            <a:r>
              <a:rPr lang="en-GB" sz="2400">
                <a:solidFill>
                  <a:srgbClr val="002060"/>
                </a:solidFill>
                <a:latin typeface="Calibri"/>
                <a:ea typeface="Calibri"/>
                <a:cs typeface="Calibri"/>
              </a:rPr>
              <a:t>Focus: </a:t>
            </a:r>
            <a:r>
              <a:rPr lang="en-GB" sz="2400" b="1">
                <a:solidFill>
                  <a:srgbClr val="002060"/>
                </a:solidFill>
                <a:latin typeface="Calibri"/>
                <a:ea typeface="Calibri"/>
                <a:cs typeface="Calibri"/>
              </a:rPr>
              <a:t>significance of place</a:t>
            </a:r>
            <a:r>
              <a:rPr lang="en-GB" sz="2400">
                <a:solidFill>
                  <a:srgbClr val="002060"/>
                </a:solidFill>
                <a:latin typeface="Calibri"/>
                <a:ea typeface="Calibri"/>
                <a:cs typeface="Calibri"/>
              </a:rPr>
              <a:t>, </a:t>
            </a:r>
            <a:r>
              <a:rPr lang="en-GB" sz="2400" b="1">
                <a:solidFill>
                  <a:srgbClr val="002060"/>
                </a:solidFill>
                <a:latin typeface="Calibri"/>
                <a:ea typeface="Calibri"/>
                <a:cs typeface="Calibri"/>
              </a:rPr>
              <a:t>experiential learning</a:t>
            </a:r>
            <a:r>
              <a:rPr lang="en-GB" sz="2400">
                <a:solidFill>
                  <a:srgbClr val="002060"/>
                </a:solidFill>
                <a:latin typeface="Calibri"/>
                <a:ea typeface="Calibri"/>
                <a:cs typeface="Calibri"/>
              </a:rPr>
              <a:t>, </a:t>
            </a:r>
            <a:r>
              <a:rPr lang="en-GB" sz="2400" b="1">
                <a:solidFill>
                  <a:srgbClr val="002060"/>
                </a:solidFill>
                <a:latin typeface="Calibri"/>
                <a:ea typeface="Calibri"/>
                <a:cs typeface="Calibri"/>
              </a:rPr>
              <a:t>developing historical concepts</a:t>
            </a:r>
            <a:endParaRPr lang="en-GB"/>
          </a:p>
          <a:p>
            <a:pPr marL="456565" indent="-456565">
              <a:buFont typeface="Arial"/>
              <a:buChar char="•"/>
            </a:pPr>
            <a:endParaRPr lang="en-GB" sz="2400" b="1">
              <a:solidFill>
                <a:srgbClr val="002060"/>
              </a:solidFill>
              <a:latin typeface="Calibri"/>
              <a:ea typeface="Calibri"/>
              <a:cs typeface="Calibri"/>
            </a:endParaRPr>
          </a:p>
          <a:p>
            <a:pPr marL="456565" indent="-456565">
              <a:buFont typeface="Arial"/>
              <a:buChar char="•"/>
            </a:pPr>
            <a:endParaRPr lang="en-GB" sz="2400" b="1">
              <a:solidFill>
                <a:srgbClr val="002060"/>
              </a:solidFill>
              <a:latin typeface="Calibri"/>
              <a:ea typeface="Calibri"/>
              <a:cs typeface="Calibri"/>
            </a:endParaRPr>
          </a:p>
          <a:p>
            <a:pPr marL="456565" indent="-456565">
              <a:buFont typeface="Arial"/>
              <a:buChar char="•"/>
            </a:pPr>
            <a:endParaRPr lang="en-GB" sz="2400" b="1">
              <a:solidFill>
                <a:srgbClr val="002060"/>
              </a:solidFill>
              <a:latin typeface="Calibri"/>
              <a:ea typeface="Calibri"/>
              <a:cs typeface="Calibri"/>
            </a:endParaRPr>
          </a:p>
          <a:p>
            <a:endParaRPr lang="en-GB" sz="2400" b="1">
              <a:solidFill>
                <a:srgbClr val="002060"/>
              </a:solidFill>
              <a:latin typeface="Calibri"/>
              <a:ea typeface="Calibri"/>
              <a:cs typeface="Calibri"/>
            </a:endParaRPr>
          </a:p>
        </p:txBody>
      </p:sp>
      <p:sp>
        <p:nvSpPr>
          <p:cNvPr id="5" name="Title 1">
            <a:extLst>
              <a:ext uri="{FF2B5EF4-FFF2-40B4-BE49-F238E27FC236}">
                <a16:creationId xmlns:a16="http://schemas.microsoft.com/office/drawing/2014/main" id="{A3777765-7C5D-AE7F-C3EA-F0334EB7F1C4}"/>
              </a:ext>
            </a:extLst>
          </p:cNvPr>
          <p:cNvSpPr txBox="1">
            <a:spLocks/>
          </p:cNvSpPr>
          <p:nvPr/>
        </p:nvSpPr>
        <p:spPr bwMode="auto">
          <a:xfrm>
            <a:off x="5138663" y="1470"/>
            <a:ext cx="6611020" cy="109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endParaRPr lang="en-GB" sz="2667" b="1">
              <a:solidFill>
                <a:srgbClr val="002060"/>
              </a:solidFill>
            </a:endParaRPr>
          </a:p>
        </p:txBody>
      </p:sp>
      <p:sp>
        <p:nvSpPr>
          <p:cNvPr id="2" name="Title 3">
            <a:extLst>
              <a:ext uri="{FF2B5EF4-FFF2-40B4-BE49-F238E27FC236}">
                <a16:creationId xmlns:a16="http://schemas.microsoft.com/office/drawing/2014/main" id="{54B76B27-521A-31F6-540F-62A1628DFF98}"/>
              </a:ext>
            </a:extLst>
          </p:cNvPr>
          <p:cNvSpPr txBox="1">
            <a:spLocks noGrp="1"/>
          </p:cNvSpPr>
          <p:nvPr>
            <p:ph type="title"/>
          </p:nvPr>
        </p:nvSpPr>
        <p:spPr>
          <a:xfrm>
            <a:off x="4630909" y="95849"/>
            <a:ext cx="8035952" cy="161607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800" b="1">
                <a:solidFill>
                  <a:srgbClr val="002060"/>
                </a:solidFill>
                <a:latin typeface="+mj-lt"/>
                <a:ea typeface="+mj-ea"/>
                <a:cs typeface="+mj-cs"/>
              </a:rPr>
              <a:t>ITE </a:t>
            </a:r>
            <a:r>
              <a:rPr lang="en-US" sz="2800" b="1" kern="1200">
                <a:solidFill>
                  <a:srgbClr val="002060"/>
                </a:solidFill>
                <a:latin typeface="+mj-lt"/>
                <a:ea typeface="+mj-ea"/>
                <a:cs typeface="+mj-cs"/>
              </a:rPr>
              <a:t>Year </a:t>
            </a:r>
            <a:r>
              <a:rPr lang="en-US" sz="2800" b="1">
                <a:solidFill>
                  <a:srgbClr val="002060"/>
                </a:solidFill>
                <a:latin typeface="+mj-lt"/>
                <a:ea typeface="+mj-ea"/>
                <a:cs typeface="+mj-cs"/>
              </a:rPr>
              <a:t>3</a:t>
            </a:r>
            <a:br>
              <a:rPr lang="en-US" sz="2800" b="1">
                <a:latin typeface="+mj-lt"/>
                <a:ea typeface="+mj-ea"/>
                <a:cs typeface="+mj-cs"/>
              </a:rPr>
            </a:br>
            <a:r>
              <a:rPr lang="en-GB" sz="2800" b="1">
                <a:solidFill>
                  <a:srgbClr val="002060"/>
                </a:solidFill>
                <a:ea typeface="Calibri"/>
                <a:cs typeface="Calibri"/>
              </a:rPr>
              <a:t>Elective module – Outdoor Learning (OL)</a:t>
            </a:r>
            <a:endParaRPr lang="en-US" sz="2800" b="1" kern="1200">
              <a:solidFill>
                <a:srgbClr val="002060"/>
              </a:solidFill>
              <a:latin typeface="+mj-lt"/>
              <a:ea typeface="Calibri"/>
              <a:cs typeface="Calibri"/>
            </a:endParaRPr>
          </a:p>
        </p:txBody>
      </p:sp>
      <p:pic>
        <p:nvPicPr>
          <p:cNvPr id="6" name="Picture 5" descr="A group of women standing outside&#10;&#10;AI-generated content may be incorrect.">
            <a:extLst>
              <a:ext uri="{FF2B5EF4-FFF2-40B4-BE49-F238E27FC236}">
                <a16:creationId xmlns:a16="http://schemas.microsoft.com/office/drawing/2014/main" id="{079210EA-60E7-9945-453D-43BA73D9DB0F}"/>
              </a:ext>
            </a:extLst>
          </p:cNvPr>
          <p:cNvPicPr>
            <a:picLocks noChangeAspect="1"/>
          </p:cNvPicPr>
          <p:nvPr/>
        </p:nvPicPr>
        <p:blipFill>
          <a:blip r:embed="rId3"/>
          <a:stretch>
            <a:fillRect/>
          </a:stretch>
        </p:blipFill>
        <p:spPr>
          <a:xfrm>
            <a:off x="-4165" y="5428"/>
            <a:ext cx="5129322" cy="3426288"/>
          </a:xfrm>
          <a:prstGeom prst="rect">
            <a:avLst/>
          </a:prstGeom>
        </p:spPr>
      </p:pic>
      <p:pic>
        <p:nvPicPr>
          <p:cNvPr id="9" name="Content Placeholder 3" descr="A group of people standing in a grassy area&#10;&#10;AI-generated content may be incorrect.">
            <a:extLst>
              <a:ext uri="{FF2B5EF4-FFF2-40B4-BE49-F238E27FC236}">
                <a16:creationId xmlns:a16="http://schemas.microsoft.com/office/drawing/2014/main" id="{B3904E09-41F8-FC54-1B58-918E938240D1}"/>
              </a:ext>
            </a:extLst>
          </p:cNvPr>
          <p:cNvPicPr>
            <a:picLocks noChangeAspect="1"/>
          </p:cNvPicPr>
          <p:nvPr/>
        </p:nvPicPr>
        <p:blipFill>
          <a:blip r:embed="rId4"/>
          <a:stretch>
            <a:fillRect/>
          </a:stretch>
        </p:blipFill>
        <p:spPr>
          <a:xfrm>
            <a:off x="188" y="3389597"/>
            <a:ext cx="5126980" cy="3441821"/>
          </a:xfrm>
          <a:prstGeom prst="rect">
            <a:avLst/>
          </a:prstGeom>
        </p:spPr>
      </p:pic>
    </p:spTree>
    <p:extLst>
      <p:ext uri="{BB962C8B-B14F-4D97-AF65-F5344CB8AC3E}">
        <p14:creationId xmlns:p14="http://schemas.microsoft.com/office/powerpoint/2010/main" val="371176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11E38-ADA8-BB73-1695-4319C7C47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32E1B9-DAE7-FBC8-B3FB-A576FB688D42}"/>
              </a:ext>
            </a:extLst>
          </p:cNvPr>
          <p:cNvSpPr>
            <a:spLocks noGrp="1"/>
          </p:cNvSpPr>
          <p:nvPr>
            <p:ph type="title"/>
          </p:nvPr>
        </p:nvSpPr>
        <p:spPr/>
        <p:txBody>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algn="ctr"/>
            <a:r>
              <a:rPr lang="en-US" b="1">
                <a:solidFill>
                  <a:srgbClr val="002060"/>
                </a:solidFill>
                <a:latin typeface="+mn-lt"/>
              </a:rPr>
              <a:t>ITE Year 3</a:t>
            </a:r>
            <a:br>
              <a:rPr lang="en-US" b="1">
                <a:latin typeface="+mn-lt"/>
              </a:rPr>
            </a:br>
            <a:r>
              <a:rPr lang="en-GB" b="1">
                <a:solidFill>
                  <a:srgbClr val="002060"/>
                </a:solidFill>
                <a:latin typeface="+mn-lt"/>
                <a:ea typeface="Calibri"/>
                <a:cs typeface="Calibri"/>
              </a:rPr>
              <a:t>Elective module – OL</a:t>
            </a:r>
            <a:endParaRPr lang="en-US" b="1">
              <a:solidFill>
                <a:srgbClr val="002060"/>
              </a:solidFill>
              <a:latin typeface="+mn-lt"/>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1BF937F-F366-1046-559A-FDD5CFADC8C0}"/>
              </a:ext>
            </a:extLst>
          </p:cNvPr>
          <p:cNvSpPr txBox="1"/>
          <p:nvPr/>
        </p:nvSpPr>
        <p:spPr>
          <a:xfrm>
            <a:off x="5774961" y="2395656"/>
            <a:ext cx="6093500" cy="3108543"/>
          </a:xfrm>
          <a:prstGeom prst="rect">
            <a:avLst/>
          </a:prstGeom>
          <a:noFill/>
        </p:spPr>
        <p:txBody>
          <a:bodyPr wrap="square" lIns="91440" tIns="45720" rIns="91440" bIns="45720" anchor="t">
            <a:spAutoFit/>
          </a:bodyPr>
          <a:lstStyle/>
          <a:p>
            <a:r>
              <a:rPr lang="en-GB" sz="2800" b="1">
                <a:solidFill>
                  <a:srgbClr val="002060"/>
                </a:solidFill>
                <a:latin typeface="+mn-lt"/>
                <a:ea typeface="Calibri"/>
                <a:cs typeface="Calibri"/>
              </a:rPr>
              <a:t>Roman trail examples:</a:t>
            </a:r>
            <a:endParaRPr lang="en-GB" sz="2667" b="1">
              <a:solidFill>
                <a:srgbClr val="002060"/>
              </a:solidFill>
              <a:latin typeface="+mn-lt"/>
              <a:ea typeface="Calibri"/>
              <a:cs typeface="Calibri"/>
            </a:endParaRPr>
          </a:p>
          <a:p>
            <a:pPr marL="380365" indent="-380365">
              <a:buFont typeface="Arial"/>
              <a:buChar char="•"/>
            </a:pPr>
            <a:endParaRPr lang="en-US" sz="2800">
              <a:solidFill>
                <a:srgbClr val="002060"/>
              </a:solidFill>
              <a:latin typeface="Calibri"/>
              <a:ea typeface="Calibri"/>
              <a:cs typeface="Calibri"/>
            </a:endParaRPr>
          </a:p>
          <a:p>
            <a:pPr marL="380365" indent="-380365">
              <a:buFont typeface="Arial"/>
              <a:buChar char="•"/>
            </a:pPr>
            <a:r>
              <a:rPr lang="en-US" sz="2800">
                <a:solidFill>
                  <a:srgbClr val="002060"/>
                </a:solidFill>
                <a:latin typeface="Calibri"/>
                <a:ea typeface="Calibri"/>
                <a:cs typeface="Calibri"/>
              </a:rPr>
              <a:t>Acting out Roman army 'drills' in the shadow of the multangular tower</a:t>
            </a:r>
          </a:p>
          <a:p>
            <a:pPr marL="380365" indent="-380365">
              <a:buFont typeface="Arial"/>
              <a:buChar char="•"/>
            </a:pPr>
            <a:endParaRPr lang="en-US" sz="2800">
              <a:solidFill>
                <a:srgbClr val="002060"/>
              </a:solidFill>
              <a:latin typeface="Calibri"/>
              <a:ea typeface="Calibri"/>
              <a:cs typeface="Calibri"/>
            </a:endParaRPr>
          </a:p>
          <a:p>
            <a:pPr marL="380365" indent="-380365">
              <a:buFont typeface="Arial"/>
              <a:buChar char="•"/>
            </a:pPr>
            <a:r>
              <a:rPr lang="en-US" sz="2800">
                <a:solidFill>
                  <a:srgbClr val="002060"/>
                </a:solidFill>
                <a:latin typeface="Calibri"/>
                <a:ea typeface="Calibri"/>
                <a:cs typeface="Calibri"/>
              </a:rPr>
              <a:t>Creating Roman mosaics using natural materials</a:t>
            </a:r>
          </a:p>
        </p:txBody>
      </p:sp>
      <p:pic>
        <p:nvPicPr>
          <p:cNvPr id="9" name="Content Placeholder 3" descr="A person drawing on paper&#10;&#10;AI-generated content may be incorrect.">
            <a:extLst>
              <a:ext uri="{FF2B5EF4-FFF2-40B4-BE49-F238E27FC236}">
                <a16:creationId xmlns:a16="http://schemas.microsoft.com/office/drawing/2014/main" id="{D62485A2-69B1-1AB5-9FED-CC269948D566}"/>
              </a:ext>
            </a:extLst>
          </p:cNvPr>
          <p:cNvPicPr>
            <a:picLocks noChangeAspect="1"/>
          </p:cNvPicPr>
          <p:nvPr/>
        </p:nvPicPr>
        <p:blipFill>
          <a:blip r:embed="rId3"/>
          <a:stretch>
            <a:fillRect/>
          </a:stretch>
        </p:blipFill>
        <p:spPr>
          <a:xfrm>
            <a:off x="-5418" y="2063894"/>
            <a:ext cx="5665305" cy="3776870"/>
          </a:xfrm>
          <a:prstGeom prst="rect">
            <a:avLst/>
          </a:prstGeom>
        </p:spPr>
      </p:pic>
    </p:spTree>
    <p:extLst>
      <p:ext uri="{BB962C8B-B14F-4D97-AF65-F5344CB8AC3E}">
        <p14:creationId xmlns:p14="http://schemas.microsoft.com/office/powerpoint/2010/main" val="2568079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964E1-D578-FC52-DE03-2A46866E6938}"/>
              </a:ext>
            </a:extLst>
          </p:cNvPr>
          <p:cNvSpPr>
            <a:spLocks noGrp="1"/>
          </p:cNvSpPr>
          <p:nvPr>
            <p:ph type="title"/>
          </p:nvPr>
        </p:nvSpPr>
        <p:spPr/>
        <p:txBody>
          <a:bodyPr/>
          <a:lstStyle/>
          <a:p>
            <a:pPr algn="ctr"/>
            <a:r>
              <a:rPr lang="en-US" b="1">
                <a:solidFill>
                  <a:srgbClr val="002060"/>
                </a:solidFill>
                <a:ea typeface="Calibri"/>
                <a:cs typeface="Calibri"/>
              </a:rPr>
              <a:t>Wider Implications of PBP </a:t>
            </a:r>
            <a:endParaRPr lang="en-US">
              <a:solidFill>
                <a:srgbClr val="002060"/>
              </a:solidFill>
              <a:ea typeface="Calibri"/>
              <a:cs typeface="Calibri"/>
            </a:endParaRPr>
          </a:p>
        </p:txBody>
      </p:sp>
      <p:sp>
        <p:nvSpPr>
          <p:cNvPr id="3" name="Content Placeholder 2">
            <a:extLst>
              <a:ext uri="{FF2B5EF4-FFF2-40B4-BE49-F238E27FC236}">
                <a16:creationId xmlns:a16="http://schemas.microsoft.com/office/drawing/2014/main" id="{DAC869E0-03A6-D087-E556-A3D7C2EE6E9A}"/>
              </a:ext>
            </a:extLst>
          </p:cNvPr>
          <p:cNvSpPr>
            <a:spLocks noGrp="1"/>
          </p:cNvSpPr>
          <p:nvPr>
            <p:ph idx="1"/>
          </p:nvPr>
        </p:nvSpPr>
        <p:spPr>
          <a:xfrm>
            <a:off x="501802" y="1831686"/>
            <a:ext cx="11197055" cy="4621725"/>
          </a:xfrm>
        </p:spPr>
        <p:txBody>
          <a:bodyPr vert="horz" lIns="91440" tIns="45720" rIns="91440" bIns="45720" rtlCol="0" anchor="t">
            <a:normAutofit lnSpcReduction="10000"/>
          </a:bodyPr>
          <a:lstStyle/>
          <a:p>
            <a:r>
              <a:rPr lang="en-US" sz="3200">
                <a:solidFill>
                  <a:srgbClr val="002060"/>
                </a:solidFill>
                <a:ea typeface="Calibri"/>
                <a:cs typeface="Calibri"/>
              </a:rPr>
              <a:t>"Place-essential" learning (Mannion 2012)</a:t>
            </a:r>
          </a:p>
          <a:p>
            <a:r>
              <a:rPr lang="en-US" sz="3200">
                <a:solidFill>
                  <a:srgbClr val="002060"/>
                </a:solidFill>
                <a:ea typeface="Calibri"/>
                <a:cs typeface="Calibri"/>
              </a:rPr>
              <a:t>Experiential learning in whole curriculum</a:t>
            </a:r>
            <a:endParaRPr lang="en-US" sz="3200">
              <a:ea typeface="Calibri"/>
              <a:cs typeface="Calibri"/>
            </a:endParaRPr>
          </a:p>
          <a:p>
            <a:r>
              <a:rPr lang="en-US" sz="3200">
                <a:solidFill>
                  <a:srgbClr val="002060"/>
                </a:solidFill>
                <a:ea typeface="Calibri"/>
                <a:cs typeface="Calibri"/>
              </a:rPr>
              <a:t>Wider skills development for sustainability and society: </a:t>
            </a:r>
          </a:p>
          <a:p>
            <a:pPr lvl="2">
              <a:buFont typeface="Wingdings" panose="020B0604020202020204" pitchFamily="34" charset="0"/>
              <a:buChar char="§"/>
            </a:pPr>
            <a:r>
              <a:rPr lang="en-US" sz="2400">
                <a:solidFill>
                  <a:srgbClr val="002060"/>
                </a:solidFill>
                <a:ea typeface="Calibri"/>
                <a:cs typeface="Calibri"/>
              </a:rPr>
              <a:t>empowering learners with 'knowledge, skills, values and attitudes to take informed decisions and make responsible actions for environmental integrity, economic viability and a just society' </a:t>
            </a:r>
            <a:r>
              <a:rPr lang="en-US" sz="1800" i="1">
                <a:solidFill>
                  <a:srgbClr val="002060"/>
                </a:solidFill>
                <a:ea typeface="Calibri"/>
                <a:cs typeface="Calibri"/>
              </a:rPr>
              <a:t>('Education for sustainable development', UNESCO, 2021, paragraph 1.)</a:t>
            </a:r>
            <a:endParaRPr lang="en-US" sz="1800">
              <a:solidFill>
                <a:srgbClr val="002060"/>
              </a:solidFill>
              <a:ea typeface="Calibri"/>
              <a:cs typeface="Calibri"/>
            </a:endParaRPr>
          </a:p>
          <a:p>
            <a:r>
              <a:rPr lang="en-US" sz="3200">
                <a:solidFill>
                  <a:srgbClr val="002060"/>
                </a:solidFill>
                <a:ea typeface="Calibri"/>
                <a:cs typeface="Calibri"/>
              </a:rPr>
              <a:t>Community, locality, world and beyond </a:t>
            </a:r>
          </a:p>
          <a:p>
            <a:r>
              <a:rPr lang="en-US" sz="3200">
                <a:solidFill>
                  <a:srgbClr val="002060"/>
                </a:solidFill>
                <a:ea typeface="Calibri"/>
                <a:cs typeface="Calibri"/>
              </a:rPr>
              <a:t>Environmental stewardship </a:t>
            </a:r>
          </a:p>
          <a:p>
            <a:r>
              <a:rPr lang="en-US" sz="3200">
                <a:solidFill>
                  <a:srgbClr val="002060"/>
                </a:solidFill>
                <a:ea typeface="Calibri"/>
                <a:cs typeface="Calibri"/>
              </a:rPr>
              <a:t>Transformation of educational practice </a:t>
            </a:r>
            <a:endParaRPr lang="en-US"/>
          </a:p>
        </p:txBody>
      </p:sp>
    </p:spTree>
    <p:extLst>
      <p:ext uri="{BB962C8B-B14F-4D97-AF65-F5344CB8AC3E}">
        <p14:creationId xmlns:p14="http://schemas.microsoft.com/office/powerpoint/2010/main" val="6121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E5DC"/>
        </a:solidFill>
        <a:effectLst/>
      </p:bgPr>
    </p:bg>
    <p:spTree>
      <p:nvGrpSpPr>
        <p:cNvPr id="1" name="">
          <a:extLst>
            <a:ext uri="{FF2B5EF4-FFF2-40B4-BE49-F238E27FC236}">
              <a16:creationId xmlns:a16="http://schemas.microsoft.com/office/drawing/2014/main" id="{D1A7AF47-E6CA-40ED-E3C0-55011ED865E3}"/>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5C32DD-523B-3C71-7AE4-83E21DEE03E9}"/>
              </a:ext>
            </a:extLst>
          </p:cNvPr>
          <p:cNvSpPr>
            <a:spLocks noGrp="1"/>
          </p:cNvSpPr>
          <p:nvPr>
            <p:ph type="title"/>
          </p:nvPr>
        </p:nvSpPr>
        <p:spPr>
          <a:xfrm>
            <a:off x="838199" y="548464"/>
            <a:ext cx="3807187" cy="1576364"/>
          </a:xfrm>
        </p:spPr>
        <p:txBody>
          <a:bodyPr>
            <a:normAutofit/>
          </a:bodyPr>
          <a:lstStyle/>
          <a:p>
            <a:r>
              <a:rPr lang="en-US" sz="4000" b="1">
                <a:solidFill>
                  <a:srgbClr val="002060"/>
                </a:solidFill>
                <a:ea typeface="Calibri"/>
                <a:cs typeface="Calibri"/>
              </a:rPr>
              <a:t>Transformative Practice</a:t>
            </a:r>
          </a:p>
        </p:txBody>
      </p:sp>
      <p:sp>
        <p:nvSpPr>
          <p:cNvPr id="3" name="Content Placeholder 2">
            <a:extLst>
              <a:ext uri="{FF2B5EF4-FFF2-40B4-BE49-F238E27FC236}">
                <a16:creationId xmlns:a16="http://schemas.microsoft.com/office/drawing/2014/main" id="{1FC4D06D-9DAE-C010-0FF7-252CD979A487}"/>
              </a:ext>
            </a:extLst>
          </p:cNvPr>
          <p:cNvSpPr>
            <a:spLocks noGrp="1"/>
          </p:cNvSpPr>
          <p:nvPr>
            <p:ph idx="1"/>
          </p:nvPr>
        </p:nvSpPr>
        <p:spPr>
          <a:xfrm>
            <a:off x="637675" y="2300543"/>
            <a:ext cx="3799425" cy="3744819"/>
          </a:xfrm>
        </p:spPr>
        <p:txBody>
          <a:bodyPr vert="horz" lIns="91440" tIns="45720" rIns="91440" bIns="45720" rtlCol="0" anchor="t">
            <a:normAutofit/>
          </a:bodyPr>
          <a:lstStyle/>
          <a:p>
            <a:r>
              <a:rPr lang="en-US" sz="1800">
                <a:solidFill>
                  <a:srgbClr val="002060"/>
                </a:solidFill>
                <a:ea typeface="Calibri"/>
                <a:cs typeface="Calibri"/>
              </a:rPr>
              <a:t>Student teacher autonomy, agency and confidence </a:t>
            </a:r>
          </a:p>
          <a:p>
            <a:endParaRPr lang="en-US" sz="1800">
              <a:solidFill>
                <a:srgbClr val="002060"/>
              </a:solidFill>
              <a:ea typeface="Calibri"/>
              <a:cs typeface="Calibri"/>
            </a:endParaRPr>
          </a:p>
          <a:p>
            <a:r>
              <a:rPr lang="en-US" sz="1800">
                <a:solidFill>
                  <a:srgbClr val="002060"/>
                </a:solidFill>
                <a:ea typeface="Calibri"/>
                <a:cs typeface="Calibri"/>
              </a:rPr>
              <a:t>Increased sense of belonging and connection to 'place' </a:t>
            </a:r>
          </a:p>
          <a:p>
            <a:endParaRPr lang="en-US" sz="1800">
              <a:solidFill>
                <a:srgbClr val="002060"/>
              </a:solidFill>
              <a:ea typeface="Calibri"/>
              <a:cs typeface="Calibri"/>
            </a:endParaRPr>
          </a:p>
          <a:p>
            <a:r>
              <a:rPr lang="en-US" sz="1800">
                <a:solidFill>
                  <a:srgbClr val="002060"/>
                </a:solidFill>
                <a:ea typeface="Calibri"/>
                <a:cs typeface="Calibri"/>
              </a:rPr>
              <a:t>Research at undergraduate and doctoral level</a:t>
            </a:r>
          </a:p>
          <a:p>
            <a:endParaRPr lang="en-US" sz="1800">
              <a:solidFill>
                <a:srgbClr val="002060"/>
              </a:solidFill>
              <a:ea typeface="Calibri"/>
              <a:cs typeface="Calibri"/>
            </a:endParaRPr>
          </a:p>
          <a:p>
            <a:r>
              <a:rPr lang="en-US" sz="1800">
                <a:solidFill>
                  <a:srgbClr val="002060"/>
                </a:solidFill>
                <a:ea typeface="Calibri"/>
                <a:cs typeface="Calibri"/>
              </a:rPr>
              <a:t>Deeper understanding of theory for students </a:t>
            </a:r>
            <a:r>
              <a:rPr lang="en-US" sz="1800" i="1">
                <a:solidFill>
                  <a:srgbClr val="002060"/>
                </a:solidFill>
                <a:ea typeface="Calibri"/>
                <a:cs typeface="Calibri"/>
              </a:rPr>
              <a:t>and </a:t>
            </a:r>
            <a:r>
              <a:rPr lang="en-US" sz="1800">
                <a:solidFill>
                  <a:srgbClr val="002060"/>
                </a:solidFill>
                <a:ea typeface="Calibri"/>
                <a:cs typeface="Calibri"/>
              </a:rPr>
              <a:t>lecturers</a:t>
            </a:r>
          </a:p>
        </p:txBody>
      </p:sp>
      <p:pic>
        <p:nvPicPr>
          <p:cNvPr id="5" name="Picture 4" descr="A group of women standing under a tent&#10;&#10;AI-generated content may be incorrect.">
            <a:extLst>
              <a:ext uri="{FF2B5EF4-FFF2-40B4-BE49-F238E27FC236}">
                <a16:creationId xmlns:a16="http://schemas.microsoft.com/office/drawing/2014/main" id="{75A3C087-6C12-A396-C7B9-3CAF83F00F4B}"/>
              </a:ext>
            </a:extLst>
          </p:cNvPr>
          <p:cNvPicPr>
            <a:picLocks noChangeAspect="1"/>
          </p:cNvPicPr>
          <p:nvPr/>
        </p:nvPicPr>
        <p:blipFill>
          <a:blip r:embed="rId3"/>
          <a:srcRect l="5873" r="24226" b="-1"/>
          <a:stretch>
            <a:fillRect/>
          </a:stretch>
        </p:blipFill>
        <p:spPr>
          <a:xfrm>
            <a:off x="5010386" y="10"/>
            <a:ext cx="7181613" cy="6857990"/>
          </a:xfrm>
          <a:prstGeom prst="rect">
            <a:avLst/>
          </a:prstGeom>
          <a:effectLst/>
        </p:spPr>
      </p:pic>
    </p:spTree>
    <p:extLst>
      <p:ext uri="{BB962C8B-B14F-4D97-AF65-F5344CB8AC3E}">
        <p14:creationId xmlns:p14="http://schemas.microsoft.com/office/powerpoint/2010/main" val="2813455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0FFA3-0EFC-618A-3607-0596773B0BDF}"/>
              </a:ext>
            </a:extLst>
          </p:cNvPr>
          <p:cNvSpPr>
            <a:spLocks noGrp="1"/>
          </p:cNvSpPr>
          <p:nvPr>
            <p:ph type="title"/>
          </p:nvPr>
        </p:nvSpPr>
        <p:spPr>
          <a:xfrm>
            <a:off x="257013" y="184311"/>
            <a:ext cx="10515600" cy="1325563"/>
          </a:xfrm>
        </p:spPr>
        <p:txBody>
          <a:bodyPr>
            <a:normAutofit/>
          </a:bodyPr>
          <a:lstStyle/>
          <a:p>
            <a:pPr algn="ctr"/>
            <a:r>
              <a:rPr lang="en-US" sz="2400" b="1">
                <a:solidFill>
                  <a:srgbClr val="002060"/>
                </a:solidFill>
                <a:latin typeface="Aptos"/>
              </a:rPr>
              <a:t>A  collaborative, place-based framework for </a:t>
            </a:r>
            <a:r>
              <a:rPr lang="en-US" sz="2400" b="1" err="1">
                <a:solidFill>
                  <a:srgbClr val="002060"/>
                </a:solidFill>
                <a:latin typeface="Aptos"/>
              </a:rPr>
              <a:t>theorising</a:t>
            </a:r>
            <a:r>
              <a:rPr lang="en-US" sz="2400" b="1">
                <a:solidFill>
                  <a:srgbClr val="002060"/>
                </a:solidFill>
                <a:latin typeface="Aptos"/>
              </a:rPr>
              <a:t> teaching practice </a:t>
            </a:r>
            <a:endParaRPr lang="en-US" sz="2400" b="1">
              <a:solidFill>
                <a:srgbClr val="002060"/>
              </a:solidFill>
              <a:ea typeface="Calibri"/>
              <a:cs typeface="Calibri"/>
            </a:endParaRPr>
          </a:p>
        </p:txBody>
      </p:sp>
      <p:grpSp>
        <p:nvGrpSpPr>
          <p:cNvPr id="46" name="Group 45">
            <a:extLst>
              <a:ext uri="{FF2B5EF4-FFF2-40B4-BE49-F238E27FC236}">
                <a16:creationId xmlns:a16="http://schemas.microsoft.com/office/drawing/2014/main" id="{B14DE1F4-A0F2-AC37-3EBD-EEE60A1171D5}"/>
              </a:ext>
            </a:extLst>
          </p:cNvPr>
          <p:cNvGrpSpPr/>
          <p:nvPr/>
        </p:nvGrpSpPr>
        <p:grpSpPr>
          <a:xfrm>
            <a:off x="2105186" y="780934"/>
            <a:ext cx="7750045" cy="5799087"/>
            <a:chOff x="1769389" y="-1291"/>
            <a:chExt cx="7891221" cy="6525199"/>
          </a:xfrm>
        </p:grpSpPr>
        <p:sp>
          <p:nvSpPr>
            <p:cNvPr id="13" name="Rectangle: Rounded Corners 12">
              <a:extLst>
                <a:ext uri="{FF2B5EF4-FFF2-40B4-BE49-F238E27FC236}">
                  <a16:creationId xmlns:a16="http://schemas.microsoft.com/office/drawing/2014/main" id="{170F4031-5ECF-75BA-2125-59A0F044A8B3}"/>
                </a:ext>
              </a:extLst>
            </p:cNvPr>
            <p:cNvSpPr/>
            <p:nvPr/>
          </p:nvSpPr>
          <p:spPr>
            <a:xfrm>
              <a:off x="1769389" y="684508"/>
              <a:ext cx="7891221" cy="5839400"/>
            </a:xfrm>
            <a:prstGeom prst="round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a:solidFill>
                    <a:srgbClr val="215E99"/>
                  </a:solidFill>
                </a:rPr>
                <a:t>Place: university, community, world...</a:t>
              </a:r>
            </a:p>
          </p:txBody>
        </p:sp>
        <p:grpSp>
          <p:nvGrpSpPr>
            <p:cNvPr id="1816" name="Group 1815">
              <a:extLst>
                <a:ext uri="{FF2B5EF4-FFF2-40B4-BE49-F238E27FC236}">
                  <a16:creationId xmlns:a16="http://schemas.microsoft.com/office/drawing/2014/main" id="{7818DDD5-F21D-4425-D068-CAAFCDEB49FD}"/>
                </a:ext>
              </a:extLst>
            </p:cNvPr>
            <p:cNvGrpSpPr/>
            <p:nvPr/>
          </p:nvGrpSpPr>
          <p:grpSpPr>
            <a:xfrm>
              <a:off x="1963120" y="-1291"/>
              <a:ext cx="7374990" cy="6498954"/>
              <a:chOff x="4817390" y="-1291"/>
              <a:chExt cx="7083539" cy="6124412"/>
            </a:xfrm>
          </p:grpSpPr>
          <p:graphicFrame>
            <p:nvGraphicFramePr>
              <p:cNvPr id="94" name="Diagram 93">
                <a:extLst>
                  <a:ext uri="{FF2B5EF4-FFF2-40B4-BE49-F238E27FC236}">
                    <a16:creationId xmlns:a16="http://schemas.microsoft.com/office/drawing/2014/main" id="{53F423C6-2940-500F-4263-9962662BA533}"/>
                  </a:ext>
                </a:extLst>
              </p:cNvPr>
              <p:cNvGraphicFramePr/>
              <p:nvPr>
                <p:extLst>
                  <p:ext uri="{D42A27DB-BD31-4B8C-83A1-F6EECF244321}">
                    <p14:modId xmlns:p14="http://schemas.microsoft.com/office/powerpoint/2010/main" val="1548882678"/>
                  </p:ext>
                </p:extLst>
              </p:nvPr>
            </p:nvGraphicFramePr>
            <p:xfrm>
              <a:off x="4817390" y="-1291"/>
              <a:ext cx="7083539" cy="612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11" name="Arrow: Right 1710">
                <a:extLst>
                  <a:ext uri="{FF2B5EF4-FFF2-40B4-BE49-F238E27FC236}">
                    <a16:creationId xmlns:a16="http://schemas.microsoft.com/office/drawing/2014/main" id="{370B3B24-2281-6E7B-810A-D08D75D2D6DC}"/>
                  </a:ext>
                </a:extLst>
              </p:cNvPr>
              <p:cNvSpPr/>
              <p:nvPr/>
            </p:nvSpPr>
            <p:spPr>
              <a:xfrm>
                <a:off x="5053263" y="5407400"/>
                <a:ext cx="6697578" cy="691626"/>
              </a:xfrm>
              <a:prstGeom prst="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2">
                        <a:lumMod val="90000"/>
                        <a:lumOff val="10000"/>
                      </a:schemeClr>
                    </a:solidFill>
                  </a:rPr>
                  <a:t>Generative Critical Conversation (</a:t>
                </a:r>
                <a:r>
                  <a:rPr lang="en-US" err="1">
                    <a:solidFill>
                      <a:schemeClr val="tx2">
                        <a:lumMod val="90000"/>
                        <a:lumOff val="10000"/>
                      </a:schemeClr>
                    </a:solidFill>
                  </a:rPr>
                  <a:t>Huntsley</a:t>
                </a:r>
                <a:r>
                  <a:rPr lang="en-US">
                    <a:solidFill>
                      <a:schemeClr val="tx2">
                        <a:lumMod val="90000"/>
                        <a:lumOff val="10000"/>
                      </a:schemeClr>
                    </a:solidFill>
                  </a:rPr>
                  <a:t> &amp; Brentnall, 2021)</a:t>
                </a:r>
              </a:p>
            </p:txBody>
          </p:sp>
        </p:grpSp>
      </p:grpSp>
    </p:spTree>
    <p:extLst>
      <p:ext uri="{BB962C8B-B14F-4D97-AF65-F5344CB8AC3E}">
        <p14:creationId xmlns:p14="http://schemas.microsoft.com/office/powerpoint/2010/main" val="3907156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844CF-4DCD-FDF3-B1C4-B2761E74E8A9}"/>
              </a:ext>
            </a:extLst>
          </p:cNvPr>
          <p:cNvSpPr>
            <a:spLocks noGrp="1"/>
          </p:cNvSpPr>
          <p:nvPr>
            <p:ph type="title"/>
          </p:nvPr>
        </p:nvSpPr>
        <p:spPr>
          <a:xfrm>
            <a:off x="263106" y="235729"/>
            <a:ext cx="10515600" cy="1325563"/>
          </a:xfrm>
        </p:spPr>
        <p:txBody>
          <a:bodyPr/>
          <a:lstStyle/>
          <a:p>
            <a:r>
              <a:rPr lang="en-US"/>
              <a:t>P</a:t>
            </a:r>
            <a:r>
              <a:rPr lang="en-US">
                <a:solidFill>
                  <a:srgbClr val="002060"/>
                </a:solidFill>
              </a:rPr>
              <a:t>lace at the </a:t>
            </a:r>
            <a:r>
              <a:rPr lang="en-US" err="1">
                <a:solidFill>
                  <a:srgbClr val="002060"/>
                </a:solidFill>
              </a:rPr>
              <a:t>centre</a:t>
            </a:r>
            <a:r>
              <a:rPr lang="en-US">
                <a:solidFill>
                  <a:srgbClr val="002060"/>
                </a:solidFill>
              </a:rPr>
              <a:t> of learning</a:t>
            </a:r>
            <a:endParaRPr lang="en-US">
              <a:solidFill>
                <a:srgbClr val="002060"/>
              </a:solidFill>
              <a:ea typeface="Calibri"/>
              <a:cs typeface="Calibri"/>
            </a:endParaRPr>
          </a:p>
        </p:txBody>
      </p:sp>
      <p:pic>
        <p:nvPicPr>
          <p:cNvPr id="4" name="Picture 3" descr="A diagram of different types of learning&#10;&#10;AI-generated content may be incorrect.">
            <a:extLst>
              <a:ext uri="{FF2B5EF4-FFF2-40B4-BE49-F238E27FC236}">
                <a16:creationId xmlns:a16="http://schemas.microsoft.com/office/drawing/2014/main" id="{BD99FC17-EBB8-3DBB-63F3-01E7FC721813}"/>
              </a:ext>
            </a:extLst>
          </p:cNvPr>
          <p:cNvPicPr>
            <a:picLocks noChangeAspect="1"/>
          </p:cNvPicPr>
          <p:nvPr/>
        </p:nvPicPr>
        <p:blipFill>
          <a:blip r:embed="rId3"/>
          <a:stretch>
            <a:fillRect/>
          </a:stretch>
        </p:blipFill>
        <p:spPr>
          <a:xfrm>
            <a:off x="4458211" y="235729"/>
            <a:ext cx="8953500" cy="5800725"/>
          </a:xfrm>
          <a:prstGeom prst="rect">
            <a:avLst/>
          </a:prstGeom>
        </p:spPr>
      </p:pic>
      <p:sp>
        <p:nvSpPr>
          <p:cNvPr id="6" name="Title 1">
            <a:extLst>
              <a:ext uri="{FF2B5EF4-FFF2-40B4-BE49-F238E27FC236}">
                <a16:creationId xmlns:a16="http://schemas.microsoft.com/office/drawing/2014/main" id="{74B21AD8-94ED-1255-7B89-BD27749E61EE}"/>
              </a:ext>
            </a:extLst>
          </p:cNvPr>
          <p:cNvSpPr txBox="1">
            <a:spLocks/>
          </p:cNvSpPr>
          <p:nvPr/>
        </p:nvSpPr>
        <p:spPr>
          <a:xfrm>
            <a:off x="263477" y="1569654"/>
            <a:ext cx="5672670" cy="40966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solidFill>
                  <a:srgbClr val="002060"/>
                </a:solidFill>
                <a:ea typeface="+mj-lt"/>
                <a:cs typeface="+mj-lt"/>
              </a:rPr>
              <a:t>Research student-teacher voice</a:t>
            </a:r>
            <a:endParaRPr lang="en-US" sz="3200" i="1">
              <a:solidFill>
                <a:srgbClr val="002060"/>
              </a:solidFill>
              <a:latin typeface="Aptos Display"/>
              <a:ea typeface="+mj-lt"/>
              <a:cs typeface="+mj-lt"/>
            </a:endParaRPr>
          </a:p>
          <a:p>
            <a:pPr marL="342900" indent="-342900">
              <a:buFont typeface="Arial" panose="020B0604020202020204" pitchFamily="34" charset="0"/>
              <a:buChar char="•"/>
            </a:pPr>
            <a:endParaRPr lang="en-US" sz="3200">
              <a:solidFill>
                <a:srgbClr val="002060"/>
              </a:solidFill>
              <a:ea typeface="+mj-lt"/>
              <a:cs typeface="+mj-lt"/>
            </a:endParaRPr>
          </a:p>
          <a:p>
            <a:r>
              <a:rPr lang="en-US" sz="3200">
                <a:solidFill>
                  <a:srgbClr val="002060"/>
                </a:solidFill>
                <a:ea typeface="+mj-lt"/>
                <a:cs typeface="+mj-lt"/>
              </a:rPr>
              <a:t>Experiences are connected to place on different levels</a:t>
            </a:r>
          </a:p>
          <a:p>
            <a:endParaRPr lang="en-US" sz="3200">
              <a:solidFill>
                <a:srgbClr val="002060"/>
              </a:solidFill>
              <a:ea typeface="+mj-lt"/>
              <a:cs typeface="+mj-lt"/>
            </a:endParaRPr>
          </a:p>
          <a:p>
            <a:r>
              <a:rPr lang="en-US" sz="3200">
                <a:solidFill>
                  <a:srgbClr val="002060"/>
                </a:solidFill>
                <a:ea typeface="+mj-lt"/>
                <a:cs typeface="+mj-lt"/>
              </a:rPr>
              <a:t>Emerging as a teacher</a:t>
            </a:r>
          </a:p>
        </p:txBody>
      </p:sp>
      <p:sp>
        <p:nvSpPr>
          <p:cNvPr id="7" name="TextBox 6">
            <a:extLst>
              <a:ext uri="{FF2B5EF4-FFF2-40B4-BE49-F238E27FC236}">
                <a16:creationId xmlns:a16="http://schemas.microsoft.com/office/drawing/2014/main" id="{99D2F554-0BCD-CD86-8BD2-8F183E24243D}"/>
              </a:ext>
            </a:extLst>
          </p:cNvPr>
          <p:cNvSpPr txBox="1"/>
          <p:nvPr/>
        </p:nvSpPr>
        <p:spPr>
          <a:xfrm>
            <a:off x="0" y="6406827"/>
            <a:ext cx="1219200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latin typeface="Calibri"/>
                <a:ea typeface="Calibri"/>
                <a:cs typeface="Calibri"/>
              </a:rPr>
              <a:t>‘Level reduction’ </a:t>
            </a:r>
            <a:r>
              <a:rPr lang="en-US" sz="1100" err="1">
                <a:latin typeface="Calibri"/>
                <a:ea typeface="Calibri"/>
                <a:cs typeface="Calibri"/>
              </a:rPr>
              <a:t>Mindmap</a:t>
            </a:r>
            <a:r>
              <a:rPr lang="en-US" sz="1100">
                <a:latin typeface="Calibri"/>
                <a:ea typeface="Calibri"/>
                <a:cs typeface="Calibri"/>
              </a:rPr>
              <a:t> of the Outdoor Learning module (BA Hons Primary Education, Year Three). Taken from Sors, L. </a:t>
            </a:r>
            <a:r>
              <a:rPr lang="en-US" sz="1100" err="1">
                <a:latin typeface="Calibri"/>
                <a:ea typeface="Calibri"/>
                <a:cs typeface="Calibri"/>
              </a:rPr>
              <a:t>Huntsley</a:t>
            </a:r>
            <a:r>
              <a:rPr lang="en-US" sz="1100">
                <a:latin typeface="Calibri"/>
                <a:ea typeface="Calibri"/>
                <a:cs typeface="Calibri"/>
              </a:rPr>
              <a:t>, J. and Jach, S. (in print, 2025) 'The Next Generation of Learning Outside: Fostering Place-responsive Pedagogy in Initial Teacher Education' in Sors, L. and Unsworth, R. (Eds.) (2025). </a:t>
            </a:r>
            <a:r>
              <a:rPr lang="en-US" sz="1100" i="1">
                <a:latin typeface="Calibri"/>
                <a:ea typeface="Calibri"/>
                <a:cs typeface="Calibri"/>
              </a:rPr>
              <a:t>The BERA Guide to Outdoor Learning: Place-responsive Pedagogy in Educational Research and Practice</a:t>
            </a:r>
            <a:endParaRPr lang="en-US" sz="1050">
              <a:latin typeface="Calibri"/>
              <a:ea typeface="Calibri"/>
              <a:cs typeface="Calibri"/>
            </a:endParaRPr>
          </a:p>
        </p:txBody>
      </p:sp>
    </p:spTree>
    <p:extLst>
      <p:ext uri="{BB962C8B-B14F-4D97-AF65-F5344CB8AC3E}">
        <p14:creationId xmlns:p14="http://schemas.microsoft.com/office/powerpoint/2010/main" val="697510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F7E5DC"/>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E1D8DC-4046-90FD-1A60-1F07B9C91B8B}"/>
              </a:ext>
            </a:extLst>
          </p:cNvPr>
          <p:cNvSpPr>
            <a:spLocks noGrp="1"/>
          </p:cNvSpPr>
          <p:nvPr>
            <p:ph type="title"/>
          </p:nvPr>
        </p:nvSpPr>
        <p:spPr>
          <a:xfrm>
            <a:off x="3816253" y="1713"/>
            <a:ext cx="4267200" cy="1351472"/>
          </a:xfrm>
        </p:spPr>
        <p:txBody>
          <a:bodyPr>
            <a:normAutofit/>
          </a:bodyPr>
          <a:lstStyle/>
          <a:p>
            <a:pPr algn="ctr"/>
            <a:r>
              <a:rPr lang="en-US" b="1">
                <a:solidFill>
                  <a:schemeClr val="tx2">
                    <a:lumMod val="90000"/>
                    <a:lumOff val="10000"/>
                  </a:schemeClr>
                </a:solidFill>
              </a:rPr>
              <a:t>Place-</a:t>
            </a:r>
            <a:r>
              <a:rPr lang="en-US" b="1" i="1">
                <a:solidFill>
                  <a:schemeClr val="tx2">
                    <a:lumMod val="90000"/>
                    <a:lumOff val="10000"/>
                  </a:schemeClr>
                </a:solidFill>
              </a:rPr>
              <a:t>responsive </a:t>
            </a:r>
            <a:r>
              <a:rPr lang="en-US" b="1">
                <a:solidFill>
                  <a:schemeClr val="tx2">
                    <a:lumMod val="90000"/>
                    <a:lumOff val="10000"/>
                  </a:schemeClr>
                </a:solidFill>
              </a:rPr>
              <a:t>Pedagogy </a:t>
            </a:r>
            <a:endParaRPr lang="en-US" b="1">
              <a:solidFill>
                <a:schemeClr val="tx2">
                  <a:lumMod val="90000"/>
                  <a:lumOff val="10000"/>
                </a:schemeClr>
              </a:solidFill>
              <a:ea typeface="Calibri"/>
              <a:cs typeface="Calibri"/>
            </a:endParaRPr>
          </a:p>
        </p:txBody>
      </p:sp>
      <p:pic>
        <p:nvPicPr>
          <p:cNvPr id="5" name="Picture 4" descr="A group of people in a forest&#10;&#10;AI-generated content may be incorrect.">
            <a:extLst>
              <a:ext uri="{FF2B5EF4-FFF2-40B4-BE49-F238E27FC236}">
                <a16:creationId xmlns:a16="http://schemas.microsoft.com/office/drawing/2014/main" id="{774C41F2-5257-3C24-FB67-9D692D35134D}"/>
              </a:ext>
            </a:extLst>
          </p:cNvPr>
          <p:cNvPicPr>
            <a:picLocks noChangeAspect="1"/>
          </p:cNvPicPr>
          <p:nvPr/>
        </p:nvPicPr>
        <p:blipFill>
          <a:blip r:embed="rId3"/>
          <a:srcRect l="38443" r="21140"/>
          <a:stretch>
            <a:fillRect/>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3" name="Content Placeholder 2">
            <a:extLst>
              <a:ext uri="{FF2B5EF4-FFF2-40B4-BE49-F238E27FC236}">
                <a16:creationId xmlns:a16="http://schemas.microsoft.com/office/drawing/2014/main" id="{66759145-2A75-150C-4931-9330F666245B}"/>
              </a:ext>
            </a:extLst>
          </p:cNvPr>
          <p:cNvSpPr>
            <a:spLocks noGrp="1"/>
          </p:cNvSpPr>
          <p:nvPr>
            <p:ph idx="1"/>
          </p:nvPr>
        </p:nvSpPr>
        <p:spPr>
          <a:xfrm>
            <a:off x="3519829" y="1487085"/>
            <a:ext cx="5056390" cy="5367459"/>
          </a:xfrm>
        </p:spPr>
        <p:txBody>
          <a:bodyPr vert="horz" lIns="91440" tIns="45720" rIns="91440" bIns="45720" rtlCol="0" anchor="t">
            <a:normAutofit fontScale="92500"/>
          </a:bodyPr>
          <a:lstStyle/>
          <a:p>
            <a:r>
              <a:rPr lang="en-US" b="1" i="1">
                <a:solidFill>
                  <a:srgbClr val="153D64"/>
                </a:solidFill>
              </a:rPr>
              <a:t>Critical engagement</a:t>
            </a:r>
            <a:r>
              <a:rPr lang="en-US">
                <a:solidFill>
                  <a:srgbClr val="153D64"/>
                </a:solidFill>
              </a:rPr>
              <a:t> in the 'here and now' and in the 'there and then' </a:t>
            </a:r>
            <a:r>
              <a:rPr lang="en-US" sz="2400">
                <a:solidFill>
                  <a:srgbClr val="153D64"/>
                </a:solidFill>
              </a:rPr>
              <a:t>(Biesta, 2021).</a:t>
            </a:r>
            <a:endParaRPr lang="en-US" sz="2400">
              <a:solidFill>
                <a:srgbClr val="153D64"/>
              </a:solidFill>
              <a:ea typeface="Calibri"/>
              <a:cs typeface="Calibri"/>
            </a:endParaRPr>
          </a:p>
          <a:p>
            <a:r>
              <a:rPr lang="en-US" b="1">
                <a:solidFill>
                  <a:srgbClr val="153D64"/>
                </a:solidFill>
              </a:rPr>
              <a:t>'In the moment' </a:t>
            </a:r>
            <a:r>
              <a:rPr lang="en-US">
                <a:solidFill>
                  <a:srgbClr val="153D64"/>
                </a:solidFill>
              </a:rPr>
              <a:t>responsive, active noticing</a:t>
            </a:r>
            <a:r>
              <a:rPr lang="en-US" sz="2400">
                <a:solidFill>
                  <a:srgbClr val="153D64"/>
                </a:solidFill>
              </a:rPr>
              <a:t> (Mason, 2002) </a:t>
            </a:r>
            <a:r>
              <a:rPr lang="en-US">
                <a:solidFill>
                  <a:srgbClr val="153D64"/>
                </a:solidFill>
              </a:rPr>
              <a:t>of connections and interactions.</a:t>
            </a:r>
            <a:endParaRPr lang="en-US">
              <a:solidFill>
                <a:srgbClr val="153D64"/>
              </a:solidFill>
              <a:ea typeface="Calibri"/>
              <a:cs typeface="Calibri"/>
            </a:endParaRPr>
          </a:p>
          <a:p>
            <a:r>
              <a:rPr lang="en-US" b="1">
                <a:solidFill>
                  <a:srgbClr val="153D64"/>
                </a:solidFill>
                <a:ea typeface="Calibri"/>
                <a:cs typeface="Calibri"/>
              </a:rPr>
              <a:t>Lived experiences </a:t>
            </a:r>
            <a:r>
              <a:rPr lang="en-US">
                <a:solidFill>
                  <a:srgbClr val="153D64"/>
                </a:solidFill>
                <a:ea typeface="Calibri"/>
                <a:cs typeface="Calibri"/>
              </a:rPr>
              <a:t>of students in different places generates "making-meaning </a:t>
            </a:r>
            <a:r>
              <a:rPr lang="en-US" i="1">
                <a:solidFill>
                  <a:srgbClr val="153D64"/>
                </a:solidFill>
                <a:ea typeface="Calibri"/>
                <a:cs typeface="Calibri"/>
              </a:rPr>
              <a:t>in</a:t>
            </a:r>
            <a:r>
              <a:rPr lang="en-US">
                <a:solidFill>
                  <a:srgbClr val="153D64"/>
                </a:solidFill>
                <a:ea typeface="Calibri"/>
                <a:cs typeface="Calibri"/>
              </a:rPr>
              <a:t>, </a:t>
            </a:r>
            <a:r>
              <a:rPr lang="en-US" i="1">
                <a:solidFill>
                  <a:srgbClr val="153D64"/>
                </a:solidFill>
                <a:ea typeface="Calibri"/>
                <a:cs typeface="Calibri"/>
              </a:rPr>
              <a:t>about</a:t>
            </a:r>
            <a:r>
              <a:rPr lang="en-US">
                <a:solidFill>
                  <a:srgbClr val="153D64"/>
                </a:solidFill>
                <a:ea typeface="Calibri"/>
                <a:cs typeface="Calibri"/>
              </a:rPr>
              <a:t>, and </a:t>
            </a:r>
            <a:r>
              <a:rPr lang="en-US" i="1">
                <a:solidFill>
                  <a:srgbClr val="153D64"/>
                </a:solidFill>
                <a:ea typeface="Calibri"/>
                <a:cs typeface="Calibri"/>
              </a:rPr>
              <a:t>for </a:t>
            </a:r>
            <a:r>
              <a:rPr lang="en-US">
                <a:solidFill>
                  <a:srgbClr val="153D64"/>
                </a:solidFill>
                <a:ea typeface="Calibri"/>
                <a:cs typeface="Calibri"/>
              </a:rPr>
              <a:t>various environments" </a:t>
            </a:r>
            <a:r>
              <a:rPr lang="en-US" sz="2400">
                <a:solidFill>
                  <a:srgbClr val="153D64"/>
                </a:solidFill>
                <a:ea typeface="Calibri"/>
                <a:cs typeface="Calibri"/>
              </a:rPr>
              <a:t>(Porter &amp; Couper, 2021)</a:t>
            </a:r>
          </a:p>
          <a:p>
            <a:r>
              <a:rPr lang="en-US" b="1">
                <a:solidFill>
                  <a:srgbClr val="153D64"/>
                </a:solidFill>
                <a:ea typeface="Calibri"/>
                <a:cs typeface="Calibri"/>
              </a:rPr>
              <a:t>Inclusive </a:t>
            </a:r>
            <a:r>
              <a:rPr lang="en-US">
                <a:solidFill>
                  <a:srgbClr val="153D64"/>
                </a:solidFill>
                <a:ea typeface="Calibri"/>
                <a:cs typeface="Calibri"/>
              </a:rPr>
              <a:t>and </a:t>
            </a:r>
            <a:r>
              <a:rPr lang="en-US" b="1">
                <a:solidFill>
                  <a:srgbClr val="153D64"/>
                </a:solidFill>
                <a:ea typeface="Calibri"/>
                <a:cs typeface="Calibri"/>
              </a:rPr>
              <a:t>holistic </a:t>
            </a:r>
            <a:r>
              <a:rPr lang="en-US">
                <a:solidFill>
                  <a:srgbClr val="153D64"/>
                </a:solidFill>
                <a:ea typeface="Calibri"/>
                <a:cs typeface="Calibri"/>
              </a:rPr>
              <a:t>approaches that </a:t>
            </a:r>
            <a:r>
              <a:rPr lang="en-US" b="1" i="1">
                <a:solidFill>
                  <a:srgbClr val="153D64"/>
                </a:solidFill>
                <a:ea typeface="Calibri"/>
                <a:cs typeface="Calibri"/>
              </a:rPr>
              <a:t>respond </a:t>
            </a:r>
            <a:r>
              <a:rPr lang="en-US">
                <a:solidFill>
                  <a:srgbClr val="153D64"/>
                </a:solidFill>
                <a:ea typeface="Calibri"/>
                <a:cs typeface="Calibri"/>
              </a:rPr>
              <a:t>to people and places </a:t>
            </a:r>
            <a:r>
              <a:rPr lang="en-US" sz="2400">
                <a:solidFill>
                  <a:srgbClr val="153D64"/>
                </a:solidFill>
                <a:ea typeface="Calibri"/>
                <a:cs typeface="Calibri"/>
              </a:rPr>
              <a:t>(Sors, in print, 2025)</a:t>
            </a:r>
          </a:p>
          <a:p>
            <a:pPr marL="0" indent="0">
              <a:buNone/>
            </a:pPr>
            <a:endParaRPr lang="en-US">
              <a:solidFill>
                <a:srgbClr val="153D64"/>
              </a:solidFill>
              <a:ea typeface="Calibri"/>
              <a:cs typeface="Calibri"/>
            </a:endParaRPr>
          </a:p>
        </p:txBody>
      </p:sp>
      <p:pic>
        <p:nvPicPr>
          <p:cNvPr id="7" name="Picture 6" descr="A group of people holding flowers&#10;&#10;AI-generated content may be incorrect.">
            <a:extLst>
              <a:ext uri="{FF2B5EF4-FFF2-40B4-BE49-F238E27FC236}">
                <a16:creationId xmlns:a16="http://schemas.microsoft.com/office/drawing/2014/main" id="{042679ED-2D48-4CB2-58F4-A1C9E1F618C9}"/>
              </a:ext>
            </a:extLst>
          </p:cNvPr>
          <p:cNvPicPr>
            <a:picLocks noChangeAspect="1"/>
          </p:cNvPicPr>
          <p:nvPr/>
        </p:nvPicPr>
        <p:blipFill>
          <a:blip r:embed="rId4"/>
          <a:srcRect r="1" b="12176"/>
          <a:stretch>
            <a:fillRect/>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2136786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F726F-B9F5-40C3-70EE-6E10364D9250}"/>
              </a:ext>
            </a:extLst>
          </p:cNvPr>
          <p:cNvSpPr>
            <a:spLocks noGrp="1"/>
          </p:cNvSpPr>
          <p:nvPr>
            <p:ph type="ctrTitle"/>
          </p:nvPr>
        </p:nvSpPr>
        <p:spPr>
          <a:xfrm>
            <a:off x="1515806" y="471419"/>
            <a:ext cx="9144000" cy="1090141"/>
          </a:xfrm>
        </p:spPr>
        <p:txBody>
          <a:bodyPr>
            <a:normAutofit/>
          </a:bodyPr>
          <a:lstStyle/>
          <a:p>
            <a:pPr algn="ctr"/>
            <a:r>
              <a:rPr lang="en-GB" sz="3200" b="1">
                <a:solidFill>
                  <a:srgbClr val="002060"/>
                </a:solidFill>
                <a:latin typeface="Aptos"/>
              </a:rPr>
              <a:t>Citizens Not Tourists: Place-Based Pedagogy in Primary Initial Teacher Education</a:t>
            </a:r>
            <a:endParaRPr lang="en-US" sz="3200">
              <a:solidFill>
                <a:srgbClr val="002060"/>
              </a:solidFill>
              <a:ea typeface="Calibri Light" panose="020F0302020204030204"/>
              <a:cs typeface="Calibri Light" panose="020F0302020204030204"/>
            </a:endParaRPr>
          </a:p>
        </p:txBody>
      </p:sp>
      <p:graphicFrame>
        <p:nvGraphicFramePr>
          <p:cNvPr id="4" name="Diagram 3">
            <a:extLst>
              <a:ext uri="{FF2B5EF4-FFF2-40B4-BE49-F238E27FC236}">
                <a16:creationId xmlns:a16="http://schemas.microsoft.com/office/drawing/2014/main" id="{DFBFAA9B-4B5E-5607-CEE5-499B1574CA59}"/>
              </a:ext>
            </a:extLst>
          </p:cNvPr>
          <p:cNvGraphicFramePr/>
          <p:nvPr>
            <p:extLst>
              <p:ext uri="{D42A27DB-BD31-4B8C-83A1-F6EECF244321}">
                <p14:modId xmlns:p14="http://schemas.microsoft.com/office/powerpoint/2010/main" val="3843518077"/>
              </p:ext>
            </p:extLst>
          </p:nvPr>
        </p:nvGraphicFramePr>
        <p:xfrm>
          <a:off x="2743200" y="1917612"/>
          <a:ext cx="7060557" cy="3850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5" name="Title 1">
            <a:extLst>
              <a:ext uri="{FF2B5EF4-FFF2-40B4-BE49-F238E27FC236}">
                <a16:creationId xmlns:a16="http://schemas.microsoft.com/office/drawing/2014/main" id="{945838CA-CC5F-246F-C328-BF13D074E9FD}"/>
              </a:ext>
            </a:extLst>
          </p:cNvPr>
          <p:cNvSpPr txBox="1">
            <a:spLocks/>
          </p:cNvSpPr>
          <p:nvPr/>
        </p:nvSpPr>
        <p:spPr>
          <a:xfrm>
            <a:off x="1518249" y="5533764"/>
            <a:ext cx="9144000" cy="109014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400">
                <a:solidFill>
                  <a:srgbClr val="002060"/>
                </a:solidFill>
                <a:latin typeface="Aptos"/>
              </a:rPr>
              <a:t>Steph Jach, Lucy Sors and Jen </a:t>
            </a:r>
            <a:r>
              <a:rPr lang="en-GB" sz="2400" err="1">
                <a:solidFill>
                  <a:srgbClr val="002060"/>
                </a:solidFill>
                <a:latin typeface="Aptos"/>
              </a:rPr>
              <a:t>Huntsley</a:t>
            </a:r>
            <a:endParaRPr lang="en-GB" sz="2400">
              <a:solidFill>
                <a:srgbClr val="002060"/>
              </a:solidFill>
              <a:latin typeface="Aptos"/>
            </a:endParaRPr>
          </a:p>
        </p:txBody>
      </p:sp>
    </p:spTree>
    <p:extLst>
      <p:ext uri="{BB962C8B-B14F-4D97-AF65-F5344CB8AC3E}">
        <p14:creationId xmlns:p14="http://schemas.microsoft.com/office/powerpoint/2010/main" val="409795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B6964-59A7-06B8-B284-A9F4649F8287}"/>
              </a:ext>
            </a:extLst>
          </p:cNvPr>
          <p:cNvSpPr>
            <a:spLocks noGrp="1"/>
          </p:cNvSpPr>
          <p:nvPr>
            <p:ph type="title"/>
          </p:nvPr>
        </p:nvSpPr>
        <p:spPr/>
        <p:txBody>
          <a:bodyPr/>
          <a:lstStyle/>
          <a:p>
            <a:r>
              <a:rPr lang="en-GB" b="1">
                <a:solidFill>
                  <a:srgbClr val="002060"/>
                </a:solidFill>
                <a:ea typeface="Calibri"/>
                <a:cs typeface="Calibri"/>
              </a:rPr>
              <a:t>Find out more... </a:t>
            </a:r>
          </a:p>
        </p:txBody>
      </p:sp>
      <p:pic>
        <p:nvPicPr>
          <p:cNvPr id="5" name="Content Placeholder 4" descr="A book cover with a green background&#10;&#10;AI-generated content may be incorrect.">
            <a:extLst>
              <a:ext uri="{FF2B5EF4-FFF2-40B4-BE49-F238E27FC236}">
                <a16:creationId xmlns:a16="http://schemas.microsoft.com/office/drawing/2014/main" id="{FBC27251-9F1F-87C3-B340-84BD1DBB0EF5}"/>
              </a:ext>
            </a:extLst>
          </p:cNvPr>
          <p:cNvPicPr>
            <a:picLocks noGrp="1" noChangeAspect="1"/>
          </p:cNvPicPr>
          <p:nvPr>
            <p:ph idx="1"/>
          </p:nvPr>
        </p:nvPicPr>
        <p:blipFill>
          <a:blip r:embed="rId2"/>
          <a:stretch>
            <a:fillRect/>
          </a:stretch>
        </p:blipFill>
        <p:spPr>
          <a:xfrm>
            <a:off x="7525039" y="157851"/>
            <a:ext cx="4445619" cy="6551073"/>
          </a:xfrm>
        </p:spPr>
      </p:pic>
      <p:sp>
        <p:nvSpPr>
          <p:cNvPr id="4" name="TextBox 3">
            <a:extLst>
              <a:ext uri="{FF2B5EF4-FFF2-40B4-BE49-F238E27FC236}">
                <a16:creationId xmlns:a16="http://schemas.microsoft.com/office/drawing/2014/main" id="{EAC10C35-5789-1DFC-B6E6-BB056DA7FE2E}"/>
              </a:ext>
            </a:extLst>
          </p:cNvPr>
          <p:cNvSpPr txBox="1"/>
          <p:nvPr/>
        </p:nvSpPr>
        <p:spPr>
          <a:xfrm>
            <a:off x="357238" y="2086078"/>
            <a:ext cx="6594167"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a:solidFill>
                  <a:srgbClr val="002060"/>
                </a:solidFill>
                <a:latin typeface="Aptos Display"/>
              </a:rPr>
              <a:t>The BERA Guide to Outdoor Learning</a:t>
            </a:r>
            <a:r>
              <a:rPr lang="en-US" sz="2400">
                <a:solidFill>
                  <a:srgbClr val="002060"/>
                </a:solidFill>
                <a:latin typeface="Aptos Display"/>
              </a:rPr>
              <a:t> offers diverse perspectives on outdoor learning in all educational settings and advocates a teaching philosophy </a:t>
            </a:r>
            <a:r>
              <a:rPr lang="en-US" sz="2400" err="1">
                <a:solidFill>
                  <a:srgbClr val="002060"/>
                </a:solidFill>
                <a:latin typeface="Aptos Display"/>
              </a:rPr>
              <a:t>centred</a:t>
            </a:r>
            <a:r>
              <a:rPr lang="en-US" sz="2400">
                <a:solidFill>
                  <a:srgbClr val="002060"/>
                </a:solidFill>
                <a:latin typeface="Aptos Display"/>
              </a:rPr>
              <a:t> on immersive experiences, nature connection, play, dialogue and experiential learning, making use of place-based pedagogical perspectives. </a:t>
            </a:r>
            <a:endParaRPr lang="en-US" sz="2400">
              <a:solidFill>
                <a:srgbClr val="002060"/>
              </a:solidFill>
              <a:latin typeface="Aptos Display"/>
              <a:ea typeface="Calibri"/>
              <a:cs typeface="Calibri"/>
            </a:endParaRPr>
          </a:p>
          <a:p>
            <a:endParaRPr lang="en-US" sz="2400">
              <a:solidFill>
                <a:srgbClr val="002060"/>
              </a:solidFill>
              <a:latin typeface="Aptos Display"/>
            </a:endParaRPr>
          </a:p>
          <a:p>
            <a:r>
              <a:rPr lang="en-US" sz="2400">
                <a:solidFill>
                  <a:srgbClr val="002060"/>
                </a:solidFill>
                <a:latin typeface="Aptos Display"/>
              </a:rPr>
              <a:t>This collection shows how place-based pedagogy can support the teaching in all educational contexts including Higher Education.</a:t>
            </a:r>
            <a:endParaRPr lang="en-US">
              <a:solidFill>
                <a:srgbClr val="002060"/>
              </a:solidFill>
              <a:latin typeface="Aptos Display"/>
              <a:ea typeface="Calibri"/>
              <a:cs typeface="Calibri"/>
            </a:endParaRPr>
          </a:p>
        </p:txBody>
      </p:sp>
    </p:spTree>
    <p:extLst>
      <p:ext uri="{BB962C8B-B14F-4D97-AF65-F5344CB8AC3E}">
        <p14:creationId xmlns:p14="http://schemas.microsoft.com/office/powerpoint/2010/main" val="1543397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092E2-5301-0F50-D6C0-C3DCEC9EA262}"/>
              </a:ext>
            </a:extLst>
          </p:cNvPr>
          <p:cNvSpPr>
            <a:spLocks noGrp="1"/>
          </p:cNvSpPr>
          <p:nvPr>
            <p:ph type="title"/>
          </p:nvPr>
        </p:nvSpPr>
        <p:spPr/>
        <p:txBody>
          <a:bodyPr/>
          <a:lstStyle/>
          <a:p>
            <a:r>
              <a:rPr lang="en-GB" b="1">
                <a:solidFill>
                  <a:srgbClr val="002060"/>
                </a:solidFill>
              </a:rPr>
              <a:t>Join the conversation...</a:t>
            </a:r>
            <a:endParaRPr lang="en-US"/>
          </a:p>
        </p:txBody>
      </p:sp>
      <p:sp>
        <p:nvSpPr>
          <p:cNvPr id="3" name="Content Placeholder 2">
            <a:extLst>
              <a:ext uri="{FF2B5EF4-FFF2-40B4-BE49-F238E27FC236}">
                <a16:creationId xmlns:a16="http://schemas.microsoft.com/office/drawing/2014/main" id="{B661D042-3C0D-9F89-0149-298F976491CF}"/>
              </a:ext>
            </a:extLst>
          </p:cNvPr>
          <p:cNvSpPr>
            <a:spLocks noGrp="1"/>
          </p:cNvSpPr>
          <p:nvPr>
            <p:ph idx="1"/>
          </p:nvPr>
        </p:nvSpPr>
        <p:spPr>
          <a:xfrm>
            <a:off x="595034" y="2350963"/>
            <a:ext cx="5174426" cy="2886829"/>
          </a:xfrm>
        </p:spPr>
        <p:txBody>
          <a:bodyPr vert="horz" lIns="91440" tIns="45720" rIns="91440" bIns="45720" rtlCol="0" anchor="t">
            <a:noAutofit/>
          </a:bodyPr>
          <a:lstStyle/>
          <a:p>
            <a:pPr marL="0" indent="0">
              <a:lnSpc>
                <a:spcPct val="100000"/>
              </a:lnSpc>
              <a:spcBef>
                <a:spcPts val="112"/>
              </a:spcBef>
              <a:spcAft>
                <a:spcPts val="112"/>
              </a:spcAft>
              <a:buNone/>
            </a:pPr>
            <a:r>
              <a:rPr lang="en-GB" sz="2400">
                <a:solidFill>
                  <a:srgbClr val="002060"/>
                </a:solidFill>
                <a:latin typeface="Calibri"/>
                <a:ea typeface="Lato"/>
                <a:cs typeface="Lato"/>
              </a:rPr>
              <a:t>What does place-based pedagogy offer you in your thinking (and talking) about teaching?  </a:t>
            </a:r>
            <a:endParaRPr lang="en-US" sz="2400">
              <a:latin typeface="Calibri"/>
              <a:ea typeface="Lato"/>
              <a:cs typeface="Lato"/>
            </a:endParaRPr>
          </a:p>
          <a:p>
            <a:pPr marL="0" indent="0">
              <a:lnSpc>
                <a:spcPct val="100000"/>
              </a:lnSpc>
              <a:spcBef>
                <a:spcPts val="112"/>
              </a:spcBef>
              <a:spcAft>
                <a:spcPts val="112"/>
              </a:spcAft>
              <a:buNone/>
            </a:pPr>
            <a:endParaRPr lang="en-GB" sz="2400">
              <a:latin typeface="Calibri"/>
              <a:ea typeface="Lato"/>
              <a:cs typeface="Lato"/>
            </a:endParaRPr>
          </a:p>
          <a:p>
            <a:pPr marL="0" indent="0">
              <a:lnSpc>
                <a:spcPct val="100000"/>
              </a:lnSpc>
              <a:spcBef>
                <a:spcPts val="112"/>
              </a:spcBef>
              <a:spcAft>
                <a:spcPts val="112"/>
              </a:spcAft>
              <a:buNone/>
            </a:pPr>
            <a:r>
              <a:rPr lang="en-GB" sz="2400">
                <a:solidFill>
                  <a:srgbClr val="002060"/>
                </a:solidFill>
                <a:latin typeface="Calibri"/>
                <a:ea typeface="Lato"/>
                <a:cs typeface="Lato"/>
              </a:rPr>
              <a:t>How can you build belonging into your teaching so that your students are 'citizens not tourists'?</a:t>
            </a:r>
          </a:p>
        </p:txBody>
      </p:sp>
      <p:pic>
        <p:nvPicPr>
          <p:cNvPr id="4" name="Picture 3" descr="A screenshot of a computer&#10;&#10;AI-generated content may be incorrect.">
            <a:extLst>
              <a:ext uri="{FF2B5EF4-FFF2-40B4-BE49-F238E27FC236}">
                <a16:creationId xmlns:a16="http://schemas.microsoft.com/office/drawing/2014/main" id="{0477D1D5-F6CC-1B5D-AC03-10399EED2CCE}"/>
              </a:ext>
            </a:extLst>
          </p:cNvPr>
          <p:cNvPicPr>
            <a:picLocks noChangeAspect="1"/>
          </p:cNvPicPr>
          <p:nvPr/>
        </p:nvPicPr>
        <p:blipFill>
          <a:blip r:embed="rId2"/>
          <a:srcRect l="60594" t="12954" r="5025" b="11848"/>
          <a:stretch>
            <a:fillRect/>
          </a:stretch>
        </p:blipFill>
        <p:spPr>
          <a:xfrm>
            <a:off x="6105525" y="1710607"/>
            <a:ext cx="5721157" cy="4166045"/>
          </a:xfrm>
          <a:prstGeom prst="rect">
            <a:avLst/>
          </a:prstGeom>
        </p:spPr>
      </p:pic>
    </p:spTree>
    <p:extLst>
      <p:ext uri="{BB962C8B-B14F-4D97-AF65-F5344CB8AC3E}">
        <p14:creationId xmlns:p14="http://schemas.microsoft.com/office/powerpoint/2010/main" val="96629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9D0FF-5131-CB1B-034C-FC96A9107E04}"/>
              </a:ext>
            </a:extLst>
          </p:cNvPr>
          <p:cNvSpPr>
            <a:spLocks noGrp="1"/>
          </p:cNvSpPr>
          <p:nvPr>
            <p:ph type="title"/>
          </p:nvPr>
        </p:nvSpPr>
        <p:spPr>
          <a:xfrm>
            <a:off x="920578" y="4720"/>
            <a:ext cx="10515600" cy="1325563"/>
          </a:xfrm>
        </p:spPr>
        <p:txBody>
          <a:bodyPr/>
          <a:lstStyle/>
          <a:p>
            <a:r>
              <a:rPr lang="en-US" b="1">
                <a:solidFill>
                  <a:srgbClr val="002060"/>
                </a:solidFill>
                <a:ea typeface="Calibri"/>
                <a:cs typeface="Calibri"/>
              </a:rPr>
              <a:t>References</a:t>
            </a:r>
          </a:p>
        </p:txBody>
      </p:sp>
      <p:sp>
        <p:nvSpPr>
          <p:cNvPr id="3" name="Content Placeholder 2">
            <a:extLst>
              <a:ext uri="{FF2B5EF4-FFF2-40B4-BE49-F238E27FC236}">
                <a16:creationId xmlns:a16="http://schemas.microsoft.com/office/drawing/2014/main" id="{E554FE6C-B8C0-5E0C-8FB9-4CDF39A94835}"/>
              </a:ext>
            </a:extLst>
          </p:cNvPr>
          <p:cNvSpPr>
            <a:spLocks noGrp="1"/>
          </p:cNvSpPr>
          <p:nvPr>
            <p:ph idx="1"/>
          </p:nvPr>
        </p:nvSpPr>
        <p:spPr>
          <a:xfrm>
            <a:off x="200289" y="1090352"/>
            <a:ext cx="11957996" cy="5779358"/>
          </a:xfrm>
        </p:spPr>
        <p:txBody>
          <a:bodyPr vert="horz" lIns="91440" tIns="45720" rIns="91440" bIns="45720" rtlCol="0" anchor="t">
            <a:normAutofit/>
          </a:bodyPr>
          <a:lstStyle/>
          <a:p>
            <a:r>
              <a:rPr lang="en-GB" sz="1000">
                <a:solidFill>
                  <a:srgbClr val="0E2841"/>
                </a:solidFill>
                <a:latin typeface="Calibri"/>
                <a:ea typeface="Calibri"/>
                <a:cs typeface="Calibri"/>
              </a:rPr>
              <a:t>Beames, S., Higgins, P. &amp; Nicol, R., 2011. </a:t>
            </a:r>
            <a:r>
              <a:rPr lang="en-GB" sz="1000" i="1">
                <a:solidFill>
                  <a:srgbClr val="0E2841"/>
                </a:solidFill>
                <a:latin typeface="Calibri"/>
                <a:ea typeface="Calibri"/>
                <a:cs typeface="Calibri"/>
              </a:rPr>
              <a:t>Learning Outside the Classroom: Theory and Guidelines for Practice</a:t>
            </a:r>
            <a:r>
              <a:rPr lang="en-GB" sz="1000">
                <a:solidFill>
                  <a:srgbClr val="0E2841"/>
                </a:solidFill>
                <a:latin typeface="Calibri"/>
                <a:ea typeface="Calibri"/>
                <a:cs typeface="Calibri"/>
              </a:rPr>
              <a:t>. Abingdon: Routledge.</a:t>
            </a:r>
          </a:p>
          <a:p>
            <a:r>
              <a:rPr lang="en-GB" sz="1000">
                <a:solidFill>
                  <a:srgbClr val="0E2841"/>
                </a:solidFill>
                <a:latin typeface="Calibri"/>
                <a:ea typeface="Calibri"/>
                <a:cs typeface="Calibri"/>
              </a:rPr>
              <a:t>Beames, S., Higgins, P., Nicol, R. &amp; Smith, H. (2024). Outdoor Learning Across the Curriculum: </a:t>
            </a:r>
            <a:r>
              <a:rPr lang="en-GB" sz="1000" i="1">
                <a:solidFill>
                  <a:srgbClr val="0E2841"/>
                </a:solidFill>
                <a:latin typeface="Calibri"/>
                <a:ea typeface="Calibri"/>
                <a:cs typeface="Calibri"/>
              </a:rPr>
              <a:t>Theory and Guidelines for Practice</a:t>
            </a:r>
            <a:r>
              <a:rPr lang="en-GB" sz="1000">
                <a:solidFill>
                  <a:srgbClr val="0E2841"/>
                </a:solidFill>
                <a:latin typeface="Calibri"/>
                <a:ea typeface="Calibri"/>
                <a:cs typeface="Calibri"/>
              </a:rPr>
              <a:t>. Abingdon: Routledge.</a:t>
            </a:r>
            <a:endParaRPr lang="en-US" sz="1000">
              <a:solidFill>
                <a:srgbClr val="0E2841"/>
              </a:solidFill>
              <a:latin typeface="Calibri"/>
              <a:ea typeface="Calibri"/>
              <a:cs typeface="Calibri"/>
            </a:endParaRPr>
          </a:p>
          <a:p>
            <a:r>
              <a:rPr lang="en-GB" sz="1000">
                <a:solidFill>
                  <a:srgbClr val="0E2841"/>
                </a:solidFill>
                <a:latin typeface="Calibri"/>
                <a:ea typeface="Calibri"/>
                <a:cs typeface="Calibri"/>
              </a:rPr>
              <a:t>Beames, S. and Ross, H. (2010) 'Learning through local landscapes', in Higgins, P., Nicol, R. and Beames, S. (eds.) </a:t>
            </a:r>
            <a:r>
              <a:rPr lang="en-GB" sz="1000" i="1">
                <a:solidFill>
                  <a:srgbClr val="0E2841"/>
                </a:solidFill>
                <a:latin typeface="Calibri"/>
                <a:ea typeface="Calibri"/>
                <a:cs typeface="Calibri"/>
              </a:rPr>
              <a:t>Learning Outside the Classroom</a:t>
            </a:r>
            <a:r>
              <a:rPr lang="en-GB" sz="1000">
                <a:solidFill>
                  <a:srgbClr val="0E2841"/>
                </a:solidFill>
                <a:latin typeface="Calibri"/>
                <a:ea typeface="Calibri"/>
                <a:cs typeface="Calibri"/>
              </a:rPr>
              <a:t>. London: Routledge.</a:t>
            </a:r>
          </a:p>
          <a:p>
            <a:r>
              <a:rPr lang="en-US" sz="1000">
                <a:solidFill>
                  <a:srgbClr val="0E2841"/>
                </a:solidFill>
                <a:latin typeface="Calibri"/>
                <a:ea typeface="Calibri"/>
                <a:cs typeface="Calibri"/>
              </a:rPr>
              <a:t>Biesta, G. (2021). </a:t>
            </a:r>
            <a:r>
              <a:rPr lang="en-US" sz="1000" i="1">
                <a:solidFill>
                  <a:srgbClr val="0E2841"/>
                </a:solidFill>
                <a:latin typeface="Calibri"/>
                <a:ea typeface="Calibri"/>
                <a:cs typeface="Calibri"/>
              </a:rPr>
              <a:t>World </a:t>
            </a:r>
            <a:r>
              <a:rPr lang="en-US" sz="1000" i="1" err="1">
                <a:solidFill>
                  <a:srgbClr val="0E2841"/>
                </a:solidFill>
                <a:latin typeface="Calibri"/>
                <a:ea typeface="Calibri"/>
                <a:cs typeface="Calibri"/>
              </a:rPr>
              <a:t>Centred</a:t>
            </a:r>
            <a:r>
              <a:rPr lang="en-US" sz="1000" i="1">
                <a:solidFill>
                  <a:srgbClr val="0E2841"/>
                </a:solidFill>
                <a:latin typeface="Calibri"/>
                <a:ea typeface="Calibri"/>
                <a:cs typeface="Calibri"/>
              </a:rPr>
              <a:t> Education: A view for the present. </a:t>
            </a:r>
            <a:r>
              <a:rPr lang="en-US" sz="1000">
                <a:solidFill>
                  <a:srgbClr val="0E2841"/>
                </a:solidFill>
                <a:latin typeface="Calibri"/>
                <a:ea typeface="Calibri"/>
                <a:cs typeface="Calibri"/>
              </a:rPr>
              <a:t>Routledge</a:t>
            </a:r>
          </a:p>
          <a:p>
            <a:r>
              <a:rPr lang="en-US" sz="1000">
                <a:solidFill>
                  <a:srgbClr val="0E2841"/>
                </a:solidFill>
                <a:latin typeface="Calibri"/>
                <a:ea typeface="Calibri"/>
                <a:cs typeface="Calibri"/>
              </a:rPr>
              <a:t>Gruenewald, D. A. (2003). The best of both worlds: A critical pedagogy of place. Educational Researcher, 32(4), 3–12.</a:t>
            </a:r>
            <a:r>
              <a:rPr lang="en-GB" sz="1000">
                <a:solidFill>
                  <a:srgbClr val="0E2841"/>
                </a:solidFill>
                <a:latin typeface="Calibri"/>
                <a:ea typeface="Calibri"/>
                <a:cs typeface="Calibri"/>
              </a:rPr>
              <a:t> </a:t>
            </a:r>
          </a:p>
          <a:p>
            <a:r>
              <a:rPr lang="en-US" sz="1000">
                <a:solidFill>
                  <a:srgbClr val="0E2841"/>
                </a:solidFill>
                <a:latin typeface="Calibri"/>
                <a:ea typeface="Calibri"/>
                <a:cs typeface="Calibri"/>
              </a:rPr>
              <a:t>Israel, A. L. (2012). Putting Geography Education into Place: What Geography Educators Can Learn from Place-Based Education, and Vice Versa. </a:t>
            </a:r>
            <a:r>
              <a:rPr lang="en-US" sz="1000" i="1">
                <a:solidFill>
                  <a:srgbClr val="0E2841"/>
                </a:solidFill>
                <a:latin typeface="Calibri"/>
                <a:ea typeface="Calibri"/>
                <a:cs typeface="Calibri"/>
              </a:rPr>
              <a:t>Journal of Geography</a:t>
            </a:r>
            <a:r>
              <a:rPr lang="en-US" sz="1000">
                <a:solidFill>
                  <a:srgbClr val="0E2841"/>
                </a:solidFill>
                <a:latin typeface="Calibri"/>
                <a:ea typeface="Calibri"/>
                <a:cs typeface="Calibri"/>
              </a:rPr>
              <a:t>, </a:t>
            </a:r>
            <a:r>
              <a:rPr lang="en-US" sz="1000" i="1">
                <a:solidFill>
                  <a:srgbClr val="0E2841"/>
                </a:solidFill>
                <a:latin typeface="Calibri"/>
                <a:ea typeface="Calibri"/>
                <a:cs typeface="Calibri"/>
              </a:rPr>
              <a:t>111</a:t>
            </a:r>
            <a:r>
              <a:rPr lang="en-US" sz="1000">
                <a:solidFill>
                  <a:srgbClr val="0E2841"/>
                </a:solidFill>
                <a:latin typeface="Calibri"/>
                <a:ea typeface="Calibri"/>
                <a:cs typeface="Calibri"/>
              </a:rPr>
              <a:t>(2), 76–81. </a:t>
            </a:r>
            <a:r>
              <a:rPr lang="en-US" sz="1000">
                <a:solidFill>
                  <a:srgbClr val="0E2841"/>
                </a:solidFill>
                <a:latin typeface="Calibri"/>
                <a:ea typeface="Calibri"/>
                <a:cs typeface="Calibri"/>
                <a:hlinkClick r:id="rId2">
                  <a:extLst>
                    <a:ext uri="{A12FA001-AC4F-418D-AE19-62706E023703}">
                      <ahyp:hlinkClr xmlns:ahyp="http://schemas.microsoft.com/office/drawing/2018/hyperlinkcolor" val="tx"/>
                    </a:ext>
                  </a:extLst>
                </a:hlinkClick>
              </a:rPr>
              <a:t>https://doi.org/10.1080/00221341.2011.583264</a:t>
            </a:r>
            <a:r>
              <a:rPr lang="en-US" sz="1000">
                <a:solidFill>
                  <a:srgbClr val="0E2841"/>
                </a:solidFill>
                <a:latin typeface="Calibri"/>
                <a:ea typeface="Calibri"/>
                <a:cs typeface="Calibri"/>
              </a:rPr>
              <a:t> </a:t>
            </a:r>
            <a:endParaRPr lang="en-GB" sz="1000">
              <a:solidFill>
                <a:srgbClr val="0E2841"/>
              </a:solidFill>
              <a:latin typeface="Calibri"/>
              <a:ea typeface="Calibri"/>
              <a:cs typeface="Calibri"/>
            </a:endParaRPr>
          </a:p>
          <a:p>
            <a:r>
              <a:rPr lang="en-US" sz="1000" i="1">
                <a:solidFill>
                  <a:srgbClr val="0E2841"/>
                </a:solidFill>
                <a:latin typeface="Calibri"/>
                <a:ea typeface="Calibri"/>
                <a:cs typeface="Calibri"/>
              </a:rPr>
              <a:t>Mannion, G. (2012). Intergenerational education: the significance of 'reciprocity' and 'place'. Journal of Intergenerational Relationships, 10 (4): 386-99</a:t>
            </a:r>
            <a:endParaRPr lang="en-US" sz="1000">
              <a:solidFill>
                <a:srgbClr val="0E2841"/>
              </a:solidFill>
              <a:latin typeface="Calibri"/>
              <a:ea typeface="Calibri"/>
              <a:cs typeface="Calibri"/>
            </a:endParaRPr>
          </a:p>
          <a:p>
            <a:r>
              <a:rPr lang="en-GB" sz="1000">
                <a:solidFill>
                  <a:srgbClr val="0E2841"/>
                </a:solidFill>
                <a:latin typeface="Calibri"/>
                <a:ea typeface="Calibri"/>
                <a:cs typeface="Calibri"/>
              </a:rPr>
              <a:t>Mason, J. (2002). Researching Your Own Practice: The Discipline of Noticing (1st ed.). Routledge. </a:t>
            </a:r>
          </a:p>
          <a:p>
            <a:r>
              <a:rPr lang="en-GB" sz="1000">
                <a:solidFill>
                  <a:srgbClr val="0E2841"/>
                </a:solidFill>
                <a:latin typeface="Calibri"/>
                <a:ea typeface="Calibri"/>
                <a:cs typeface="Calibri"/>
              </a:rPr>
              <a:t>Nichols, J.B., Howson, P.H., Mulrey, B.C., Ackerman, A. &amp; Gately, S.E., 2016. Promise of place: Using place-based education principles to enhance learning. </a:t>
            </a:r>
            <a:r>
              <a:rPr lang="en-GB" sz="1000" i="1">
                <a:solidFill>
                  <a:srgbClr val="0E2841"/>
                </a:solidFill>
                <a:latin typeface="Calibri"/>
                <a:ea typeface="Calibri"/>
                <a:cs typeface="Calibri"/>
              </a:rPr>
              <a:t>International Journal of Pedagogy and Curriculum</a:t>
            </a:r>
            <a:r>
              <a:rPr lang="en-GB" sz="1000">
                <a:solidFill>
                  <a:srgbClr val="0E2841"/>
                </a:solidFill>
                <a:latin typeface="Calibri"/>
                <a:ea typeface="Calibri"/>
                <a:cs typeface="Calibri"/>
              </a:rPr>
              <a:t>, 23(2), pp.27–41</a:t>
            </a:r>
            <a:endParaRPr lang="en-US" sz="1000" i="1">
              <a:solidFill>
                <a:srgbClr val="0E2841"/>
              </a:solidFill>
              <a:latin typeface="Calibri"/>
              <a:ea typeface="Calibri"/>
              <a:cs typeface="Calibri"/>
            </a:endParaRPr>
          </a:p>
          <a:p>
            <a:r>
              <a:rPr lang="en-GB" sz="1000">
                <a:solidFill>
                  <a:srgbClr val="0E2841"/>
                </a:solidFill>
                <a:latin typeface="Calibri"/>
                <a:ea typeface="Calibri"/>
                <a:cs typeface="Calibri"/>
              </a:rPr>
              <a:t>Porter, S., &amp; Couper, P. (2021). Autoethnographic stories for self and environment: a reflective pedagogy to advance ‘environmental awareness’ in student outdoor practitioners. </a:t>
            </a:r>
            <a:r>
              <a:rPr lang="en-GB" sz="1000" i="1">
                <a:solidFill>
                  <a:srgbClr val="0E2841"/>
                </a:solidFill>
                <a:latin typeface="Calibri"/>
                <a:ea typeface="Calibri"/>
                <a:cs typeface="Calibri"/>
              </a:rPr>
              <a:t>Journal of Adventure Education and Outdoor Learning</a:t>
            </a:r>
            <a:r>
              <a:rPr lang="en-GB" sz="1000">
                <a:solidFill>
                  <a:srgbClr val="0E2841"/>
                </a:solidFill>
                <a:latin typeface="Calibri"/>
                <a:ea typeface="Calibri"/>
                <a:cs typeface="Calibri"/>
              </a:rPr>
              <a:t>, </a:t>
            </a:r>
            <a:r>
              <a:rPr lang="en-GB" sz="1000" i="1">
                <a:solidFill>
                  <a:srgbClr val="0E2841"/>
                </a:solidFill>
                <a:latin typeface="Calibri"/>
                <a:ea typeface="Calibri"/>
                <a:cs typeface="Calibri"/>
              </a:rPr>
              <a:t>23</a:t>
            </a:r>
            <a:r>
              <a:rPr lang="en-GB" sz="1000">
                <a:solidFill>
                  <a:srgbClr val="0E2841"/>
                </a:solidFill>
                <a:latin typeface="Calibri"/>
                <a:ea typeface="Calibri"/>
                <a:cs typeface="Calibri"/>
              </a:rPr>
              <a:t>(1), 25–37. https://doi.org/10.1080/14729679.2021.1935284</a:t>
            </a:r>
          </a:p>
          <a:p>
            <a:r>
              <a:rPr lang="en-GB" sz="1000">
                <a:solidFill>
                  <a:srgbClr val="0E2841"/>
                </a:solidFill>
                <a:latin typeface="Calibri"/>
                <a:ea typeface="Calibri"/>
                <a:cs typeface="Calibri"/>
              </a:rPr>
              <a:t>Sobel, D., 2004. </a:t>
            </a:r>
            <a:r>
              <a:rPr lang="en-GB" sz="1000" i="1">
                <a:solidFill>
                  <a:srgbClr val="0E2841"/>
                </a:solidFill>
                <a:latin typeface="Calibri"/>
                <a:ea typeface="Calibri"/>
                <a:cs typeface="Calibri"/>
              </a:rPr>
              <a:t>Place-Based Education: Connecting Classrooms &amp; Communities</a:t>
            </a:r>
            <a:r>
              <a:rPr lang="en-GB" sz="1000">
                <a:solidFill>
                  <a:srgbClr val="0E2841"/>
                </a:solidFill>
                <a:latin typeface="Calibri"/>
                <a:ea typeface="Calibri"/>
                <a:cs typeface="Calibri"/>
              </a:rPr>
              <a:t>. Great Barrington, MA: Orion Society.</a:t>
            </a:r>
            <a:endParaRPr lang="en-US" sz="1000">
              <a:solidFill>
                <a:srgbClr val="0E2841"/>
              </a:solidFill>
              <a:latin typeface="Calibri"/>
              <a:ea typeface="Calibri"/>
              <a:cs typeface="Calibri"/>
            </a:endParaRPr>
          </a:p>
          <a:p>
            <a:r>
              <a:rPr lang="en-US" sz="1000">
                <a:solidFill>
                  <a:srgbClr val="0E2841"/>
                </a:solidFill>
                <a:latin typeface="Calibri"/>
                <a:ea typeface="Calibri"/>
                <a:cs typeface="Calibri"/>
              </a:rPr>
              <a:t>Smith, G. A. (2002). Place-Based Education: Learning to Be Where We are. Phi Delta </a:t>
            </a:r>
            <a:r>
              <a:rPr lang="en-US" sz="1000" err="1">
                <a:solidFill>
                  <a:srgbClr val="0E2841"/>
                </a:solidFill>
                <a:latin typeface="Calibri"/>
                <a:ea typeface="Calibri"/>
                <a:cs typeface="Calibri"/>
              </a:rPr>
              <a:t>Kappan</a:t>
            </a:r>
            <a:r>
              <a:rPr lang="en-US" sz="1000">
                <a:solidFill>
                  <a:srgbClr val="0E2841"/>
                </a:solidFill>
                <a:latin typeface="Calibri"/>
                <a:ea typeface="Calibri"/>
                <a:cs typeface="Calibri"/>
              </a:rPr>
              <a:t>, 83(8), 584-594. </a:t>
            </a:r>
            <a:r>
              <a:rPr lang="en-US" sz="1000">
                <a:solidFill>
                  <a:srgbClr val="0E2841"/>
                </a:solidFill>
                <a:latin typeface="Calibri"/>
                <a:ea typeface="Calibri"/>
                <a:cs typeface="Calibri"/>
                <a:hlinkClick r:id="rId3">
                  <a:extLst>
                    <a:ext uri="{A12FA001-AC4F-418D-AE19-62706E023703}">
                      <ahyp:hlinkClr xmlns:ahyp="http://schemas.microsoft.com/office/drawing/2018/hyperlinkcolor" val="tx"/>
                    </a:ext>
                  </a:extLst>
                </a:hlinkClick>
              </a:rPr>
              <a:t>https://doi.org/10.1177/003172170208300806</a:t>
            </a:r>
            <a:r>
              <a:rPr lang="en-US" sz="1000">
                <a:solidFill>
                  <a:srgbClr val="0E2841"/>
                </a:solidFill>
                <a:latin typeface="Calibri"/>
                <a:ea typeface="Calibri"/>
                <a:cs typeface="Calibri"/>
              </a:rPr>
              <a:t> (Original work published 2002)</a:t>
            </a:r>
          </a:p>
          <a:p>
            <a:r>
              <a:rPr lang="en-US" sz="1000">
                <a:solidFill>
                  <a:srgbClr val="0E2841"/>
                </a:solidFill>
                <a:latin typeface="Calibri"/>
                <a:ea typeface="Calibri"/>
                <a:cs typeface="Calibri"/>
              </a:rPr>
              <a:t>Smith, G, A. &amp; Sobel, D. (2010).</a:t>
            </a:r>
            <a:r>
              <a:rPr lang="en-US" sz="1000" i="1">
                <a:solidFill>
                  <a:srgbClr val="0E2841"/>
                </a:solidFill>
                <a:latin typeface="Calibri"/>
                <a:ea typeface="Calibri"/>
                <a:cs typeface="Calibri"/>
              </a:rPr>
              <a:t> Place- and Community-based Education in schools</a:t>
            </a:r>
            <a:r>
              <a:rPr lang="en-US" sz="1000">
                <a:solidFill>
                  <a:srgbClr val="0E2841"/>
                </a:solidFill>
                <a:latin typeface="Calibri"/>
                <a:ea typeface="Calibri"/>
                <a:cs typeface="Calibri"/>
              </a:rPr>
              <a:t>. London: Routledge. </a:t>
            </a:r>
          </a:p>
          <a:p>
            <a:r>
              <a:rPr lang="en-US" sz="1000">
                <a:solidFill>
                  <a:srgbClr val="0E2841"/>
                </a:solidFill>
                <a:latin typeface="Calibri"/>
                <a:ea typeface="Calibri"/>
                <a:cs typeface="Calibri"/>
              </a:rPr>
              <a:t>Sors, L. (in print, 2025). 'Inclusive and Holistic Practice in Place-responsive Outdoor Learning' in Sors, L. and Unsworth, R. (Eds.) (2025). </a:t>
            </a:r>
            <a:r>
              <a:rPr lang="en-US" sz="1000" i="1">
                <a:solidFill>
                  <a:srgbClr val="0E2841"/>
                </a:solidFill>
                <a:latin typeface="Calibri"/>
                <a:ea typeface="Calibri"/>
                <a:cs typeface="Calibri"/>
              </a:rPr>
              <a:t>The BERA Guide to Outdoor Learning: Place-responsive Pedagogy in Educational Research and Practice. BERA, Emerald. </a:t>
            </a:r>
            <a:endParaRPr lang="en-US" sz="1000">
              <a:solidFill>
                <a:srgbClr val="0E2841"/>
              </a:solidFill>
              <a:latin typeface="Calibri"/>
              <a:ea typeface="Calibri"/>
              <a:cs typeface="Calibri"/>
            </a:endParaRPr>
          </a:p>
          <a:p>
            <a:r>
              <a:rPr lang="en-US" sz="1000">
                <a:solidFill>
                  <a:srgbClr val="0E2841"/>
                </a:solidFill>
                <a:latin typeface="Calibri"/>
                <a:ea typeface="Calibri"/>
                <a:cs typeface="Calibri"/>
              </a:rPr>
              <a:t>Sors, L. </a:t>
            </a:r>
            <a:r>
              <a:rPr lang="en-US" sz="1000" err="1">
                <a:solidFill>
                  <a:srgbClr val="0E2841"/>
                </a:solidFill>
                <a:latin typeface="Calibri"/>
                <a:ea typeface="Calibri"/>
                <a:cs typeface="Calibri"/>
              </a:rPr>
              <a:t>Huntsley</a:t>
            </a:r>
            <a:r>
              <a:rPr lang="en-US" sz="1000">
                <a:solidFill>
                  <a:srgbClr val="0E2841"/>
                </a:solidFill>
                <a:latin typeface="Calibri"/>
                <a:ea typeface="Calibri"/>
                <a:cs typeface="Calibri"/>
              </a:rPr>
              <a:t>, J. and Jach, S. (in print, 2025) 'The Next Generation of Learning Outside: Fostering Place-responsive Pedagogy in Initial Teacher Education' in Sors, L. and Unsworth, R. (Eds.) (2025). </a:t>
            </a:r>
            <a:r>
              <a:rPr lang="en-US" sz="1000" i="1">
                <a:solidFill>
                  <a:srgbClr val="0E2841"/>
                </a:solidFill>
                <a:latin typeface="Calibri"/>
                <a:ea typeface="Calibri"/>
                <a:cs typeface="Calibri"/>
              </a:rPr>
              <a:t>The BERA Guide to Outdoor Learning: Place-responsive Pedagogy in Educational Research and Practice. BERA, Emerald. </a:t>
            </a:r>
            <a:endParaRPr lang="en-US" sz="1000">
              <a:solidFill>
                <a:srgbClr val="0E2841"/>
              </a:solidFill>
              <a:latin typeface="Calibri"/>
              <a:ea typeface="Calibri"/>
              <a:cs typeface="Calibri"/>
            </a:endParaRPr>
          </a:p>
          <a:p>
            <a:r>
              <a:rPr lang="en-US" sz="1000">
                <a:solidFill>
                  <a:srgbClr val="0E2841"/>
                </a:solidFill>
                <a:latin typeface="Calibri"/>
                <a:ea typeface="Calibri"/>
                <a:cs typeface="Calibri"/>
              </a:rPr>
              <a:t>Yemini, M., Engel, L., &amp; Ben Simon, A. (2023). Place-based education </a:t>
            </a:r>
            <a:r>
              <a:rPr lang="en-US" sz="1000" b="1">
                <a:solidFill>
                  <a:srgbClr val="0E2841"/>
                </a:solidFill>
                <a:latin typeface="Calibri"/>
                <a:ea typeface="Calibri"/>
                <a:cs typeface="Calibri"/>
              </a:rPr>
              <a:t>–</a:t>
            </a:r>
            <a:r>
              <a:rPr lang="en-US" sz="1000">
                <a:solidFill>
                  <a:srgbClr val="0E2841"/>
                </a:solidFill>
                <a:latin typeface="Calibri"/>
                <a:ea typeface="Calibri"/>
                <a:cs typeface="Calibri"/>
              </a:rPr>
              <a:t> a systematic review of literature. </a:t>
            </a:r>
            <a:r>
              <a:rPr lang="en-US" sz="1000" i="1">
                <a:solidFill>
                  <a:srgbClr val="0E2841"/>
                </a:solidFill>
                <a:latin typeface="Calibri"/>
                <a:ea typeface="Calibri"/>
                <a:cs typeface="Calibri"/>
              </a:rPr>
              <a:t>Educational Review</a:t>
            </a:r>
            <a:r>
              <a:rPr lang="en-US" sz="1000">
                <a:solidFill>
                  <a:srgbClr val="0E2841"/>
                </a:solidFill>
                <a:latin typeface="Calibri"/>
                <a:ea typeface="Calibri"/>
                <a:cs typeface="Calibri"/>
              </a:rPr>
              <a:t>, </a:t>
            </a:r>
            <a:r>
              <a:rPr lang="en-US" sz="1000" i="1">
                <a:solidFill>
                  <a:srgbClr val="0E2841"/>
                </a:solidFill>
                <a:latin typeface="Calibri"/>
                <a:ea typeface="Calibri"/>
                <a:cs typeface="Calibri"/>
              </a:rPr>
              <a:t>77</a:t>
            </a:r>
            <a:r>
              <a:rPr lang="en-US" sz="1000">
                <a:solidFill>
                  <a:srgbClr val="0E2841"/>
                </a:solidFill>
                <a:latin typeface="Calibri"/>
                <a:ea typeface="Calibri"/>
                <a:cs typeface="Calibri"/>
              </a:rPr>
              <a:t>(2), 640–660. </a:t>
            </a:r>
            <a:r>
              <a:rPr lang="en-US" sz="1000">
                <a:solidFill>
                  <a:srgbClr val="0E2841"/>
                </a:solidFill>
                <a:latin typeface="Calibri"/>
                <a:ea typeface="Calibri"/>
                <a:cs typeface="Calibri"/>
                <a:hlinkClick r:id="rId4">
                  <a:extLst>
                    <a:ext uri="{A12FA001-AC4F-418D-AE19-62706E023703}">
                      <ahyp:hlinkClr xmlns:ahyp="http://schemas.microsoft.com/office/drawing/2018/hyperlinkcolor" val="tx"/>
                    </a:ext>
                  </a:extLst>
                </a:hlinkClick>
              </a:rPr>
              <a:t>https://doi.org/10.1080/00131911.2023.2177260</a:t>
            </a:r>
            <a:r>
              <a:rPr lang="en-US" sz="1000">
                <a:solidFill>
                  <a:srgbClr val="0E2841"/>
                </a:solidFill>
                <a:latin typeface="Calibri"/>
                <a:ea typeface="Calibri"/>
                <a:cs typeface="Calibri"/>
              </a:rPr>
              <a:t> </a:t>
            </a:r>
          </a:p>
          <a:p>
            <a:r>
              <a:rPr lang="en-US" sz="1000">
                <a:solidFill>
                  <a:srgbClr val="0E2841"/>
                </a:solidFill>
                <a:latin typeface="Calibri"/>
                <a:ea typeface="Calibri"/>
                <a:cs typeface="Calibri"/>
              </a:rPr>
              <a:t>Waite, S. (2013). ‘Knowing your place in the world’: how place and culture support and obstruct educational aims. </a:t>
            </a:r>
            <a:r>
              <a:rPr lang="en-US" sz="1000" i="1">
                <a:solidFill>
                  <a:srgbClr val="0E2841"/>
                </a:solidFill>
                <a:latin typeface="Calibri"/>
                <a:ea typeface="Calibri"/>
                <a:cs typeface="Calibri"/>
              </a:rPr>
              <a:t>Cambridge Journal of Education</a:t>
            </a:r>
            <a:r>
              <a:rPr lang="en-US" sz="1000">
                <a:solidFill>
                  <a:srgbClr val="0E2841"/>
                </a:solidFill>
                <a:latin typeface="Calibri"/>
                <a:ea typeface="Calibri"/>
                <a:cs typeface="Calibri"/>
              </a:rPr>
              <a:t>, </a:t>
            </a:r>
            <a:r>
              <a:rPr lang="en-US" sz="1000" i="1">
                <a:solidFill>
                  <a:srgbClr val="0E2841"/>
                </a:solidFill>
                <a:latin typeface="Calibri"/>
                <a:ea typeface="Calibri"/>
                <a:cs typeface="Calibri"/>
              </a:rPr>
              <a:t>43</a:t>
            </a:r>
            <a:r>
              <a:rPr lang="en-US" sz="1000">
                <a:solidFill>
                  <a:srgbClr val="0E2841"/>
                </a:solidFill>
                <a:latin typeface="Calibri"/>
                <a:ea typeface="Calibri"/>
                <a:cs typeface="Calibri"/>
              </a:rPr>
              <a:t>(4), 413–433. </a:t>
            </a:r>
            <a:r>
              <a:rPr lang="en-US" sz="1000">
                <a:solidFill>
                  <a:srgbClr val="0E2841"/>
                </a:solidFill>
                <a:latin typeface="Calibri"/>
                <a:ea typeface="Calibri"/>
                <a:cs typeface="Calibri"/>
                <a:hlinkClick r:id="rId5">
                  <a:extLst>
                    <a:ext uri="{A12FA001-AC4F-418D-AE19-62706E023703}">
                      <ahyp:hlinkClr xmlns:ahyp="http://schemas.microsoft.com/office/drawing/2018/hyperlinkcolor" val="tx"/>
                    </a:ext>
                  </a:extLst>
                </a:hlinkClick>
              </a:rPr>
              <a:t>https://doi.org/10.1080/0305764X.2013.792787</a:t>
            </a:r>
            <a:r>
              <a:rPr lang="en-US" sz="1000">
                <a:solidFill>
                  <a:srgbClr val="0E2841"/>
                </a:solidFill>
                <a:latin typeface="Calibri"/>
                <a:ea typeface="Calibri"/>
                <a:cs typeface="Calibri"/>
              </a:rPr>
              <a:t> </a:t>
            </a:r>
          </a:p>
          <a:p>
            <a:r>
              <a:rPr lang="en-US" sz="1000">
                <a:solidFill>
                  <a:srgbClr val="0E2841"/>
                </a:solidFill>
                <a:latin typeface="Calibri"/>
                <a:ea typeface="Calibri"/>
                <a:cs typeface="Calibri"/>
              </a:rPr>
              <a:t>Waite, S. &amp; Pratt, N. (2017). 'Theoretical perspectives on </a:t>
            </a:r>
            <a:r>
              <a:rPr lang="en-US" sz="1000" err="1">
                <a:solidFill>
                  <a:srgbClr val="0E2841"/>
                </a:solidFill>
                <a:latin typeface="Calibri"/>
                <a:ea typeface="Calibri"/>
                <a:cs typeface="Calibri"/>
              </a:rPr>
              <a:t>learing</a:t>
            </a:r>
            <a:r>
              <a:rPr lang="en-US" sz="1000">
                <a:solidFill>
                  <a:srgbClr val="0E2841"/>
                </a:solidFill>
                <a:latin typeface="Calibri"/>
                <a:ea typeface="Calibri"/>
                <a:cs typeface="Calibri"/>
              </a:rPr>
              <a:t> </a:t>
            </a:r>
            <a:r>
              <a:rPr lang="en-US" sz="1000" err="1">
                <a:solidFill>
                  <a:srgbClr val="0E2841"/>
                </a:solidFill>
                <a:latin typeface="Calibri"/>
                <a:ea typeface="Calibri"/>
                <a:cs typeface="Calibri"/>
              </a:rPr>
              <a:t>outdside</a:t>
            </a:r>
            <a:r>
              <a:rPr lang="en-US" sz="1000">
                <a:solidFill>
                  <a:srgbClr val="0E2841"/>
                </a:solidFill>
                <a:latin typeface="Calibri"/>
                <a:ea typeface="Calibri"/>
                <a:cs typeface="Calibri"/>
              </a:rPr>
              <a:t> the classroom: relationships between learning and place. In Waite (ed.). 2017. Children Learning Outside the Classroom from Birth to Eleven. (2nd Edition).</a:t>
            </a:r>
            <a:endParaRPr lang="en-GB" sz="1000">
              <a:solidFill>
                <a:srgbClr val="0E2841"/>
              </a:solidFill>
              <a:latin typeface="Calibri"/>
              <a:ea typeface="Calibri"/>
              <a:cs typeface="Calibri"/>
            </a:endParaRPr>
          </a:p>
          <a:p>
            <a:r>
              <a:rPr lang="en-US" sz="1000">
                <a:solidFill>
                  <a:srgbClr val="0E2841"/>
                </a:solidFill>
                <a:latin typeface="Calibri"/>
                <a:ea typeface="Calibri"/>
                <a:cs typeface="Calibri"/>
              </a:rPr>
              <a:t>Waite, S. (2013). ‘Knowing your place in the world’: how place and culture support and obstruct educational aims. </a:t>
            </a:r>
            <a:r>
              <a:rPr lang="en-US" sz="1000" i="1">
                <a:solidFill>
                  <a:srgbClr val="0E2841"/>
                </a:solidFill>
                <a:latin typeface="Calibri"/>
                <a:ea typeface="Calibri"/>
                <a:cs typeface="Calibri"/>
              </a:rPr>
              <a:t>Cambridge Journal of Education</a:t>
            </a:r>
            <a:r>
              <a:rPr lang="en-US" sz="1000">
                <a:solidFill>
                  <a:srgbClr val="0E2841"/>
                </a:solidFill>
                <a:latin typeface="Calibri"/>
                <a:ea typeface="Calibri"/>
                <a:cs typeface="Calibri"/>
              </a:rPr>
              <a:t>, </a:t>
            </a:r>
            <a:r>
              <a:rPr lang="en-US" sz="1000" i="1">
                <a:solidFill>
                  <a:srgbClr val="0E2841"/>
                </a:solidFill>
                <a:latin typeface="Calibri"/>
                <a:ea typeface="Calibri"/>
                <a:cs typeface="Calibri"/>
              </a:rPr>
              <a:t>43</a:t>
            </a:r>
            <a:r>
              <a:rPr lang="en-US" sz="1000">
                <a:solidFill>
                  <a:srgbClr val="0E2841"/>
                </a:solidFill>
                <a:latin typeface="Calibri"/>
                <a:ea typeface="Calibri"/>
                <a:cs typeface="Calibri"/>
              </a:rPr>
              <a:t>(4), 413–433. </a:t>
            </a:r>
            <a:r>
              <a:rPr lang="en-US" sz="1000">
                <a:solidFill>
                  <a:srgbClr val="0E2841"/>
                </a:solidFill>
                <a:latin typeface="Calibri"/>
                <a:ea typeface="Calibri"/>
                <a:cs typeface="Calibri"/>
                <a:hlinkClick r:id="rId5">
                  <a:extLst>
                    <a:ext uri="{A12FA001-AC4F-418D-AE19-62706E023703}">
                      <ahyp:hlinkClr xmlns:ahyp="http://schemas.microsoft.com/office/drawing/2018/hyperlinkcolor" val="tx"/>
                    </a:ext>
                  </a:extLst>
                </a:hlinkClick>
              </a:rPr>
              <a:t>https://doi.org/10.1080/0305764X.2013.792787</a:t>
            </a:r>
            <a:endParaRPr lang="en-US" sz="1000">
              <a:solidFill>
                <a:srgbClr val="0E2841"/>
              </a:solidFill>
              <a:latin typeface="Calibri"/>
              <a:ea typeface="Calibri"/>
              <a:cs typeface="Calibri"/>
            </a:endParaRPr>
          </a:p>
        </p:txBody>
      </p:sp>
    </p:spTree>
    <p:extLst>
      <p:ext uri="{BB962C8B-B14F-4D97-AF65-F5344CB8AC3E}">
        <p14:creationId xmlns:p14="http://schemas.microsoft.com/office/powerpoint/2010/main" val="3890262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DDB3A-1908-EF51-AACE-797991D02F27}"/>
              </a:ext>
            </a:extLst>
          </p:cNvPr>
          <p:cNvSpPr>
            <a:spLocks noGrp="1"/>
          </p:cNvSpPr>
          <p:nvPr>
            <p:ph type="title"/>
          </p:nvPr>
        </p:nvSpPr>
        <p:spPr>
          <a:xfrm>
            <a:off x="467497" y="320632"/>
            <a:ext cx="10515600" cy="1325563"/>
          </a:xfrm>
        </p:spPr>
        <p:txBody>
          <a:bodyPr/>
          <a:lstStyle/>
          <a:p>
            <a:pPr algn="ctr"/>
            <a:r>
              <a:rPr lang="en-US" b="1">
                <a:solidFill>
                  <a:srgbClr val="002060"/>
                </a:solidFill>
              </a:rPr>
              <a:t>The Value of </a:t>
            </a:r>
            <a:r>
              <a:rPr lang="en-GB" b="1">
                <a:solidFill>
                  <a:srgbClr val="002060"/>
                </a:solidFill>
              </a:rPr>
              <a:t>Belonging</a:t>
            </a:r>
            <a:endParaRPr lang="en-GB" b="1">
              <a:solidFill>
                <a:srgbClr val="002060"/>
              </a:solidFill>
              <a:ea typeface="Calibri"/>
              <a:cs typeface="Calibri"/>
            </a:endParaRPr>
          </a:p>
        </p:txBody>
      </p:sp>
      <p:sp>
        <p:nvSpPr>
          <p:cNvPr id="3" name="Content Placeholder 2">
            <a:extLst>
              <a:ext uri="{FF2B5EF4-FFF2-40B4-BE49-F238E27FC236}">
                <a16:creationId xmlns:a16="http://schemas.microsoft.com/office/drawing/2014/main" id="{C817E04C-FA0A-66CA-20D5-1C400E381E19}"/>
              </a:ext>
            </a:extLst>
          </p:cNvPr>
          <p:cNvSpPr>
            <a:spLocks noGrp="1"/>
          </p:cNvSpPr>
          <p:nvPr>
            <p:ph idx="1"/>
          </p:nvPr>
        </p:nvSpPr>
        <p:spPr>
          <a:xfrm>
            <a:off x="467497" y="1915643"/>
            <a:ext cx="11719480" cy="4981158"/>
          </a:xfrm>
        </p:spPr>
        <p:txBody>
          <a:bodyPr vert="horz" lIns="91440" tIns="45720" rIns="91440" bIns="45720" rtlCol="0" anchor="t">
            <a:normAutofit/>
          </a:bodyPr>
          <a:lstStyle/>
          <a:p>
            <a:r>
              <a:rPr lang="en-GB" sz="2400" b="1">
                <a:solidFill>
                  <a:srgbClr val="002060"/>
                </a:solidFill>
                <a:ea typeface="+mn-lt"/>
                <a:cs typeface="+mn-lt"/>
              </a:rPr>
              <a:t>“Inclusive institutions will build cultures which positively foster a strong sense of community and belonging." </a:t>
            </a:r>
            <a:r>
              <a:rPr lang="en-GB" sz="2400" i="1">
                <a:solidFill>
                  <a:srgbClr val="002060"/>
                </a:solidFill>
                <a:ea typeface="+mn-lt"/>
                <a:cs typeface="+mn-lt"/>
              </a:rPr>
              <a:t>(Inclusive Education Framework [IEF] </a:t>
            </a:r>
            <a:r>
              <a:rPr lang="en-GB" sz="2400" i="1">
                <a:solidFill>
                  <a:srgbClr val="002060"/>
                </a:solidFill>
                <a:ea typeface="+mn-lt"/>
                <a:cs typeface="+mn-lt"/>
                <a:hlinkClick r:id="rId3">
                  <a:extLst>
                    <a:ext uri="{A12FA001-AC4F-418D-AE19-62706E023703}">
                      <ahyp:hlinkClr xmlns:ahyp="http://schemas.microsoft.com/office/drawing/2018/hyperlinkcolor" val="tx"/>
                    </a:ext>
                  </a:extLst>
                </a:hlinkClick>
              </a:rPr>
              <a:t>https://www.inclusiveeducationframework.info/framework/community-belonging/</a:t>
            </a:r>
            <a:r>
              <a:rPr lang="en-GB" sz="2400" i="1">
                <a:solidFill>
                  <a:srgbClr val="002060"/>
                </a:solidFill>
                <a:ea typeface="+mn-lt"/>
                <a:cs typeface="+mn-lt"/>
              </a:rPr>
              <a:t>) </a:t>
            </a:r>
          </a:p>
          <a:p>
            <a:pPr marL="0" indent="0">
              <a:buNone/>
            </a:pPr>
            <a:endParaRPr lang="en-GB" sz="2400" i="1">
              <a:solidFill>
                <a:srgbClr val="002060"/>
              </a:solidFill>
              <a:ea typeface="Calibri"/>
              <a:cs typeface="Calibri"/>
            </a:endParaRPr>
          </a:p>
          <a:p>
            <a:r>
              <a:rPr lang="en-GB" sz="2400">
                <a:solidFill>
                  <a:srgbClr val="002060"/>
                </a:solidFill>
                <a:ea typeface="+mn-lt"/>
                <a:cs typeface="+mn-lt"/>
              </a:rPr>
              <a:t>Belonging within a community supports students’ security, positive outlook, and increased sense of self-worth.</a:t>
            </a:r>
          </a:p>
          <a:p>
            <a:endParaRPr lang="en-GB" sz="800">
              <a:solidFill>
                <a:srgbClr val="002060"/>
              </a:solidFill>
              <a:ea typeface="+mn-lt"/>
              <a:cs typeface="+mn-lt"/>
            </a:endParaRPr>
          </a:p>
          <a:p>
            <a:r>
              <a:rPr lang="en-GB" sz="2400">
                <a:solidFill>
                  <a:srgbClr val="002060"/>
                </a:solidFill>
                <a:ea typeface="+mn-lt"/>
                <a:cs typeface="+mn-lt"/>
              </a:rPr>
              <a:t>Engagement on an academic and a social level reduces likelihood of withdrawal</a:t>
            </a:r>
            <a:endParaRPr lang="en-GB" sz="800">
              <a:solidFill>
                <a:srgbClr val="002060"/>
              </a:solidFill>
              <a:ea typeface="+mn-lt"/>
              <a:cs typeface="+mn-lt"/>
            </a:endParaRPr>
          </a:p>
          <a:p>
            <a:pPr marL="0" indent="0">
              <a:buNone/>
            </a:pPr>
            <a:endParaRPr lang="en-GB" sz="2000">
              <a:solidFill>
                <a:srgbClr val="002060"/>
              </a:solidFill>
              <a:ea typeface="Calibri"/>
              <a:cs typeface="Calibri"/>
            </a:endParaRPr>
          </a:p>
          <a:p>
            <a:pPr marL="0" indent="0">
              <a:buNone/>
            </a:pPr>
            <a:endParaRPr lang="en-GB" sz="2000">
              <a:solidFill>
                <a:srgbClr val="002060"/>
              </a:solidFill>
              <a:ea typeface="Calibri"/>
              <a:cs typeface="Calibri"/>
            </a:endParaRPr>
          </a:p>
        </p:txBody>
      </p:sp>
    </p:spTree>
    <p:extLst>
      <p:ext uri="{BB962C8B-B14F-4D97-AF65-F5344CB8AC3E}">
        <p14:creationId xmlns:p14="http://schemas.microsoft.com/office/powerpoint/2010/main" val="1636476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8507-47E5-69B4-BB99-A2062077E1FE}"/>
              </a:ext>
            </a:extLst>
          </p:cNvPr>
          <p:cNvSpPr>
            <a:spLocks noGrp="1"/>
          </p:cNvSpPr>
          <p:nvPr>
            <p:ph type="title"/>
          </p:nvPr>
        </p:nvSpPr>
        <p:spPr>
          <a:xfrm>
            <a:off x="872452" y="257848"/>
            <a:ext cx="10058400" cy="1450757"/>
          </a:xfrm>
        </p:spPr>
        <p:txBody>
          <a:bodyPr/>
          <a:lstStyle/>
          <a:p>
            <a:pPr algn="ctr"/>
            <a:r>
              <a:rPr lang="en-US" b="1">
                <a:solidFill>
                  <a:srgbClr val="002060"/>
                </a:solidFill>
                <a:ea typeface="Calibri Light"/>
                <a:cs typeface="Calibri Light"/>
              </a:rPr>
              <a:t>Place- Based Pedagogy (PBP) </a:t>
            </a:r>
          </a:p>
        </p:txBody>
      </p:sp>
      <p:sp>
        <p:nvSpPr>
          <p:cNvPr id="3" name="Content Placeholder 2">
            <a:extLst>
              <a:ext uri="{FF2B5EF4-FFF2-40B4-BE49-F238E27FC236}">
                <a16:creationId xmlns:a16="http://schemas.microsoft.com/office/drawing/2014/main" id="{21758654-337B-E92D-4965-8149D40419E1}"/>
              </a:ext>
            </a:extLst>
          </p:cNvPr>
          <p:cNvSpPr>
            <a:spLocks noGrp="1"/>
          </p:cNvSpPr>
          <p:nvPr>
            <p:ph idx="1"/>
          </p:nvPr>
        </p:nvSpPr>
        <p:spPr>
          <a:xfrm>
            <a:off x="625061" y="2060887"/>
            <a:ext cx="11085443" cy="4796402"/>
          </a:xfrm>
        </p:spPr>
        <p:txBody>
          <a:bodyPr vert="horz" lIns="0" tIns="45720" rIns="0" bIns="45720" rtlCol="0" anchor="t">
            <a:normAutofit/>
          </a:bodyPr>
          <a:lstStyle/>
          <a:p>
            <a:pPr>
              <a:spcBef>
                <a:spcPct val="0"/>
              </a:spcBef>
              <a:spcAft>
                <a:spcPct val="0"/>
              </a:spcAft>
              <a:buFont typeface="Arial" panose="020B0604020202020204" pitchFamily="34" charset="0"/>
              <a:buChar char="•"/>
            </a:pPr>
            <a:r>
              <a:rPr lang="en-GB" sz="3200">
                <a:solidFill>
                  <a:srgbClr val="002060"/>
                </a:solidFill>
                <a:ea typeface="Calibri"/>
                <a:cs typeface="Calibri"/>
              </a:rPr>
              <a:t>Grounding learning </a:t>
            </a:r>
            <a:r>
              <a:rPr lang="en-GB" sz="3200" b="1">
                <a:solidFill>
                  <a:srgbClr val="002060"/>
                </a:solidFill>
                <a:ea typeface="Calibri"/>
                <a:cs typeface="Calibri"/>
              </a:rPr>
              <a:t>in local cultural, environmental and historical contexts </a:t>
            </a:r>
            <a:r>
              <a:rPr lang="en-GB" sz="2800" b="1" i="1">
                <a:solidFill>
                  <a:srgbClr val="002060"/>
                </a:solidFill>
                <a:ea typeface="Calibri"/>
                <a:cs typeface="Calibri"/>
              </a:rPr>
              <a:t>(</a:t>
            </a:r>
            <a:r>
              <a:rPr lang="en-GB" sz="2800" i="1">
                <a:solidFill>
                  <a:srgbClr val="002060"/>
                </a:solidFill>
                <a:ea typeface="Calibri"/>
                <a:cs typeface="Calibri"/>
              </a:rPr>
              <a:t>Gruenewald, 2003; Smith, 2002)</a:t>
            </a:r>
            <a:endParaRPr lang="en-US" sz="2800">
              <a:solidFill>
                <a:srgbClr val="000000"/>
              </a:solidFill>
              <a:ea typeface="Calibri"/>
              <a:cs typeface="Calibri"/>
            </a:endParaRPr>
          </a:p>
          <a:p>
            <a:pPr>
              <a:spcBef>
                <a:spcPct val="0"/>
              </a:spcBef>
              <a:spcAft>
                <a:spcPct val="0"/>
              </a:spcAft>
              <a:buFont typeface="Arial" panose="020B0604020202020204" pitchFamily="34" charset="0"/>
              <a:buChar char="•"/>
            </a:pPr>
            <a:endParaRPr lang="en-GB" sz="2800">
              <a:solidFill>
                <a:srgbClr val="000000"/>
              </a:solidFill>
              <a:ea typeface="Calibri"/>
              <a:cs typeface="Calibri"/>
            </a:endParaRPr>
          </a:p>
          <a:p>
            <a:pPr>
              <a:spcBef>
                <a:spcPct val="0"/>
              </a:spcBef>
              <a:spcAft>
                <a:spcPct val="0"/>
              </a:spcAft>
              <a:buFont typeface="Arial" panose="020B0604020202020204" pitchFamily="34" charset="0"/>
              <a:buChar char="•"/>
            </a:pPr>
            <a:r>
              <a:rPr lang="en-GB" sz="3200">
                <a:solidFill>
                  <a:srgbClr val="002060"/>
                </a:solidFill>
                <a:ea typeface="Calibri"/>
                <a:cs typeface="Calibri"/>
              </a:rPr>
              <a:t>Understanding </a:t>
            </a:r>
            <a:r>
              <a:rPr lang="en-GB" sz="3200" b="1">
                <a:solidFill>
                  <a:srgbClr val="002060"/>
                </a:solidFill>
                <a:ea typeface="Calibri"/>
                <a:cs typeface="Calibri"/>
              </a:rPr>
              <a:t>your place in the local story </a:t>
            </a:r>
            <a:r>
              <a:rPr lang="en-GB" sz="2800" i="1">
                <a:solidFill>
                  <a:srgbClr val="002060"/>
                </a:solidFill>
                <a:ea typeface="Calibri"/>
                <a:cs typeface="Calibri"/>
              </a:rPr>
              <a:t>(Beames and Ross, 2010)</a:t>
            </a:r>
            <a:endParaRPr lang="en-US" sz="2800">
              <a:solidFill>
                <a:srgbClr val="000000"/>
              </a:solidFill>
              <a:ea typeface="Calibri"/>
              <a:cs typeface="Calibri"/>
            </a:endParaRPr>
          </a:p>
          <a:p>
            <a:pPr>
              <a:spcBef>
                <a:spcPct val="0"/>
              </a:spcBef>
              <a:spcAft>
                <a:spcPct val="0"/>
              </a:spcAft>
              <a:buFont typeface="Arial" panose="020B0604020202020204" pitchFamily="34" charset="0"/>
              <a:buChar char="•"/>
            </a:pPr>
            <a:endParaRPr lang="en-GB" sz="2800">
              <a:solidFill>
                <a:srgbClr val="000000"/>
              </a:solidFill>
              <a:ea typeface="Calibri"/>
              <a:cs typeface="Calibri"/>
            </a:endParaRPr>
          </a:p>
          <a:p>
            <a:pPr>
              <a:spcBef>
                <a:spcPct val="0"/>
              </a:spcBef>
              <a:spcAft>
                <a:spcPct val="0"/>
              </a:spcAft>
              <a:buFont typeface="Arial" panose="020B0604020202020204" pitchFamily="34" charset="0"/>
              <a:buChar char="•"/>
            </a:pPr>
            <a:r>
              <a:rPr lang="en-US" sz="3200">
                <a:solidFill>
                  <a:srgbClr val="002060"/>
                </a:solidFill>
                <a:ea typeface="Calibri"/>
                <a:cs typeface="Calibri"/>
              </a:rPr>
              <a:t>Creating a </a:t>
            </a:r>
            <a:r>
              <a:rPr lang="en-US" sz="3200" b="1">
                <a:solidFill>
                  <a:srgbClr val="002060"/>
                </a:solidFill>
                <a:ea typeface="Calibri"/>
                <a:cs typeface="Calibri"/>
              </a:rPr>
              <a:t>greater attachment to local community and context </a:t>
            </a:r>
            <a:r>
              <a:rPr lang="en-US" sz="2800" i="1">
                <a:solidFill>
                  <a:srgbClr val="002060"/>
                </a:solidFill>
                <a:ea typeface="Calibri"/>
                <a:cs typeface="Calibri"/>
              </a:rPr>
              <a:t>(Nichols et al. 2016; Yemini et al. 2023) </a:t>
            </a:r>
            <a:br>
              <a:rPr lang="en-US" sz="3600"/>
            </a:br>
            <a:endParaRPr lang="en-US" sz="3600"/>
          </a:p>
        </p:txBody>
      </p:sp>
    </p:spTree>
    <p:extLst>
      <p:ext uri="{BB962C8B-B14F-4D97-AF65-F5344CB8AC3E}">
        <p14:creationId xmlns:p14="http://schemas.microsoft.com/office/powerpoint/2010/main" val="941885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949FB-148A-13C9-BB87-02C8515235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9E34A0-5D9C-0A94-F552-60391F2057FF}"/>
              </a:ext>
            </a:extLst>
          </p:cNvPr>
          <p:cNvSpPr>
            <a:spLocks noGrp="1"/>
          </p:cNvSpPr>
          <p:nvPr>
            <p:ph type="title"/>
          </p:nvPr>
        </p:nvSpPr>
        <p:spPr>
          <a:xfrm>
            <a:off x="-479871" y="-291125"/>
            <a:ext cx="12337863" cy="1330839"/>
          </a:xfrm>
        </p:spPr>
        <p:txBody>
          <a:bodyPr>
            <a:norm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algn="ctr"/>
            <a:br>
              <a:rPr lang="en-US" b="1">
                <a:latin typeface="+mn-lt"/>
                <a:ea typeface="Calibri"/>
                <a:cs typeface="Calibri"/>
              </a:rPr>
            </a:br>
            <a:r>
              <a:rPr lang="en-US" b="1">
                <a:solidFill>
                  <a:srgbClr val="002060"/>
                </a:solidFill>
                <a:latin typeface="+mn-lt"/>
                <a:ea typeface="Calibri"/>
                <a:cs typeface="Calibri"/>
              </a:rPr>
              <a:t>Place Based Pedagogy in History</a:t>
            </a:r>
          </a:p>
        </p:txBody>
      </p:sp>
      <p:sp>
        <p:nvSpPr>
          <p:cNvPr id="3" name="Content Placeholder 2">
            <a:extLst>
              <a:ext uri="{FF2B5EF4-FFF2-40B4-BE49-F238E27FC236}">
                <a16:creationId xmlns:a16="http://schemas.microsoft.com/office/drawing/2014/main" id="{42342E68-13E2-3C95-17DE-63CE012455F7}"/>
              </a:ext>
            </a:extLst>
          </p:cNvPr>
          <p:cNvSpPr>
            <a:spLocks noGrp="1"/>
          </p:cNvSpPr>
          <p:nvPr>
            <p:ph idx="1"/>
          </p:nvPr>
        </p:nvSpPr>
        <p:spPr>
          <a:xfrm>
            <a:off x="473410" y="1693253"/>
            <a:ext cx="11988434" cy="4319553"/>
          </a:xfrm>
        </p:spPr>
        <p:txBody>
          <a:bodyPr vert="horz" lIns="91440" tIns="45720" rIns="91440" bIns="45720" rtlCol="0" anchor="t">
            <a:normAutofit lnSpcReduction="10000"/>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marL="341630" indent="-341630">
              <a:buNone/>
            </a:pPr>
            <a:endParaRPr lang="en-US" sz="3200" b="1">
              <a:solidFill>
                <a:srgbClr val="002060"/>
              </a:solidFill>
              <a:latin typeface="+mn-lt"/>
              <a:ea typeface="Calibri"/>
              <a:cs typeface="Calibri"/>
            </a:endParaRPr>
          </a:p>
          <a:p>
            <a:pPr>
              <a:buFont typeface="Arial" panose="020B0604020202020204" pitchFamily="34" charset="0"/>
              <a:buChar char="•"/>
            </a:pPr>
            <a:r>
              <a:rPr lang="en-US" sz="3200" b="1">
                <a:solidFill>
                  <a:srgbClr val="002060"/>
                </a:solidFill>
                <a:latin typeface="+mn-lt"/>
                <a:ea typeface="Calibri"/>
                <a:cs typeface="Calibri"/>
              </a:rPr>
              <a:t>sense of place </a:t>
            </a:r>
            <a:r>
              <a:rPr lang="en-US" sz="3200" i="1">
                <a:solidFill>
                  <a:srgbClr val="002060"/>
                </a:solidFill>
                <a:latin typeface="+mn-lt"/>
                <a:ea typeface="Calibri"/>
                <a:cs typeface="Calibri"/>
              </a:rPr>
              <a:t>(Beames et al, 2024).</a:t>
            </a:r>
          </a:p>
          <a:p>
            <a:pPr>
              <a:buFont typeface="Arial" panose="020B0604020202020204" pitchFamily="34" charset="0"/>
              <a:buChar char="•"/>
            </a:pPr>
            <a:endParaRPr lang="en-US" sz="3200" i="1">
              <a:solidFill>
                <a:srgbClr val="002060"/>
              </a:solidFill>
              <a:latin typeface="+mn-lt"/>
              <a:ea typeface="Calibri"/>
              <a:cs typeface="Calibri"/>
            </a:endParaRPr>
          </a:p>
          <a:p>
            <a:r>
              <a:rPr lang="en-US" sz="3200" b="1">
                <a:solidFill>
                  <a:srgbClr val="002060"/>
                </a:solidFill>
                <a:latin typeface="+mn-lt"/>
                <a:ea typeface="Calibri"/>
                <a:cs typeface="Calibri"/>
              </a:rPr>
              <a:t>belonging </a:t>
            </a:r>
            <a:r>
              <a:rPr lang="en-US" sz="3200">
                <a:solidFill>
                  <a:srgbClr val="002060"/>
                </a:solidFill>
                <a:latin typeface="Calibri"/>
                <a:ea typeface="Calibri"/>
                <a:cs typeface="Times New Roman"/>
              </a:rPr>
              <a:t> and </a:t>
            </a:r>
            <a:r>
              <a:rPr lang="en-US" sz="3200" b="1">
                <a:solidFill>
                  <a:srgbClr val="002060"/>
                </a:solidFill>
                <a:latin typeface="Calibri"/>
                <a:ea typeface="Calibri"/>
                <a:cs typeface="Times New Roman"/>
              </a:rPr>
              <a:t>place-connection</a:t>
            </a:r>
            <a:r>
              <a:rPr lang="en-US" sz="3200" i="1">
                <a:solidFill>
                  <a:srgbClr val="002060"/>
                </a:solidFill>
                <a:latin typeface="Calibri"/>
                <a:ea typeface="Calibri"/>
                <a:cs typeface="Times New Roman"/>
              </a:rPr>
              <a:t> (Sobel, 2004; Beames et al. 2011)</a:t>
            </a:r>
            <a:endParaRPr lang="en-US" sz="3200" b="1" i="1">
              <a:solidFill>
                <a:srgbClr val="002060"/>
              </a:solidFill>
              <a:latin typeface="Calibri"/>
              <a:ea typeface="Calibri"/>
              <a:cs typeface="Calibri"/>
            </a:endParaRPr>
          </a:p>
          <a:p>
            <a:pPr>
              <a:buFont typeface="Arial" panose="020B0604020202020204" pitchFamily="34" charset="0"/>
              <a:buChar char="•"/>
            </a:pPr>
            <a:endParaRPr lang="en-US" sz="3200" b="1" i="1">
              <a:solidFill>
                <a:srgbClr val="002060"/>
              </a:solidFill>
              <a:latin typeface="+mj-lt"/>
              <a:ea typeface="Calibri"/>
              <a:cs typeface="Calibri"/>
            </a:endParaRPr>
          </a:p>
          <a:p>
            <a:r>
              <a:rPr lang="en-US" sz="3200">
                <a:solidFill>
                  <a:srgbClr val="002060"/>
                </a:solidFill>
                <a:latin typeface="+mn-lt"/>
                <a:ea typeface="Calibri"/>
                <a:cs typeface="Calibri"/>
              </a:rPr>
              <a:t>stronger, engaged </a:t>
            </a:r>
            <a:r>
              <a:rPr lang="en-US" sz="3200" b="1">
                <a:solidFill>
                  <a:srgbClr val="002060"/>
                </a:solidFill>
                <a:latin typeface="+mn-lt"/>
                <a:ea typeface="Calibri"/>
                <a:cs typeface="Calibri"/>
              </a:rPr>
              <a:t>communities </a:t>
            </a:r>
            <a:r>
              <a:rPr lang="en-US" sz="3200" i="1">
                <a:solidFill>
                  <a:srgbClr val="002060"/>
                </a:solidFill>
                <a:latin typeface="+mn-lt"/>
                <a:ea typeface="Calibri"/>
                <a:cs typeface="Calibri"/>
              </a:rPr>
              <a:t>(</a:t>
            </a:r>
            <a:r>
              <a:rPr lang="en-US" sz="3200" i="1">
                <a:solidFill>
                  <a:srgbClr val="002060"/>
                </a:solidFill>
                <a:latin typeface="+mn-lt"/>
                <a:ea typeface="Calibri"/>
                <a:cs typeface="Times New Roman"/>
              </a:rPr>
              <a:t>Smith and Sobel 2010; Mannion, 2012; Waite, 2017)</a:t>
            </a:r>
            <a:endParaRPr lang="en-US" sz="3200" i="1">
              <a:solidFill>
                <a:srgbClr val="002060"/>
              </a:solidFill>
              <a:latin typeface="+mn-lt"/>
              <a:ea typeface="Calibri"/>
              <a:cs typeface="Calibri"/>
            </a:endParaRPr>
          </a:p>
          <a:p>
            <a:pPr marL="0" indent="0">
              <a:buNone/>
            </a:pPr>
            <a:endParaRPr lang="en-US" sz="3200" i="1">
              <a:solidFill>
                <a:srgbClr val="002060"/>
              </a:solidFill>
              <a:latin typeface="+mn-lt"/>
              <a:ea typeface="Calibri"/>
              <a:cs typeface="Times New Roman"/>
            </a:endParaRPr>
          </a:p>
          <a:p>
            <a:r>
              <a:rPr lang="en-US" sz="3200" b="1">
                <a:solidFill>
                  <a:srgbClr val="002060"/>
                </a:solidFill>
                <a:latin typeface="+mn-lt"/>
                <a:ea typeface="Calibri"/>
                <a:cs typeface="Calibri"/>
              </a:rPr>
              <a:t>cultural </a:t>
            </a:r>
            <a:r>
              <a:rPr lang="en-US" sz="3200">
                <a:solidFill>
                  <a:srgbClr val="002060"/>
                </a:solidFill>
                <a:latin typeface="+mn-lt"/>
                <a:ea typeface="Calibri"/>
                <a:cs typeface="Calibri"/>
              </a:rPr>
              <a:t>and </a:t>
            </a:r>
            <a:r>
              <a:rPr lang="en-US" sz="3200" b="1">
                <a:solidFill>
                  <a:srgbClr val="002060"/>
                </a:solidFill>
                <a:latin typeface="+mn-lt"/>
                <a:ea typeface="Calibri"/>
                <a:cs typeface="Calibri"/>
              </a:rPr>
              <a:t>'world-</a:t>
            </a:r>
            <a:r>
              <a:rPr lang="en-US" sz="3200" b="1" err="1">
                <a:solidFill>
                  <a:srgbClr val="002060"/>
                </a:solidFill>
                <a:latin typeface="+mn-lt"/>
                <a:ea typeface="Calibri"/>
                <a:cs typeface="Calibri"/>
              </a:rPr>
              <a:t>centred</a:t>
            </a:r>
            <a:r>
              <a:rPr lang="en-US" sz="3200" b="1">
                <a:solidFill>
                  <a:srgbClr val="002060"/>
                </a:solidFill>
                <a:latin typeface="+mn-lt"/>
                <a:ea typeface="Calibri"/>
                <a:cs typeface="Calibri"/>
              </a:rPr>
              <a:t>' capital </a:t>
            </a:r>
            <a:r>
              <a:rPr lang="en-US" sz="3200">
                <a:solidFill>
                  <a:srgbClr val="002060"/>
                </a:solidFill>
                <a:latin typeface="+mn-lt"/>
                <a:ea typeface="Calibri"/>
                <a:cs typeface="Calibri"/>
              </a:rPr>
              <a:t>within </a:t>
            </a:r>
            <a:r>
              <a:rPr lang="en-US" sz="3200" b="1">
                <a:solidFill>
                  <a:srgbClr val="002060"/>
                </a:solidFill>
                <a:latin typeface="+mn-lt"/>
                <a:ea typeface="Calibri"/>
                <a:cs typeface="Calibri"/>
              </a:rPr>
              <a:t>'transformative'</a:t>
            </a:r>
            <a:r>
              <a:rPr lang="en-US" sz="3200">
                <a:solidFill>
                  <a:srgbClr val="002060"/>
                </a:solidFill>
                <a:latin typeface="+mn-lt"/>
                <a:ea typeface="Calibri"/>
                <a:cs typeface="Calibri"/>
              </a:rPr>
              <a:t> practice (Bourdieu; Biesta, 2021; Smith, 2002; Gruenewald, 2003).</a:t>
            </a:r>
            <a:r>
              <a:rPr lang="en-US" sz="3200">
                <a:solidFill>
                  <a:srgbClr val="002060"/>
                </a:solidFill>
                <a:latin typeface="Calibri"/>
                <a:ea typeface="Calibri"/>
                <a:cs typeface="Arial"/>
              </a:rPr>
              <a:t> </a:t>
            </a:r>
            <a:endParaRPr lang="en-US" sz="3200" i="1">
              <a:solidFill>
                <a:srgbClr val="002060"/>
              </a:solidFill>
              <a:latin typeface="Calibri"/>
              <a:ea typeface="Calibri"/>
              <a:cs typeface="Times New Roman"/>
            </a:endParaRPr>
          </a:p>
          <a:p>
            <a:endParaRPr lang="en-US" sz="3200" i="1">
              <a:solidFill>
                <a:srgbClr val="002060"/>
              </a:solidFill>
              <a:latin typeface="+mn-lt"/>
              <a:ea typeface="Calibri"/>
              <a:cs typeface="Times New Roman"/>
            </a:endParaRPr>
          </a:p>
          <a:p>
            <a:pPr marL="341630" indent="-341630"/>
            <a:endParaRPr lang="en-US" sz="2000">
              <a:solidFill>
                <a:srgbClr val="002060"/>
              </a:solidFill>
              <a:latin typeface="Calibri"/>
              <a:ea typeface="Calibri" panose="020F0502020204030204" pitchFamily="34" charset="0"/>
              <a:cs typeface="Calibri" panose="020F0502020204030204" pitchFamily="34" charset="0"/>
            </a:endParaRPr>
          </a:p>
          <a:p>
            <a:pPr marL="341630" indent="-341630">
              <a:buNone/>
            </a:pPr>
            <a:endParaRPr lang="en-US" sz="2000" b="0" i="0">
              <a:solidFill>
                <a:srgbClr val="002060"/>
              </a:solidFill>
              <a:effectLst/>
              <a:latin typeface="Calibri"/>
              <a:ea typeface="Calibri" panose="020F0502020204030204" pitchFamily="34" charset="0"/>
              <a:cs typeface="Calibri" panose="020F0502020204030204" pitchFamily="34" charset="0"/>
            </a:endParaRPr>
          </a:p>
          <a:p>
            <a:pPr marL="341630" indent="-341630">
              <a:buNone/>
            </a:pPr>
            <a:endParaRPr lang="en-US" sz="2000">
              <a:solidFill>
                <a:srgbClr val="002060"/>
              </a:solidFill>
              <a:ea typeface="Calibri" panose="020F0502020204030204" pitchFamily="34" charset="0"/>
              <a:cs typeface="Calibri" panose="020F0502020204030204" pitchFamily="34" charset="0"/>
            </a:endParaRPr>
          </a:p>
          <a:p>
            <a:pPr marL="341630" indent="-341630">
              <a:buNone/>
            </a:pPr>
            <a:endParaRPr lang="en-US" sz="2000">
              <a:solidFill>
                <a:srgbClr val="002060"/>
              </a:solidFill>
              <a:ea typeface="Calibri"/>
              <a:cs typeface="Calibri"/>
            </a:endParaRPr>
          </a:p>
          <a:p>
            <a:pPr marL="341630" indent="-341630"/>
            <a:endParaRPr lang="en-GB" sz="2000">
              <a:solidFill>
                <a:srgbClr val="002060"/>
              </a:solidFill>
              <a:ea typeface="Calibri"/>
              <a:cs typeface="Calibri"/>
            </a:endParaRPr>
          </a:p>
        </p:txBody>
      </p:sp>
    </p:spTree>
    <p:extLst>
      <p:ext uri="{BB962C8B-B14F-4D97-AF65-F5344CB8AC3E}">
        <p14:creationId xmlns:p14="http://schemas.microsoft.com/office/powerpoint/2010/main" val="3641615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B2ED7-A204-7F37-BFF5-7E26B587BE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42F32-2C67-7A36-61F6-47B504839969}"/>
              </a:ext>
            </a:extLst>
          </p:cNvPr>
          <p:cNvSpPr>
            <a:spLocks noGrp="1"/>
          </p:cNvSpPr>
          <p:nvPr>
            <p:ph type="title"/>
          </p:nvPr>
        </p:nvSpPr>
        <p:spPr>
          <a:xfrm>
            <a:off x="1198426" y="347314"/>
            <a:ext cx="10799497" cy="1124107"/>
          </a:xfrm>
        </p:spPr>
        <p:txBody>
          <a:bodyPr>
            <a:norm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r>
              <a:rPr lang="en-GB" b="1">
                <a:solidFill>
                  <a:srgbClr val="002060"/>
                </a:solidFill>
                <a:latin typeface="+mn-lt"/>
              </a:rPr>
              <a:t>PBP Approaches in Practice:</a:t>
            </a:r>
          </a:p>
        </p:txBody>
      </p:sp>
      <p:sp>
        <p:nvSpPr>
          <p:cNvPr id="3" name="Content Placeholder 2">
            <a:extLst>
              <a:ext uri="{FF2B5EF4-FFF2-40B4-BE49-F238E27FC236}">
                <a16:creationId xmlns:a16="http://schemas.microsoft.com/office/drawing/2014/main" id="{6AD90EBA-B2EC-76D8-343A-873F8043A964}"/>
              </a:ext>
            </a:extLst>
          </p:cNvPr>
          <p:cNvSpPr>
            <a:spLocks noGrp="1"/>
          </p:cNvSpPr>
          <p:nvPr>
            <p:ph idx="1"/>
          </p:nvPr>
        </p:nvSpPr>
        <p:spPr>
          <a:xfrm>
            <a:off x="578588" y="1586001"/>
            <a:ext cx="11421336" cy="5044413"/>
          </a:xfrm>
        </p:spPr>
        <p:txBody>
          <a:bodyPr vert="horz" lIns="91440" tIns="45720" rIns="91440" bIns="45720" rtlCol="0" anchor="t">
            <a:norm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fontAlgn="base">
              <a:buFont typeface="Arial" panose="020B0604020202020204" pitchFamily="34" charset="0"/>
              <a:buChar char="•"/>
            </a:pPr>
            <a:r>
              <a:rPr lang="en-US" sz="3600" b="1">
                <a:solidFill>
                  <a:srgbClr val="002060"/>
                </a:solidFill>
                <a:latin typeface="Calibri"/>
                <a:ea typeface="Calibri"/>
                <a:cs typeface="Calibri"/>
              </a:rPr>
              <a:t>Exploring the local environment </a:t>
            </a:r>
            <a:r>
              <a:rPr lang="en-GB" i="1">
                <a:solidFill>
                  <a:srgbClr val="002060"/>
                </a:solidFill>
                <a:latin typeface="Calibri"/>
                <a:ea typeface="Calibri"/>
                <a:cs typeface="Calibri"/>
              </a:rPr>
              <a:t>(Isreal, 2012)</a:t>
            </a:r>
            <a:endParaRPr lang="en-US" i="1">
              <a:solidFill>
                <a:srgbClr val="002060"/>
              </a:solidFill>
              <a:latin typeface="Calibri"/>
              <a:ea typeface="Calibri"/>
              <a:cs typeface="Calibri"/>
            </a:endParaRPr>
          </a:p>
          <a:p>
            <a:pPr>
              <a:buFont typeface="Arial" panose="020B0604020202020204" pitchFamily="34" charset="0"/>
              <a:buChar char="•"/>
            </a:pPr>
            <a:endParaRPr lang="en-GB" i="1">
              <a:solidFill>
                <a:srgbClr val="002060"/>
              </a:solidFill>
              <a:latin typeface="Calibri"/>
              <a:ea typeface="Calibri"/>
              <a:cs typeface="Calibri"/>
            </a:endParaRPr>
          </a:p>
          <a:p>
            <a:pPr>
              <a:buFont typeface="Arial" panose="020B0604020202020204" pitchFamily="34" charset="0"/>
              <a:buChar char="•"/>
            </a:pPr>
            <a:r>
              <a:rPr lang="en-GB" sz="3600" b="1">
                <a:solidFill>
                  <a:srgbClr val="002060"/>
                </a:solidFill>
                <a:latin typeface="Calibri"/>
                <a:ea typeface="Calibri"/>
                <a:cs typeface="Calibri"/>
              </a:rPr>
              <a:t>First-hand</a:t>
            </a:r>
            <a:r>
              <a:rPr lang="en-US" sz="3600">
                <a:solidFill>
                  <a:srgbClr val="002060"/>
                </a:solidFill>
                <a:latin typeface="Calibri"/>
                <a:ea typeface="Calibri"/>
                <a:cs typeface="Calibri"/>
              </a:rPr>
              <a:t>, </a:t>
            </a:r>
            <a:r>
              <a:rPr lang="en-US" sz="3600" b="1">
                <a:solidFill>
                  <a:srgbClr val="002060"/>
                </a:solidFill>
                <a:latin typeface="Calibri"/>
                <a:ea typeface="Calibri"/>
                <a:cs typeface="Calibri"/>
              </a:rPr>
              <a:t>real-world learning  </a:t>
            </a:r>
            <a:r>
              <a:rPr lang="en-US" i="1">
                <a:solidFill>
                  <a:srgbClr val="002060"/>
                </a:solidFill>
                <a:latin typeface="Calibri"/>
                <a:ea typeface="Calibri"/>
                <a:cs typeface="Calibri"/>
              </a:rPr>
              <a:t>(</a:t>
            </a:r>
            <a:r>
              <a:rPr lang="en-GB" i="1">
                <a:solidFill>
                  <a:srgbClr val="002060"/>
                </a:solidFill>
                <a:latin typeface="Calibri"/>
                <a:ea typeface="Calibri"/>
                <a:cs typeface="Calibri"/>
              </a:rPr>
              <a:t>Waite, 2013)</a:t>
            </a:r>
            <a:endParaRPr lang="en-GB" b="1" i="1">
              <a:solidFill>
                <a:srgbClr val="002060"/>
              </a:solidFill>
              <a:latin typeface="Calibri"/>
              <a:ea typeface="Calibri"/>
              <a:cs typeface="Calibri"/>
            </a:endParaRPr>
          </a:p>
          <a:p>
            <a:pPr marL="0" indent="0">
              <a:buNone/>
            </a:pPr>
            <a:endParaRPr lang="en-GB" i="1">
              <a:solidFill>
                <a:srgbClr val="002060"/>
              </a:solidFill>
              <a:latin typeface="Calibri"/>
              <a:ea typeface="Calibri"/>
              <a:cs typeface="Calibri"/>
            </a:endParaRPr>
          </a:p>
          <a:p>
            <a:r>
              <a:rPr lang="en-US" sz="3600">
                <a:solidFill>
                  <a:srgbClr val="002060"/>
                </a:solidFill>
                <a:latin typeface="Calibri"/>
                <a:ea typeface="Calibri"/>
                <a:cs typeface="Calibri"/>
              </a:rPr>
              <a:t>Incorporates </a:t>
            </a:r>
            <a:r>
              <a:rPr lang="en-US" sz="3600" b="1">
                <a:solidFill>
                  <a:srgbClr val="002060"/>
                </a:solidFill>
                <a:latin typeface="Calibri"/>
                <a:ea typeface="Calibri"/>
                <a:cs typeface="Calibri"/>
              </a:rPr>
              <a:t>students lived experiences</a:t>
            </a:r>
          </a:p>
          <a:p>
            <a:pPr>
              <a:buFont typeface="Arial" panose="020B0604020202020204" pitchFamily="34" charset="0"/>
              <a:buChar char="•"/>
            </a:pPr>
            <a:endParaRPr lang="en-US" sz="3600" b="1">
              <a:solidFill>
                <a:srgbClr val="002060"/>
              </a:solidFill>
              <a:latin typeface="Calibri"/>
              <a:ea typeface="Calibri"/>
              <a:cs typeface="Calibri"/>
            </a:endParaRPr>
          </a:p>
          <a:p>
            <a:r>
              <a:rPr lang="en-US" sz="3600" b="1">
                <a:solidFill>
                  <a:srgbClr val="002060"/>
                </a:solidFill>
                <a:latin typeface="Calibri"/>
                <a:ea typeface="Calibri"/>
                <a:cs typeface="Calibri"/>
              </a:rPr>
              <a:t>Enriching</a:t>
            </a:r>
          </a:p>
          <a:p>
            <a:endParaRPr lang="en-US" b="1">
              <a:solidFill>
                <a:srgbClr val="002060"/>
              </a:solidFill>
              <a:latin typeface="Calibri"/>
              <a:ea typeface="Calibri"/>
              <a:cs typeface="Calibri"/>
            </a:endParaRPr>
          </a:p>
          <a:p>
            <a:pPr>
              <a:buFont typeface="Arial" panose="020B0604020202020204" pitchFamily="34" charset="0"/>
              <a:buChar char="•"/>
            </a:pPr>
            <a:r>
              <a:rPr lang="en-GB" sz="3600" b="1">
                <a:solidFill>
                  <a:srgbClr val="002060"/>
                </a:solidFill>
                <a:latin typeface="Calibri"/>
                <a:ea typeface="Calibri"/>
                <a:cs typeface="Calibri"/>
              </a:rPr>
              <a:t>Interdisciplinary</a:t>
            </a:r>
            <a:r>
              <a:rPr lang="en-GB" i="1">
                <a:solidFill>
                  <a:srgbClr val="002060"/>
                </a:solidFill>
                <a:latin typeface="Calibri"/>
                <a:ea typeface="Calibri"/>
                <a:cs typeface="Calibri"/>
              </a:rPr>
              <a:t> </a:t>
            </a:r>
            <a:r>
              <a:rPr lang="en-US" i="1">
                <a:solidFill>
                  <a:srgbClr val="002060"/>
                </a:solidFill>
                <a:latin typeface="Calibri"/>
                <a:ea typeface="Calibri"/>
                <a:cs typeface="Calibri"/>
              </a:rPr>
              <a:t>(</a:t>
            </a:r>
            <a:r>
              <a:rPr lang="en-US" i="1">
                <a:solidFill>
                  <a:srgbClr val="002060"/>
                </a:solidFill>
                <a:latin typeface="Calibri"/>
                <a:ea typeface="Calibri"/>
                <a:cs typeface="Times New Roman"/>
              </a:rPr>
              <a:t>Sobel, 2004; </a:t>
            </a:r>
            <a:r>
              <a:rPr lang="en-US" i="1">
                <a:solidFill>
                  <a:srgbClr val="002060"/>
                </a:solidFill>
                <a:latin typeface="Calibri"/>
                <a:ea typeface="Calibri"/>
                <a:cs typeface="Calibri"/>
              </a:rPr>
              <a:t>Gruenewald, Koppelman and Elam, 2007). </a:t>
            </a:r>
          </a:p>
          <a:p>
            <a:pPr marL="341630" indent="-341630"/>
            <a:endParaRPr lang="en-US" sz="1400" i="1">
              <a:solidFill>
                <a:srgbClr val="002060"/>
              </a:solidFill>
              <a:latin typeface="Calibri" panose="020F0502020204030204" pitchFamily="34" charset="0"/>
              <a:ea typeface="Calibri"/>
              <a:cs typeface="Calibri"/>
            </a:endParaRPr>
          </a:p>
          <a:p>
            <a:pPr marL="0" indent="0">
              <a:buNone/>
            </a:pPr>
            <a:endParaRPr lang="en-GB" sz="2000">
              <a:latin typeface="Calibri" panose="020F0502020204030204" pitchFamily="34" charset="0"/>
              <a:ea typeface="Calibri" panose="020F0502020204030204" pitchFamily="34" charset="0"/>
              <a:cs typeface="Calibri" panose="020F0502020204030204" pitchFamily="34" charset="0"/>
            </a:endParaRPr>
          </a:p>
          <a:p>
            <a:pPr marL="341630" indent="-341630"/>
            <a:endParaRPr lang="en-US" sz="2000">
              <a:latin typeface="Segoe UI" panose="020B0502040204020203" pitchFamily="34" charset="0"/>
              <a:ea typeface="Calibri" panose="020F0502020204030204" pitchFamily="34" charset="0"/>
              <a:cs typeface="Segoe UI" panose="020B0502040204020203" pitchFamily="34" charset="0"/>
            </a:endParaRPr>
          </a:p>
          <a:p>
            <a:pPr marL="341630" indent="-341630"/>
            <a:endParaRPr lang="en-GB" sz="2000">
              <a:latin typeface="Calibri" panose="020F0502020204030204" pitchFamily="34" charset="0"/>
              <a:ea typeface="Calibri" panose="020F0502020204030204" pitchFamily="34" charset="0"/>
              <a:cs typeface="Calibri" panose="020F0502020204030204" pitchFamily="34" charset="0"/>
            </a:endParaRPr>
          </a:p>
          <a:p>
            <a:pPr marL="341630" indent="-341630"/>
            <a:endParaRPr lang="en-GB" sz="2000">
              <a:ea typeface="Calibri"/>
              <a:cs typeface="Calibri"/>
            </a:endParaRPr>
          </a:p>
        </p:txBody>
      </p:sp>
    </p:spTree>
    <p:extLst>
      <p:ext uri="{BB962C8B-B14F-4D97-AF65-F5344CB8AC3E}">
        <p14:creationId xmlns:p14="http://schemas.microsoft.com/office/powerpoint/2010/main" val="3497873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BDBD7-EE32-27AD-41AF-A406FF869BAF}"/>
              </a:ext>
            </a:extLst>
          </p:cNvPr>
          <p:cNvSpPr>
            <a:spLocks noGrp="1"/>
          </p:cNvSpPr>
          <p:nvPr>
            <p:ph type="title"/>
          </p:nvPr>
        </p:nvSpPr>
        <p:spPr/>
        <p:txBody>
          <a:bodyPr/>
          <a:lstStyle/>
          <a:p>
            <a:pPr algn="ctr"/>
            <a:r>
              <a:rPr lang="en-US">
                <a:solidFill>
                  <a:srgbClr val="002060"/>
                </a:solidFill>
              </a:rPr>
              <a:t>Practice</a:t>
            </a:r>
          </a:p>
        </p:txBody>
      </p:sp>
      <p:sp>
        <p:nvSpPr>
          <p:cNvPr id="3" name="Content Placeholder 2">
            <a:extLst>
              <a:ext uri="{FF2B5EF4-FFF2-40B4-BE49-F238E27FC236}">
                <a16:creationId xmlns:a16="http://schemas.microsoft.com/office/drawing/2014/main" id="{C14DE2F7-13B1-22BB-FFBF-5688DDCF4C97}"/>
              </a:ext>
            </a:extLst>
          </p:cNvPr>
          <p:cNvSpPr>
            <a:spLocks noGrp="1"/>
          </p:cNvSpPr>
          <p:nvPr>
            <p:ph idx="1"/>
          </p:nvPr>
        </p:nvSpPr>
        <p:spPr/>
        <p:txBody>
          <a:bodyPr vert="horz" lIns="91440" tIns="45720" rIns="91440" bIns="45720" rtlCol="0" anchor="t">
            <a:normAutofit/>
          </a:bodyPr>
          <a:lstStyle/>
          <a:p>
            <a:pPr marL="0" indent="0">
              <a:buNone/>
            </a:pPr>
            <a:endParaRPr lang="en-US" sz="700" b="1"/>
          </a:p>
          <a:p>
            <a:pPr marL="0" indent="0">
              <a:buNone/>
            </a:pPr>
            <a:endParaRPr lang="en-US" sz="1800" b="1"/>
          </a:p>
        </p:txBody>
      </p:sp>
      <p:graphicFrame>
        <p:nvGraphicFramePr>
          <p:cNvPr id="4" name="Diagram 3">
            <a:extLst>
              <a:ext uri="{FF2B5EF4-FFF2-40B4-BE49-F238E27FC236}">
                <a16:creationId xmlns:a16="http://schemas.microsoft.com/office/drawing/2014/main" id="{91C16E13-D8DC-DCBD-E09C-F0AE3E992375}"/>
              </a:ext>
            </a:extLst>
          </p:cNvPr>
          <p:cNvGraphicFramePr/>
          <p:nvPr>
            <p:extLst>
              <p:ext uri="{D42A27DB-BD31-4B8C-83A1-F6EECF244321}">
                <p14:modId xmlns:p14="http://schemas.microsoft.com/office/powerpoint/2010/main" val="537167414"/>
              </p:ext>
            </p:extLst>
          </p:nvPr>
        </p:nvGraphicFramePr>
        <p:xfrm>
          <a:off x="355470" y="-237080"/>
          <a:ext cx="11624833" cy="6424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drawing of a city&#10;&#10;Description automatically generated">
            <a:extLst>
              <a:ext uri="{FF2B5EF4-FFF2-40B4-BE49-F238E27FC236}">
                <a16:creationId xmlns:a16="http://schemas.microsoft.com/office/drawing/2014/main" id="{F7CFFF48-0333-AC8F-2764-0C13C2CFBFFC}"/>
              </a:ext>
            </a:extLst>
          </p:cNvPr>
          <p:cNvPicPr>
            <a:picLocks noChangeAspect="1"/>
          </p:cNvPicPr>
          <p:nvPr/>
        </p:nvPicPr>
        <p:blipFill>
          <a:blip r:embed="rId8"/>
          <a:stretch>
            <a:fillRect/>
          </a:stretch>
        </p:blipFill>
        <p:spPr>
          <a:xfrm>
            <a:off x="6531686" y="3963862"/>
            <a:ext cx="2357387" cy="1640709"/>
          </a:xfrm>
          <a:prstGeom prst="rect">
            <a:avLst/>
          </a:prstGeom>
        </p:spPr>
      </p:pic>
      <p:pic>
        <p:nvPicPr>
          <p:cNvPr id="6" name="Picture 5" descr="A statue of a person sitting in a chair holding a sword&#10;&#10;AI-generated content may be incorrect.">
            <a:extLst>
              <a:ext uri="{FF2B5EF4-FFF2-40B4-BE49-F238E27FC236}">
                <a16:creationId xmlns:a16="http://schemas.microsoft.com/office/drawing/2014/main" id="{01582BD6-91F9-FE6D-515A-D33CCEF7997E}"/>
              </a:ext>
            </a:extLst>
          </p:cNvPr>
          <p:cNvPicPr>
            <a:picLocks noChangeAspect="1"/>
          </p:cNvPicPr>
          <p:nvPr/>
        </p:nvPicPr>
        <p:blipFill>
          <a:blip r:embed="rId9"/>
          <a:srcRect l="2088" t="8818" r="7102" b="-300"/>
          <a:stretch/>
        </p:blipFill>
        <p:spPr>
          <a:xfrm>
            <a:off x="9694017" y="3910638"/>
            <a:ext cx="2267091" cy="1747157"/>
          </a:xfrm>
          <a:prstGeom prst="rect">
            <a:avLst/>
          </a:prstGeom>
        </p:spPr>
      </p:pic>
      <p:pic>
        <p:nvPicPr>
          <p:cNvPr id="1028" name="Picture 4" descr="Free York Cathedral photo and picture">
            <a:extLst>
              <a:ext uri="{FF2B5EF4-FFF2-40B4-BE49-F238E27FC236}">
                <a16:creationId xmlns:a16="http://schemas.microsoft.com/office/drawing/2014/main" id="{69F3A1A0-078B-1C3B-A53F-1CF18B4EF76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56185" y="3963862"/>
            <a:ext cx="2470557" cy="16407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ree Coat Of Arms York photo and picture">
            <a:extLst>
              <a:ext uri="{FF2B5EF4-FFF2-40B4-BE49-F238E27FC236}">
                <a16:creationId xmlns:a16="http://schemas.microsoft.com/office/drawing/2014/main" id="{911F88A2-8B02-E3A2-8EC7-ED1F9DEE620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8431" t="18175"/>
          <a:stretch>
            <a:fillRect/>
          </a:stretch>
        </p:blipFill>
        <p:spPr bwMode="auto">
          <a:xfrm>
            <a:off x="230891" y="3963862"/>
            <a:ext cx="2457156" cy="1640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358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59" name="Rectangle 2058">
            <a:extLst>
              <a:ext uri="{FF2B5EF4-FFF2-40B4-BE49-F238E27FC236}">
                <a16:creationId xmlns:a16="http://schemas.microsoft.com/office/drawing/2014/main" id="{C20CE451-818C-E63D-258B-234B6C543D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CEF09A-FBFB-E4C1-0546-C748F8E04A02}"/>
              </a:ext>
            </a:extLst>
          </p:cNvPr>
          <p:cNvSpPr>
            <a:spLocks noGrp="1"/>
          </p:cNvSpPr>
          <p:nvPr>
            <p:ph type="title"/>
          </p:nvPr>
        </p:nvSpPr>
        <p:spPr>
          <a:xfrm>
            <a:off x="283135" y="603504"/>
            <a:ext cx="5381117" cy="1527048"/>
          </a:xfrm>
        </p:spPr>
        <p:txBody>
          <a:bodyPr anchor="b">
            <a:normAutofit fontScale="90000"/>
          </a:bodyPr>
          <a:lstStyle/>
          <a:p>
            <a:pPr algn="ctr"/>
            <a:r>
              <a:rPr lang="en-US" sz="3100" b="1">
                <a:solidFill>
                  <a:srgbClr val="002060"/>
                </a:solidFill>
              </a:rPr>
              <a:t>Foundation Year </a:t>
            </a:r>
            <a:br>
              <a:rPr lang="en-US" sz="3100" b="1"/>
            </a:br>
            <a:br>
              <a:rPr lang="en-US" sz="3100"/>
            </a:br>
            <a:r>
              <a:rPr lang="en-GB" sz="3100" b="1">
                <a:solidFill>
                  <a:srgbClr val="002060"/>
                </a:solidFill>
              </a:rPr>
              <a:t>Historical contexts of education, childhood and counselling</a:t>
            </a:r>
            <a:r>
              <a:rPr lang="en-GB" sz="2400" b="1">
                <a:solidFill>
                  <a:srgbClr val="002060"/>
                </a:solidFill>
              </a:rPr>
              <a:t> </a:t>
            </a:r>
            <a:br>
              <a:rPr lang="en-GB" sz="2400" b="1">
                <a:solidFill>
                  <a:srgbClr val="002060"/>
                </a:solidFill>
              </a:rPr>
            </a:br>
            <a:endParaRPr lang="en-US" sz="2400" b="1">
              <a:solidFill>
                <a:srgbClr val="002060"/>
              </a:solidFill>
              <a:ea typeface="Calibri"/>
              <a:cs typeface="Calibri"/>
            </a:endParaRPr>
          </a:p>
        </p:txBody>
      </p:sp>
      <p:sp>
        <p:nvSpPr>
          <p:cNvPr id="3" name="Content Placeholder 2">
            <a:extLst>
              <a:ext uri="{FF2B5EF4-FFF2-40B4-BE49-F238E27FC236}">
                <a16:creationId xmlns:a16="http://schemas.microsoft.com/office/drawing/2014/main" id="{5E544340-5CCA-E249-ACDD-8D580037C0F2}"/>
              </a:ext>
            </a:extLst>
          </p:cNvPr>
          <p:cNvSpPr>
            <a:spLocks noGrp="1"/>
          </p:cNvSpPr>
          <p:nvPr>
            <p:ph idx="1"/>
          </p:nvPr>
        </p:nvSpPr>
        <p:spPr>
          <a:xfrm>
            <a:off x="-5579" y="2533037"/>
            <a:ext cx="5684403" cy="4340928"/>
          </a:xfrm>
        </p:spPr>
        <p:txBody>
          <a:bodyPr vert="horz" lIns="91440" tIns="45720" rIns="91440" bIns="45720" rtlCol="0" anchor="t">
            <a:normAutofit/>
          </a:bodyPr>
          <a:lstStyle/>
          <a:p>
            <a:r>
              <a:rPr lang="en-GB" sz="2400" b="1">
                <a:solidFill>
                  <a:srgbClr val="002060"/>
                </a:solidFill>
              </a:rPr>
              <a:t>key aspects of York's history </a:t>
            </a:r>
            <a:r>
              <a:rPr lang="en-GB" sz="2400">
                <a:solidFill>
                  <a:srgbClr val="002060"/>
                </a:solidFill>
              </a:rPr>
              <a:t>as a vehicle for exploring how </a:t>
            </a:r>
            <a:r>
              <a:rPr lang="en-GB" sz="2400" b="1">
                <a:solidFill>
                  <a:srgbClr val="002060"/>
                </a:solidFill>
              </a:rPr>
              <a:t>education, childhood, family and mental health </a:t>
            </a:r>
            <a:r>
              <a:rPr lang="en-GB" sz="2400">
                <a:solidFill>
                  <a:srgbClr val="002060"/>
                </a:solidFill>
              </a:rPr>
              <a:t>have </a:t>
            </a:r>
            <a:r>
              <a:rPr lang="en-GB" sz="2400" b="1">
                <a:solidFill>
                  <a:srgbClr val="002060"/>
                </a:solidFill>
              </a:rPr>
              <a:t>changed over time</a:t>
            </a:r>
            <a:endParaRPr lang="en-GB" sz="2400" b="1">
              <a:solidFill>
                <a:srgbClr val="002060"/>
              </a:solidFill>
              <a:ea typeface="Calibri"/>
              <a:cs typeface="Calibri"/>
            </a:endParaRPr>
          </a:p>
          <a:p>
            <a:endParaRPr lang="en-GB" sz="2400" b="1">
              <a:solidFill>
                <a:srgbClr val="002060"/>
              </a:solidFill>
              <a:ea typeface="Calibri"/>
              <a:cs typeface="Calibri"/>
            </a:endParaRPr>
          </a:p>
          <a:p>
            <a:r>
              <a:rPr lang="en-GB" sz="2400" b="1">
                <a:solidFill>
                  <a:srgbClr val="002060"/>
                </a:solidFill>
              </a:rPr>
              <a:t>focus on York </a:t>
            </a:r>
            <a:r>
              <a:rPr lang="en-GB" sz="2400">
                <a:solidFill>
                  <a:srgbClr val="002060"/>
                </a:solidFill>
              </a:rPr>
              <a:t>- an </a:t>
            </a:r>
            <a:r>
              <a:rPr lang="en-GB" sz="2400" b="1">
                <a:solidFill>
                  <a:srgbClr val="002060"/>
                </a:solidFill>
              </a:rPr>
              <a:t>introduction to the city and YSJ’s place within it</a:t>
            </a:r>
            <a:endParaRPr lang="en-GB" sz="2400" b="1">
              <a:solidFill>
                <a:srgbClr val="002060"/>
              </a:solidFill>
              <a:ea typeface="Calibri"/>
              <a:cs typeface="Calibri"/>
            </a:endParaRPr>
          </a:p>
          <a:p>
            <a:pPr marL="0" indent="0">
              <a:buNone/>
            </a:pPr>
            <a:endParaRPr lang="en-US" sz="2400" b="1">
              <a:solidFill>
                <a:srgbClr val="002060"/>
              </a:solidFill>
              <a:ea typeface="Calibri"/>
              <a:cs typeface="Calibri"/>
            </a:endParaRPr>
          </a:p>
        </p:txBody>
      </p:sp>
      <p:pic>
        <p:nvPicPr>
          <p:cNvPr id="2050" name="Picture 2" descr="Free Coat Of Arms York photo and picture">
            <a:extLst>
              <a:ext uri="{FF2B5EF4-FFF2-40B4-BE49-F238E27FC236}">
                <a16:creationId xmlns:a16="http://schemas.microsoft.com/office/drawing/2014/main" id="{90FFAED5-3DED-9083-B252-CF0A90606B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091" r="11108"/>
          <a:stretch>
            <a:fillRect/>
          </a:stretch>
        </p:blipFill>
        <p:spPr bwMode="auto">
          <a:xfrm>
            <a:off x="5818632" y="-1"/>
            <a:ext cx="6373368"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009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C20CE451-818C-E63D-258B-234B6C543D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F31A4453-34C5-CD69-9362-ADEB75C26149}"/>
              </a:ext>
            </a:extLst>
          </p:cNvPr>
          <p:cNvSpPr>
            <a:spLocks noGrp="1"/>
          </p:cNvSpPr>
          <p:nvPr>
            <p:ph type="title"/>
          </p:nvPr>
        </p:nvSpPr>
        <p:spPr>
          <a:xfrm>
            <a:off x="612648" y="603504"/>
            <a:ext cx="4361686" cy="1527048"/>
          </a:xfrm>
        </p:spPr>
        <p:txBody>
          <a:bodyPr anchor="b">
            <a:normAutofit fontScale="90000"/>
          </a:bodyPr>
          <a:lstStyle/>
          <a:p>
            <a:pPr algn="ctr"/>
            <a:r>
              <a:rPr lang="en-US" sz="2700" b="1">
                <a:solidFill>
                  <a:srgbClr val="002060"/>
                </a:solidFill>
              </a:rPr>
              <a:t>Foundation Year </a:t>
            </a:r>
            <a:br>
              <a:rPr lang="en-US" sz="2700" b="1">
                <a:ea typeface="Calibri"/>
                <a:cs typeface="Calibri"/>
              </a:rPr>
            </a:br>
            <a:br>
              <a:rPr lang="en-US" sz="2700"/>
            </a:br>
            <a:r>
              <a:rPr lang="en-GB" sz="2700" b="1">
                <a:solidFill>
                  <a:srgbClr val="002060"/>
                </a:solidFill>
              </a:rPr>
              <a:t>Historical contexts of education, childhood and counselling </a:t>
            </a:r>
            <a:br>
              <a:rPr lang="en-GB" sz="2400" b="1"/>
            </a:br>
            <a:endParaRPr lang="en-US" sz="2400" b="1"/>
          </a:p>
        </p:txBody>
      </p:sp>
      <p:sp>
        <p:nvSpPr>
          <p:cNvPr id="3" name="Content Placeholder 2">
            <a:extLst>
              <a:ext uri="{FF2B5EF4-FFF2-40B4-BE49-F238E27FC236}">
                <a16:creationId xmlns:a16="http://schemas.microsoft.com/office/drawing/2014/main" id="{0DA99B15-EE0E-4679-6F87-A57A418C183F}"/>
              </a:ext>
            </a:extLst>
          </p:cNvPr>
          <p:cNvSpPr>
            <a:spLocks noGrp="1"/>
          </p:cNvSpPr>
          <p:nvPr>
            <p:ph idx="1"/>
          </p:nvPr>
        </p:nvSpPr>
        <p:spPr>
          <a:xfrm>
            <a:off x="1557" y="2140962"/>
            <a:ext cx="5817076" cy="5059794"/>
          </a:xfrm>
        </p:spPr>
        <p:txBody>
          <a:bodyPr vert="horz" lIns="91440" tIns="45720" rIns="91440" bIns="45720" rtlCol="0" anchor="t">
            <a:normAutofit/>
          </a:bodyPr>
          <a:lstStyle/>
          <a:p>
            <a:r>
              <a:rPr lang="en-GB" sz="2400" b="1">
                <a:solidFill>
                  <a:srgbClr val="002060"/>
                </a:solidFill>
              </a:rPr>
              <a:t>Rowntree family and social change </a:t>
            </a:r>
            <a:r>
              <a:rPr lang="en-GB" sz="2400">
                <a:solidFill>
                  <a:srgbClr val="002060"/>
                </a:solidFill>
              </a:rPr>
              <a:t>(employment, poverty, housing, New </a:t>
            </a:r>
            <a:r>
              <a:rPr lang="en-GB" sz="2400" err="1">
                <a:solidFill>
                  <a:srgbClr val="002060"/>
                </a:solidFill>
              </a:rPr>
              <a:t>Earswick</a:t>
            </a:r>
            <a:r>
              <a:rPr lang="en-GB" sz="2400">
                <a:solidFill>
                  <a:srgbClr val="002060"/>
                </a:solidFill>
              </a:rPr>
              <a:t> walking tour)</a:t>
            </a:r>
            <a:endParaRPr lang="en-GB" sz="2400">
              <a:solidFill>
                <a:srgbClr val="002060"/>
              </a:solidFill>
              <a:ea typeface="Calibri"/>
              <a:cs typeface="Calibri"/>
            </a:endParaRPr>
          </a:p>
          <a:p>
            <a:endParaRPr lang="en-GB" sz="1100">
              <a:solidFill>
                <a:srgbClr val="002060"/>
              </a:solidFill>
              <a:ea typeface="Calibri"/>
              <a:cs typeface="Calibri"/>
            </a:endParaRPr>
          </a:p>
          <a:p>
            <a:r>
              <a:rPr lang="en-GB" sz="2400" b="1">
                <a:solidFill>
                  <a:srgbClr val="002060"/>
                </a:solidFill>
              </a:rPr>
              <a:t>education in York </a:t>
            </a:r>
            <a:r>
              <a:rPr lang="en-GB" sz="2400">
                <a:solidFill>
                  <a:srgbClr val="002060"/>
                </a:solidFill>
              </a:rPr>
              <a:t>( St Peter’s, the Bar Convent, Bootham School York School for the Blind, York St John)</a:t>
            </a:r>
            <a:endParaRPr lang="en-GB" sz="2400">
              <a:solidFill>
                <a:srgbClr val="002060"/>
              </a:solidFill>
              <a:ea typeface="Calibri"/>
              <a:cs typeface="Calibri"/>
            </a:endParaRPr>
          </a:p>
          <a:p>
            <a:endParaRPr lang="en-GB" sz="1100">
              <a:solidFill>
                <a:srgbClr val="002060"/>
              </a:solidFill>
              <a:ea typeface="Calibri"/>
              <a:cs typeface="Calibri"/>
            </a:endParaRPr>
          </a:p>
          <a:p>
            <a:r>
              <a:rPr lang="en-GB" sz="2400" b="1">
                <a:solidFill>
                  <a:srgbClr val="002060"/>
                </a:solidFill>
              </a:rPr>
              <a:t>mental health provision </a:t>
            </a:r>
            <a:r>
              <a:rPr lang="en-GB" sz="2400">
                <a:solidFill>
                  <a:srgbClr val="002060"/>
                </a:solidFill>
              </a:rPr>
              <a:t>(the Retreat, the Tuke Family)</a:t>
            </a:r>
            <a:endParaRPr lang="en-GB" sz="2400">
              <a:solidFill>
                <a:srgbClr val="002060"/>
              </a:solidFill>
              <a:ea typeface="Calibri"/>
              <a:cs typeface="Calibri"/>
            </a:endParaRPr>
          </a:p>
          <a:p>
            <a:endParaRPr lang="en-GB" sz="1100">
              <a:solidFill>
                <a:srgbClr val="002060"/>
              </a:solidFill>
              <a:ea typeface="Calibri"/>
              <a:cs typeface="Calibri"/>
            </a:endParaRPr>
          </a:p>
          <a:p>
            <a:endParaRPr lang="en-GB" sz="1800">
              <a:ea typeface="Calibri"/>
              <a:cs typeface="Calibri"/>
            </a:endParaRPr>
          </a:p>
        </p:txBody>
      </p:sp>
      <p:pic>
        <p:nvPicPr>
          <p:cNvPr id="3074" name="Picture 2" descr="Free York City Walls Walkway photo and picture">
            <a:extLst>
              <a:ext uri="{FF2B5EF4-FFF2-40B4-BE49-F238E27FC236}">
                <a16:creationId xmlns:a16="http://schemas.microsoft.com/office/drawing/2014/main" id="{7488FBC9-9F2F-7C8E-49F6-BB579FF74B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883" r="5083" b="-2"/>
          <a:stretch>
            <a:fillRect/>
          </a:stretch>
        </p:blipFill>
        <p:spPr bwMode="auto">
          <a:xfrm>
            <a:off x="5818632" y="-1"/>
            <a:ext cx="6373368"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15816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22</Slides>
  <Notes>18</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Citizens Not Tourists: Place-Based Pedagogy in Primary Initial Teacher Education</vt:lpstr>
      <vt:lpstr>Citizens Not Tourists: Place-Based Pedagogy in Primary Initial Teacher Education</vt:lpstr>
      <vt:lpstr>The Value of Belonging</vt:lpstr>
      <vt:lpstr>Place- Based Pedagogy (PBP) </vt:lpstr>
      <vt:lpstr> Place Based Pedagogy in History</vt:lpstr>
      <vt:lpstr>PBP Approaches in Practice:</vt:lpstr>
      <vt:lpstr>Practice</vt:lpstr>
      <vt:lpstr>Foundation Year   Historical contexts of education, childhood and counselling  </vt:lpstr>
      <vt:lpstr>Foundation Year   Historical contexts of education, childhood and counselling  </vt:lpstr>
      <vt:lpstr>PowerPoint Presentation</vt:lpstr>
      <vt:lpstr> </vt:lpstr>
      <vt:lpstr>ITE Year 2  Wider Curriculum History</vt:lpstr>
      <vt:lpstr>ITE Year 3 Elective module – Outdoor Learning (OL)</vt:lpstr>
      <vt:lpstr>ITE Year 3 Elective module – OL</vt:lpstr>
      <vt:lpstr>Wider Implications of PBP </vt:lpstr>
      <vt:lpstr>Transformative Practice</vt:lpstr>
      <vt:lpstr>A  collaborative, place-based framework for theorising teaching practice </vt:lpstr>
      <vt:lpstr>Place at the centre of learning</vt:lpstr>
      <vt:lpstr>Place-responsive Pedagogy </vt:lpstr>
      <vt:lpstr>Find out more... </vt:lpstr>
      <vt:lpstr>Join the conversation...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Stephanie Snaith</dc:creator>
  <cp:revision>2</cp:revision>
  <dcterms:created xsi:type="dcterms:W3CDTF">2025-06-03T11:25:34Z</dcterms:created>
  <dcterms:modified xsi:type="dcterms:W3CDTF">2026-07-22T17:15:42Z</dcterms:modified>
</cp:coreProperties>
</file>