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4"/>
  </p:sldMasterIdLst>
  <p:notesMasterIdLst>
    <p:notesMasterId r:id="rId55"/>
  </p:notesMasterIdLst>
  <p:handoutMasterIdLst>
    <p:handoutMasterId r:id="rId56"/>
  </p:handoutMasterIdLst>
  <p:sldIdLst>
    <p:sldId id="819" r:id="rId5"/>
    <p:sldId id="318" r:id="rId6"/>
    <p:sldId id="839" r:id="rId7"/>
    <p:sldId id="838" r:id="rId8"/>
    <p:sldId id="855" r:id="rId9"/>
    <p:sldId id="848" r:id="rId10"/>
    <p:sldId id="846" r:id="rId11"/>
    <p:sldId id="845" r:id="rId12"/>
    <p:sldId id="842" r:id="rId13"/>
    <p:sldId id="870" r:id="rId14"/>
    <p:sldId id="868" r:id="rId15"/>
    <p:sldId id="867" r:id="rId16"/>
    <p:sldId id="264" r:id="rId17"/>
    <p:sldId id="854" r:id="rId18"/>
    <p:sldId id="888" r:id="rId19"/>
    <p:sldId id="889" r:id="rId20"/>
    <p:sldId id="274" r:id="rId21"/>
    <p:sldId id="891" r:id="rId22"/>
    <p:sldId id="892" r:id="rId23"/>
    <p:sldId id="850" r:id="rId24"/>
    <p:sldId id="886" r:id="rId25"/>
    <p:sldId id="871" r:id="rId26"/>
    <p:sldId id="881" r:id="rId27"/>
    <p:sldId id="882" r:id="rId28"/>
    <p:sldId id="863" r:id="rId29"/>
    <p:sldId id="894" r:id="rId30"/>
    <p:sldId id="877" r:id="rId31"/>
    <p:sldId id="893" r:id="rId32"/>
    <p:sldId id="859" r:id="rId33"/>
    <p:sldId id="852" r:id="rId34"/>
    <p:sldId id="569" r:id="rId35"/>
    <p:sldId id="582" r:id="rId36"/>
    <p:sldId id="583" r:id="rId37"/>
    <p:sldId id="584" r:id="rId38"/>
    <p:sldId id="586" r:id="rId39"/>
    <p:sldId id="589" r:id="rId40"/>
    <p:sldId id="587" r:id="rId41"/>
    <p:sldId id="614" r:id="rId42"/>
    <p:sldId id="640" r:id="rId43"/>
    <p:sldId id="597" r:id="rId44"/>
    <p:sldId id="858" r:id="rId45"/>
    <p:sldId id="861" r:id="rId46"/>
    <p:sldId id="895" r:id="rId47"/>
    <p:sldId id="896" r:id="rId48"/>
    <p:sldId id="875" r:id="rId49"/>
    <p:sldId id="879" r:id="rId50"/>
    <p:sldId id="866" r:id="rId51"/>
    <p:sldId id="862" r:id="rId52"/>
    <p:sldId id="899" r:id="rId53"/>
    <p:sldId id="900" r:id="rId54"/>
  </p:sldIdLst>
  <p:sldSz cx="9144000" cy="5143500" type="screen16x9"/>
  <p:notesSz cx="6858000" cy="9144000"/>
  <p:defaultTex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2286000" algn="l" defTabSz="914400" rtl="0" eaLnBrk="1" latinLnBrk="0" hangingPunct="1">
      <a:defRPr kern="1200">
        <a:solidFill>
          <a:schemeClr val="tx1"/>
        </a:solidFill>
        <a:latin typeface="Arial Black" panose="020B0604020202020204" pitchFamily="34" charset="0"/>
        <a:ea typeface="+mn-ea"/>
        <a:cs typeface="+mn-cs"/>
      </a:defRPr>
    </a:lvl6pPr>
    <a:lvl7pPr marL="2743200" algn="l" defTabSz="914400" rtl="0" eaLnBrk="1" latinLnBrk="0" hangingPunct="1">
      <a:defRPr kern="1200">
        <a:solidFill>
          <a:schemeClr val="tx1"/>
        </a:solidFill>
        <a:latin typeface="Arial Black" panose="020B0604020202020204" pitchFamily="34" charset="0"/>
        <a:ea typeface="+mn-ea"/>
        <a:cs typeface="+mn-cs"/>
      </a:defRPr>
    </a:lvl7pPr>
    <a:lvl8pPr marL="3200400" algn="l" defTabSz="914400" rtl="0" eaLnBrk="1" latinLnBrk="0" hangingPunct="1">
      <a:defRPr kern="1200">
        <a:solidFill>
          <a:schemeClr val="tx1"/>
        </a:solidFill>
        <a:latin typeface="Arial Black" panose="020B0604020202020204" pitchFamily="34" charset="0"/>
        <a:ea typeface="+mn-ea"/>
        <a:cs typeface="+mn-cs"/>
      </a:defRPr>
    </a:lvl8pPr>
    <a:lvl9pPr marL="3657600" algn="l" defTabSz="914400" rtl="0" eaLnBrk="1" latinLnBrk="0" hangingPunct="1">
      <a:defRPr kern="1200">
        <a:solidFill>
          <a:schemeClr val="tx1"/>
        </a:solidFill>
        <a:latin typeface="Arial Black" panose="020B0604020202020204" pitchFamily="34"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15D460-FB73-ABAB-30A0-A8BAC5CA0958}" v="929" dt="2025-05-07T11:24:31.534"/>
    <p1510:client id="{34F367C1-FAB6-14C7-79B4-7FD525667A80}" v="612" dt="2025-05-06T19:11:35.578"/>
    <p1510:client id="{74CD8225-8C29-3D29-00F6-E0E22E648793}" v="928" dt="2025-05-07T20:26:05.406"/>
    <p1510:client id="{86159C2C-F5E1-E5CF-7418-6011A9793274}" v="107" dt="2025-05-07T10:45:51.118"/>
    <p1510:client id="{A6C7AFCE-8849-D492-7140-B6FF6F1774D9}" v="192" dt="2025-05-07T15:31:50.247"/>
    <p1510:client id="{AD64E7EB-F33A-36B3-75BA-0031925B1EAF}" v="1908" dt="2025-05-06T23:11:24.3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D4CE67-FCB4-44FF-90F6-472738D78B37}"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A4B9F631-B905-46D5-B467-4CA30F358FAA}">
      <dgm:prSet/>
      <dgm:spPr/>
      <dgm:t>
        <a:bodyPr/>
        <a:lstStyle/>
        <a:p>
          <a:pPr rtl="0"/>
          <a:r>
            <a:rPr lang="en-GB"/>
            <a:t>Place-Based </a:t>
          </a:r>
          <a:r>
            <a:rPr lang="en-GB">
              <a:latin typeface="Calibri"/>
            </a:rPr>
            <a:t>Pedagogy</a:t>
          </a:r>
        </a:p>
      </dgm:t>
    </dgm:pt>
    <dgm:pt modelId="{8ED765A9-3BAF-42F6-9627-1A7CCB97CEBF}" type="parTrans" cxnId="{5EA26422-CA33-459D-B0C5-A26F72F2B2FE}">
      <dgm:prSet/>
      <dgm:spPr/>
      <dgm:t>
        <a:bodyPr/>
        <a:lstStyle/>
        <a:p>
          <a:endParaRPr lang="en-US"/>
        </a:p>
      </dgm:t>
    </dgm:pt>
    <dgm:pt modelId="{911D2423-29EE-4AA9-B920-0605D19A0BAC}" type="sibTrans" cxnId="{5EA26422-CA33-459D-B0C5-A26F72F2B2FE}">
      <dgm:prSet/>
      <dgm:spPr/>
      <dgm:t>
        <a:bodyPr/>
        <a:lstStyle/>
        <a:p>
          <a:endParaRPr lang="en-US"/>
        </a:p>
      </dgm:t>
    </dgm:pt>
    <dgm:pt modelId="{27C2AB2C-F3CF-4BE6-82B2-31AF9923AB81}">
      <dgm:prSet/>
      <dgm:spPr/>
      <dgm:t>
        <a:bodyPr/>
        <a:lstStyle/>
        <a:p>
          <a:r>
            <a:rPr lang="en-GB"/>
            <a:t>ITE Case Studies  </a:t>
          </a:r>
          <a:endParaRPr lang="en-US"/>
        </a:p>
      </dgm:t>
    </dgm:pt>
    <dgm:pt modelId="{A043C645-EBC7-4FCB-A0D6-B2F79D39CBFA}" type="parTrans" cxnId="{070D83D7-9175-4382-9387-F35C87440B02}">
      <dgm:prSet/>
      <dgm:spPr/>
      <dgm:t>
        <a:bodyPr/>
        <a:lstStyle/>
        <a:p>
          <a:endParaRPr lang="en-US"/>
        </a:p>
      </dgm:t>
    </dgm:pt>
    <dgm:pt modelId="{15047A61-66C7-48F6-BDFD-F0FCDB6B10D0}" type="sibTrans" cxnId="{070D83D7-9175-4382-9387-F35C87440B02}">
      <dgm:prSet/>
      <dgm:spPr/>
      <dgm:t>
        <a:bodyPr/>
        <a:lstStyle/>
        <a:p>
          <a:endParaRPr lang="en-US"/>
        </a:p>
      </dgm:t>
    </dgm:pt>
    <dgm:pt modelId="{A200D822-9F97-4EB9-92A2-E03517DDB3FE}">
      <dgm:prSet/>
      <dgm:spPr/>
      <dgm:t>
        <a:bodyPr/>
        <a:lstStyle/>
        <a:p>
          <a:r>
            <a:rPr lang="en-GB"/>
            <a:t>Enquiry Activity</a:t>
          </a:r>
          <a:endParaRPr lang="en-US"/>
        </a:p>
      </dgm:t>
    </dgm:pt>
    <dgm:pt modelId="{479BB506-3E38-4B89-AF2E-CD593AA3121E}" type="parTrans" cxnId="{80DF41C6-13BB-4581-B181-6DAFF205367A}">
      <dgm:prSet/>
      <dgm:spPr/>
      <dgm:t>
        <a:bodyPr/>
        <a:lstStyle/>
        <a:p>
          <a:endParaRPr lang="en-US"/>
        </a:p>
      </dgm:t>
    </dgm:pt>
    <dgm:pt modelId="{180C3066-7D46-4D59-98D9-D8D68F741A4A}" type="sibTrans" cxnId="{80DF41C6-13BB-4581-B181-6DAFF205367A}">
      <dgm:prSet/>
      <dgm:spPr/>
      <dgm:t>
        <a:bodyPr/>
        <a:lstStyle/>
        <a:p>
          <a:endParaRPr lang="en-US"/>
        </a:p>
      </dgm:t>
    </dgm:pt>
    <dgm:pt modelId="{DB999746-C381-41D4-B66C-2226684EA141}">
      <dgm:prSet phldr="0"/>
      <dgm:spPr/>
      <dgm:t>
        <a:bodyPr/>
        <a:lstStyle/>
        <a:p>
          <a:pPr rtl="0"/>
          <a:r>
            <a:rPr lang="en-GB">
              <a:latin typeface="Calibri"/>
            </a:rPr>
            <a:t>Primary History at YSJ</a:t>
          </a:r>
        </a:p>
      </dgm:t>
    </dgm:pt>
    <dgm:pt modelId="{88154245-B8B1-418A-AC47-3D5D040FD90F}" type="parTrans" cxnId="{EAB1A7CE-D9C6-4928-8620-8530A71283B5}">
      <dgm:prSet/>
      <dgm:spPr/>
    </dgm:pt>
    <dgm:pt modelId="{28AEF3AD-8606-49D2-816B-090E86244044}" type="sibTrans" cxnId="{EAB1A7CE-D9C6-4928-8620-8530A71283B5}">
      <dgm:prSet/>
      <dgm:spPr/>
    </dgm:pt>
    <dgm:pt modelId="{8A05E48C-2F4F-4E97-8C9A-503A12820E88}" type="pres">
      <dgm:prSet presAssocID="{39D4CE67-FCB4-44FF-90F6-472738D78B37}" presName="linear" presStyleCnt="0">
        <dgm:presLayoutVars>
          <dgm:animLvl val="lvl"/>
          <dgm:resizeHandles val="exact"/>
        </dgm:presLayoutVars>
      </dgm:prSet>
      <dgm:spPr/>
    </dgm:pt>
    <dgm:pt modelId="{C3BA17D2-8A38-43E7-A931-E4DF5F11C0C9}" type="pres">
      <dgm:prSet presAssocID="{A4B9F631-B905-46D5-B467-4CA30F358FAA}" presName="parentText" presStyleLbl="node1" presStyleIdx="0" presStyleCnt="4">
        <dgm:presLayoutVars>
          <dgm:chMax val="0"/>
          <dgm:bulletEnabled val="1"/>
        </dgm:presLayoutVars>
      </dgm:prSet>
      <dgm:spPr/>
    </dgm:pt>
    <dgm:pt modelId="{4DF84AA4-023D-4891-AE05-ABE58A3C6425}" type="pres">
      <dgm:prSet presAssocID="{911D2423-29EE-4AA9-B920-0605D19A0BAC}" presName="spacer" presStyleCnt="0"/>
      <dgm:spPr/>
    </dgm:pt>
    <dgm:pt modelId="{4FF0932C-4572-4723-816C-9FC74C4D9853}" type="pres">
      <dgm:prSet presAssocID="{DB999746-C381-41D4-B66C-2226684EA141}" presName="parentText" presStyleLbl="node1" presStyleIdx="1" presStyleCnt="4">
        <dgm:presLayoutVars>
          <dgm:chMax val="0"/>
          <dgm:bulletEnabled val="1"/>
        </dgm:presLayoutVars>
      </dgm:prSet>
      <dgm:spPr/>
    </dgm:pt>
    <dgm:pt modelId="{7B8D39F8-206A-4601-BE68-F01DD684CFCF}" type="pres">
      <dgm:prSet presAssocID="{28AEF3AD-8606-49D2-816B-090E86244044}" presName="spacer" presStyleCnt="0"/>
      <dgm:spPr/>
    </dgm:pt>
    <dgm:pt modelId="{11154529-4746-49A0-8C77-97C6B84CE5D2}" type="pres">
      <dgm:prSet presAssocID="{27C2AB2C-F3CF-4BE6-82B2-31AF9923AB81}" presName="parentText" presStyleLbl="node1" presStyleIdx="2" presStyleCnt="4">
        <dgm:presLayoutVars>
          <dgm:chMax val="0"/>
          <dgm:bulletEnabled val="1"/>
        </dgm:presLayoutVars>
      </dgm:prSet>
      <dgm:spPr/>
    </dgm:pt>
    <dgm:pt modelId="{D9347EEF-DF40-41DA-BCF7-1F41E4932D0B}" type="pres">
      <dgm:prSet presAssocID="{15047A61-66C7-48F6-BDFD-F0FCDB6B10D0}" presName="spacer" presStyleCnt="0"/>
      <dgm:spPr/>
    </dgm:pt>
    <dgm:pt modelId="{83F81203-3EA8-41C3-AE4D-ABDF7C1F7C04}" type="pres">
      <dgm:prSet presAssocID="{A200D822-9F97-4EB9-92A2-E03517DDB3FE}" presName="parentText" presStyleLbl="node1" presStyleIdx="3" presStyleCnt="4" custLinFactNeighborX="452" custLinFactNeighborY="24380">
        <dgm:presLayoutVars>
          <dgm:chMax val="0"/>
          <dgm:bulletEnabled val="1"/>
        </dgm:presLayoutVars>
      </dgm:prSet>
      <dgm:spPr/>
    </dgm:pt>
  </dgm:ptLst>
  <dgm:cxnLst>
    <dgm:cxn modelId="{5EA26422-CA33-459D-B0C5-A26F72F2B2FE}" srcId="{39D4CE67-FCB4-44FF-90F6-472738D78B37}" destId="{A4B9F631-B905-46D5-B467-4CA30F358FAA}" srcOrd="0" destOrd="0" parTransId="{8ED765A9-3BAF-42F6-9627-1A7CCB97CEBF}" sibTransId="{911D2423-29EE-4AA9-B920-0605D19A0BAC}"/>
    <dgm:cxn modelId="{F8EF302D-5EB5-4325-8D1E-D551823C505C}" type="presOf" srcId="{39D4CE67-FCB4-44FF-90F6-472738D78B37}" destId="{8A05E48C-2F4F-4E97-8C9A-503A12820E88}" srcOrd="0" destOrd="0" presId="urn:microsoft.com/office/officeart/2005/8/layout/vList2"/>
    <dgm:cxn modelId="{E7D55A31-D575-445A-BBF9-277BD5430FD8}" type="presOf" srcId="{A4B9F631-B905-46D5-B467-4CA30F358FAA}" destId="{C3BA17D2-8A38-43E7-A931-E4DF5F11C0C9}" srcOrd="0" destOrd="0" presId="urn:microsoft.com/office/officeart/2005/8/layout/vList2"/>
    <dgm:cxn modelId="{B1219753-BBE4-42B4-8972-6E359CADF4ED}" type="presOf" srcId="{DB999746-C381-41D4-B66C-2226684EA141}" destId="{4FF0932C-4572-4723-816C-9FC74C4D9853}" srcOrd="0" destOrd="0" presId="urn:microsoft.com/office/officeart/2005/8/layout/vList2"/>
    <dgm:cxn modelId="{E2CBDE80-2D87-4592-AEF1-B03763A45682}" type="presOf" srcId="{A200D822-9F97-4EB9-92A2-E03517DDB3FE}" destId="{83F81203-3EA8-41C3-AE4D-ABDF7C1F7C04}" srcOrd="0" destOrd="0" presId="urn:microsoft.com/office/officeart/2005/8/layout/vList2"/>
    <dgm:cxn modelId="{80DF41C6-13BB-4581-B181-6DAFF205367A}" srcId="{39D4CE67-FCB4-44FF-90F6-472738D78B37}" destId="{A200D822-9F97-4EB9-92A2-E03517DDB3FE}" srcOrd="3" destOrd="0" parTransId="{479BB506-3E38-4B89-AF2E-CD593AA3121E}" sibTransId="{180C3066-7D46-4D59-98D9-D8D68F741A4A}"/>
    <dgm:cxn modelId="{EAB1A7CE-D9C6-4928-8620-8530A71283B5}" srcId="{39D4CE67-FCB4-44FF-90F6-472738D78B37}" destId="{DB999746-C381-41D4-B66C-2226684EA141}" srcOrd="1" destOrd="0" parTransId="{88154245-B8B1-418A-AC47-3D5D040FD90F}" sibTransId="{28AEF3AD-8606-49D2-816B-090E86244044}"/>
    <dgm:cxn modelId="{070D83D7-9175-4382-9387-F35C87440B02}" srcId="{39D4CE67-FCB4-44FF-90F6-472738D78B37}" destId="{27C2AB2C-F3CF-4BE6-82B2-31AF9923AB81}" srcOrd="2" destOrd="0" parTransId="{A043C645-EBC7-4FCB-A0D6-B2F79D39CBFA}" sibTransId="{15047A61-66C7-48F6-BDFD-F0FCDB6B10D0}"/>
    <dgm:cxn modelId="{7978CCD9-8586-4D45-8F24-FD52549B4F5B}" type="presOf" srcId="{27C2AB2C-F3CF-4BE6-82B2-31AF9923AB81}" destId="{11154529-4746-49A0-8C77-97C6B84CE5D2}" srcOrd="0" destOrd="0" presId="urn:microsoft.com/office/officeart/2005/8/layout/vList2"/>
    <dgm:cxn modelId="{A40ABF38-3AF1-479A-892F-A0D933CCCD8E}" type="presParOf" srcId="{8A05E48C-2F4F-4E97-8C9A-503A12820E88}" destId="{C3BA17D2-8A38-43E7-A931-E4DF5F11C0C9}" srcOrd="0" destOrd="0" presId="urn:microsoft.com/office/officeart/2005/8/layout/vList2"/>
    <dgm:cxn modelId="{F266BCCE-DC10-41A1-94F8-AF43A5AF91FA}" type="presParOf" srcId="{8A05E48C-2F4F-4E97-8C9A-503A12820E88}" destId="{4DF84AA4-023D-4891-AE05-ABE58A3C6425}" srcOrd="1" destOrd="0" presId="urn:microsoft.com/office/officeart/2005/8/layout/vList2"/>
    <dgm:cxn modelId="{5A03FFAE-6B87-4F42-94FE-A408EC065A02}" type="presParOf" srcId="{8A05E48C-2F4F-4E97-8C9A-503A12820E88}" destId="{4FF0932C-4572-4723-816C-9FC74C4D9853}" srcOrd="2" destOrd="0" presId="urn:microsoft.com/office/officeart/2005/8/layout/vList2"/>
    <dgm:cxn modelId="{4FE7A1F6-1CE8-4C83-B096-F382CA71081D}" type="presParOf" srcId="{8A05E48C-2F4F-4E97-8C9A-503A12820E88}" destId="{7B8D39F8-206A-4601-BE68-F01DD684CFCF}" srcOrd="3" destOrd="0" presId="urn:microsoft.com/office/officeart/2005/8/layout/vList2"/>
    <dgm:cxn modelId="{5A286A04-9512-4D61-BE6B-AB486C9928C2}" type="presParOf" srcId="{8A05E48C-2F4F-4E97-8C9A-503A12820E88}" destId="{11154529-4746-49A0-8C77-97C6B84CE5D2}" srcOrd="4" destOrd="0" presId="urn:microsoft.com/office/officeart/2005/8/layout/vList2"/>
    <dgm:cxn modelId="{1CF54338-F187-40C8-B717-FB136C7565F2}" type="presParOf" srcId="{8A05E48C-2F4F-4E97-8C9A-503A12820E88}" destId="{D9347EEF-DF40-41DA-BCF7-1F41E4932D0B}" srcOrd="5" destOrd="0" presId="urn:microsoft.com/office/officeart/2005/8/layout/vList2"/>
    <dgm:cxn modelId="{B6B84D67-5AE4-45D0-92BE-B1764A2C55FB}" type="presParOf" srcId="{8A05E48C-2F4F-4E97-8C9A-503A12820E88}" destId="{83F81203-3EA8-41C3-AE4D-ABDF7C1F7C04}"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BA17D2-8A38-43E7-A931-E4DF5F11C0C9}">
      <dsp:nvSpPr>
        <dsp:cNvPr id="0" name=""/>
        <dsp:cNvSpPr/>
      </dsp:nvSpPr>
      <dsp:spPr>
        <a:xfrm>
          <a:off x="0" y="47680"/>
          <a:ext cx="3485179" cy="59962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GB" sz="2500" kern="1200"/>
            <a:t>Place-Based </a:t>
          </a:r>
          <a:r>
            <a:rPr lang="en-GB" sz="2500" kern="1200">
              <a:latin typeface="Calibri"/>
            </a:rPr>
            <a:t>Pedagogy</a:t>
          </a:r>
        </a:p>
      </dsp:txBody>
      <dsp:txXfrm>
        <a:off x="29271" y="76951"/>
        <a:ext cx="3426637" cy="541083"/>
      </dsp:txXfrm>
    </dsp:sp>
    <dsp:sp modelId="{4FF0932C-4572-4723-816C-9FC74C4D9853}">
      <dsp:nvSpPr>
        <dsp:cNvPr id="0" name=""/>
        <dsp:cNvSpPr/>
      </dsp:nvSpPr>
      <dsp:spPr>
        <a:xfrm>
          <a:off x="0" y="719305"/>
          <a:ext cx="3485179" cy="59962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GB" sz="2500" kern="1200">
              <a:latin typeface="Calibri"/>
            </a:rPr>
            <a:t>Primary History at YSJ</a:t>
          </a:r>
        </a:p>
      </dsp:txBody>
      <dsp:txXfrm>
        <a:off x="29271" y="748576"/>
        <a:ext cx="3426637" cy="541083"/>
      </dsp:txXfrm>
    </dsp:sp>
    <dsp:sp modelId="{11154529-4746-49A0-8C77-97C6B84CE5D2}">
      <dsp:nvSpPr>
        <dsp:cNvPr id="0" name=""/>
        <dsp:cNvSpPr/>
      </dsp:nvSpPr>
      <dsp:spPr>
        <a:xfrm>
          <a:off x="0" y="1390930"/>
          <a:ext cx="3485179" cy="59962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ITE Case Studies  </a:t>
          </a:r>
          <a:endParaRPr lang="en-US" sz="2500" kern="1200"/>
        </a:p>
      </dsp:txBody>
      <dsp:txXfrm>
        <a:off x="29271" y="1420201"/>
        <a:ext cx="3426637" cy="541083"/>
      </dsp:txXfrm>
    </dsp:sp>
    <dsp:sp modelId="{83F81203-3EA8-41C3-AE4D-ABDF7C1F7C04}">
      <dsp:nvSpPr>
        <dsp:cNvPr id="0" name=""/>
        <dsp:cNvSpPr/>
      </dsp:nvSpPr>
      <dsp:spPr>
        <a:xfrm>
          <a:off x="0" y="2080109"/>
          <a:ext cx="3485179" cy="599625"/>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Enquiry Activity</a:t>
          </a:r>
          <a:endParaRPr lang="en-US" sz="2500" kern="1200"/>
        </a:p>
      </dsp:txBody>
      <dsp:txXfrm>
        <a:off x="29271" y="2109380"/>
        <a:ext cx="3426637" cy="54108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1986" name="Rectangle 2">
            <a:extLst>
              <a:ext uri="{FF2B5EF4-FFF2-40B4-BE49-F238E27FC236}">
                <a16:creationId xmlns:a16="http://schemas.microsoft.com/office/drawing/2014/main" id="{0A52A92D-28F1-6684-41AC-5450750718A6}"/>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GB"/>
          </a:p>
        </p:txBody>
      </p:sp>
      <p:sp>
        <p:nvSpPr>
          <p:cNvPr id="681987" name="Rectangle 3">
            <a:extLst>
              <a:ext uri="{FF2B5EF4-FFF2-40B4-BE49-F238E27FC236}">
                <a16:creationId xmlns:a16="http://schemas.microsoft.com/office/drawing/2014/main" id="{92881981-AFF9-5519-7F30-22810DD3D8CD}"/>
              </a:ext>
            </a:extLst>
          </p:cNvPr>
          <p:cNvSpPr>
            <a:spLocks noGrp="1" noChangeArrowheads="1"/>
          </p:cNvSpPr>
          <p:nvPr>
            <p:ph type="dt" sz="quarter"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GB"/>
          </a:p>
        </p:txBody>
      </p:sp>
      <p:sp>
        <p:nvSpPr>
          <p:cNvPr id="681988" name="Rectangle 4">
            <a:extLst>
              <a:ext uri="{FF2B5EF4-FFF2-40B4-BE49-F238E27FC236}">
                <a16:creationId xmlns:a16="http://schemas.microsoft.com/office/drawing/2014/main" id="{28968364-FE90-0907-AB5F-0A215BD22D60}"/>
              </a:ext>
            </a:extLst>
          </p:cNvPr>
          <p:cNvSpPr>
            <a:spLocks noGrp="1" noChangeArrowheads="1"/>
          </p:cNvSpPr>
          <p:nvPr>
            <p:ph type="ftr" sz="quarter" idx="2"/>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GB"/>
          </a:p>
        </p:txBody>
      </p:sp>
      <p:sp>
        <p:nvSpPr>
          <p:cNvPr id="681989" name="Rectangle 5">
            <a:extLst>
              <a:ext uri="{FF2B5EF4-FFF2-40B4-BE49-F238E27FC236}">
                <a16:creationId xmlns:a16="http://schemas.microsoft.com/office/drawing/2014/main" id="{C472E7DA-9FF0-3E38-AD67-7D72D4777137}"/>
              </a:ext>
            </a:extLst>
          </p:cNvPr>
          <p:cNvSpPr>
            <a:spLocks noGrp="1" noChangeArrowheads="1"/>
          </p:cNvSpPr>
          <p:nvPr>
            <p:ph type="sldNum" sz="quarter" idx="3"/>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4078591-A159-E640-B8A9-5332482F0A12}"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0850" name="Rectangle 2">
            <a:extLst>
              <a:ext uri="{FF2B5EF4-FFF2-40B4-BE49-F238E27FC236}">
                <a16:creationId xmlns:a16="http://schemas.microsoft.com/office/drawing/2014/main" id="{D53116DD-098B-25E7-A948-B0ECA1AC7ACF}"/>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defRPr>
            </a:lvl1pPr>
          </a:lstStyle>
          <a:p>
            <a:pPr>
              <a:defRPr/>
            </a:pPr>
            <a:endParaRPr lang="en-GB"/>
          </a:p>
        </p:txBody>
      </p:sp>
      <p:sp>
        <p:nvSpPr>
          <p:cNvPr id="590851" name="Rectangle 3">
            <a:extLst>
              <a:ext uri="{FF2B5EF4-FFF2-40B4-BE49-F238E27FC236}">
                <a16:creationId xmlns:a16="http://schemas.microsoft.com/office/drawing/2014/main" id="{B24111F1-30FE-11BF-05B9-A8ADBD529D48}"/>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defRPr>
            </a:lvl1pPr>
          </a:lstStyle>
          <a:p>
            <a:pPr>
              <a:defRPr/>
            </a:pPr>
            <a:endParaRPr lang="en-GB"/>
          </a:p>
        </p:txBody>
      </p:sp>
      <p:sp>
        <p:nvSpPr>
          <p:cNvPr id="13316" name="Rectangle 4">
            <a:extLst>
              <a:ext uri="{FF2B5EF4-FFF2-40B4-BE49-F238E27FC236}">
                <a16:creationId xmlns:a16="http://schemas.microsoft.com/office/drawing/2014/main" id="{E8A757E3-C6FC-5349-DB3F-59E3EF9760D1}"/>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90853" name="Rectangle 5">
            <a:extLst>
              <a:ext uri="{FF2B5EF4-FFF2-40B4-BE49-F238E27FC236}">
                <a16:creationId xmlns:a16="http://schemas.microsoft.com/office/drawing/2014/main" id="{9FD1AA41-3FBA-A1A9-B84A-C6024CE69F08}"/>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90854" name="Rectangle 6">
            <a:extLst>
              <a:ext uri="{FF2B5EF4-FFF2-40B4-BE49-F238E27FC236}">
                <a16:creationId xmlns:a16="http://schemas.microsoft.com/office/drawing/2014/main" id="{BFB990E9-0AF7-E2C5-9136-B3532762F5D9}"/>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defRPr>
            </a:lvl1pPr>
          </a:lstStyle>
          <a:p>
            <a:pPr>
              <a:defRPr/>
            </a:pPr>
            <a:endParaRPr lang="en-GB"/>
          </a:p>
        </p:txBody>
      </p:sp>
      <p:sp>
        <p:nvSpPr>
          <p:cNvPr id="590855" name="Rectangle 7">
            <a:extLst>
              <a:ext uri="{FF2B5EF4-FFF2-40B4-BE49-F238E27FC236}">
                <a16:creationId xmlns:a16="http://schemas.microsoft.com/office/drawing/2014/main" id="{4B053D19-0576-58BF-0972-1EF2B95EBF55}"/>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anose="02020603050405020304" pitchFamily="18" charset="0"/>
              </a:defRPr>
            </a:lvl1pPr>
          </a:lstStyle>
          <a:p>
            <a:pPr>
              <a:defRPr/>
            </a:pPr>
            <a:fld id="{CFB9AFE8-A1FD-BA45-BEA1-5878DF3BB5FD}"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rksj.ac.uk/news/2024/graduation-2024/"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digimapforschools.edina.ac.uk/learning-resources/resource/3-world-came-my-place-today.html"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a:solidFill>
                <a:srgbClr val="002060"/>
              </a:solidFill>
              <a:latin typeface="Arial" panose="020B0604020202020204" pitchFamily="34" charset="0"/>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1</a:t>
            </a:fld>
            <a:endParaRPr lang="en-GB" altLang="en-US"/>
          </a:p>
        </p:txBody>
      </p:sp>
    </p:spTree>
    <p:extLst>
      <p:ext uri="{BB962C8B-B14F-4D97-AF65-F5344CB8AC3E}">
        <p14:creationId xmlns:p14="http://schemas.microsoft.com/office/powerpoint/2010/main" val="3820580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6E5B4-0B26-2B83-D0DD-F0CF3525D7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84DC48-AC64-B47C-9060-35EA65ECB2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17307B-C7F3-4368-615D-8B1960362DDC}"/>
              </a:ext>
            </a:extLst>
          </p:cNvPr>
          <p:cNvSpPr>
            <a:spLocks noGrp="1"/>
          </p:cNvSpPr>
          <p:nvPr>
            <p:ph type="body" idx="1"/>
          </p:nvPr>
        </p:nvSpPr>
        <p:spPr/>
        <p:txBody>
          <a:bodyPr/>
          <a:lstStyle/>
          <a:p>
            <a:pPr marL="256540" indent="-256540">
              <a:spcBef>
                <a:spcPct val="20000"/>
              </a:spcBef>
              <a:buFont typeface="Arial"/>
              <a:buChar char="•"/>
            </a:pPr>
            <a:r>
              <a:rPr lang="en-US"/>
              <a:t>These are our broad aims </a:t>
            </a:r>
          </a:p>
          <a:p>
            <a:pPr marL="256540" indent="-256540">
              <a:spcBef>
                <a:spcPct val="20000"/>
              </a:spcBef>
              <a:buFont typeface="Arial"/>
              <a:buChar char="•"/>
            </a:pPr>
            <a:endParaRPr lang="en-US">
              <a:latin typeface="Times New Roman"/>
              <a:cs typeface="Times New Roman"/>
            </a:endParaRPr>
          </a:p>
          <a:p>
            <a:pPr>
              <a:buFont typeface="Arial"/>
              <a:buChar char="•"/>
            </a:pPr>
            <a:r>
              <a:rPr lang="en-US">
                <a:latin typeface="Times New Roman"/>
                <a:cs typeface="Times New Roman"/>
              </a:rPr>
              <a:t>making hi</a:t>
            </a:r>
            <a:r>
              <a:rPr lang="en-US" b="1">
                <a:latin typeface="Times New Roman"/>
                <a:cs typeface="Times New Roman"/>
              </a:rPr>
              <a:t>story relevant to the lives of the children and giving them an improved sense of identity and place through engagement with the ‘real thing</a:t>
            </a:r>
            <a:r>
              <a:rPr lang="en-US">
                <a:latin typeface="Times New Roman"/>
                <a:cs typeface="Times New Roman"/>
              </a:rPr>
              <a:t>’.(Husband, 2016)</a:t>
            </a:r>
          </a:p>
          <a:p>
            <a:pPr>
              <a:buFont typeface="Arial"/>
              <a:buChar char="•"/>
            </a:pPr>
            <a:r>
              <a:rPr lang="en-US">
                <a:latin typeface="Times New Roman"/>
                <a:cs typeface="Times New Roman"/>
              </a:rPr>
              <a:t>Not only is l</a:t>
            </a:r>
            <a:r>
              <a:rPr lang="en-US" b="1">
                <a:latin typeface="Times New Roman"/>
                <a:cs typeface="Times New Roman"/>
              </a:rPr>
              <a:t>ocal history a significant part of the primary National Curriculum</a:t>
            </a:r>
            <a:r>
              <a:rPr lang="en-US">
                <a:latin typeface="Times New Roman"/>
                <a:cs typeface="Times New Roman"/>
              </a:rPr>
              <a:t> but </a:t>
            </a:r>
            <a:r>
              <a:rPr lang="en-US" b="1">
                <a:latin typeface="Times New Roman"/>
                <a:cs typeface="Times New Roman"/>
              </a:rPr>
              <a:t>where we live</a:t>
            </a:r>
            <a:r>
              <a:rPr lang="en-US">
                <a:latin typeface="Times New Roman"/>
                <a:cs typeface="Times New Roman"/>
              </a:rPr>
              <a:t> and grow up is an </a:t>
            </a:r>
            <a:r>
              <a:rPr lang="en-US" b="1">
                <a:latin typeface="Times New Roman"/>
                <a:cs typeface="Times New Roman"/>
              </a:rPr>
              <a:t>important part of who we are.</a:t>
            </a:r>
            <a:r>
              <a:rPr lang="en-US">
                <a:latin typeface="Times New Roman"/>
                <a:cs typeface="Times New Roman"/>
              </a:rPr>
              <a:t> (Husband, 2016)</a:t>
            </a:r>
          </a:p>
          <a:p>
            <a:pPr marL="256540" indent="-256540">
              <a:spcBef>
                <a:spcPct val="20000"/>
              </a:spcBef>
              <a:buFont typeface="Arial"/>
              <a:buChar char="•"/>
            </a:pPr>
            <a:endParaRPr lang="en-US">
              <a:latin typeface="Times New Roman"/>
              <a:cs typeface="Times New Roman"/>
            </a:endParaRPr>
          </a:p>
          <a:p>
            <a:pPr marL="256540" indent="-256540">
              <a:spcBef>
                <a:spcPct val="20000"/>
              </a:spcBef>
              <a:buFont typeface="Arial"/>
              <a:buChar char="•"/>
            </a:pPr>
            <a:r>
              <a:rPr lang="en-GB" b="1"/>
              <a:t>Teaching history </a:t>
            </a:r>
            <a:r>
              <a:rPr lang="en-GB" b="1" i="1"/>
              <a:t>teachers, </a:t>
            </a:r>
            <a:r>
              <a:rPr lang="en-GB" b="1"/>
              <a:t>not history</a:t>
            </a:r>
            <a:endParaRPr lang="en-US">
              <a:latin typeface="Times New Roman"/>
              <a:cs typeface="Times New Roman"/>
            </a:endParaRPr>
          </a:p>
          <a:p>
            <a:endParaRPr lang="en-GB">
              <a:cs typeface="Times New Roman"/>
            </a:endParaRPr>
          </a:p>
        </p:txBody>
      </p:sp>
      <p:sp>
        <p:nvSpPr>
          <p:cNvPr id="4" name="Slide Number Placeholder 3">
            <a:extLst>
              <a:ext uri="{FF2B5EF4-FFF2-40B4-BE49-F238E27FC236}">
                <a16:creationId xmlns:a16="http://schemas.microsoft.com/office/drawing/2014/main" id="{BB04D1AD-581E-36CC-BC79-CF034FA76020}"/>
              </a:ext>
            </a:extLst>
          </p:cNvPr>
          <p:cNvSpPr>
            <a:spLocks noGrp="1"/>
          </p:cNvSpPr>
          <p:nvPr>
            <p:ph type="sldNum" sz="quarter" idx="5"/>
          </p:nvPr>
        </p:nvSpPr>
        <p:spPr/>
        <p:txBody>
          <a:bodyPr/>
          <a:lstStyle/>
          <a:p>
            <a:pPr>
              <a:defRPr/>
            </a:pPr>
            <a:fld id="{CFB9AFE8-A1FD-BA45-BEA1-5878DF3BB5FD}" type="slidenum">
              <a:rPr lang="en-GB" altLang="en-US" smtClean="0"/>
              <a:pPr>
                <a:defRPr/>
              </a:pPr>
              <a:t>11</a:t>
            </a:fld>
            <a:endParaRPr lang="en-GB" altLang="en-US"/>
          </a:p>
        </p:txBody>
      </p:sp>
    </p:spTree>
    <p:extLst>
      <p:ext uri="{BB962C8B-B14F-4D97-AF65-F5344CB8AC3E}">
        <p14:creationId xmlns:p14="http://schemas.microsoft.com/office/powerpoint/2010/main" val="2307561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atin typeface="Times New Roman"/>
              <a:cs typeface="Times New Roman"/>
            </a:endParaRPr>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12</a:t>
            </a:fld>
            <a:endParaRPr lang="en-GB" altLang="en-US"/>
          </a:p>
        </p:txBody>
      </p:sp>
    </p:spTree>
    <p:extLst>
      <p:ext uri="{BB962C8B-B14F-4D97-AF65-F5344CB8AC3E}">
        <p14:creationId xmlns:p14="http://schemas.microsoft.com/office/powerpoint/2010/main" val="1634672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PBP</a:t>
            </a:r>
            <a:r>
              <a:rPr lang="en-GB"/>
              <a:t>- experiential </a:t>
            </a:r>
          </a:p>
          <a:p>
            <a:r>
              <a:rPr lang="en-GB"/>
              <a:t>Teaching </a:t>
            </a:r>
            <a:r>
              <a:rPr lang="en-GB" err="1"/>
              <a:t>PBP</a:t>
            </a:r>
            <a:r>
              <a:rPr lang="en-GB"/>
              <a:t> because it supports local history so well.</a:t>
            </a:r>
          </a:p>
          <a:p>
            <a:r>
              <a:rPr lang="en-GB"/>
              <a:t>Developing pedagogical content knowledge (how to </a:t>
            </a:r>
            <a:r>
              <a:rPr lang="en-GB" err="1"/>
              <a:t>teachthe</a:t>
            </a:r>
            <a:r>
              <a:rPr lang="en-GB"/>
              <a:t> curriculum (Shulman) learn through situated experiences – situated and contextual. Going to the Minster is deeply situated and contextual – can’t have that experience in classroom or anywhere else. They form their ideas of how to teach through the experiences we give them.</a:t>
            </a:r>
          </a:p>
          <a:p>
            <a:r>
              <a:rPr lang="en-GB" b="1"/>
              <a:t>Our challenge is:</a:t>
            </a:r>
          </a:p>
          <a:p>
            <a:r>
              <a:rPr lang="en-GB"/>
              <a:t>Provide situated experiences where they learn primary history.</a:t>
            </a:r>
          </a:p>
          <a:p>
            <a:r>
              <a:rPr lang="en-GB"/>
              <a:t>Need to support them to take a step back and what was that situated experience which helped us learn. </a:t>
            </a:r>
          </a:p>
          <a:p>
            <a:r>
              <a:rPr lang="en-GB"/>
              <a:t>Engage children in </a:t>
            </a:r>
            <a:r>
              <a:rPr lang="en-GB" err="1"/>
              <a:t>PBP</a:t>
            </a:r>
            <a:r>
              <a:rPr lang="en-GB"/>
              <a:t> to create connection, to engage, to enthuse etc. </a:t>
            </a:r>
          </a:p>
          <a:p>
            <a:endParaRPr lang="en-GB"/>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13</a:t>
            </a:fld>
            <a:endParaRPr lang="en-GB" altLang="en-US"/>
          </a:p>
        </p:txBody>
      </p:sp>
    </p:spTree>
    <p:extLst>
      <p:ext uri="{BB962C8B-B14F-4D97-AF65-F5344CB8AC3E}">
        <p14:creationId xmlns:p14="http://schemas.microsoft.com/office/powerpoint/2010/main" val="3325192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14</a:t>
            </a:fld>
            <a:endParaRPr lang="en-GB" altLang="en-US"/>
          </a:p>
        </p:txBody>
      </p:sp>
    </p:spTree>
    <p:extLst>
      <p:ext uri="{BB962C8B-B14F-4D97-AF65-F5344CB8AC3E}">
        <p14:creationId xmlns:p14="http://schemas.microsoft.com/office/powerpoint/2010/main" val="2511559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9668E-FCEA-97C5-7EC7-74050ADDBF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2032F-E8A2-0520-FED2-5FCA50E19E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C0E416-8BC4-A625-48EB-FE63FEC1A937}"/>
              </a:ext>
            </a:extLst>
          </p:cNvPr>
          <p:cNvSpPr>
            <a:spLocks noGrp="1"/>
          </p:cNvSpPr>
          <p:nvPr>
            <p:ph type="body" idx="1"/>
          </p:nvPr>
        </p:nvSpPr>
        <p:spPr/>
        <p:txBody>
          <a:bodyPr/>
          <a:lstStyle/>
          <a:p>
            <a:pPr marL="628650" lvl="1" indent="-171450">
              <a:buFont typeface="Arial"/>
              <a:buChar char="•"/>
            </a:pPr>
            <a:r>
              <a:rPr lang="en-GB" b="1">
                <a:latin typeface="Arial Narrow"/>
              </a:rPr>
              <a:t>Over 50%</a:t>
            </a:r>
            <a:r>
              <a:rPr lang="en-GB">
                <a:latin typeface="Arial Narrow"/>
              </a:rPr>
              <a:t> of YSJ students come from</a:t>
            </a:r>
            <a:r>
              <a:rPr lang="en-GB" b="1">
                <a:latin typeface="Arial Narrow"/>
              </a:rPr>
              <a:t> backgrounds traditionally underrepresented in higher education</a:t>
            </a:r>
            <a:endParaRPr lang="en-US" b="1">
              <a:latin typeface="Arial Narrow"/>
            </a:endParaRPr>
          </a:p>
          <a:p>
            <a:pPr marL="628650" lvl="1" indent="-171450">
              <a:buFont typeface="Arial"/>
              <a:buChar char="•"/>
            </a:pPr>
            <a:r>
              <a:rPr lang="en-GB">
                <a:latin typeface="Times New Roman"/>
                <a:cs typeface="Times New Roman"/>
              </a:rPr>
              <a:t>Many students </a:t>
            </a:r>
            <a:r>
              <a:rPr lang="en-GB" b="1">
                <a:latin typeface="Times New Roman"/>
                <a:cs typeface="Times New Roman"/>
              </a:rPr>
              <a:t>had never been to the Minster. </a:t>
            </a:r>
            <a:endParaRPr lang="en-US" b="1"/>
          </a:p>
          <a:p>
            <a:pPr marL="628650" lvl="1" indent="-171450">
              <a:buFont typeface="Arial"/>
              <a:buChar char="•"/>
            </a:pPr>
            <a:r>
              <a:rPr lang="en-GB">
                <a:latin typeface="Times New Roman"/>
                <a:cs typeface="Times New Roman"/>
              </a:rPr>
              <a:t>Barriers: Cost &amp; sense of</a:t>
            </a:r>
            <a:r>
              <a:rPr lang="en-GB" b="1">
                <a:latin typeface="Times New Roman"/>
                <a:cs typeface="Times New Roman"/>
              </a:rPr>
              <a:t> C</a:t>
            </a:r>
            <a:r>
              <a:rPr lang="en-US" b="1" err="1">
                <a:latin typeface="Arial Narrow"/>
              </a:rPr>
              <a:t>ultural</a:t>
            </a:r>
            <a:r>
              <a:rPr lang="en-US" b="1">
                <a:latin typeface="Arial Narrow"/>
              </a:rPr>
              <a:t> Distance ( Feeling that it is “not for them”) </a:t>
            </a:r>
            <a:endParaRPr lang="en-US" b="1">
              <a:latin typeface="Arial Narrow"/>
              <a:cs typeface="Times New Roman"/>
            </a:endParaRPr>
          </a:p>
          <a:p>
            <a:pPr marL="628650" lvl="1" indent="-171450">
              <a:buFont typeface="Arial"/>
              <a:buChar char="•"/>
            </a:pPr>
            <a:r>
              <a:rPr lang="en-US">
                <a:latin typeface="Times New Roman"/>
                <a:cs typeface="Times New Roman"/>
              </a:rPr>
              <a:t>Help student teachers </a:t>
            </a:r>
            <a:r>
              <a:rPr lang="en-US" b="1">
                <a:latin typeface="Times New Roman"/>
                <a:cs typeface="Times New Roman"/>
              </a:rPr>
              <a:t>develop broader understandings of history in this immersive environment</a:t>
            </a:r>
            <a:r>
              <a:rPr lang="en-US">
                <a:latin typeface="Times New Roman"/>
                <a:cs typeface="Times New Roman"/>
              </a:rPr>
              <a:t> and through this  e</a:t>
            </a:r>
            <a:r>
              <a:rPr lang="en-US" b="1">
                <a:latin typeface="Times New Roman"/>
                <a:cs typeface="Times New Roman"/>
              </a:rPr>
              <a:t>xpanding their cultural horizons.</a:t>
            </a:r>
            <a:r>
              <a:rPr lang="en-US">
                <a:latin typeface="Times New Roman"/>
                <a:cs typeface="Times New Roman"/>
              </a:rPr>
              <a:t> (Hein, 1998; Hooper-Greenhill, 2007)</a:t>
            </a:r>
            <a:endParaRPr lang="en-US"/>
          </a:p>
          <a:p>
            <a:pPr marL="171450" indent="-171450">
              <a:buFont typeface="Arial"/>
              <a:buChar char="•"/>
            </a:pPr>
            <a:endParaRPr lang="en-GB">
              <a:cs typeface="Times New Roman"/>
            </a:endParaRPr>
          </a:p>
          <a:p>
            <a:endParaRPr lang="en-GB">
              <a:cs typeface="Times New Roman"/>
            </a:endParaRPr>
          </a:p>
          <a:p>
            <a:endParaRPr lang="en-GB">
              <a:cs typeface="Times New Roman"/>
            </a:endParaRPr>
          </a:p>
        </p:txBody>
      </p:sp>
      <p:sp>
        <p:nvSpPr>
          <p:cNvPr id="4" name="Slide Number Placeholder 3">
            <a:extLst>
              <a:ext uri="{FF2B5EF4-FFF2-40B4-BE49-F238E27FC236}">
                <a16:creationId xmlns:a16="http://schemas.microsoft.com/office/drawing/2014/main" id="{83FA12CA-2F23-ADED-3F65-04F9558F248B}"/>
              </a:ext>
            </a:extLst>
          </p:cNvPr>
          <p:cNvSpPr>
            <a:spLocks noGrp="1"/>
          </p:cNvSpPr>
          <p:nvPr>
            <p:ph type="sldNum" sz="quarter" idx="5"/>
          </p:nvPr>
        </p:nvSpPr>
        <p:spPr/>
        <p:txBody>
          <a:bodyPr/>
          <a:lstStyle/>
          <a:p>
            <a:pPr>
              <a:defRPr/>
            </a:pPr>
            <a:fld id="{CFB9AFE8-A1FD-BA45-BEA1-5878DF3BB5FD}" type="slidenum">
              <a:rPr lang="en-GB" altLang="en-US" smtClean="0"/>
              <a:pPr>
                <a:defRPr/>
              </a:pPr>
              <a:t>15</a:t>
            </a:fld>
            <a:endParaRPr lang="en-GB" altLang="en-US"/>
          </a:p>
        </p:txBody>
      </p:sp>
    </p:spTree>
    <p:extLst>
      <p:ext uri="{BB962C8B-B14F-4D97-AF65-F5344CB8AC3E}">
        <p14:creationId xmlns:p14="http://schemas.microsoft.com/office/powerpoint/2010/main" val="4134324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E</a:t>
            </a:r>
            <a:r>
              <a:rPr lang="en-US" b="1">
                <a:latin typeface="Calibri"/>
                <a:ea typeface="Calibri"/>
                <a:cs typeface="Calibri"/>
              </a:rPr>
              <a:t>vents beyond living memory  &amp; significant individuals</a:t>
            </a:r>
            <a:r>
              <a:rPr lang="en-US">
                <a:latin typeface="Calibri"/>
                <a:ea typeface="Calibri"/>
                <a:cs typeface="Calibri"/>
              </a:rPr>
              <a:t>– </a:t>
            </a:r>
            <a:r>
              <a:rPr lang="en-US" b="1">
                <a:latin typeface="Calibri"/>
                <a:ea typeface="Calibri"/>
                <a:cs typeface="Calibri"/>
              </a:rPr>
              <a:t>grounded in local stories. </a:t>
            </a:r>
            <a:endParaRPr lang="en-US" b="1">
              <a:ea typeface="Calibri"/>
              <a:cs typeface="Times New Roman" pitchFamily="18" charset="0"/>
            </a:endParaRPr>
          </a:p>
          <a:p>
            <a:r>
              <a:rPr lang="en-US">
                <a:latin typeface="Calibri"/>
                <a:ea typeface="Calibri"/>
                <a:cs typeface="Calibri"/>
              </a:rPr>
              <a:t>For example – we learn about </a:t>
            </a:r>
            <a:r>
              <a:rPr lang="en-US" b="1">
                <a:latin typeface="Calibri"/>
                <a:ea typeface="Calibri"/>
                <a:cs typeface="Calibri"/>
              </a:rPr>
              <a:t>Guy Fawkes </a:t>
            </a:r>
            <a:r>
              <a:rPr lang="en-US">
                <a:latin typeface="Calibri"/>
                <a:ea typeface="Calibri"/>
                <a:cs typeface="Calibri"/>
              </a:rPr>
              <a:t>– from York and baptized here. </a:t>
            </a:r>
            <a:endParaRPr lang="en-US">
              <a:ea typeface="Calibri"/>
              <a:cs typeface="Times New Roman" pitchFamily="18" charset="0"/>
            </a:endParaRPr>
          </a:p>
          <a:p>
            <a:r>
              <a:rPr lang="en-US">
                <a:latin typeface="Calibri"/>
                <a:ea typeface="Calibri"/>
                <a:cs typeface="Calibri"/>
              </a:rPr>
              <a:t>Ma</a:t>
            </a:r>
          </a:p>
          <a:p>
            <a:endParaRPr lang="en-US">
              <a:latin typeface="Calibri"/>
              <a:ea typeface="Calibri"/>
              <a:cs typeface="Calibri"/>
            </a:endParaRPr>
          </a:p>
          <a:p>
            <a:r>
              <a:rPr lang="en-US" b="1">
                <a:latin typeface="Times New Roman"/>
                <a:cs typeface="Times New Roman"/>
              </a:rPr>
              <a:t>Relevant &amp; meaningful </a:t>
            </a:r>
          </a:p>
          <a:p>
            <a:r>
              <a:rPr lang="en-US">
                <a:latin typeface="Calibri"/>
                <a:ea typeface="Calibri"/>
                <a:cs typeface="Calibri"/>
              </a:rPr>
              <a:t>We use images of</a:t>
            </a:r>
            <a:r>
              <a:rPr lang="en-US" b="1">
                <a:latin typeface="Calibri"/>
                <a:ea typeface="Calibri"/>
                <a:cs typeface="Calibri"/>
              </a:rPr>
              <a:t> historical artefacts</a:t>
            </a:r>
            <a:r>
              <a:rPr lang="en-US">
                <a:latin typeface="Calibri"/>
                <a:ea typeface="Calibri"/>
                <a:cs typeface="Calibri"/>
              </a:rPr>
              <a:t> to develop understanding of</a:t>
            </a:r>
            <a:r>
              <a:rPr lang="en-US" b="1">
                <a:latin typeface="Calibri"/>
                <a:ea typeface="Calibri"/>
                <a:cs typeface="Calibri"/>
              </a:rPr>
              <a:t> similarities and differences </a:t>
            </a:r>
            <a:r>
              <a:rPr lang="en-US">
                <a:latin typeface="Calibri"/>
                <a:ea typeface="Calibri"/>
                <a:cs typeface="Calibri"/>
              </a:rPr>
              <a:t>between life in 1605 and now.  </a:t>
            </a:r>
          </a:p>
          <a:p>
            <a:r>
              <a:rPr lang="en-US">
                <a:latin typeface="Calibri"/>
                <a:ea typeface="Calibri"/>
                <a:cs typeface="Calibri"/>
              </a:rPr>
              <a:t>Consider </a:t>
            </a:r>
            <a:r>
              <a:rPr lang="en-US" b="1">
                <a:latin typeface="Calibri"/>
                <a:ea typeface="Calibri"/>
                <a:cs typeface="Calibri"/>
              </a:rPr>
              <a:t>how we learn about the past </a:t>
            </a:r>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a:pPr>
                <a:defRPr/>
              </a:pPr>
              <a:t>16</a:t>
            </a:fld>
            <a:endParaRPr lang="en-GB" altLang="en-US"/>
          </a:p>
        </p:txBody>
      </p:sp>
    </p:spTree>
    <p:extLst>
      <p:ext uri="{BB962C8B-B14F-4D97-AF65-F5344CB8AC3E}">
        <p14:creationId xmlns:p14="http://schemas.microsoft.com/office/powerpoint/2010/main" val="1849012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defRPr/>
            </a:pPr>
            <a:r>
              <a:rPr lang="en-US"/>
              <a:t>Stop, pause, look around. Sense of awe and wonder</a:t>
            </a:r>
          </a:p>
          <a:p>
            <a:pPr marL="171450" indent="-171450">
              <a:buFont typeface="Arial"/>
              <a:buChar char="•"/>
              <a:defRPr/>
            </a:pPr>
            <a:r>
              <a:rPr lang="en-US"/>
              <a:t>Consider emotional response. Grounds students in the place and present moment </a:t>
            </a:r>
          </a:p>
          <a:p>
            <a:pPr marL="171450" indent="-171450">
              <a:buFont typeface="Arial"/>
              <a:buChar char="•"/>
              <a:defRPr/>
            </a:pPr>
            <a:r>
              <a:rPr lang="en-US"/>
              <a:t>helps them feel the significance of the place</a:t>
            </a:r>
          </a:p>
          <a:p>
            <a:pPr marL="171450" indent="-171450">
              <a:buFont typeface="Arial"/>
              <a:buChar char="•"/>
              <a:defRPr/>
            </a:pPr>
            <a:r>
              <a:rPr lang="en-US"/>
              <a:t>Deepens connections &amp; begin to see the place as meaningful</a:t>
            </a:r>
          </a:p>
          <a:p>
            <a:pPr marL="171450" indent="-171450">
              <a:buFont typeface="Arial"/>
              <a:buChar char="•"/>
              <a:defRPr/>
            </a:pPr>
            <a:r>
              <a:rPr lang="en-US"/>
              <a:t>Activates curiosity &amp; student led inquiry </a:t>
            </a:r>
          </a:p>
          <a:p>
            <a:pPr marL="171450" indent="-171450">
              <a:buFont typeface="Arial"/>
              <a:buChar char="•"/>
              <a:defRPr/>
            </a:pPr>
            <a:r>
              <a:rPr lang="en-US"/>
              <a:t>Can help develop feelings of respect and care </a:t>
            </a:r>
          </a:p>
          <a:p>
            <a:pPr marL="0" marR="0" lvl="0" indent="0" algn="l" defTabSz="914400">
              <a:lnSpc>
                <a:spcPct val="100000"/>
              </a:lnSpc>
              <a:spcBef>
                <a:spcPct val="0"/>
              </a:spcBef>
              <a:spcAft>
                <a:spcPct val="0"/>
              </a:spcAft>
              <a:buClrTx/>
              <a:buSzTx/>
              <a:buFontTx/>
              <a:buNone/>
              <a:tabLst/>
              <a:defRPr/>
            </a:pPr>
            <a:endParaRPr lang="en-US">
              <a:latin typeface="Calibri"/>
              <a:ea typeface="Calibri"/>
              <a:cs typeface="Calibri"/>
            </a:endParaRPr>
          </a:p>
          <a:p>
            <a:endParaRPr lang="en-GB">
              <a:ea typeface="Calibri"/>
              <a:cs typeface="Times New Roman" pitchFamily="18" charset="0"/>
            </a:endParaRPr>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17</a:t>
            </a:fld>
            <a:endParaRPr lang="en-GB" altLang="en-US"/>
          </a:p>
        </p:txBody>
      </p:sp>
    </p:spTree>
    <p:extLst>
      <p:ext uri="{BB962C8B-B14F-4D97-AF65-F5344CB8AC3E}">
        <p14:creationId xmlns:p14="http://schemas.microsoft.com/office/powerpoint/2010/main" val="28293043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BEA42-E9A3-7052-C6B5-8643BEB606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8971E3-2C1F-7198-7557-D1F0DB7D7E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DCD910-F8A8-7247-06AC-522788EC9BF6}"/>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200">
                <a:solidFill>
                  <a:srgbClr val="000000"/>
                </a:solidFill>
                <a:latin typeface="Calibri"/>
                <a:ea typeface="Calibri"/>
                <a:cs typeface="Calibri"/>
              </a:rPr>
              <a:t>Every place is built on </a:t>
            </a:r>
            <a:r>
              <a:rPr lang="en-US" sz="1200" b="1">
                <a:solidFill>
                  <a:srgbClr val="000000"/>
                </a:solidFill>
                <a:latin typeface="Calibri"/>
                <a:ea typeface="Calibri"/>
                <a:cs typeface="Calibri"/>
              </a:rPr>
              <a:t>layers of time</a:t>
            </a:r>
            <a:endParaRPr lang="en-US">
              <a:latin typeface="Calibri"/>
              <a:ea typeface="Calibri"/>
              <a:cs typeface="Calibri"/>
            </a:endParaRPr>
          </a:p>
          <a:p>
            <a:endParaRPr lang="en-US" b="1">
              <a:latin typeface="Calibri"/>
              <a:ea typeface="Calibri"/>
              <a:cs typeface="Calibri"/>
            </a:endParaRPr>
          </a:p>
          <a:p>
            <a:endParaRPr lang="en-US" b="1">
              <a:latin typeface="Times New Roman"/>
              <a:cs typeface="Times New Roman"/>
            </a:endParaRPr>
          </a:p>
          <a:p>
            <a:r>
              <a:rPr lang="en-US" b="1">
                <a:latin typeface="Calibri"/>
                <a:ea typeface="Calibri"/>
                <a:cs typeface="Calibri"/>
              </a:rPr>
              <a:t>Focus on Key artefacts: </a:t>
            </a:r>
          </a:p>
          <a:p>
            <a:endParaRPr lang="en-US"/>
          </a:p>
          <a:p>
            <a:r>
              <a:rPr lang="en-US" b="1">
                <a:latin typeface="Times New Roman"/>
                <a:cs typeface="Times New Roman"/>
              </a:rPr>
              <a:t>Through these specific local stories we can make links outwards. </a:t>
            </a:r>
            <a:endParaRPr lang="en-US">
              <a:latin typeface="Times New Roman"/>
              <a:cs typeface="Times New Roman"/>
            </a:endParaRPr>
          </a:p>
          <a:p>
            <a:r>
              <a:rPr lang="en-US" b="1">
                <a:latin typeface="Times New Roman"/>
                <a:cs typeface="Times New Roman"/>
              </a:rPr>
              <a:t>Unique, story of the this place connects to a larger, national narrative.</a:t>
            </a:r>
            <a:endParaRPr lang="en-US"/>
          </a:p>
          <a:p>
            <a:r>
              <a:rPr lang="en-US" b="1">
                <a:latin typeface="Times New Roman"/>
                <a:ea typeface="Calibri"/>
                <a:cs typeface="Times New Roman"/>
              </a:rPr>
              <a:t>Tell the story about the history of Britian through these items. </a:t>
            </a:r>
          </a:p>
          <a:p>
            <a:endParaRPr lang="en-US" b="1">
              <a:latin typeface="Calibri"/>
              <a:ea typeface="Calibri"/>
              <a:cs typeface="Calibri"/>
            </a:endParaRPr>
          </a:p>
          <a:p>
            <a:endParaRPr lang="en-US" b="1">
              <a:latin typeface="Calibri"/>
              <a:ea typeface="Calibri"/>
              <a:cs typeface="Calibri"/>
            </a:endParaRPr>
          </a:p>
          <a:p>
            <a:r>
              <a:rPr lang="en-US" b="1">
                <a:latin typeface="Calibri"/>
                <a:ea typeface="Calibri"/>
                <a:cs typeface="Calibri"/>
              </a:rPr>
              <a:t>Roman remains York Minster- site of the HQ of Roman fortress with a large basilica. </a:t>
            </a:r>
            <a:r>
              <a:rPr lang="en-US">
                <a:latin typeface="Times New Roman"/>
                <a:ea typeface="Calibri"/>
                <a:cs typeface="Times New Roman"/>
              </a:rPr>
              <a:t>Constantine</a:t>
            </a:r>
            <a:r>
              <a:rPr lang="en-US">
                <a:latin typeface="Times New Roman"/>
                <a:cs typeface="Times New Roman"/>
              </a:rPr>
              <a:t> proclaimed the next Emperor here. The remains of the fortress are still visible in the Undercroft, alongside artefacts from the period</a:t>
            </a:r>
          </a:p>
          <a:p>
            <a:endParaRPr lang="en-US">
              <a:latin typeface="Times New Roman"/>
              <a:ea typeface="Calibri"/>
              <a:cs typeface="Times New Roman"/>
            </a:endParaRPr>
          </a:p>
          <a:p>
            <a:r>
              <a:rPr lang="en-US" b="1">
                <a:latin typeface="Times New Roman"/>
                <a:ea typeface="Calibri"/>
                <a:cs typeface="Times New Roman"/>
              </a:rPr>
              <a:t>Anglo-Saxon Coin-</a:t>
            </a:r>
            <a:r>
              <a:rPr lang="en-US">
                <a:latin typeface="Times New Roman"/>
                <a:ea typeface="Calibri"/>
                <a:cs typeface="Times New Roman"/>
              </a:rPr>
              <a:t> First minster built on this site. </a:t>
            </a:r>
            <a:r>
              <a:rPr lang="en-US">
                <a:latin typeface="Times New Roman"/>
                <a:cs typeface="Times New Roman"/>
              </a:rPr>
              <a:t>This ninth-century coin providing evidence for a mint very nearby The presence of a mint confirms York’s position of power and authority in the Anglo Saxon Kingdom of Northumbria and, the country, </a:t>
            </a:r>
          </a:p>
          <a:p>
            <a:endParaRPr lang="en-US" b="1">
              <a:latin typeface="Times New Roman"/>
              <a:ea typeface="Calibri"/>
              <a:cs typeface="Times New Roman"/>
            </a:endParaRPr>
          </a:p>
          <a:p>
            <a:r>
              <a:rPr lang="en-US" b="1">
                <a:latin typeface="Times New Roman"/>
                <a:ea typeface="Calibri"/>
                <a:cs typeface="Times New Roman"/>
              </a:rPr>
              <a:t>Viking Horn of Ulf</a:t>
            </a:r>
            <a:r>
              <a:rPr lang="en-US">
                <a:latin typeface="Times New Roman"/>
                <a:ea typeface="Calibri"/>
                <a:cs typeface="Times New Roman"/>
              </a:rPr>
              <a:t> – Minster survived Viking invasion.1,000-year-old</a:t>
            </a:r>
            <a:r>
              <a:rPr lang="en-US">
                <a:latin typeface="Times New Roman"/>
                <a:cs typeface="Times New Roman"/>
              </a:rPr>
              <a:t> elaborately carved elephant tusk, gifted to the cathedral by Viking lord Ulf. </a:t>
            </a:r>
          </a:p>
          <a:p>
            <a:endParaRPr lang="en-US">
              <a:latin typeface="Times New Roman"/>
              <a:ea typeface="Calibri"/>
              <a:cs typeface="Times New Roman"/>
            </a:endParaRPr>
          </a:p>
          <a:p>
            <a:r>
              <a:rPr lang="en-US" b="1">
                <a:latin typeface="Times New Roman"/>
                <a:cs typeface="Times New Roman"/>
              </a:rPr>
              <a:t>Quire screen</a:t>
            </a:r>
            <a:r>
              <a:rPr lang="en-US">
                <a:latin typeface="Times New Roman"/>
                <a:cs typeface="Times New Roman"/>
              </a:rPr>
              <a:t>  -Present </a:t>
            </a:r>
            <a:r>
              <a:rPr lang="en-US" err="1">
                <a:latin typeface="Times New Roman"/>
                <a:cs typeface="Times New Roman"/>
              </a:rPr>
              <a:t>buiding</a:t>
            </a:r>
            <a:r>
              <a:rPr lang="en-US">
                <a:latin typeface="Times New Roman"/>
                <a:cs typeface="Times New Roman"/>
              </a:rPr>
              <a:t> </a:t>
            </a:r>
            <a:r>
              <a:rPr lang="en-US" b="1">
                <a:latin typeface="Times New Roman"/>
                <a:cs typeface="Times New Roman"/>
              </a:rPr>
              <a:t>took 250 years.</a:t>
            </a:r>
            <a:r>
              <a:rPr lang="en-US">
                <a:latin typeface="Times New Roman"/>
                <a:cs typeface="Times New Roman"/>
              </a:rPr>
              <a:t> It was completed in 1472. It became a major </a:t>
            </a:r>
            <a:r>
              <a:rPr lang="en-US" err="1">
                <a:latin typeface="Times New Roman"/>
                <a:cs typeface="Times New Roman"/>
              </a:rPr>
              <a:t>centre</a:t>
            </a:r>
            <a:r>
              <a:rPr lang="en-US">
                <a:latin typeface="Times New Roman"/>
                <a:cs typeface="Times New Roman"/>
              </a:rPr>
              <a:t> for Christianity in the north of England.</a:t>
            </a:r>
            <a:endParaRPr lang="en-US">
              <a:latin typeface="Times New Roman"/>
              <a:ea typeface="Calibri"/>
              <a:cs typeface="Times New Roman"/>
            </a:endParaRPr>
          </a:p>
          <a:p>
            <a:r>
              <a:rPr lang="en-US">
                <a:latin typeface="Times New Roman"/>
                <a:cs typeface="Times New Roman"/>
              </a:rPr>
              <a:t>Screen shows fifteen stone king statues from William I to Henry IV.</a:t>
            </a:r>
            <a:endParaRPr lang="en-US" b="1">
              <a:latin typeface="Times New Roman"/>
              <a:ea typeface="Calibri"/>
              <a:cs typeface="Times New Roman"/>
            </a:endParaRPr>
          </a:p>
          <a:p>
            <a:endParaRPr lang="en-US">
              <a:latin typeface="Times New Roman"/>
              <a:ea typeface="Calibri"/>
              <a:cs typeface="Times New Roman"/>
            </a:endParaRPr>
          </a:p>
          <a:p>
            <a:r>
              <a:rPr lang="en-US" b="1">
                <a:latin typeface="Times New Roman"/>
                <a:ea typeface="Calibri"/>
                <a:cs typeface="Times New Roman"/>
              </a:rPr>
              <a:t>Rose Window </a:t>
            </a:r>
            <a:r>
              <a:rPr lang="en-US">
                <a:latin typeface="Times New Roman"/>
                <a:ea typeface="Calibri"/>
                <a:cs typeface="Times New Roman"/>
              </a:rPr>
              <a:t>- Commissioned to mark the end of the war of the Roses. Symbolic of the Tudor royal family. </a:t>
            </a:r>
          </a:p>
          <a:p>
            <a:endParaRPr lang="en-US">
              <a:latin typeface="Times New Roman"/>
              <a:ea typeface="Calibri"/>
              <a:cs typeface="Times New Roman"/>
            </a:endParaRPr>
          </a:p>
          <a:p>
            <a:r>
              <a:rPr lang="en-US" b="1">
                <a:latin typeface="Times New Roman"/>
                <a:ea typeface="Calibri"/>
                <a:cs typeface="Times New Roman"/>
              </a:rPr>
              <a:t>Ceiling bosses-</a:t>
            </a:r>
            <a:r>
              <a:rPr lang="en-US">
                <a:latin typeface="Times New Roman"/>
                <a:ea typeface="Calibri"/>
                <a:cs typeface="Times New Roman"/>
              </a:rPr>
              <a:t>  </a:t>
            </a:r>
            <a:r>
              <a:rPr lang="en-US" err="1">
                <a:latin typeface="Times New Roman"/>
                <a:ea typeface="Calibri"/>
                <a:cs typeface="Times New Roman"/>
              </a:rPr>
              <a:t>Devestating</a:t>
            </a:r>
            <a:r>
              <a:rPr lang="en-US">
                <a:latin typeface="Times New Roman"/>
                <a:ea typeface="Calibri"/>
                <a:cs typeface="Times New Roman"/>
              </a:rPr>
              <a:t> fire in 1984 – the Minster was struck by lightening, </a:t>
            </a:r>
            <a:r>
              <a:rPr lang="en-US" b="1" i="1">
                <a:latin typeface="Times New Roman"/>
                <a:cs typeface="Times New Roman"/>
              </a:rPr>
              <a:t>Boss:</a:t>
            </a:r>
            <a:r>
              <a:rPr lang="en-US" i="1">
                <a:latin typeface="Times New Roman"/>
                <a:cs typeface="Times New Roman"/>
              </a:rPr>
              <a:t> A wooden or stone carving on the ceiling that pins the beams together and covers the join. </a:t>
            </a:r>
            <a:r>
              <a:rPr lang="en-US">
                <a:latin typeface="Times New Roman"/>
                <a:cs typeface="Times New Roman"/>
              </a:rPr>
              <a:t>When the roof was rebuilt, the children’s </a:t>
            </a:r>
            <a:r>
              <a:rPr lang="en-US" err="1">
                <a:latin typeface="Times New Roman"/>
                <a:cs typeface="Times New Roman"/>
              </a:rPr>
              <a:t>programme</a:t>
            </a:r>
            <a:r>
              <a:rPr lang="en-US">
                <a:latin typeface="Times New Roman"/>
                <a:cs typeface="Times New Roman"/>
              </a:rPr>
              <a:t> Blue Peter launched an appeal for children to design new roof bosses. Make connections with Great Fire of London. Also, changes in living memory- fire service, Children's TV/entertainment. </a:t>
            </a:r>
          </a:p>
          <a:p>
            <a:endParaRPr lang="en-US">
              <a:latin typeface="Times New Roman"/>
              <a:ea typeface="Calibri"/>
              <a:cs typeface="Times New Roman"/>
            </a:endParaRPr>
          </a:p>
          <a:p>
            <a:endParaRPr lang="en-US" b="1">
              <a:latin typeface="Calibri"/>
              <a:ea typeface="Calibri"/>
              <a:cs typeface="Calibri"/>
            </a:endParaRPr>
          </a:p>
        </p:txBody>
      </p:sp>
      <p:sp>
        <p:nvSpPr>
          <p:cNvPr id="4" name="Slide Number Placeholder 3">
            <a:extLst>
              <a:ext uri="{FF2B5EF4-FFF2-40B4-BE49-F238E27FC236}">
                <a16:creationId xmlns:a16="http://schemas.microsoft.com/office/drawing/2014/main" id="{247A4219-821B-A986-7FA4-EF5A88A2592D}"/>
              </a:ext>
            </a:extLst>
          </p:cNvPr>
          <p:cNvSpPr>
            <a:spLocks noGrp="1"/>
          </p:cNvSpPr>
          <p:nvPr>
            <p:ph type="sldNum" sz="quarter" idx="5"/>
          </p:nvPr>
        </p:nvSpPr>
        <p:spPr/>
        <p:txBody>
          <a:bodyPr/>
          <a:lstStyle/>
          <a:p>
            <a:pPr>
              <a:defRPr/>
            </a:pPr>
            <a:fld id="{CFB9AFE8-A1FD-BA45-BEA1-5878DF3BB5FD}" type="slidenum">
              <a:rPr lang="en-GB" altLang="en-US" smtClean="0"/>
              <a:pPr>
                <a:defRPr/>
              </a:pPr>
              <a:t>18</a:t>
            </a:fld>
            <a:endParaRPr lang="en-GB" altLang="en-US"/>
          </a:p>
        </p:txBody>
      </p:sp>
    </p:spTree>
    <p:extLst>
      <p:ext uri="{BB962C8B-B14F-4D97-AF65-F5344CB8AC3E}">
        <p14:creationId xmlns:p14="http://schemas.microsoft.com/office/powerpoint/2010/main" val="888191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C30E4-7E09-1E34-0983-698DB28390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616799-6530-C98C-6469-0C27B1ABEF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B4BAA1-56FD-6780-FAC9-E5F4E798F916}"/>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200">
                <a:solidFill>
                  <a:srgbClr val="000000"/>
                </a:solidFill>
                <a:latin typeface="Calibri"/>
                <a:ea typeface="Calibri"/>
                <a:cs typeface="Calibri"/>
              </a:rPr>
              <a:t>Every place is built on </a:t>
            </a:r>
            <a:r>
              <a:rPr lang="en-US" sz="1200" b="1">
                <a:solidFill>
                  <a:srgbClr val="000000"/>
                </a:solidFill>
                <a:latin typeface="Calibri"/>
                <a:ea typeface="Calibri"/>
                <a:cs typeface="Calibri"/>
              </a:rPr>
              <a:t>layers of time</a:t>
            </a:r>
            <a:endParaRPr lang="en-US">
              <a:latin typeface="Calibri"/>
              <a:ea typeface="Calibri"/>
              <a:cs typeface="Calibri"/>
            </a:endParaRPr>
          </a:p>
          <a:p>
            <a:endParaRPr lang="en-US" b="1">
              <a:latin typeface="Calibri"/>
              <a:ea typeface="Calibri"/>
              <a:cs typeface="Calibri"/>
            </a:endParaRPr>
          </a:p>
          <a:p>
            <a:r>
              <a:rPr lang="en-US" b="1">
                <a:latin typeface="Times New Roman"/>
                <a:cs typeface="Times New Roman"/>
              </a:rPr>
              <a:t>We develop student teachers' substantive knowledge of the Minster on site</a:t>
            </a:r>
            <a:endParaRPr lang="en-US">
              <a:latin typeface="Times New Roman"/>
              <a:cs typeface="Times New Roman"/>
            </a:endParaRPr>
          </a:p>
          <a:p>
            <a:endParaRPr lang="en-US" b="1">
              <a:latin typeface="Calibri"/>
              <a:ea typeface="Calibri"/>
              <a:cs typeface="Calibri"/>
            </a:endParaRPr>
          </a:p>
          <a:p>
            <a:r>
              <a:rPr lang="en-US" b="1">
                <a:latin typeface="Calibri"/>
                <a:ea typeface="Calibri"/>
                <a:cs typeface="Calibri"/>
              </a:rPr>
              <a:t>In groups, students are given one of these areas to focus on. They have to plan and deliver a learning activity for another group at the Minster </a:t>
            </a:r>
            <a:endParaRPr lang="en-US">
              <a:latin typeface="Times New Roman"/>
              <a:ea typeface="Calibri"/>
              <a:cs typeface="Times New Roman"/>
            </a:endParaRPr>
          </a:p>
          <a:p>
            <a:r>
              <a:rPr lang="en-US" b="1">
                <a:latin typeface="Calibri"/>
                <a:ea typeface="Calibri"/>
                <a:cs typeface="Calibri"/>
              </a:rPr>
              <a:t>They need to consider</a:t>
            </a:r>
            <a:endParaRPr lang="en-US"/>
          </a:p>
          <a:p>
            <a:pPr marL="285750" indent="-285750">
              <a:buFont typeface="Arial"/>
              <a:buChar char="•"/>
            </a:pPr>
            <a:r>
              <a:rPr lang="en-US">
                <a:latin typeface="Times New Roman"/>
                <a:cs typeface="Times New Roman"/>
              </a:rPr>
              <a:t>Learning focus </a:t>
            </a:r>
          </a:p>
          <a:p>
            <a:pPr marL="285750" indent="-285750">
              <a:buFont typeface="Arial"/>
              <a:buChar char="•"/>
            </a:pPr>
            <a:r>
              <a:rPr lang="en-US">
                <a:latin typeface="Times New Roman"/>
                <a:cs typeface="Times New Roman"/>
              </a:rPr>
              <a:t>Key questions &amp; knowledge</a:t>
            </a:r>
            <a:endParaRPr lang="en-US">
              <a:cs typeface="Times New Roman"/>
            </a:endParaRPr>
          </a:p>
          <a:p>
            <a:pPr marL="285750" indent="-285750">
              <a:buFont typeface="Arial"/>
              <a:buChar char="•"/>
            </a:pPr>
            <a:r>
              <a:rPr lang="en-US">
                <a:latin typeface="Times New Roman"/>
                <a:cs typeface="Times New Roman"/>
              </a:rPr>
              <a:t>Historical concepts </a:t>
            </a:r>
            <a:endParaRPr lang="en-US">
              <a:latin typeface="Times New Roman"/>
              <a:ea typeface="Calibri"/>
              <a:cs typeface="Times New Roman"/>
            </a:endParaRPr>
          </a:p>
          <a:p>
            <a:endParaRPr lang="en-US">
              <a:latin typeface="Calibri"/>
              <a:ea typeface="Calibri"/>
              <a:cs typeface="Calibri"/>
            </a:endParaRPr>
          </a:p>
          <a:p>
            <a:pPr>
              <a:buFont typeface="Arial"/>
            </a:pPr>
            <a:r>
              <a:rPr lang="en-US" b="1">
                <a:latin typeface="Calibri"/>
                <a:ea typeface="Calibri"/>
                <a:cs typeface="Calibri"/>
              </a:rPr>
              <a:t>Activities help student teachers develop their understanding of h</a:t>
            </a:r>
            <a:r>
              <a:rPr lang="en-US">
                <a:latin typeface="Calibri"/>
                <a:ea typeface="Calibri"/>
                <a:cs typeface="Calibri"/>
              </a:rPr>
              <a:t>ow they can:</a:t>
            </a:r>
            <a:endParaRPr lang="en-US">
              <a:ea typeface="Calibri"/>
              <a:cs typeface="Times New Roman"/>
            </a:endParaRPr>
          </a:p>
          <a:p>
            <a:pPr marL="285750" indent="-285750">
              <a:buFont typeface="Arial"/>
              <a:buChar char="•"/>
            </a:pPr>
            <a:r>
              <a:rPr lang="en-US">
                <a:latin typeface="Calibri"/>
                <a:ea typeface="Calibri"/>
                <a:cs typeface="Calibri"/>
              </a:rPr>
              <a:t>use historical buildings and artefacts to spark curiosity and learn about the past</a:t>
            </a:r>
            <a:endParaRPr lang="en-US">
              <a:cs typeface="Times New Roman"/>
            </a:endParaRPr>
          </a:p>
          <a:p>
            <a:pPr marL="285750" indent="-285750">
              <a:buFont typeface="Arial"/>
              <a:buChar char="•"/>
            </a:pPr>
            <a:r>
              <a:rPr lang="en-US">
                <a:latin typeface="Calibri"/>
                <a:ea typeface="Calibri"/>
                <a:cs typeface="Calibri"/>
              </a:rPr>
              <a:t>Teach historical concepts e.g. significance of the Rose window</a:t>
            </a:r>
          </a:p>
          <a:p>
            <a:pPr marL="285750" indent="-285750">
              <a:buFont typeface="Arial"/>
              <a:buChar char="•"/>
            </a:pPr>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E2A57269-9EF7-E158-B1DB-3BB9C2C7C883}"/>
              </a:ext>
            </a:extLst>
          </p:cNvPr>
          <p:cNvSpPr>
            <a:spLocks noGrp="1"/>
          </p:cNvSpPr>
          <p:nvPr>
            <p:ph type="sldNum" sz="quarter" idx="5"/>
          </p:nvPr>
        </p:nvSpPr>
        <p:spPr/>
        <p:txBody>
          <a:bodyPr/>
          <a:lstStyle/>
          <a:p>
            <a:pPr>
              <a:defRPr/>
            </a:pPr>
            <a:fld id="{CFB9AFE8-A1FD-BA45-BEA1-5878DF3BB5FD}" type="slidenum">
              <a:rPr lang="en-GB" altLang="en-US" smtClean="0"/>
              <a:pPr>
                <a:defRPr/>
              </a:pPr>
              <a:t>19</a:t>
            </a:fld>
            <a:endParaRPr lang="en-GB" altLang="en-US"/>
          </a:p>
        </p:txBody>
      </p:sp>
    </p:spTree>
    <p:extLst>
      <p:ext uri="{BB962C8B-B14F-4D97-AF65-F5344CB8AC3E}">
        <p14:creationId xmlns:p14="http://schemas.microsoft.com/office/powerpoint/2010/main" val="2207980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Times New Roman"/>
                <a:cs typeface="Times New Roman"/>
                <a:hlinkClick r:id="rId3"/>
              </a:rPr>
              <a:t>Graduation 2024 | York St John University</a:t>
            </a:r>
            <a:endParaRPr lang="en-GB">
              <a:latin typeface="Times New Roman"/>
              <a:cs typeface="Times New Roman"/>
            </a:endParaRPr>
          </a:p>
          <a:p>
            <a:endParaRPr lang="en-GB">
              <a:cs typeface="Times New Roman"/>
            </a:endParaRPr>
          </a:p>
          <a:p>
            <a:r>
              <a:rPr lang="en-US" b="1">
                <a:latin typeface="Times New Roman"/>
                <a:cs typeface="Times New Roman"/>
              </a:rPr>
              <a:t>Connection, belonging and community through place-based pedagogies</a:t>
            </a:r>
            <a:endParaRPr lang="en-GB">
              <a:latin typeface="Times New Roman"/>
              <a:cs typeface="Times New Roman"/>
            </a:endParaRPr>
          </a:p>
          <a:p>
            <a:endParaRPr lang="en-US" b="1">
              <a:latin typeface="Times New Roman"/>
              <a:cs typeface="Times New Roman"/>
            </a:endParaRPr>
          </a:p>
          <a:p>
            <a:endParaRPr lang="en-US" b="1">
              <a:latin typeface="Times New Roman"/>
              <a:cs typeface="Times New Roman"/>
            </a:endParaRPr>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20</a:t>
            </a:fld>
            <a:endParaRPr lang="en-GB" altLang="en-US"/>
          </a:p>
        </p:txBody>
      </p:sp>
    </p:spTree>
    <p:extLst>
      <p:ext uri="{BB962C8B-B14F-4D97-AF65-F5344CB8AC3E}">
        <p14:creationId xmlns:p14="http://schemas.microsoft.com/office/powerpoint/2010/main" val="2748811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defRPr/>
            </a:pPr>
            <a:r>
              <a:rPr lang="en-US">
                <a:solidFill>
                  <a:srgbClr val="000000"/>
                </a:solidFill>
                <a:latin typeface="Times New Roman"/>
                <a:cs typeface="Times New Roman"/>
              </a:rPr>
              <a:t>connection to place –what does it mean to you?</a:t>
            </a:r>
            <a:endParaRPr lang="en-US">
              <a:latin typeface="Times New Roman"/>
              <a:cs typeface="Times New Roman"/>
            </a:endParaRPr>
          </a:p>
          <a:p>
            <a:pPr>
              <a:spcBef>
                <a:spcPts val="0"/>
              </a:spcBef>
              <a:spcAft>
                <a:spcPts val="0"/>
              </a:spcAft>
              <a:defRPr/>
            </a:pPr>
            <a:endParaRPr lang="en-US">
              <a:solidFill>
                <a:srgbClr val="000000"/>
              </a:solidFill>
              <a:latin typeface="Times New Roman"/>
              <a:cs typeface="Times New Roman"/>
            </a:endParaRPr>
          </a:p>
          <a:p>
            <a:pPr>
              <a:spcBef>
                <a:spcPts val="0"/>
              </a:spcBef>
              <a:spcAft>
                <a:spcPts val="0"/>
              </a:spcAft>
              <a:defRPr/>
            </a:pPr>
            <a:r>
              <a:rPr lang="en-US" b="1">
                <a:solidFill>
                  <a:srgbClr val="000000"/>
                </a:solidFill>
                <a:latin typeface="Times New Roman"/>
                <a:cs typeface="Times New Roman"/>
              </a:rPr>
              <a:t>Jen </a:t>
            </a:r>
            <a:endParaRPr lang="en-US">
              <a:solidFill>
                <a:srgbClr val="000000"/>
              </a:solidFill>
              <a:latin typeface="Times New Roman"/>
              <a:ea typeface="Calibri"/>
              <a:cs typeface="Times New Roman"/>
            </a:endParaRPr>
          </a:p>
          <a:p>
            <a:pPr>
              <a:spcBef>
                <a:spcPts val="0"/>
              </a:spcBef>
              <a:spcAft>
                <a:spcPts val="0"/>
              </a:spcAft>
              <a:defRPr/>
            </a:pPr>
            <a:r>
              <a:rPr lang="en-US">
                <a:solidFill>
                  <a:srgbClr val="000000"/>
                </a:solidFill>
                <a:latin typeface="Calibri"/>
                <a:ea typeface="Calibri"/>
                <a:cs typeface="Calibri"/>
              </a:rPr>
              <a:t>––</a:t>
            </a:r>
            <a:r>
              <a:rPr lang="en-US" sz="1200" b="0" i="0">
                <a:solidFill>
                  <a:srgbClr val="000000"/>
                </a:solidFill>
                <a:effectLst/>
                <a:latin typeface="Calibri"/>
                <a:ea typeface="Calibri"/>
                <a:cs typeface="Calibri"/>
              </a:rPr>
              <a:t> excitement, novelty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a:solidFill>
                <a:srgbClr val="000000"/>
              </a:solidFill>
              <a:effectLst/>
              <a:latin typeface="Calibri" panose="020F0502020204030204" pitchFamily="34" charset="0"/>
            </a:endParaRPr>
          </a:p>
          <a:p>
            <a:pPr eaLnBrk="1" fontAlgn="auto" hangingPunct="1">
              <a:spcBef>
                <a:spcPts val="0"/>
              </a:spcBef>
              <a:spcAft>
                <a:spcPts val="0"/>
              </a:spcAft>
              <a:defRPr/>
            </a:pPr>
            <a:r>
              <a:rPr lang="en-US" sz="1200" b="1" i="0">
                <a:solidFill>
                  <a:srgbClr val="000000"/>
                </a:solidFill>
                <a:effectLst/>
                <a:latin typeface="Calibri"/>
                <a:ea typeface="Calibri"/>
                <a:cs typeface="Calibri"/>
              </a:rPr>
              <a:t>Steph </a:t>
            </a:r>
            <a:endParaRPr lang="en-US" b="1">
              <a:solidFill>
                <a:srgbClr val="000000"/>
              </a:solidFill>
              <a:latin typeface="Calibri"/>
              <a:ea typeface="Calibri"/>
              <a:cs typeface="Calibri"/>
            </a:endParaRPr>
          </a:p>
          <a:p>
            <a:pPr marL="285750" indent="-285750">
              <a:spcBef>
                <a:spcPts val="0"/>
              </a:spcBef>
              <a:spcAft>
                <a:spcPts val="0"/>
              </a:spcAft>
              <a:buFont typeface="Calibri"/>
              <a:buChar char="-"/>
              <a:defRPr/>
            </a:pPr>
            <a:r>
              <a:rPr lang="en-US">
                <a:solidFill>
                  <a:srgbClr val="000000"/>
                </a:solidFill>
                <a:latin typeface="Times New Roman"/>
                <a:cs typeface="Times New Roman"/>
              </a:rPr>
              <a:t>Beatles soundtrack to childhood</a:t>
            </a:r>
          </a:p>
          <a:p>
            <a:pPr marL="285750" indent="-285750">
              <a:spcBef>
                <a:spcPts val="0"/>
              </a:spcBef>
              <a:spcAft>
                <a:spcPts val="0"/>
              </a:spcAft>
              <a:buFont typeface="Calibri"/>
              <a:buChar char="-"/>
              <a:defRPr/>
            </a:pPr>
            <a:r>
              <a:rPr lang="en-US">
                <a:solidFill>
                  <a:srgbClr val="000000"/>
                </a:solidFill>
                <a:latin typeface="Times New Roman"/>
                <a:cs typeface="Times New Roman"/>
              </a:rPr>
              <a:t> Parents studied here </a:t>
            </a:r>
            <a:endParaRPr lang="en-US">
              <a:latin typeface="Times New Roman"/>
              <a:cs typeface="Times New Roman"/>
            </a:endParaRPr>
          </a:p>
          <a:p>
            <a:pPr>
              <a:spcBef>
                <a:spcPts val="0"/>
              </a:spcBef>
              <a:spcAft>
                <a:spcPts val="0"/>
              </a:spcAft>
              <a:defRPr/>
            </a:pPr>
            <a:r>
              <a:rPr lang="en-US" sz="1200" b="0" i="0">
                <a:solidFill>
                  <a:srgbClr val="000000"/>
                </a:solidFill>
                <a:effectLst/>
                <a:latin typeface="Calibri"/>
                <a:ea typeface="Calibri"/>
                <a:cs typeface="Calibri"/>
              </a:rPr>
              <a:t>– coming as </a:t>
            </a:r>
            <a:r>
              <a:rPr lang="en-US">
                <a:solidFill>
                  <a:srgbClr val="000000"/>
                </a:solidFill>
                <a:latin typeface="Calibri"/>
                <a:ea typeface="Calibri"/>
                <a:cs typeface="Calibri"/>
              </a:rPr>
              <a:t>a teenager </a:t>
            </a:r>
            <a:r>
              <a:rPr lang="en-US" sz="1200" b="0" i="0">
                <a:solidFill>
                  <a:srgbClr val="000000"/>
                </a:solidFill>
                <a:effectLst/>
                <a:latin typeface="Calibri"/>
                <a:ea typeface="Calibri"/>
                <a:cs typeface="Calibri"/>
              </a:rPr>
              <a:t>– Everton.</a:t>
            </a:r>
            <a:endParaRPr lang="en-US"/>
          </a:p>
          <a:p>
            <a:pPr marL="285750" indent="-285750">
              <a:spcBef>
                <a:spcPts val="0"/>
              </a:spcBef>
              <a:spcAft>
                <a:spcPts val="0"/>
              </a:spcAft>
              <a:buFont typeface="Calibri"/>
              <a:buChar char="-"/>
              <a:defRPr/>
            </a:pPr>
            <a:r>
              <a:rPr lang="en-US">
                <a:solidFill>
                  <a:srgbClr val="000000"/>
                </a:solidFill>
                <a:latin typeface="Calibri"/>
                <a:ea typeface="Calibri"/>
                <a:cs typeface="Calibri"/>
              </a:rPr>
              <a:t>Visited several times since. Memorable- taking</a:t>
            </a:r>
            <a:r>
              <a:rPr lang="en-US" sz="1200" b="0" i="0">
                <a:solidFill>
                  <a:srgbClr val="000000"/>
                </a:solidFill>
                <a:effectLst/>
                <a:latin typeface="Calibri"/>
                <a:ea typeface="Calibri"/>
                <a:cs typeface="Calibri"/>
              </a:rPr>
              <a:t> my mum for her 70</a:t>
            </a:r>
            <a:r>
              <a:rPr lang="en-US" sz="1200" b="0" i="0" baseline="30000">
                <a:solidFill>
                  <a:srgbClr val="000000"/>
                </a:solidFill>
                <a:effectLst/>
                <a:latin typeface="Calibri"/>
                <a:ea typeface="Calibri"/>
                <a:cs typeface="Calibri"/>
              </a:rPr>
              <a:t>th</a:t>
            </a:r>
            <a:r>
              <a:rPr lang="en-US" sz="1200" b="0" i="0">
                <a:solidFill>
                  <a:srgbClr val="000000"/>
                </a:solidFill>
                <a:effectLst/>
                <a:latin typeface="Calibri"/>
                <a:ea typeface="Calibri"/>
                <a:cs typeface="Calibri"/>
              </a:rPr>
              <a:t> birthday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rgbClr val="000000"/>
                </a:solidFill>
                <a:effectLst/>
                <a:latin typeface="Calibri"/>
                <a:ea typeface="Calibri"/>
                <a:cs typeface="Calibri"/>
              </a:rPr>
              <a:t>Discuss/ share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rgbClr val="000000"/>
                </a:solidFill>
                <a:effectLst/>
                <a:latin typeface="Calibri"/>
                <a:ea typeface="Calibri"/>
                <a:cs typeface="Calibri"/>
              </a:rPr>
              <a:t>Why did we do this activity?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a:latin typeface="Times New Roman"/>
                <a:cs typeface="Times New Roman"/>
              </a:rPr>
              <a:t>We are in primary ITE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rgbClr val="000000"/>
                </a:solidFill>
                <a:effectLst/>
                <a:latin typeface="Calibri"/>
                <a:ea typeface="Calibri"/>
                <a:cs typeface="Calibri"/>
              </a:rPr>
              <a:t> - we wanted to exemplify what connection to place might mean &amp; how different it can be</a:t>
            </a:r>
          </a:p>
          <a:p>
            <a:pPr marL="171450" marR="0" lvl="0" indent="-171450" algn="l" defTabSz="914400" rtl="0" eaLnBrk="1" fontAlgn="auto" latinLnBrk="0" hangingPunct="1">
              <a:lnSpc>
                <a:spcPct val="100000"/>
              </a:lnSpc>
              <a:spcBef>
                <a:spcPts val="0"/>
              </a:spcBef>
              <a:spcAft>
                <a:spcPts val="0"/>
              </a:spcAft>
              <a:buClrTx/>
              <a:buSzTx/>
              <a:buFont typeface="Calibri"/>
              <a:buChar char="-"/>
              <a:tabLst/>
              <a:defRPr/>
            </a:pPr>
            <a:r>
              <a:rPr lang="en-US" sz="1200" b="1" i="0">
                <a:solidFill>
                  <a:srgbClr val="000000"/>
                </a:solidFill>
                <a:effectLst/>
                <a:latin typeface="Calibri"/>
                <a:ea typeface="Calibri"/>
                <a:cs typeface="Calibri"/>
              </a:rPr>
              <a:t>Helps build connections here in this room.</a:t>
            </a:r>
          </a:p>
          <a:p>
            <a:pPr>
              <a:buFont typeface="Calibri"/>
              <a:buChar char="-"/>
              <a:defRPr/>
            </a:pPr>
            <a:r>
              <a:rPr lang="en-US">
                <a:solidFill>
                  <a:srgbClr val="000000"/>
                </a:solidFill>
                <a:latin typeface="Times New Roman"/>
                <a:cs typeface="Times New Roman"/>
              </a:rPr>
              <a:t> first year students in geography - incorporate their lived experiences. </a:t>
            </a:r>
            <a:endParaRPr lang="en-US">
              <a:solidFill>
                <a:srgbClr val="000000"/>
              </a:solidFill>
              <a:latin typeface="Times New Roman"/>
              <a:ea typeface="Calibri"/>
              <a:cs typeface="Times New Roman"/>
            </a:endParaRPr>
          </a:p>
          <a:p>
            <a:pPr>
              <a:buFont typeface="Calibri"/>
              <a:buChar char="-"/>
              <a:defRPr/>
            </a:pPr>
            <a:r>
              <a:rPr lang="en-US">
                <a:solidFill>
                  <a:srgbClr val="000000"/>
                </a:solidFill>
                <a:latin typeface="Times New Roman"/>
                <a:cs typeface="Times New Roman"/>
              </a:rPr>
              <a:t>Through finding out t</a:t>
            </a:r>
            <a:r>
              <a:rPr lang="en-US" b="1">
                <a:solidFill>
                  <a:srgbClr val="000000"/>
                </a:solidFill>
                <a:latin typeface="Times New Roman"/>
                <a:cs typeface="Times New Roman"/>
              </a:rPr>
              <a:t>heir connections to place</a:t>
            </a:r>
            <a:r>
              <a:rPr lang="en-US">
                <a:solidFill>
                  <a:srgbClr val="000000"/>
                </a:solidFill>
                <a:latin typeface="Times New Roman"/>
                <a:cs typeface="Times New Roman"/>
              </a:rPr>
              <a:t> we can learn </a:t>
            </a:r>
            <a:r>
              <a:rPr lang="en-US" b="1">
                <a:solidFill>
                  <a:srgbClr val="000000"/>
                </a:solidFill>
                <a:latin typeface="Times New Roman"/>
                <a:cs typeface="Times New Roman"/>
              </a:rPr>
              <a:t>about their understanding and feelings about the world and make connections</a:t>
            </a:r>
            <a:r>
              <a:rPr lang="en-US">
                <a:solidFill>
                  <a:srgbClr val="000000"/>
                </a:solidFill>
                <a:latin typeface="Times New Roman"/>
                <a:cs typeface="Times New Roman"/>
              </a:rPr>
              <a:t>. </a:t>
            </a:r>
            <a:r>
              <a:rPr lang="en-US" i="1">
                <a:solidFill>
                  <a:srgbClr val="000000"/>
                </a:solidFill>
                <a:latin typeface="Times New Roman"/>
                <a:cs typeface="Times New Roman"/>
              </a:rPr>
              <a:t>(Catling and Martin 2011; Barlow and Whitehouse, 2019) </a:t>
            </a:r>
            <a:r>
              <a:rPr lang="en-US">
                <a:solidFill>
                  <a:srgbClr val="000000"/>
                </a:solidFill>
                <a:latin typeface="Times New Roman"/>
                <a:cs typeface="Times New Roman"/>
              </a:rPr>
              <a:t> </a:t>
            </a:r>
            <a:endParaRPr lang="en-US">
              <a:solidFill>
                <a:srgbClr val="000000"/>
              </a:solidFill>
              <a:latin typeface="Times New Roman"/>
              <a:ea typeface="Calibri"/>
              <a:cs typeface="Times New Roman"/>
            </a:endParaRPr>
          </a:p>
          <a:p>
            <a:pPr>
              <a:buFont typeface="Calibri"/>
              <a:buChar char="-"/>
              <a:defRPr/>
            </a:pPr>
            <a:r>
              <a:rPr lang="en-US">
                <a:solidFill>
                  <a:srgbClr val="000000"/>
                </a:solidFill>
                <a:latin typeface="Times New Roman"/>
                <a:cs typeface="Times New Roman"/>
              </a:rPr>
              <a:t>We link to this in</a:t>
            </a:r>
            <a:r>
              <a:rPr lang="en-US" b="1">
                <a:solidFill>
                  <a:srgbClr val="000000"/>
                </a:solidFill>
                <a:latin typeface="Times New Roman"/>
                <a:cs typeface="Times New Roman"/>
              </a:rPr>
              <a:t> first year history sessions by starting with students’ own and family history </a:t>
            </a:r>
            <a:r>
              <a:rPr lang="en-US">
                <a:solidFill>
                  <a:srgbClr val="000000"/>
                </a:solidFill>
                <a:latin typeface="Times New Roman"/>
                <a:cs typeface="Times New Roman"/>
              </a:rPr>
              <a:t>,looking at their </a:t>
            </a:r>
            <a:r>
              <a:rPr lang="en-US" b="1">
                <a:solidFill>
                  <a:srgbClr val="000000"/>
                </a:solidFill>
                <a:latin typeface="Times New Roman"/>
                <a:cs typeface="Times New Roman"/>
              </a:rPr>
              <a:t>connections to place and what led them to be in York. </a:t>
            </a:r>
          </a:p>
          <a:p>
            <a:pPr>
              <a:buFont typeface="Calibri"/>
              <a:buChar char="-"/>
              <a:defRPr/>
            </a:pPr>
            <a:r>
              <a:rPr lang="en-US">
                <a:solidFill>
                  <a:srgbClr val="000000"/>
                </a:solidFill>
                <a:latin typeface="Times New Roman"/>
                <a:cs typeface="Times New Roman"/>
              </a:rPr>
              <a:t>Our </a:t>
            </a:r>
            <a:r>
              <a:rPr lang="en-US" b="1">
                <a:solidFill>
                  <a:srgbClr val="000000"/>
                </a:solidFill>
                <a:latin typeface="Times New Roman"/>
                <a:cs typeface="Times New Roman"/>
              </a:rPr>
              <a:t>connections to place and personal histories are entwined. </a:t>
            </a:r>
            <a:endParaRPr lang="en-US" b="1">
              <a:latin typeface="Times New Roman"/>
              <a:cs typeface="Times New Roman"/>
            </a:endParaRPr>
          </a:p>
          <a:p>
            <a:pPr marL="171450" indent="-171450">
              <a:spcBef>
                <a:spcPts val="0"/>
              </a:spcBef>
              <a:spcAft>
                <a:spcPts val="0"/>
              </a:spcAft>
              <a:buFont typeface="Calibri"/>
              <a:buChar char="-"/>
              <a:defRPr/>
            </a:pPr>
            <a:r>
              <a:rPr lang="en-US" b="1">
                <a:solidFill>
                  <a:srgbClr val="000000"/>
                </a:solidFill>
                <a:latin typeface="Calibri"/>
                <a:ea typeface="Calibri"/>
                <a:cs typeface="Calibri"/>
              </a:rPr>
              <a:t>It's not just what Liverpool means to you – it's how you </a:t>
            </a:r>
            <a:r>
              <a:rPr lang="en-US" b="1" err="1">
                <a:solidFill>
                  <a:srgbClr val="000000"/>
                </a:solidFill>
                <a:latin typeface="Calibri"/>
                <a:ea typeface="Calibri"/>
                <a:cs typeface="Calibri"/>
              </a:rPr>
              <a:t>conceptualsie</a:t>
            </a:r>
            <a:r>
              <a:rPr lang="en-US" b="1">
                <a:solidFill>
                  <a:srgbClr val="000000"/>
                </a:solidFill>
                <a:latin typeface="Calibri"/>
                <a:ea typeface="Calibri"/>
                <a:cs typeface="Calibri"/>
              </a:rPr>
              <a:t> it based on your own personal histories.  </a:t>
            </a:r>
          </a:p>
          <a:p>
            <a:pPr>
              <a:spcBef>
                <a:spcPts val="0"/>
              </a:spcBef>
              <a:spcAft>
                <a:spcPts val="0"/>
              </a:spcAft>
              <a:defRPr/>
            </a:pPr>
            <a:endParaRPr lang="en-US" b="1">
              <a:solidFill>
                <a:srgbClr val="000000"/>
              </a:solidFill>
              <a:latin typeface="Calibri"/>
              <a:ea typeface="Calibri"/>
              <a:cs typeface="Calibri"/>
            </a:endParaRPr>
          </a:p>
          <a:p>
            <a:pPr>
              <a:spcBef>
                <a:spcPts val="0"/>
              </a:spcBef>
              <a:spcAft>
                <a:spcPts val="0"/>
              </a:spcAft>
              <a:buFont typeface="Calibri"/>
              <a:defRPr/>
            </a:pPr>
            <a:r>
              <a:rPr lang="en-US" b="1">
                <a:solidFill>
                  <a:srgbClr val="000000"/>
                </a:solidFill>
                <a:latin typeface="Calibri"/>
                <a:ea typeface="Calibri"/>
                <a:cs typeface="Calibri"/>
              </a:rPr>
              <a:t>Jen</a:t>
            </a:r>
          </a:p>
          <a:p>
            <a:pPr>
              <a:spcBef>
                <a:spcPts val="0"/>
              </a:spcBef>
              <a:spcAft>
                <a:spcPts val="0"/>
              </a:spcAft>
              <a:defRPr/>
            </a:pPr>
            <a:r>
              <a:rPr lang="en-US" b="1">
                <a:solidFill>
                  <a:srgbClr val="000000"/>
                </a:solidFill>
                <a:latin typeface="Calibri"/>
                <a:ea typeface="Calibri"/>
                <a:cs typeface="Calibri"/>
              </a:rPr>
              <a:t> - </a:t>
            </a:r>
            <a:r>
              <a:rPr lang="en-US">
                <a:solidFill>
                  <a:srgbClr val="000000"/>
                </a:solidFill>
                <a:latin typeface="Calibri"/>
                <a:ea typeface="Calibri"/>
                <a:cs typeface="Calibri"/>
              </a:rPr>
              <a:t>represent, decompose &amp; </a:t>
            </a:r>
            <a:r>
              <a:rPr lang="en-US" err="1">
                <a:solidFill>
                  <a:srgbClr val="000000"/>
                </a:solidFill>
                <a:latin typeface="Calibri"/>
                <a:ea typeface="Calibri"/>
                <a:cs typeface="Calibri"/>
              </a:rPr>
              <a:t>aproximate</a:t>
            </a:r>
            <a:r>
              <a:rPr lang="en-US">
                <a:solidFill>
                  <a:srgbClr val="000000"/>
                </a:solidFill>
                <a:latin typeface="Calibri"/>
                <a:ea typeface="Calibri"/>
                <a:cs typeface="Calibri"/>
              </a:rPr>
              <a:t>. </a:t>
            </a:r>
          </a:p>
          <a:p>
            <a:pPr marL="171450" marR="0" lvl="0" indent="-171450" algn="l" defTabSz="914400" rtl="0" eaLnBrk="1" fontAlgn="auto" latinLnBrk="0" hangingPunct="1">
              <a:lnSpc>
                <a:spcPct val="100000"/>
              </a:lnSpc>
              <a:spcBef>
                <a:spcPts val="0"/>
              </a:spcBef>
              <a:spcAft>
                <a:spcPts val="0"/>
              </a:spcAft>
              <a:buClrTx/>
              <a:buSzTx/>
              <a:buFont typeface="Calibri"/>
              <a:buChar char="-"/>
              <a:tabLst/>
              <a:defRPr/>
            </a:pPr>
            <a:r>
              <a:rPr lang="en-US" sz="1200" b="0" i="0">
                <a:solidFill>
                  <a:srgbClr val="000000"/>
                </a:solidFill>
                <a:effectLst/>
                <a:latin typeface="Calibri"/>
                <a:ea typeface="Calibri"/>
                <a:cs typeface="Calibri"/>
              </a:rPr>
              <a:t>This is the process of what we do in ITE- we do an activity that you could do with children and then we step back and </a:t>
            </a:r>
            <a:r>
              <a:rPr lang="en-US" sz="1200" b="0" i="0" err="1">
                <a:solidFill>
                  <a:srgbClr val="000000"/>
                </a:solidFill>
                <a:effectLst/>
                <a:latin typeface="Calibri"/>
                <a:ea typeface="Calibri"/>
                <a:cs typeface="Calibri"/>
              </a:rPr>
              <a:t>analyse</a:t>
            </a:r>
            <a:r>
              <a:rPr lang="en-US" sz="1200" b="0" i="0">
                <a:solidFill>
                  <a:srgbClr val="000000"/>
                </a:solidFill>
                <a:effectLst/>
                <a:latin typeface="Calibri"/>
                <a:ea typeface="Calibri"/>
                <a:cs typeface="Calibri"/>
              </a:rPr>
              <a:t> the learning that could come from that activity.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000000"/>
                </a:solidFill>
                <a:effectLst/>
                <a:latin typeface="Calibri"/>
                <a:ea typeface="Calibri"/>
                <a:cs typeface="Calibri"/>
              </a:rPr>
              <a:t>- And we situate this in the academic literature which is what we are going to do now. </a:t>
            </a:r>
          </a:p>
        </p:txBody>
      </p:sp>
      <p:sp>
        <p:nvSpPr>
          <p:cNvPr id="4" name="Slide Number Placeholder 3"/>
          <p:cNvSpPr>
            <a:spLocks noGrp="1"/>
          </p:cNvSpPr>
          <p:nvPr>
            <p:ph type="sldNum" sz="quarter" idx="5"/>
          </p:nvPr>
        </p:nvSpPr>
        <p:spPr/>
        <p:txBody>
          <a:bodyPr/>
          <a:lstStyle/>
          <a:p>
            <a:fld id="{C34F12D1-A50E-4FF0-B471-AD372611F310}" type="slidenum">
              <a:rPr lang="en-GB" smtClean="0"/>
              <a:t>3</a:t>
            </a:fld>
            <a:endParaRPr lang="en-GB"/>
          </a:p>
        </p:txBody>
      </p:sp>
    </p:spTree>
    <p:extLst>
      <p:ext uri="{BB962C8B-B14F-4D97-AF65-F5344CB8AC3E}">
        <p14:creationId xmlns:p14="http://schemas.microsoft.com/office/powerpoint/2010/main" val="840582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B0037-9475-58FF-6F91-A6BAA0B90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2CE29-0C2A-090A-CFA3-7357FB3E42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137A18-C5E4-F20F-6C55-BD0D13B66A5F}"/>
              </a:ext>
            </a:extLst>
          </p:cNvPr>
          <p:cNvSpPr>
            <a:spLocks noGrp="1"/>
          </p:cNvSpPr>
          <p:nvPr>
            <p:ph type="body" idx="1"/>
          </p:nvPr>
        </p:nvSpPr>
        <p:spPr/>
        <p:txBody>
          <a:bodyPr/>
          <a:lstStyle/>
          <a:p>
            <a:pPr marL="256540" indent="-256540">
              <a:spcBef>
                <a:spcPct val="20000"/>
              </a:spcBef>
              <a:buFont typeface="Arial"/>
              <a:buChar char="•"/>
            </a:pPr>
            <a:r>
              <a:rPr lang="en-US"/>
              <a:t>Jen – KS2 – chronology &amp; significance </a:t>
            </a:r>
          </a:p>
          <a:p>
            <a:pPr marL="256540" indent="-256540">
              <a:spcBef>
                <a:spcPct val="20000"/>
              </a:spcBef>
              <a:buFont typeface="Arial"/>
              <a:buChar char="•"/>
            </a:pPr>
            <a:endParaRPr lang="en-US">
              <a:cs typeface="Times New Roman"/>
            </a:endParaRPr>
          </a:p>
          <a:p>
            <a:pPr marL="256540" indent="-256540">
              <a:spcBef>
                <a:spcPct val="20000"/>
              </a:spcBef>
              <a:buFont typeface="Arial"/>
              <a:buChar char="•"/>
            </a:pPr>
            <a:r>
              <a:rPr lang="en-US">
                <a:latin typeface="Times New Roman"/>
                <a:cs typeface="Times New Roman"/>
              </a:rPr>
              <a:t>Coherent chronological narrative</a:t>
            </a:r>
            <a:endParaRPr lang="en-US">
              <a:cs typeface="Times New Roman"/>
            </a:endParaRPr>
          </a:p>
          <a:p>
            <a:r>
              <a:rPr lang="en-GB"/>
              <a:t>Deliberate sequencing to build chronological timeline of  Britain</a:t>
            </a:r>
          </a:p>
        </p:txBody>
      </p:sp>
      <p:sp>
        <p:nvSpPr>
          <p:cNvPr id="4" name="Slide Number Placeholder 3">
            <a:extLst>
              <a:ext uri="{FF2B5EF4-FFF2-40B4-BE49-F238E27FC236}">
                <a16:creationId xmlns:a16="http://schemas.microsoft.com/office/drawing/2014/main" id="{5211DBE3-96E3-5340-1814-2B4BE225EED1}"/>
              </a:ext>
            </a:extLst>
          </p:cNvPr>
          <p:cNvSpPr>
            <a:spLocks noGrp="1"/>
          </p:cNvSpPr>
          <p:nvPr>
            <p:ph type="sldNum" sz="quarter" idx="5"/>
          </p:nvPr>
        </p:nvSpPr>
        <p:spPr/>
        <p:txBody>
          <a:bodyPr/>
          <a:lstStyle/>
          <a:p>
            <a:pPr>
              <a:defRPr/>
            </a:pPr>
            <a:fld id="{CFB9AFE8-A1FD-BA45-BEA1-5878DF3BB5FD}" type="slidenum">
              <a:rPr lang="en-GB" altLang="en-US" smtClean="0"/>
              <a:pPr>
                <a:defRPr/>
              </a:pPr>
              <a:t>21</a:t>
            </a:fld>
            <a:endParaRPr lang="en-GB" altLang="en-US"/>
          </a:p>
        </p:txBody>
      </p:sp>
    </p:spTree>
    <p:extLst>
      <p:ext uri="{BB962C8B-B14F-4D97-AF65-F5344CB8AC3E}">
        <p14:creationId xmlns:p14="http://schemas.microsoft.com/office/powerpoint/2010/main" val="4265798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Map of Eboracum – connecting current knowledge of place with original establishment of the city, imagining where Roman buildings would have been based on modern-day local landmarks (pubs!) – CHANGE // REASONS &amp; RESULTS</a:t>
            </a:r>
            <a:br>
              <a:rPr lang="en-GB"/>
            </a:br>
            <a:endParaRPr lang="en-GB"/>
          </a:p>
          <a:p>
            <a:r>
              <a:rPr lang="en-GB"/>
              <a:t>Comparing Anglo-Saxon poems – </a:t>
            </a:r>
            <a:r>
              <a:rPr lang="en-GB" i="1"/>
              <a:t>The Ruin</a:t>
            </a:r>
            <a:r>
              <a:rPr lang="en-GB"/>
              <a:t> with Alcuin’s poem of York – two Anglo-Saxon ‘primary’ sources – what York might have been like in early Anglo-Saxon times compared to later ones; interpretation of sources/bias etc (Disciplinary knowledge development) HISTORICAL EVIDENCE, INTERPRETATIONS</a:t>
            </a:r>
          </a:p>
          <a:p>
            <a:endParaRPr lang="en-GB"/>
          </a:p>
          <a:p>
            <a:r>
              <a:rPr lang="en-GB"/>
              <a:t>Story of establishment of Jorvik – understanding the significance of York as the Viking capital of the Danelaw, comparing to modern-day local landmarks again, why did the Vikings choose Jorvik (similar reasons to Romans, but also boats) – SIGNIFICANCE, REASONS AND RESULTS</a:t>
            </a:r>
          </a:p>
          <a:p>
            <a:endParaRPr lang="en-GB"/>
          </a:p>
          <a:p>
            <a:r>
              <a:rPr lang="en-GB"/>
              <a:t>Historical artefacts found in York – particularly Roman and Viking, interpretation of sources (e.g., Viking coins minted in Jorvik) (Disciplinary knowledge development) – HISTORICAL EVIDENCE, INTERPRETATIONS</a:t>
            </a:r>
          </a:p>
          <a:p>
            <a:endParaRPr lang="en-GB"/>
          </a:p>
          <a:p>
            <a:r>
              <a:rPr lang="en-GB"/>
              <a:t>Christianity in Eboracum, </a:t>
            </a:r>
            <a:r>
              <a:rPr lang="en-GB" err="1"/>
              <a:t>Eoforwic</a:t>
            </a:r>
            <a:r>
              <a:rPr lang="en-GB"/>
              <a:t> and Jorvik 1. Roman era - Emperor Constantine was made Emperor in Eboracum 306CE, granted Edict of Milian in 313CE which granted religious tolerance to Christianity. 2. Anglo Saxon era - Gaelic and Roman Christianity, Queen Ethelburga brought Roman Christianity to </a:t>
            </a:r>
            <a:r>
              <a:rPr lang="en-GB" err="1"/>
              <a:t>Eoforwic</a:t>
            </a:r>
            <a:r>
              <a:rPr lang="en-GB"/>
              <a:t> when marrying King Edwin in 625CE on the site of York Minster; 3. Viking era – Christianity and pagan religions existing alongside each other – evidenced in some of the coins we look at. – TIME, CHANGE, CHRONOLOGY // REASONS AND RESULTS // SIGNIFICANCE</a:t>
            </a:r>
          </a:p>
          <a:p>
            <a:endParaRPr lang="en-GB"/>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22</a:t>
            </a:fld>
            <a:endParaRPr lang="en-GB" altLang="en-US"/>
          </a:p>
        </p:txBody>
      </p:sp>
    </p:spTree>
    <p:extLst>
      <p:ext uri="{BB962C8B-B14F-4D97-AF65-F5344CB8AC3E}">
        <p14:creationId xmlns:p14="http://schemas.microsoft.com/office/powerpoint/2010/main" val="3464819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452DF-939B-7F6F-AD16-92C1AA884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FCA38-9B59-BD3A-BFF1-22717621B4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237A70-1019-0E45-6F46-631710AD697C}"/>
              </a:ext>
            </a:extLst>
          </p:cNvPr>
          <p:cNvSpPr>
            <a:spLocks noGrp="1"/>
          </p:cNvSpPr>
          <p:nvPr>
            <p:ph type="body" idx="1"/>
          </p:nvPr>
        </p:nvSpPr>
        <p:spPr/>
        <p:txBody>
          <a:bodyPr/>
          <a:lstStyle/>
          <a:p>
            <a:r>
              <a:rPr lang="en-GB"/>
              <a:t>Map of Eboracum – connecting current knowledge of place with original establishment of the city, imagining where Roman buildings would have been based on modern-day local landmarks (pubs!) – CHANGE // REASONS &amp; RESULTS</a:t>
            </a:r>
            <a:br>
              <a:rPr lang="en-GB"/>
            </a:br>
            <a:endParaRPr lang="en-GB"/>
          </a:p>
          <a:p>
            <a:r>
              <a:rPr lang="en-GB"/>
              <a:t>Comparing Anglo-Saxon poems – </a:t>
            </a:r>
            <a:r>
              <a:rPr lang="en-GB" i="1"/>
              <a:t>The Ruin</a:t>
            </a:r>
            <a:r>
              <a:rPr lang="en-GB"/>
              <a:t> with Alcuin’s poem of York – two Anglo-Saxon ‘primary’ sources – what York might have been like in early Anglo-Saxon times compared to later ones; interpretation of sources/bias etc (Disciplinary knowledge development) HISTORICAL EVIDENCE, INTERPRETATIONS</a:t>
            </a:r>
          </a:p>
          <a:p>
            <a:endParaRPr lang="en-GB"/>
          </a:p>
          <a:p>
            <a:r>
              <a:rPr lang="en-GB"/>
              <a:t>Story of establishment of Jorvik – understanding the significance of York as the Viking capital of the Danelaw, comparing to modern-day local landmarks again, why did the Vikings choose Jorvik (similar reasons to Romans, but also boats) – SIGNIFICANCE, REASONS AND RESULTS</a:t>
            </a:r>
          </a:p>
          <a:p>
            <a:endParaRPr lang="en-GB"/>
          </a:p>
          <a:p>
            <a:r>
              <a:rPr lang="en-GB"/>
              <a:t>Historical artefacts found in York – particularly Roman and Viking, interpretation of sources (e.g., Viking coins minted in Jorvik) (Disciplinary knowledge development) – HISTORICAL EVIDENCE, INTERPRETATIONS</a:t>
            </a:r>
          </a:p>
          <a:p>
            <a:endParaRPr lang="en-GB"/>
          </a:p>
          <a:p>
            <a:r>
              <a:rPr lang="en-GB"/>
              <a:t>Christianity in Eboracum, </a:t>
            </a:r>
            <a:r>
              <a:rPr lang="en-GB" err="1"/>
              <a:t>Eoforwic</a:t>
            </a:r>
            <a:r>
              <a:rPr lang="en-GB"/>
              <a:t> and Jorvik 1. Roman era - Emperor Constantine was made Emperor in Eboracum 306CE, granted Edict of Milian in 313CE which granted religious tolerance to Christianity. 2. Anglo Saxon era - Gaelic and Roman Christianity, Queen Ethelburga brought Roman Christianity to </a:t>
            </a:r>
            <a:r>
              <a:rPr lang="en-GB" err="1"/>
              <a:t>Eoforwic</a:t>
            </a:r>
            <a:r>
              <a:rPr lang="en-GB"/>
              <a:t> when marrying King Edwin in 625CE on the site of York Minster; 3. Viking era – Christianity and pagan religions existing alongside each other – evidenced in some of the coins we look at. – TIME, CHANGE, CHRONOLOGY // REASONS AND RESULTS // SIGNIFICANCE</a:t>
            </a:r>
          </a:p>
          <a:p>
            <a:endParaRPr lang="en-GB"/>
          </a:p>
        </p:txBody>
      </p:sp>
      <p:sp>
        <p:nvSpPr>
          <p:cNvPr id="4" name="Slide Number Placeholder 3">
            <a:extLst>
              <a:ext uri="{FF2B5EF4-FFF2-40B4-BE49-F238E27FC236}">
                <a16:creationId xmlns:a16="http://schemas.microsoft.com/office/drawing/2014/main" id="{0B12A951-9FE7-0389-30C1-47A032E946C2}"/>
              </a:ext>
            </a:extLst>
          </p:cNvPr>
          <p:cNvSpPr>
            <a:spLocks noGrp="1"/>
          </p:cNvSpPr>
          <p:nvPr>
            <p:ph type="sldNum" sz="quarter" idx="5"/>
          </p:nvPr>
        </p:nvSpPr>
        <p:spPr/>
        <p:txBody>
          <a:bodyPr/>
          <a:lstStyle/>
          <a:p>
            <a:pPr>
              <a:defRPr/>
            </a:pPr>
            <a:fld id="{CFB9AFE8-A1FD-BA45-BEA1-5878DF3BB5FD}" type="slidenum">
              <a:rPr lang="en-GB" altLang="en-US" smtClean="0"/>
              <a:pPr>
                <a:defRPr/>
              </a:pPr>
              <a:t>23</a:t>
            </a:fld>
            <a:endParaRPr lang="en-GB" altLang="en-US"/>
          </a:p>
        </p:txBody>
      </p:sp>
    </p:spTree>
    <p:extLst>
      <p:ext uri="{BB962C8B-B14F-4D97-AF65-F5344CB8AC3E}">
        <p14:creationId xmlns:p14="http://schemas.microsoft.com/office/powerpoint/2010/main" val="3491399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ct val="20000"/>
              </a:spcBef>
              <a:buFont typeface="Arial"/>
              <a:buChar char="•"/>
            </a:pPr>
            <a:r>
              <a:rPr lang="en-GB" b="1"/>
              <a:t>Relevant: </a:t>
            </a:r>
            <a:r>
              <a:rPr lang="en-GB"/>
              <a:t>builds on learning from the previous year</a:t>
            </a:r>
            <a:endParaRPr lang="en-US"/>
          </a:p>
          <a:p>
            <a:pPr marL="256540" indent="-256540">
              <a:spcBef>
                <a:spcPct val="20000"/>
              </a:spcBef>
              <a:buFont typeface="Arial"/>
              <a:buChar char="•"/>
            </a:pPr>
            <a:endParaRPr lang="en-GB"/>
          </a:p>
          <a:p>
            <a:pPr marL="256540" indent="-256540">
              <a:spcBef>
                <a:spcPct val="20000"/>
              </a:spcBef>
              <a:buFont typeface="Arial"/>
              <a:buChar char="•"/>
            </a:pPr>
            <a:r>
              <a:rPr lang="en-GB" b="1">
                <a:latin typeface="Times New Roman"/>
                <a:cs typeface="Times New Roman"/>
              </a:rPr>
              <a:t>Tangible &amp; immediate: </a:t>
            </a:r>
            <a:r>
              <a:rPr lang="en-GB">
                <a:latin typeface="Times New Roman"/>
                <a:cs typeface="Times New Roman"/>
              </a:rPr>
              <a:t>imagine the streets we walk down every day</a:t>
            </a:r>
          </a:p>
          <a:p>
            <a:pPr marL="256540" indent="-256540">
              <a:spcBef>
                <a:spcPct val="20000"/>
              </a:spcBef>
              <a:buFont typeface="Arial"/>
              <a:buChar char="•"/>
            </a:pPr>
            <a:endParaRPr lang="en-GB"/>
          </a:p>
          <a:p>
            <a:pPr marL="256540" indent="-256540">
              <a:spcBef>
                <a:spcPct val="20000"/>
              </a:spcBef>
              <a:buFont typeface="Arial"/>
              <a:buChar char="•"/>
            </a:pPr>
            <a:r>
              <a:rPr lang="en-GB" b="1">
                <a:latin typeface="Times New Roman"/>
                <a:cs typeface="Times New Roman"/>
              </a:rPr>
              <a:t>Inclusive:</a:t>
            </a:r>
            <a:r>
              <a:rPr lang="en-GB">
                <a:latin typeface="Times New Roman"/>
                <a:cs typeface="Times New Roman"/>
              </a:rPr>
              <a:t> starts with what the learners already know</a:t>
            </a:r>
            <a:endParaRPr lang="en-US">
              <a:latin typeface="Times New Roman"/>
              <a:cs typeface="Times New Roman"/>
            </a:endParaRPr>
          </a:p>
          <a:p>
            <a:pPr marL="256540" indent="-256540">
              <a:spcBef>
                <a:spcPct val="20000"/>
              </a:spcBef>
              <a:buFont typeface="Arial"/>
              <a:buChar char="•"/>
            </a:pPr>
            <a:endParaRPr lang="en-GB"/>
          </a:p>
          <a:p>
            <a:pPr marL="256540" indent="-256540">
              <a:spcBef>
                <a:spcPct val="20000"/>
              </a:spcBef>
              <a:buFont typeface="Arial"/>
              <a:buChar char="•"/>
            </a:pPr>
            <a:r>
              <a:rPr lang="en-GB" b="1">
                <a:latin typeface="Times New Roman"/>
                <a:cs typeface="Times New Roman"/>
              </a:rPr>
              <a:t>Enriching:</a:t>
            </a:r>
            <a:r>
              <a:rPr lang="en-GB">
                <a:latin typeface="Times New Roman"/>
                <a:cs typeface="Times New Roman"/>
              </a:rPr>
              <a:t> creative application of knowledge, critical thinking </a:t>
            </a:r>
            <a:r>
              <a:rPr lang="en-GB" err="1">
                <a:latin typeface="Times New Roman"/>
                <a:cs typeface="Times New Roman"/>
              </a:rPr>
              <a:t>throguh</a:t>
            </a:r>
            <a:r>
              <a:rPr lang="en-GB">
                <a:latin typeface="Times New Roman"/>
                <a:cs typeface="Times New Roman"/>
              </a:rPr>
              <a:t> enquiry, epistemic emotions</a:t>
            </a:r>
            <a:endParaRPr lang="en-US">
              <a:latin typeface="Times New Roman"/>
              <a:cs typeface="Times New Roman"/>
            </a:endParaRPr>
          </a:p>
          <a:p>
            <a:pPr marL="256540" indent="-256540">
              <a:spcBef>
                <a:spcPct val="20000"/>
              </a:spcBef>
              <a:buFont typeface="Arial"/>
              <a:buChar char="•"/>
            </a:pPr>
            <a:endParaRPr lang="en-US"/>
          </a:p>
          <a:p>
            <a:pPr marL="256540" indent="-256540">
              <a:spcBef>
                <a:spcPct val="20000"/>
              </a:spcBef>
              <a:buFont typeface="Arial"/>
              <a:buChar char="•"/>
            </a:pPr>
            <a:r>
              <a:rPr lang="en-GB" b="1">
                <a:latin typeface="Times New Roman"/>
                <a:cs typeface="Times New Roman"/>
              </a:rPr>
              <a:t>Connected beyond the local:</a:t>
            </a:r>
            <a:r>
              <a:rPr lang="en-GB">
                <a:latin typeface="Times New Roman"/>
                <a:cs typeface="Times New Roman"/>
              </a:rPr>
              <a:t> the place and its place in history</a:t>
            </a:r>
            <a:br>
              <a:rPr lang="en-GB">
                <a:cs typeface="Times New Roman"/>
              </a:rPr>
            </a:br>
            <a:endParaRPr lang="en-GB"/>
          </a:p>
          <a:p>
            <a:pPr marL="256540" indent="-256540">
              <a:spcBef>
                <a:spcPct val="20000"/>
              </a:spcBef>
              <a:buFont typeface="Arial"/>
              <a:buChar char="•"/>
            </a:pPr>
            <a:r>
              <a:rPr lang="en-GB"/>
              <a:t>Continues to build sense of </a:t>
            </a:r>
            <a:r>
              <a:rPr lang="en-GB" b="1"/>
              <a:t>belonging </a:t>
            </a:r>
            <a:r>
              <a:rPr lang="en-GB"/>
              <a:t>and identity in place</a:t>
            </a:r>
            <a:endParaRPr lang="en-US"/>
          </a:p>
          <a:p>
            <a:pPr>
              <a:spcBef>
                <a:spcPct val="20000"/>
              </a:spcBef>
            </a:pPr>
            <a:endParaRPr lang="en-GB"/>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a:pPr>
                <a:defRPr/>
              </a:pPr>
              <a:t>24</a:t>
            </a:fld>
            <a:endParaRPr lang="en-GB" altLang="en-US"/>
          </a:p>
        </p:txBody>
      </p:sp>
    </p:spTree>
    <p:extLst>
      <p:ext uri="{BB962C8B-B14F-4D97-AF65-F5344CB8AC3E}">
        <p14:creationId xmlns:p14="http://schemas.microsoft.com/office/powerpoint/2010/main" val="1861416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7DB38-F0A4-847E-C1D0-D9DEAF30D9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68647-9C5F-C76C-8447-CBD467E474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4ABDF2-305D-4D24-96F1-17C5699530D5}"/>
              </a:ext>
            </a:extLst>
          </p:cNvPr>
          <p:cNvSpPr>
            <a:spLocks noGrp="1"/>
          </p:cNvSpPr>
          <p:nvPr>
            <p:ph type="body" idx="1"/>
          </p:nvPr>
        </p:nvSpPr>
        <p:spPr/>
        <p:txBody>
          <a:bodyPr/>
          <a:lstStyle/>
          <a:p>
            <a:r>
              <a:rPr lang="en-GB">
                <a:latin typeface="Times New Roman"/>
                <a:cs typeface="Times New Roman"/>
              </a:rPr>
              <a:t>Students to have to develop their place knowledge in order to teach this….</a:t>
            </a:r>
            <a:endParaRPr lang="en-US">
              <a:latin typeface="Times New Roman"/>
              <a:cs typeface="Times New Roman"/>
            </a:endParaRPr>
          </a:p>
          <a:p>
            <a:r>
              <a:rPr lang="en-GB">
                <a:latin typeface="Times New Roman"/>
                <a:cs typeface="Times New Roman"/>
              </a:rPr>
              <a:t>Concepts: enquiry, evidence, cause and consequence, significance</a:t>
            </a:r>
            <a:endParaRPr lang="en-GB"/>
          </a:p>
        </p:txBody>
      </p:sp>
      <p:sp>
        <p:nvSpPr>
          <p:cNvPr id="4" name="Slide Number Placeholder 3">
            <a:extLst>
              <a:ext uri="{FF2B5EF4-FFF2-40B4-BE49-F238E27FC236}">
                <a16:creationId xmlns:a16="http://schemas.microsoft.com/office/drawing/2014/main" id="{24949BC8-E9A8-DD4D-B8AB-313058AFE3BF}"/>
              </a:ext>
            </a:extLst>
          </p:cNvPr>
          <p:cNvSpPr>
            <a:spLocks noGrp="1"/>
          </p:cNvSpPr>
          <p:nvPr>
            <p:ph type="sldNum" sz="quarter" idx="5"/>
          </p:nvPr>
        </p:nvSpPr>
        <p:spPr/>
        <p:txBody>
          <a:bodyPr/>
          <a:lstStyle/>
          <a:p>
            <a:pPr>
              <a:defRPr/>
            </a:pPr>
            <a:fld id="{CFB9AFE8-A1FD-BA45-BEA1-5878DF3BB5FD}" type="slidenum">
              <a:rPr lang="en-GB" altLang="en-US" smtClean="0"/>
              <a:pPr>
                <a:defRPr/>
              </a:pPr>
              <a:t>25</a:t>
            </a:fld>
            <a:endParaRPr lang="en-GB" altLang="en-US"/>
          </a:p>
        </p:txBody>
      </p:sp>
    </p:spTree>
    <p:extLst>
      <p:ext uri="{BB962C8B-B14F-4D97-AF65-F5344CB8AC3E}">
        <p14:creationId xmlns:p14="http://schemas.microsoft.com/office/powerpoint/2010/main" val="21850733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2D53B-DB0C-95C4-E6C8-783C92407C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21BFCF-9B4F-AB30-F085-FAC6FC24BE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9AC181-D737-D313-87E1-712656B809B6}"/>
              </a:ext>
            </a:extLst>
          </p:cNvPr>
          <p:cNvSpPr>
            <a:spLocks noGrp="1"/>
          </p:cNvSpPr>
          <p:nvPr>
            <p:ph type="body" idx="1"/>
          </p:nvPr>
        </p:nvSpPr>
        <p:spPr/>
        <p:txBody>
          <a:bodyPr/>
          <a:lstStyle/>
          <a:p>
            <a:endParaRPr lang="en-US">
              <a:solidFill>
                <a:srgbClr val="002060"/>
              </a:solidFill>
              <a:latin typeface="Times New Roman"/>
              <a:cs typeface="Times New Roman"/>
            </a:endParaRPr>
          </a:p>
          <a:p>
            <a:endParaRPr lang="en-GB">
              <a:cs typeface="Times New Roman"/>
            </a:endParaRPr>
          </a:p>
          <a:p>
            <a:endParaRPr lang="en-GB">
              <a:cs typeface="Times New Roman"/>
            </a:endParaRPr>
          </a:p>
          <a:p>
            <a:r>
              <a:rPr lang="en-GB">
                <a:latin typeface="Times New Roman"/>
                <a:cs typeface="Times New Roman"/>
              </a:rPr>
              <a:t>Put trust in teachers. Empower educators. Teachers know their pupils and communities best so they should have freedom to adapt the curriculum and </a:t>
            </a:r>
            <a:r>
              <a:rPr lang="en-GB" err="1">
                <a:latin typeface="Times New Roman"/>
                <a:cs typeface="Times New Roman"/>
              </a:rPr>
              <a:t>lesssons</a:t>
            </a:r>
            <a:r>
              <a:rPr lang="en-GB">
                <a:latin typeface="Times New Roman"/>
                <a:cs typeface="Times New Roman"/>
              </a:rPr>
              <a:t> to fit their specific context &amp; use local resources (Sobel, 2004). </a:t>
            </a:r>
            <a:endParaRPr lang="en-GB">
              <a:cs typeface="Times New Roman"/>
            </a:endParaRPr>
          </a:p>
          <a:p>
            <a:r>
              <a:rPr lang="en-US">
                <a:latin typeface="Arial Narrow"/>
              </a:rPr>
              <a:t> </a:t>
            </a:r>
            <a:endParaRPr lang="en-US">
              <a:latin typeface="Arial Narrow"/>
              <a:cs typeface="Times New Roman"/>
            </a:endParaRPr>
          </a:p>
        </p:txBody>
      </p:sp>
      <p:sp>
        <p:nvSpPr>
          <p:cNvPr id="4" name="Slide Number Placeholder 3">
            <a:extLst>
              <a:ext uri="{FF2B5EF4-FFF2-40B4-BE49-F238E27FC236}">
                <a16:creationId xmlns:a16="http://schemas.microsoft.com/office/drawing/2014/main" id="{3B84F68D-9339-4A5D-C891-F724155EA0A4}"/>
              </a:ext>
            </a:extLst>
          </p:cNvPr>
          <p:cNvSpPr>
            <a:spLocks noGrp="1"/>
          </p:cNvSpPr>
          <p:nvPr>
            <p:ph type="sldNum" sz="quarter" idx="5"/>
          </p:nvPr>
        </p:nvSpPr>
        <p:spPr/>
        <p:txBody>
          <a:bodyPr/>
          <a:lstStyle/>
          <a:p>
            <a:pPr>
              <a:defRPr/>
            </a:pPr>
            <a:fld id="{CFB9AFE8-A1FD-BA45-BEA1-5878DF3BB5FD}" type="slidenum">
              <a:rPr lang="en-GB" altLang="en-US" smtClean="0"/>
              <a:pPr>
                <a:defRPr/>
              </a:pPr>
              <a:t>27</a:t>
            </a:fld>
            <a:endParaRPr lang="en-GB" altLang="en-US"/>
          </a:p>
        </p:txBody>
      </p:sp>
    </p:spTree>
    <p:extLst>
      <p:ext uri="{BB962C8B-B14F-4D97-AF65-F5344CB8AC3E}">
        <p14:creationId xmlns:p14="http://schemas.microsoft.com/office/powerpoint/2010/main" val="2217799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308F7-51FC-397C-79CA-90D31F9FA1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FEB381-C798-6B90-EFB2-800B4B671E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1BAF80-4649-B364-294C-25B3FE0C561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492DB5A-CA26-9A5C-BC92-27BEA28BFFE3}"/>
              </a:ext>
            </a:extLst>
          </p:cNvPr>
          <p:cNvSpPr>
            <a:spLocks noGrp="1"/>
          </p:cNvSpPr>
          <p:nvPr>
            <p:ph type="sldNum" sz="quarter" idx="5"/>
          </p:nvPr>
        </p:nvSpPr>
        <p:spPr/>
        <p:txBody>
          <a:bodyPr/>
          <a:lstStyle/>
          <a:p>
            <a:fld id="{9E380163-FC38-401E-B29D-C66DAA1216CF}" type="slidenum">
              <a:rPr lang="en-GB" smtClean="0"/>
              <a:t>28</a:t>
            </a:fld>
            <a:endParaRPr lang="en-GB"/>
          </a:p>
        </p:txBody>
      </p:sp>
    </p:spTree>
    <p:extLst>
      <p:ext uri="{BB962C8B-B14F-4D97-AF65-F5344CB8AC3E}">
        <p14:creationId xmlns:p14="http://schemas.microsoft.com/office/powerpoint/2010/main" val="18919879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enquiry process based on Dawson’s 2015 HA article which focused on Roman Colchester </a:t>
            </a:r>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29</a:t>
            </a:fld>
            <a:endParaRPr lang="en-GB" altLang="en-US"/>
          </a:p>
        </p:txBody>
      </p:sp>
    </p:spTree>
    <p:extLst>
      <p:ext uri="{BB962C8B-B14F-4D97-AF65-F5344CB8AC3E}">
        <p14:creationId xmlns:p14="http://schemas.microsoft.com/office/powerpoint/2010/main" val="6701737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85BA9-F201-6FE9-082A-E63F565E34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8562E-8CFB-DD6F-2F81-798119E0A9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F14B2B-B002-D8C1-AC66-192C077245F5}"/>
              </a:ext>
            </a:extLst>
          </p:cNvPr>
          <p:cNvSpPr>
            <a:spLocks noGrp="1"/>
          </p:cNvSpPr>
          <p:nvPr>
            <p:ph type="body" idx="1"/>
          </p:nvPr>
        </p:nvSpPr>
        <p:spPr/>
        <p:txBody>
          <a:bodyPr/>
          <a:lstStyle/>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Important that pupils have a sense of who the Romans were because they will use that term throughout subsequent lessons with an assumption that pupils know what we are referring 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a:spcBef>
                <a:spcPts val="0"/>
              </a:spcBef>
              <a:spcAft>
                <a:spcPts val="0"/>
              </a:spcAft>
              <a:defRPr/>
            </a:pPr>
            <a:r>
              <a:rPr lang="en-US">
                <a:latin typeface="Times New Roman"/>
                <a:cs typeface="Times New Roman"/>
              </a:rPr>
              <a:t>After initial Celtic rebellions, the Romans controlled the lands south of Hadrian’s wall in relative peace &amp; a </a:t>
            </a:r>
            <a:r>
              <a:rPr lang="en-US" b="1">
                <a:latin typeface="Times New Roman"/>
                <a:cs typeface="Times New Roman"/>
              </a:rPr>
              <a:t>distinctively </a:t>
            </a:r>
            <a:r>
              <a:rPr lang="en-US" b="1" err="1">
                <a:latin typeface="Times New Roman"/>
                <a:cs typeface="Times New Roman"/>
              </a:rPr>
              <a:t>RomanoBritish</a:t>
            </a:r>
            <a:r>
              <a:rPr lang="en-US" b="1">
                <a:latin typeface="Times New Roman"/>
                <a:cs typeface="Times New Roman"/>
              </a:rPr>
              <a:t> culture developed with trade links across the  </a:t>
            </a:r>
            <a:r>
              <a:rPr lang="en-US" i="1">
                <a:latin typeface="Times New Roman"/>
                <a:cs typeface="Times New Roman"/>
              </a:rPr>
              <a:t>(Howorth 2015)</a:t>
            </a:r>
            <a:endParaRPr lang="en-GB">
              <a:latin typeface="Times New Roman"/>
              <a:cs typeface="Times New Roman"/>
            </a:endParaRPr>
          </a:p>
          <a:p>
            <a:endParaRPr lang="en-GB"/>
          </a:p>
        </p:txBody>
      </p:sp>
      <p:sp>
        <p:nvSpPr>
          <p:cNvPr id="4" name="Slide Number Placeholder 3">
            <a:extLst>
              <a:ext uri="{FF2B5EF4-FFF2-40B4-BE49-F238E27FC236}">
                <a16:creationId xmlns:a16="http://schemas.microsoft.com/office/drawing/2014/main" id="{088235DD-4C74-8076-DA30-6BB9FF7E1999}"/>
              </a:ext>
            </a:extLst>
          </p:cNvPr>
          <p:cNvSpPr>
            <a:spLocks noGrp="1"/>
          </p:cNvSpPr>
          <p:nvPr>
            <p:ph type="sldNum" sz="quarter" idx="5"/>
          </p:nvPr>
        </p:nvSpPr>
        <p:spPr/>
        <p:txBody>
          <a:bodyPr/>
          <a:lstStyle/>
          <a:p>
            <a:fld id="{9E380163-FC38-401E-B29D-C66DAA1216CF}" type="slidenum">
              <a:rPr lang="en-GB" smtClean="0"/>
              <a:t>30</a:t>
            </a:fld>
            <a:endParaRPr lang="en-GB"/>
          </a:p>
        </p:txBody>
      </p:sp>
    </p:spTree>
    <p:extLst>
      <p:ext uri="{BB962C8B-B14F-4D97-AF65-F5344CB8AC3E}">
        <p14:creationId xmlns:p14="http://schemas.microsoft.com/office/powerpoint/2010/main" val="36561437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1200" b="1" i="0">
                <a:solidFill>
                  <a:srgbClr val="002060"/>
                </a:solidFill>
                <a:effectLst/>
                <a:latin typeface="ReithSans"/>
              </a:rPr>
              <a:t>Works to expand the street in 1901 on Sycamore Terrace (less than a mile from campus) </a:t>
            </a:r>
          </a:p>
          <a:p>
            <a:endParaRPr lang="en-GB" b="1">
              <a:solidFill>
                <a:srgbClr val="002060"/>
              </a:solidFill>
              <a:latin typeface="ReithSans"/>
            </a:endParaRPr>
          </a:p>
          <a:p>
            <a:r>
              <a:rPr lang="en-GB" b="1">
                <a:solidFill>
                  <a:srgbClr val="002060"/>
                </a:solidFill>
                <a:latin typeface="ReithSans"/>
              </a:rPr>
              <a:t>Begin by pretending to be archaeologists and finding objects...</a:t>
            </a:r>
          </a:p>
          <a:p>
            <a:endParaRPr lang="en-GB"/>
          </a:p>
        </p:txBody>
      </p:sp>
      <p:sp>
        <p:nvSpPr>
          <p:cNvPr id="4" name="Slide Number Placeholder 3"/>
          <p:cNvSpPr>
            <a:spLocks noGrp="1"/>
          </p:cNvSpPr>
          <p:nvPr>
            <p:ph type="sldNum" sz="quarter" idx="5"/>
          </p:nvPr>
        </p:nvSpPr>
        <p:spPr/>
        <p:txBody>
          <a:bodyPr/>
          <a:lstStyle/>
          <a:p>
            <a:fld id="{9E380163-FC38-401E-B29D-C66DAA1216CF}" type="slidenum">
              <a:rPr lang="en-GB" smtClean="0"/>
              <a:t>31</a:t>
            </a:fld>
            <a:endParaRPr lang="en-GB"/>
          </a:p>
        </p:txBody>
      </p:sp>
    </p:spTree>
    <p:extLst>
      <p:ext uri="{BB962C8B-B14F-4D97-AF65-F5344CB8AC3E}">
        <p14:creationId xmlns:p14="http://schemas.microsoft.com/office/powerpoint/2010/main" val="3728345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13"/>
              </a:spcBef>
              <a:spcAft>
                <a:spcPts val="113"/>
              </a:spcAft>
            </a:pPr>
            <a:endParaRPr lang="en-GB" b="1">
              <a:solidFill>
                <a:srgbClr val="002060"/>
              </a:solidFill>
              <a:latin typeface="Lato"/>
              <a:ea typeface="Lato"/>
              <a:cs typeface="Lato"/>
            </a:endParaRPr>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4</a:t>
            </a:fld>
            <a:endParaRPr lang="en-GB" altLang="en-US"/>
          </a:p>
        </p:txBody>
      </p:sp>
    </p:spTree>
    <p:extLst>
      <p:ext uri="{BB962C8B-B14F-4D97-AF65-F5344CB8AC3E}">
        <p14:creationId xmlns:p14="http://schemas.microsoft.com/office/powerpoint/2010/main" val="11239834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Discussion – what can you see? What are they? Initial thoughts. What do you notice? Materials? Describing words.</a:t>
            </a:r>
          </a:p>
          <a:p>
            <a:endParaRPr lang="en-GB"/>
          </a:p>
          <a:p>
            <a:r>
              <a:rPr lang="en-GB"/>
              <a:t>Model splitting large sheet into 5-6 boxes and make notes on each stage of the enquiry process.</a:t>
            </a:r>
          </a:p>
          <a:p>
            <a:pPr marL="0" indent="0">
              <a:buNone/>
            </a:pPr>
            <a:r>
              <a:rPr lang="en-GB" sz="1200"/>
              <a:t>For example – perhaps it was owned by someone rich, a woman.</a:t>
            </a:r>
          </a:p>
          <a:p>
            <a:pPr marL="0" indent="0">
              <a:buNone/>
            </a:pPr>
            <a:r>
              <a:rPr lang="en-GB" sz="3200" b="1"/>
              <a:t> </a:t>
            </a:r>
            <a:endParaRPr lang="en-GB"/>
          </a:p>
          <a:p>
            <a:endParaRPr lang="en-GB"/>
          </a:p>
        </p:txBody>
      </p:sp>
      <p:sp>
        <p:nvSpPr>
          <p:cNvPr id="4" name="Slide Number Placeholder 3"/>
          <p:cNvSpPr>
            <a:spLocks noGrp="1"/>
          </p:cNvSpPr>
          <p:nvPr>
            <p:ph type="sldNum" sz="quarter" idx="5"/>
          </p:nvPr>
        </p:nvSpPr>
        <p:spPr/>
        <p:txBody>
          <a:bodyPr/>
          <a:lstStyle/>
          <a:p>
            <a:fld id="{9E380163-FC38-401E-B29D-C66DAA1216CF}" type="slidenum">
              <a:rPr lang="en-GB" smtClean="0"/>
              <a:t>32</a:t>
            </a:fld>
            <a:endParaRPr lang="en-GB"/>
          </a:p>
        </p:txBody>
      </p:sp>
    </p:spTree>
    <p:extLst>
      <p:ext uri="{BB962C8B-B14F-4D97-AF65-F5344CB8AC3E}">
        <p14:creationId xmlns:p14="http://schemas.microsoft.com/office/powerpoint/2010/main" val="18841960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What questions do you want to ask? And so your enquiry is under way. </a:t>
            </a:r>
          </a:p>
          <a:p>
            <a:endParaRPr lang="en-GB" sz="1200"/>
          </a:p>
          <a:p>
            <a:r>
              <a:rPr lang="en-GB" sz="1200"/>
              <a:t>For example – What is it? How old is it? Who owned it? Where was it found? Did  a back smith make it? What is it made of?</a:t>
            </a:r>
          </a:p>
          <a:p>
            <a:r>
              <a:rPr lang="en-GB" sz="1200"/>
              <a:t>Turn thoughts into questions</a:t>
            </a:r>
          </a:p>
          <a:p>
            <a:endParaRPr lang="en-GB" sz="1200"/>
          </a:p>
          <a:p>
            <a:r>
              <a:rPr lang="en-GB" sz="1200"/>
              <a:t>Discussion on tables - questions</a:t>
            </a:r>
            <a:endParaRPr lang="en-GB"/>
          </a:p>
        </p:txBody>
      </p:sp>
      <p:sp>
        <p:nvSpPr>
          <p:cNvPr id="4" name="Slide Number Placeholder 3"/>
          <p:cNvSpPr>
            <a:spLocks noGrp="1"/>
          </p:cNvSpPr>
          <p:nvPr>
            <p:ph type="sldNum" sz="quarter" idx="5"/>
          </p:nvPr>
        </p:nvSpPr>
        <p:spPr/>
        <p:txBody>
          <a:bodyPr/>
          <a:lstStyle/>
          <a:p>
            <a:fld id="{9E380163-FC38-401E-B29D-C66DAA1216CF}" type="slidenum">
              <a:rPr lang="en-GB" smtClean="0"/>
              <a:t>33</a:t>
            </a:fld>
            <a:endParaRPr lang="en-GB"/>
          </a:p>
        </p:txBody>
      </p:sp>
    </p:spTree>
    <p:extLst>
      <p:ext uri="{BB962C8B-B14F-4D97-AF65-F5344CB8AC3E}">
        <p14:creationId xmlns:p14="http://schemas.microsoft.com/office/powerpoint/2010/main" val="3670878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a:t>For example – perhaps it was owned by someone rich, a woman.</a:t>
            </a:r>
          </a:p>
          <a:p>
            <a:pPr marL="0" indent="0">
              <a:buNone/>
            </a:pPr>
            <a:r>
              <a:rPr lang="en-GB" sz="3200" b="1"/>
              <a:t> </a:t>
            </a:r>
            <a:endParaRPr lang="en-GB"/>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Discussion on tables -hypotheses</a:t>
            </a:r>
            <a:endParaRPr lang="en-GB"/>
          </a:p>
          <a:p>
            <a:pPr marL="0" indent="0">
              <a:buNone/>
            </a:pPr>
            <a:r>
              <a:rPr lang="en-GB" sz="1200"/>
              <a:t>For example – perhaps it was owned by someone rich, a woman.</a:t>
            </a:r>
          </a:p>
          <a:p>
            <a:pPr marL="0" indent="0">
              <a:buNone/>
            </a:pPr>
            <a:r>
              <a:rPr lang="en-GB" sz="3200" b="1"/>
              <a:t> </a:t>
            </a:r>
            <a:endParaRPr lang="en-GB"/>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Discussion on tables -hypotheses</a:t>
            </a:r>
            <a:endParaRPr lang="en-GB"/>
          </a:p>
          <a:p>
            <a:endParaRPr lang="en-GB"/>
          </a:p>
        </p:txBody>
      </p:sp>
      <p:sp>
        <p:nvSpPr>
          <p:cNvPr id="4" name="Slide Number Placeholder 3"/>
          <p:cNvSpPr>
            <a:spLocks noGrp="1"/>
          </p:cNvSpPr>
          <p:nvPr>
            <p:ph type="sldNum" sz="quarter" idx="5"/>
          </p:nvPr>
        </p:nvSpPr>
        <p:spPr/>
        <p:txBody>
          <a:bodyPr/>
          <a:lstStyle/>
          <a:p>
            <a:fld id="{9E380163-FC38-401E-B29D-C66DAA1216CF}" type="slidenum">
              <a:rPr lang="en-GB" smtClean="0"/>
              <a:t>34</a:t>
            </a:fld>
            <a:endParaRPr lang="en-GB"/>
          </a:p>
        </p:txBody>
      </p:sp>
    </p:spTree>
    <p:extLst>
      <p:ext uri="{BB962C8B-B14F-4D97-AF65-F5344CB8AC3E}">
        <p14:creationId xmlns:p14="http://schemas.microsoft.com/office/powerpoint/2010/main" val="7045573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1">
                <a:solidFill>
                  <a:srgbClr val="002060"/>
                </a:solidFill>
              </a:rPr>
              <a:t>This is the lengthiest stage and could be broken up into sections. </a:t>
            </a:r>
          </a:p>
          <a:p>
            <a:pPr marL="0" indent="0">
              <a:buNone/>
            </a:pPr>
            <a:r>
              <a:rPr lang="en-GB" sz="1200" i="1">
                <a:solidFill>
                  <a:srgbClr val="002060"/>
                </a:solidFill>
              </a:rPr>
              <a:t>It’s at this stage that children can use textbooks, source material, pictures and web resources to build up and deepen their knowledge of the topic.</a:t>
            </a:r>
          </a:p>
          <a:p>
            <a:pPr marL="0" indent="0">
              <a:buNone/>
            </a:pPr>
            <a:r>
              <a:rPr lang="en-GB" sz="1200" i="1">
                <a:solidFill>
                  <a:srgbClr val="002060"/>
                </a:solidFill>
                <a:latin typeface="Times New Roman"/>
                <a:cs typeface="Times New Roman"/>
              </a:rPr>
              <a:t> </a:t>
            </a:r>
          </a:p>
          <a:p>
            <a:r>
              <a:rPr lang="en-GB">
                <a:latin typeface="Times New Roman"/>
                <a:cs typeface="Times New Roman"/>
              </a:rPr>
              <a:t>Get out packs – you're going to find out more information about the items </a:t>
            </a:r>
            <a:r>
              <a:rPr lang="en-GB" err="1">
                <a:latin typeface="Times New Roman"/>
                <a:cs typeface="Times New Roman"/>
              </a:rPr>
              <a:t>burried</a:t>
            </a:r>
            <a:r>
              <a:rPr lang="en-GB">
                <a:latin typeface="Times New Roman"/>
                <a:cs typeface="Times New Roman"/>
              </a:rPr>
              <a:t> with this person.</a:t>
            </a:r>
            <a:endParaRPr lang="en-GB"/>
          </a:p>
        </p:txBody>
      </p:sp>
      <p:sp>
        <p:nvSpPr>
          <p:cNvPr id="4" name="Slide Number Placeholder 3"/>
          <p:cNvSpPr>
            <a:spLocks noGrp="1"/>
          </p:cNvSpPr>
          <p:nvPr>
            <p:ph type="sldNum" sz="quarter" idx="5"/>
          </p:nvPr>
        </p:nvSpPr>
        <p:spPr/>
        <p:txBody>
          <a:bodyPr/>
          <a:lstStyle/>
          <a:p>
            <a:fld id="{9E380163-FC38-401E-B29D-C66DAA1216CF}" type="slidenum">
              <a:rPr lang="en-GB" smtClean="0"/>
              <a:t>35</a:t>
            </a:fld>
            <a:endParaRPr lang="en-GB"/>
          </a:p>
        </p:txBody>
      </p:sp>
    </p:spTree>
    <p:extLst>
      <p:ext uri="{BB962C8B-B14F-4D97-AF65-F5344CB8AC3E}">
        <p14:creationId xmlns:p14="http://schemas.microsoft.com/office/powerpoint/2010/main" val="12574295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a:solidFill>
                  <a:srgbClr val="002060"/>
                </a:solidFill>
                <a:effectLst/>
                <a:latin typeface="ReithSans"/>
              </a:rPr>
              <a:t>It revealed the remains of a Roman woman. </a:t>
            </a:r>
          </a:p>
          <a:p>
            <a:pPr eaLnBrk="1" fontAlgn="auto" hangingPunct="1">
              <a:spcBef>
                <a:spcPts val="0"/>
              </a:spcBef>
              <a:spcAft>
                <a:spcPts val="0"/>
              </a:spcAft>
              <a:defRPr/>
            </a:pPr>
            <a:r>
              <a:rPr lang="en-GB" sz="1800">
                <a:effectLst/>
                <a:latin typeface="Aptos"/>
                <a:ea typeface="Aptos" panose="020B0004020202020204" pitchFamily="34" charset="0"/>
                <a:cs typeface="Times New Roman" panose="02020603050405020304" pitchFamily="18" charset="0"/>
              </a:rPr>
              <a:t>She lay within a stone coffin, adorned with beautiful jewellery and accompanied by a range of objects.</a:t>
            </a:r>
            <a:r>
              <a:rPr lang="en-GB" sz="1800">
                <a:latin typeface="Aptos"/>
                <a:ea typeface="Aptos" panose="020B0004020202020204" pitchFamily="34" charset="0"/>
                <a:cs typeface="Times New Roman" panose="02020603050405020304" pitchFamily="18" charset="0"/>
              </a:rPr>
              <a:t> </a:t>
            </a:r>
            <a:r>
              <a:rPr lang="en-GB" sz="1800">
                <a:effectLst/>
                <a:latin typeface="Aptos"/>
                <a:ea typeface="Aptos" panose="020B0004020202020204" pitchFamily="34" charset="0"/>
                <a:cs typeface="Times New Roman" panose="02020603050405020304" pitchFamily="18" charset="0"/>
              </a:rPr>
              <a:t>Most of Eboracum’s residents were modestly buried, without elaborate coffins or grave goods.</a:t>
            </a:r>
            <a:endParaRPr lang="en-GB" sz="1200" b="1" i="0">
              <a:solidFill>
                <a:srgbClr val="002060"/>
              </a:solidFill>
              <a:effectLst/>
              <a:latin typeface="Reith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a:solidFill>
                <a:srgbClr val="002060"/>
              </a:solidFill>
              <a:effectLst/>
              <a:latin typeface="Reith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a:solidFill>
                  <a:srgbClr val="002060"/>
                </a:solidFill>
                <a:effectLst/>
                <a:latin typeface="ReithSans"/>
              </a:rPr>
              <a:t>She became known as  the Ivory Bangle Lady (because of the ivory bangles with which she was buried).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a:solidFill>
                <a:srgbClr val="002060"/>
              </a:solidFill>
              <a:effectLst/>
              <a:latin typeface="Reith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a:solidFill>
                  <a:srgbClr val="002060"/>
                </a:solidFill>
                <a:effectLst/>
                <a:latin typeface="ReithSans"/>
              </a:rPr>
              <a:t>A shard of bone was discovered inside her stone coffin. It had the </a:t>
            </a:r>
            <a:r>
              <a:rPr lang="en-GB" sz="1200" b="1" i="0">
                <a:solidFill>
                  <a:srgbClr val="002060"/>
                </a:solidFill>
                <a:effectLst/>
                <a:latin typeface="ReithSans"/>
              </a:rPr>
              <a:t>inscription </a:t>
            </a:r>
            <a:r>
              <a:rPr lang="en-GB" sz="1200" b="0" i="0">
                <a:solidFill>
                  <a:srgbClr val="002060"/>
                </a:solidFill>
                <a:effectLst/>
                <a:latin typeface="ReithSans"/>
              </a:rPr>
              <a:t>SOROR AVE VIVAS IN DEO which translates as </a:t>
            </a:r>
            <a:r>
              <a:rPr lang="en-GB" sz="1200" b="1" i="0">
                <a:solidFill>
                  <a:srgbClr val="002060"/>
                </a:solidFill>
                <a:effectLst/>
                <a:latin typeface="ReithSans"/>
              </a:rPr>
              <a:t>‘Hail sister, may you live in God’.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a:solidFill>
                <a:srgbClr val="002060"/>
              </a:solidFill>
              <a:effectLst/>
              <a:latin typeface="ReithSans"/>
            </a:endParaRPr>
          </a:p>
          <a:p>
            <a:pPr algn="l"/>
            <a:r>
              <a:rPr lang="en-GB" sz="1400" b="1" i="0">
                <a:solidFill>
                  <a:srgbClr val="002060"/>
                </a:solidFill>
                <a:effectLst/>
                <a:latin typeface="ReithSans"/>
              </a:rPr>
              <a:t>A number of other goods were also buried with her: </a:t>
            </a:r>
          </a:p>
          <a:p>
            <a:pPr marL="342900" indent="-342900" algn="l">
              <a:buFont typeface="Courier New" panose="02070309020205020404" pitchFamily="49" charset="0"/>
              <a:buChar char="o"/>
            </a:pPr>
            <a:r>
              <a:rPr lang="en-GB" sz="1200" b="0" i="1">
                <a:solidFill>
                  <a:srgbClr val="002060"/>
                </a:solidFill>
                <a:effectLst/>
                <a:latin typeface="ReithSans"/>
              </a:rPr>
              <a:t>some blue glass beads, </a:t>
            </a:r>
          </a:p>
          <a:p>
            <a:pPr marL="342900" indent="-342900" algn="l">
              <a:buFont typeface="Courier New" panose="02070309020205020404" pitchFamily="49" charset="0"/>
              <a:buChar char="o"/>
            </a:pPr>
            <a:r>
              <a:rPr lang="en-GB" sz="1200" b="0" i="1">
                <a:solidFill>
                  <a:srgbClr val="002060"/>
                </a:solidFill>
                <a:effectLst/>
                <a:latin typeface="ReithSans"/>
              </a:rPr>
              <a:t>fragments of five bone bracelets,</a:t>
            </a:r>
          </a:p>
          <a:p>
            <a:pPr marL="342900" indent="-342900" algn="l">
              <a:buFont typeface="Courier New" panose="02070309020205020404" pitchFamily="49" charset="0"/>
              <a:buChar char="o"/>
            </a:pPr>
            <a:r>
              <a:rPr lang="en-GB" sz="1200" b="0" i="1">
                <a:solidFill>
                  <a:srgbClr val="002060"/>
                </a:solidFill>
                <a:effectLst/>
                <a:latin typeface="ReithSans"/>
              </a:rPr>
              <a:t>silver and bronze lockets, </a:t>
            </a:r>
          </a:p>
          <a:p>
            <a:pPr marL="342900" indent="-342900" algn="l">
              <a:buFont typeface="Courier New" panose="02070309020205020404" pitchFamily="49" charset="0"/>
              <a:buChar char="o"/>
            </a:pPr>
            <a:r>
              <a:rPr lang="en-GB" sz="1200" b="0" i="1">
                <a:solidFill>
                  <a:srgbClr val="002060"/>
                </a:solidFill>
                <a:effectLst/>
                <a:latin typeface="ReithSans"/>
              </a:rPr>
              <a:t>two yellow glass earrings, </a:t>
            </a:r>
          </a:p>
          <a:p>
            <a:pPr marL="342900" indent="-342900">
              <a:buFont typeface="Courier New" panose="02070309020205020404" pitchFamily="49" charset="0"/>
              <a:buChar char="o"/>
            </a:pPr>
            <a:r>
              <a:rPr lang="en-GB" i="1">
                <a:solidFill>
                  <a:srgbClr val="002060"/>
                </a:solidFill>
                <a:latin typeface="ReithSans"/>
              </a:rPr>
              <a:t>Jet bracelet</a:t>
            </a:r>
          </a:p>
          <a:p>
            <a:pPr marL="342900" indent="-342900">
              <a:buFont typeface="Courier New" panose="02070309020205020404" pitchFamily="49" charset="0"/>
              <a:buChar char="o"/>
            </a:pPr>
            <a:endParaRPr lang="en-GB" i="1">
              <a:solidFill>
                <a:srgbClr val="002060"/>
              </a:solidFill>
              <a:latin typeface="ReithSans"/>
            </a:endParaRPr>
          </a:p>
          <a:p>
            <a:pPr marL="342900" indent="-342900">
              <a:buFont typeface="Courier New" panose="02070309020205020404" pitchFamily="49" charset="0"/>
              <a:buChar char="o"/>
            </a:pPr>
            <a:r>
              <a:rPr lang="en-GB" i="1">
                <a:solidFill>
                  <a:srgbClr val="002060"/>
                </a:solidFill>
                <a:latin typeface="ReithSans"/>
              </a:rPr>
              <a:t>two marbled glass beads, </a:t>
            </a:r>
            <a:endParaRPr lang="en-GB" sz="1200" b="0" i="1">
              <a:solidFill>
                <a:srgbClr val="002060"/>
              </a:solidFill>
              <a:effectLst/>
              <a:latin typeface="ReithSans"/>
            </a:endParaRPr>
          </a:p>
          <a:p>
            <a:pPr marL="342900" indent="-342900" algn="l">
              <a:buFont typeface="Courier New" panose="02070309020205020404" pitchFamily="49" charset="0"/>
              <a:buChar char="o"/>
            </a:pPr>
            <a:r>
              <a:rPr lang="en-GB" sz="1200" b="0" i="1">
                <a:solidFill>
                  <a:srgbClr val="002060"/>
                </a:solidFill>
                <a:effectLst/>
                <a:latin typeface="ReithSans"/>
              </a:rPr>
              <a:t>a small round glass mirror </a:t>
            </a:r>
          </a:p>
          <a:p>
            <a:pPr marL="342900" indent="-342900" algn="l">
              <a:buFont typeface="Courier New" panose="02070309020205020404" pitchFamily="49" charset="0"/>
              <a:buChar char="o"/>
            </a:pPr>
            <a:r>
              <a:rPr lang="en-GB" sz="1200" b="0" i="1">
                <a:solidFill>
                  <a:srgbClr val="002060"/>
                </a:solidFill>
                <a:effectLst/>
                <a:latin typeface="ReithSans"/>
              </a:rPr>
              <a:t>a blue glass perfume bottle</a:t>
            </a:r>
            <a:r>
              <a:rPr lang="en-GB" sz="1050" b="0" i="1">
                <a:solidFill>
                  <a:srgbClr val="002060"/>
                </a:solidFill>
                <a:effectLst/>
                <a:latin typeface="ReithSans"/>
              </a:rPr>
              <a:t>.</a:t>
            </a:r>
          </a:p>
          <a:p>
            <a:pPr marL="342900" indent="-342900" algn="l">
              <a:buFont typeface="Courier New" panose="02070309020205020404" pitchFamily="49" charset="0"/>
              <a:buChar char="o"/>
            </a:pPr>
            <a:endParaRPr lang="en-GB" sz="1050" b="0" i="1">
              <a:solidFill>
                <a:srgbClr val="002060"/>
              </a:solidFill>
              <a:effectLst/>
              <a:latin typeface="ReithSans"/>
            </a:endParaRPr>
          </a:p>
          <a:p>
            <a:pPr marL="342900" indent="-342900" algn="l">
              <a:buFont typeface="Courier New" panose="02070309020205020404" pitchFamily="49" charset="0"/>
              <a:buChar char="o"/>
            </a:pPr>
            <a:endParaRPr lang="en-GB" sz="1050" b="0" i="1">
              <a:solidFill>
                <a:srgbClr val="002060"/>
              </a:solidFill>
              <a:effectLst/>
              <a:latin typeface="Reith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a:solidFill>
                <a:srgbClr val="002060"/>
              </a:solidFill>
              <a:effectLst/>
              <a:latin typeface="ReithSans"/>
            </a:endParaRPr>
          </a:p>
          <a:p>
            <a:endParaRPr lang="en-GB"/>
          </a:p>
        </p:txBody>
      </p:sp>
      <p:sp>
        <p:nvSpPr>
          <p:cNvPr id="4" name="Slide Number Placeholder 3"/>
          <p:cNvSpPr>
            <a:spLocks noGrp="1"/>
          </p:cNvSpPr>
          <p:nvPr>
            <p:ph type="sldNum" sz="quarter" idx="5"/>
          </p:nvPr>
        </p:nvSpPr>
        <p:spPr/>
        <p:txBody>
          <a:bodyPr/>
          <a:lstStyle/>
          <a:p>
            <a:fld id="{9E380163-FC38-401E-B29D-C66DAA1216CF}" type="slidenum">
              <a:rPr lang="en-GB" smtClean="0"/>
              <a:t>36</a:t>
            </a:fld>
            <a:endParaRPr lang="en-GB"/>
          </a:p>
        </p:txBody>
      </p:sp>
    </p:spTree>
    <p:extLst>
      <p:ext uri="{BB962C8B-B14F-4D97-AF65-F5344CB8AC3E}">
        <p14:creationId xmlns:p14="http://schemas.microsoft.com/office/powerpoint/2010/main" val="3609967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a:solidFill>
                  <a:srgbClr val="002060"/>
                </a:solidFill>
                <a:latin typeface="Times New Roman"/>
                <a:cs typeface="Times New Roman"/>
              </a:rPr>
              <a:t>[Stages 4 and 5 could be repeated so that children never spend too long on exploring the topic without coming back to and thinking about their answers to the enquiry question or questions.]</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latin typeface="Times New Roman"/>
                <a:cs typeface="Times New Roman"/>
              </a:rPr>
              <a:t>Discussion on tables – develop stronger hypotheses </a:t>
            </a:r>
          </a:p>
          <a:p>
            <a:pPr marL="0" marR="0" lvl="0" indent="0" algn="l" defTabSz="914400">
              <a:lnSpc>
                <a:spcPct val="100000"/>
              </a:lnSpc>
              <a:spcBef>
                <a:spcPts val="0"/>
              </a:spcBef>
              <a:spcAft>
                <a:spcPts val="0"/>
              </a:spcAft>
              <a:buClrTx/>
              <a:buSzTx/>
              <a:buFontTx/>
              <a:buNone/>
              <a:tabLst/>
              <a:defRPr/>
            </a:pPr>
            <a:endParaRPr lang="en-GB" sz="1200">
              <a:cs typeface="Times New Roman"/>
            </a:endParaRPr>
          </a:p>
          <a:p>
            <a:pPr>
              <a:spcBef>
                <a:spcPts val="0"/>
              </a:spcBef>
              <a:spcAft>
                <a:spcPts val="0"/>
              </a:spcAft>
              <a:defRPr/>
            </a:pPr>
            <a:r>
              <a:rPr lang="en-GB">
                <a:solidFill>
                  <a:srgbClr val="000000"/>
                </a:solidFill>
                <a:latin typeface="Times New Roman"/>
                <a:cs typeface="Times New Roman"/>
              </a:rPr>
              <a:t>What can we now say about this person?</a:t>
            </a:r>
            <a:endParaRPr lang="en-GB">
              <a:solidFill>
                <a:srgbClr val="000000"/>
              </a:solidFill>
              <a:cs typeface="Times New Roman" pitchFamily="18" charset="0"/>
            </a:endParaRPr>
          </a:p>
          <a:p>
            <a:pPr eaLnBrk="1" fontAlgn="auto" hangingPunct="1">
              <a:spcBef>
                <a:spcPts val="0"/>
              </a:spcBef>
              <a:spcAft>
                <a:spcPts val="0"/>
              </a:spcAft>
              <a:defRPr/>
            </a:pPr>
            <a:endParaRPr lang="en-GB">
              <a:solidFill>
                <a:srgbClr val="000000"/>
              </a:solidFill>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a:solidFill>
                  <a:srgbClr val="002060"/>
                </a:solidFill>
                <a:effectLst/>
                <a:latin typeface="ReithSans"/>
              </a:rPr>
              <a:t>The luxury items buried with her indicated that she was wealthy.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a:solidFill>
                  <a:srgbClr val="002060"/>
                </a:solidFill>
                <a:effectLst/>
                <a:latin typeface="ReithSans"/>
              </a:rPr>
              <a:t>Paints a picture of a wealthy, elite Roman woman living a luxury lifestyle.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a:solidFill>
                <a:srgbClr val="002060"/>
              </a:solidFill>
              <a:effectLst/>
              <a:latin typeface="Reith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a:solidFill>
                <a:srgbClr val="002060"/>
              </a:solidFill>
              <a:effectLst/>
              <a:latin typeface="Reith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9E380163-FC38-401E-B29D-C66DAA1216CF}" type="slidenum">
              <a:rPr lang="en-GB" smtClean="0"/>
              <a:t>37</a:t>
            </a:fld>
            <a:endParaRPr lang="en-GB"/>
          </a:p>
        </p:txBody>
      </p:sp>
    </p:spTree>
    <p:extLst>
      <p:ext uri="{BB962C8B-B14F-4D97-AF65-F5344CB8AC3E}">
        <p14:creationId xmlns:p14="http://schemas.microsoft.com/office/powerpoint/2010/main" val="18899755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1800">
                <a:effectLst/>
                <a:latin typeface="Aptos" panose="020B0004020202020204" pitchFamily="34" charset="0"/>
                <a:ea typeface="Aptos" panose="020B0004020202020204" pitchFamily="34" charset="0"/>
                <a:cs typeface="Times New Roman" panose="02020603050405020304" pitchFamily="18" charset="0"/>
              </a:rPr>
              <a:t> Whilst we know many things about her, her name is not one of them, so she is affectionately known as the ‘Ivory Bangle Lady’. </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1800" b="0" i="0">
              <a:solidFill>
                <a:srgbClr val="333333"/>
              </a:solidFill>
              <a:effectLst/>
              <a:latin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sz="1800" kern="100">
                <a:effectLst/>
                <a:latin typeface="Aptos" panose="020B0004020202020204" pitchFamily="34" charset="0"/>
                <a:ea typeface="Aptos" panose="020B0004020202020204" pitchFamily="34" charset="0"/>
                <a:cs typeface="Times New Roman" panose="02020603050405020304" pitchFamily="18" charset="0"/>
              </a:rPr>
              <a:t>Analysis by archaeological scientists show that Ivory Bangle Lady had mixed racial heritage and ancestral links to North Africa and she didn’t grow up in York but migrated here later in her life. They also suggest that she spent her childhood somewhere with a warmer climate, on the coast. Whilst this may have been in southern England, given her heritage it was more likely somewhere on the Mediterranean coast, perhaps even North Africa itself.  </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b="0" i="0">
              <a:solidFill>
                <a:srgbClr val="333333"/>
              </a:solidFill>
              <a:effectLst/>
              <a:latin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sz="1800" b="0" i="0">
                <a:solidFill>
                  <a:srgbClr val="333333"/>
                </a:solidFill>
                <a:effectLst/>
                <a:latin typeface="Open Sans" panose="020B0606030504020204" pitchFamily="34" charset="0"/>
              </a:rPr>
              <a:t>The remains of Ivory Bangle lady helped archaeologists discover that wealthy people from across the Empire were living in fourth century York</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1800" b="0" i="0" kern="100">
              <a:solidFill>
                <a:srgbClr val="333333"/>
              </a:solidFill>
              <a:effectLst/>
              <a:latin typeface="Open Sans" panose="020B0606030504020204" pitchFamily="34" charset="0"/>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sz="1800" kern="100">
                <a:effectLst/>
                <a:latin typeface="Aptos"/>
                <a:ea typeface="Aptos" panose="020B0004020202020204" pitchFamily="34" charset="0"/>
                <a:cs typeface="Times New Roman" panose="02020603050405020304" pitchFamily="18" charset="0"/>
              </a:rPr>
              <a:t>These new insights transform our understanding of the life of Ivory Bangle Lady and high</a:t>
            </a:r>
            <a:r>
              <a:rPr lang="en-GB" sz="1800" b="1" kern="100">
                <a:effectLst/>
                <a:latin typeface="Aptos"/>
                <a:ea typeface="Aptos" panose="020B0004020202020204" pitchFamily="34" charset="0"/>
                <a:cs typeface="Times New Roman" panose="02020603050405020304" pitchFamily="18" charset="0"/>
              </a:rPr>
              <a:t>light how diverse the people of Roman Yorkshire were. </a:t>
            </a:r>
            <a:r>
              <a:rPr lang="en-GB" sz="1800" kern="100">
                <a:effectLst/>
                <a:latin typeface="Aptos"/>
                <a:ea typeface="Aptos" panose="020B0004020202020204" pitchFamily="34" charset="0"/>
                <a:cs typeface="Times New Roman" panose="02020603050405020304" pitchFamily="18" charset="0"/>
              </a:rPr>
              <a:t>Like most urban areas of the Roman Empire, Eboracum was a cultural melting pot which welcomed visitors from provinces as far as Africa and the Near East. Ivory Bangle Lady was one of many migrants with African heritage who made the city their home.  </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b="0" i="0">
              <a:solidFill>
                <a:srgbClr val="333333"/>
              </a:solidFill>
              <a:effectLst/>
              <a:latin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a:latin typeface="Times New Roman"/>
                <a:cs typeface="Times New Roman"/>
              </a:rPr>
              <a:t>Analysis from</a:t>
            </a:r>
            <a:r>
              <a:rPr lang="en-GB" b="1">
                <a:latin typeface="Times New Roman"/>
                <a:cs typeface="Times New Roman"/>
              </a:rPr>
              <a:t> Roman burials in York indicates that around 10% of the sample were of African decent. Parts of Roman York were more multicultural than modern York are today. </a:t>
            </a:r>
          </a:p>
          <a:p>
            <a:endParaRPr lang="en-GB" b="1">
              <a:cs typeface="Times New Roman"/>
            </a:endParaRPr>
          </a:p>
          <a:p>
            <a:r>
              <a:rPr lang="en-GB"/>
              <a:t>Students reaction to her.</a:t>
            </a:r>
          </a:p>
        </p:txBody>
      </p:sp>
      <p:sp>
        <p:nvSpPr>
          <p:cNvPr id="4" name="Slide Number Placeholder 3"/>
          <p:cNvSpPr>
            <a:spLocks noGrp="1"/>
          </p:cNvSpPr>
          <p:nvPr>
            <p:ph type="sldNum" sz="quarter" idx="5"/>
          </p:nvPr>
        </p:nvSpPr>
        <p:spPr/>
        <p:txBody>
          <a:bodyPr/>
          <a:lstStyle/>
          <a:p>
            <a:fld id="{9E380163-FC38-401E-B29D-C66DAA1216CF}" type="slidenum">
              <a:rPr lang="en-GB" smtClean="0"/>
              <a:t>38</a:t>
            </a:fld>
            <a:endParaRPr lang="en-GB"/>
          </a:p>
        </p:txBody>
      </p:sp>
    </p:spTree>
    <p:extLst>
      <p:ext uri="{BB962C8B-B14F-4D97-AF65-F5344CB8AC3E}">
        <p14:creationId xmlns:p14="http://schemas.microsoft.com/office/powerpoint/2010/main" val="16489633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1800" kern="100">
                <a:effectLst/>
                <a:latin typeface="Aptos" panose="020B0004020202020204" pitchFamily="34" charset="0"/>
                <a:ea typeface="Aptos" panose="020B0004020202020204" pitchFamily="34" charset="0"/>
                <a:cs typeface="Times New Roman" panose="02020603050405020304" pitchFamily="18" charset="0"/>
              </a:rPr>
              <a:t>A closer look at these allows us to appreciate the international trade networks within which Eboracum sat and the cosmopolitan nature of its inhabitants. Beautifully crafted fashionable goods, some made with exotic materials from distant provinces of the Roman Empire, were available to purchase at Eboracum’s markets, by those who could afford them... and Ivory Bangle Lady certainly could.  </a:t>
            </a:r>
          </a:p>
          <a:p>
            <a:endParaRPr lang="en-GB"/>
          </a:p>
          <a:p>
            <a:pPr marL="0" marR="0" lvl="0" indent="0" algn="l" defTabSz="914400" rtl="0" eaLnBrk="0" fontAlgn="base" latinLnBrk="0" hangingPunct="0">
              <a:lnSpc>
                <a:spcPct val="100000"/>
              </a:lnSpc>
              <a:spcBef>
                <a:spcPct val="0"/>
              </a:spcBef>
              <a:spcAft>
                <a:spcPct val="0"/>
              </a:spcAft>
              <a:buClrTx/>
              <a:buSzTx/>
              <a:buFontTx/>
              <a:buNone/>
              <a:tabLst/>
              <a:defRPr/>
            </a:pPr>
            <a:r>
              <a:rPr lang="en-GB"/>
              <a:t>North Africa- Ivory Bangle lady born/grew up </a:t>
            </a:r>
          </a:p>
          <a:p>
            <a:r>
              <a:rPr lang="en-GB"/>
              <a:t>ivory bangles – imported from Africa</a:t>
            </a:r>
          </a:p>
          <a:p>
            <a:r>
              <a:rPr lang="en-GB"/>
              <a:t>Baltic- amber earrings</a:t>
            </a:r>
          </a:p>
          <a:p>
            <a:r>
              <a:rPr lang="en-GB"/>
              <a:t>Perfume – the Rhineland</a:t>
            </a:r>
          </a:p>
          <a:p>
            <a:r>
              <a:rPr lang="en-GB"/>
              <a:t>Jet bracelet – Whitby</a:t>
            </a:r>
          </a:p>
          <a:p>
            <a:endParaRPr lang="en-GB"/>
          </a:p>
          <a:p>
            <a:r>
              <a:rPr lang="en-GB"/>
              <a:t>Christian – religion recently arrived from the east</a:t>
            </a:r>
          </a:p>
          <a:p>
            <a:r>
              <a:rPr lang="en-GB"/>
              <a:t>Buried in York</a:t>
            </a:r>
          </a:p>
          <a:p>
            <a:endParaRPr lang="en-GB"/>
          </a:p>
          <a:p>
            <a:r>
              <a:rPr lang="en-GB"/>
              <a:t>International Roman York is exemplified through this one woman’s story.</a:t>
            </a:r>
          </a:p>
          <a:p>
            <a:endParaRPr lang="en-GB"/>
          </a:p>
          <a:p>
            <a:pPr>
              <a:lnSpc>
                <a:spcPct val="115000"/>
              </a:lnSpc>
              <a:spcAft>
                <a:spcPts val="800"/>
              </a:spcAft>
              <a:buNone/>
            </a:pPr>
            <a:endParaRPr lang="en-GB" sz="1800" kern="100">
              <a:latin typeface="Aptos"/>
            </a:endParaRPr>
          </a:p>
        </p:txBody>
      </p:sp>
      <p:sp>
        <p:nvSpPr>
          <p:cNvPr id="4" name="Slide Number Placeholder 3"/>
          <p:cNvSpPr>
            <a:spLocks noGrp="1"/>
          </p:cNvSpPr>
          <p:nvPr>
            <p:ph type="sldNum" sz="quarter" idx="5"/>
          </p:nvPr>
        </p:nvSpPr>
        <p:spPr/>
        <p:txBody>
          <a:bodyPr/>
          <a:lstStyle/>
          <a:p>
            <a:fld id="{9E380163-FC38-401E-B29D-C66DAA1216CF}" type="slidenum">
              <a:rPr lang="en-GB" smtClean="0"/>
              <a:t>39</a:t>
            </a:fld>
            <a:endParaRPr lang="en-GB"/>
          </a:p>
        </p:txBody>
      </p:sp>
    </p:spTree>
    <p:extLst>
      <p:ext uri="{BB962C8B-B14F-4D97-AF65-F5344CB8AC3E}">
        <p14:creationId xmlns:p14="http://schemas.microsoft.com/office/powerpoint/2010/main" val="15743142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0000"/>
                </a:solidFill>
              </a:rPr>
              <a:t>Her story represents wider issues/connections of  international trade, opportunities, travel.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0000"/>
                </a:solidFill>
              </a:rPr>
              <a:t>Abstract concepts become tangible through real stories in the locality.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0000"/>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0000"/>
                </a:solidFill>
              </a:rPr>
              <a:t>You can start with 1 person then go onto think of the city, country and world.</a:t>
            </a:r>
          </a:p>
          <a:p>
            <a:pPr>
              <a:lnSpc>
                <a:spcPct val="114999"/>
              </a:lnSpc>
              <a:spcAft>
                <a:spcPts val="800"/>
              </a:spcAft>
              <a:defRPr/>
            </a:pPr>
            <a:r>
              <a:rPr lang="en-GB">
                <a:solidFill>
                  <a:srgbClr val="FF0000"/>
                </a:solidFill>
              </a:rPr>
              <a:t>The Ivory Bangle Lady’s story provides a personal insight into a real person from our past. The combined study of her burial, grave goods and ancestry bring the character of this woman to life. She had an eye for fashion and the means to buy exotic and rare goods. With mixed racial heritage and family from North Africa she travelled to Eboracum, a diverse city of the fringes of the empire, where she spent the rest of her short life. We can only wonder why she travelled here. Maybe she was the wife or relative of soldier who was stationed here, or perhaps she came to take advantage of the many opportunities that Britannia’s thriving second city had to offer. </a:t>
            </a:r>
            <a:endParaRPr lang="en-US">
              <a:solidFill>
                <a:srgbClr val="FF0000"/>
              </a:solidFill>
            </a:endParaRPr>
          </a:p>
          <a:p>
            <a:pPr>
              <a:defRPr/>
            </a:pPr>
            <a:r>
              <a:rPr lang="en-GB">
                <a:solidFill>
                  <a:srgbClr val="FF0000"/>
                </a:solidFill>
                <a:latin typeface="Times New Roman"/>
                <a:cs typeface="Times New Roman"/>
              </a:rPr>
              <a:t>Whilst we don’t know how she died, I find it incredible and humbling that we can know so much about the life of someone who lived in York more than 1,600 years ago</a:t>
            </a:r>
            <a:endParaRPr lang="en-GB">
              <a:latin typeface="Times New Roman"/>
              <a:cs typeface="Times New Roman"/>
            </a:endParaRPr>
          </a:p>
          <a:p>
            <a:endParaRPr lang="en-GB"/>
          </a:p>
          <a:p>
            <a:r>
              <a:rPr lang="en-GB"/>
              <a:t>Examples:</a:t>
            </a:r>
          </a:p>
          <a:p>
            <a:endParaRPr lang="en-GB"/>
          </a:p>
          <a:p>
            <a:pPr marL="228600" indent="-228600">
              <a:buAutoNum type="arabicPeriod"/>
            </a:pPr>
            <a:r>
              <a:rPr lang="en-GB"/>
              <a:t>What was discovered in Sycamore Terrace in 1901? Who was the lady buried? What were the items buried with her? What do they tell us about her?</a:t>
            </a:r>
          </a:p>
          <a:p>
            <a:pPr marL="0" indent="0">
              <a:buNone/>
            </a:pPr>
            <a:endParaRPr lang="en-GB"/>
          </a:p>
          <a:p>
            <a:pPr marL="0" indent="0">
              <a:buNone/>
            </a:pPr>
            <a:r>
              <a:rPr lang="en-GB"/>
              <a:t>2. Where was she from? Where were the items buried with her from? </a:t>
            </a:r>
          </a:p>
          <a:p>
            <a:pPr marL="0" indent="0">
              <a:buNone/>
            </a:pPr>
            <a:r>
              <a:rPr lang="en-GB"/>
              <a:t>What does Ivory bangle lady tell us about life in York in AD400? How cosmopolitan was Roman York? What does she tell us about the people in York and its global links AD400?</a:t>
            </a:r>
          </a:p>
          <a:p>
            <a:pPr marL="0" indent="0">
              <a:buNone/>
            </a:pPr>
            <a:endParaRPr lang="en-GB"/>
          </a:p>
          <a:p>
            <a:pPr marL="0" indent="0">
              <a:buNone/>
            </a:pPr>
            <a:r>
              <a:rPr lang="en-GB"/>
              <a:t>3. What were the connections between Roman York/Roman Britain and the rest of the world?/ How did the global connections change York/Britain?</a:t>
            </a:r>
          </a:p>
          <a:p>
            <a:pPr marL="0" indent="0">
              <a:buNone/>
            </a:pPr>
            <a:r>
              <a:rPr lang="en-GB"/>
              <a:t> How/Why did the Romans travel/trade/invade Britain/other countries? What did they bring to Britain? What did they take from Britain?</a:t>
            </a:r>
          </a:p>
          <a:p>
            <a:pPr marL="0" indent="0">
              <a:buNone/>
            </a:pPr>
            <a:r>
              <a:rPr lang="en-GB"/>
              <a:t>What were the global trade links in the Roman Empire? How did Christianity spread in the Roman era?</a:t>
            </a:r>
          </a:p>
          <a:p>
            <a:pPr marL="0" indent="0">
              <a:buNone/>
            </a:pPr>
            <a:endParaRPr lang="en-GB"/>
          </a:p>
          <a:p>
            <a:pPr marL="0" indent="0">
              <a:buNone/>
            </a:pPr>
            <a:r>
              <a:rPr lang="en-GB"/>
              <a:t>4. Compare Roman and  different empires e.g. British empire. Compare their global connections and trade links</a:t>
            </a:r>
          </a:p>
          <a:p>
            <a:pPr marL="0" indent="0">
              <a:buNone/>
            </a:pPr>
            <a:r>
              <a:rPr lang="en-GB"/>
              <a:t>Look at spread of religions,</a:t>
            </a:r>
          </a:p>
          <a:p>
            <a:pPr marL="0" indent="0">
              <a:buNone/>
            </a:pPr>
            <a:r>
              <a:rPr lang="en-GB"/>
              <a:t>What were Roman attitudes to race and nationality? How are they different from other periods studied?</a:t>
            </a:r>
          </a:p>
        </p:txBody>
      </p:sp>
      <p:sp>
        <p:nvSpPr>
          <p:cNvPr id="4" name="Slide Number Placeholder 3"/>
          <p:cNvSpPr>
            <a:spLocks noGrp="1"/>
          </p:cNvSpPr>
          <p:nvPr>
            <p:ph type="sldNum" sz="quarter" idx="5"/>
          </p:nvPr>
        </p:nvSpPr>
        <p:spPr/>
        <p:txBody>
          <a:bodyPr/>
          <a:lstStyle/>
          <a:p>
            <a:fld id="{9E380163-FC38-401E-B29D-C66DAA1216CF}" type="slidenum">
              <a:rPr lang="en-GB" smtClean="0"/>
              <a:t>40</a:t>
            </a:fld>
            <a:endParaRPr lang="en-GB"/>
          </a:p>
        </p:txBody>
      </p:sp>
    </p:spTree>
    <p:extLst>
      <p:ext uri="{BB962C8B-B14F-4D97-AF65-F5344CB8AC3E}">
        <p14:creationId xmlns:p14="http://schemas.microsoft.com/office/powerpoint/2010/main" val="16438374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Links to geography session on place knowledge which develops local to global locational knowledge. </a:t>
            </a:r>
          </a:p>
          <a:p>
            <a:endParaRPr lang="en-GB"/>
          </a:p>
          <a:p>
            <a:r>
              <a:rPr lang="en-GB"/>
              <a:t>EDINA (2024) 'The World Came to My Place Today', </a:t>
            </a:r>
            <a:r>
              <a:rPr lang="en-GB" err="1"/>
              <a:t>Digimap</a:t>
            </a:r>
            <a:r>
              <a:rPr lang="en-GB"/>
              <a:t> for Schools. Available at: </a:t>
            </a:r>
            <a:r>
              <a:rPr lang="en-GB">
                <a:hlinkClick r:id="rId3"/>
              </a:rPr>
              <a:t>https://digimapforschools.edina.ac.uk/learning-resources/resource/3-world-came-my-place-today.html</a:t>
            </a:r>
            <a:r>
              <a:rPr lang="en-GB"/>
              <a:t> (Accessed: 2 May 2025).</a:t>
            </a:r>
          </a:p>
          <a:p>
            <a:r>
              <a:rPr lang="en-GB"/>
              <a:t>Emma Espley and Simon Catling</a:t>
            </a:r>
          </a:p>
          <a:p>
            <a:endParaRPr lang="en-GB"/>
          </a:p>
          <a:p>
            <a:pPr marL="0" marR="0" lvl="0" indent="0" algn="l" defTabSz="914400" rtl="0" eaLnBrk="0" fontAlgn="base" latinLnBrk="0" hangingPunct="0">
              <a:lnSpc>
                <a:spcPct val="100000"/>
              </a:lnSpc>
              <a:spcBef>
                <a:spcPct val="0"/>
              </a:spcBef>
              <a:spcAft>
                <a:spcPct val="0"/>
              </a:spcAft>
              <a:buClrTx/>
              <a:buSzTx/>
              <a:buFontTx/>
              <a:buNone/>
              <a:tabLst/>
              <a:defRPr/>
            </a:pPr>
            <a:r>
              <a:rPr lang="en-GB"/>
              <a:t>Discussion on our daily items and where they come from</a:t>
            </a:r>
          </a:p>
          <a:p>
            <a:r>
              <a:rPr lang="en-GB"/>
              <a:t>Book – The World Came to my place </a:t>
            </a:r>
            <a:r>
              <a:rPr lang="en-GB" err="1"/>
              <a:t>tody</a:t>
            </a:r>
            <a:r>
              <a:rPr lang="en-GB"/>
              <a:t>’</a:t>
            </a:r>
          </a:p>
          <a:p>
            <a:r>
              <a:rPr lang="en-GB"/>
              <a:t>Use food, clothing &amp; technology - map source and how it reached its destination using </a:t>
            </a:r>
            <a:r>
              <a:rPr lang="en-GB" err="1"/>
              <a:t>Digimaps</a:t>
            </a:r>
            <a:r>
              <a:rPr lang="en-GB"/>
              <a:t> for schools</a:t>
            </a:r>
          </a:p>
          <a:p>
            <a:r>
              <a:rPr lang="en-GB"/>
              <a:t>How do the items you consume link our country to the rest of the world</a:t>
            </a:r>
          </a:p>
          <a:p>
            <a:r>
              <a:rPr lang="en-GB"/>
              <a:t>Develops understanding of trade links, global footprints and interdependence</a:t>
            </a:r>
          </a:p>
          <a:p>
            <a:r>
              <a:rPr lang="en-GB"/>
              <a:t>Similarities and difference</a:t>
            </a:r>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41</a:t>
            </a:fld>
            <a:endParaRPr lang="en-GB" altLang="en-US"/>
          </a:p>
        </p:txBody>
      </p:sp>
    </p:spTree>
    <p:extLst>
      <p:ext uri="{BB962C8B-B14F-4D97-AF65-F5344CB8AC3E}">
        <p14:creationId xmlns:p14="http://schemas.microsoft.com/office/powerpoint/2010/main" val="812436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Times New Roman"/>
                <a:cs typeface="Times New Roman"/>
              </a:rPr>
              <a:t>An umbrella term for pedagogical practices that prioritise:</a:t>
            </a:r>
          </a:p>
          <a:p>
            <a:pPr marL="171450" indent="-171450">
              <a:buFont typeface="Arial"/>
              <a:buChar char="•"/>
            </a:pPr>
            <a:r>
              <a:rPr lang="en-GB">
                <a:latin typeface="Times New Roman"/>
                <a:cs typeface="Times New Roman"/>
              </a:rPr>
              <a:t>experiential,</a:t>
            </a:r>
          </a:p>
          <a:p>
            <a:pPr marL="171450" indent="-171450">
              <a:buFont typeface="Arial"/>
              <a:buChar char="•"/>
            </a:pPr>
            <a:r>
              <a:rPr lang="en-GB">
                <a:latin typeface="Times New Roman"/>
                <a:cs typeface="Times New Roman"/>
              </a:rPr>
              <a:t>community-based, </a:t>
            </a:r>
          </a:p>
          <a:p>
            <a:pPr marL="171450" indent="-171450">
              <a:buFont typeface="Arial"/>
              <a:buChar char="•"/>
            </a:pPr>
            <a:r>
              <a:rPr lang="en-GB">
                <a:latin typeface="Times New Roman"/>
                <a:cs typeface="Times New Roman"/>
              </a:rPr>
              <a:t>and contextual  learning </a:t>
            </a:r>
          </a:p>
          <a:p>
            <a:endParaRPr lang="en-GB">
              <a:latin typeface="Times New Roman"/>
              <a:cs typeface="Times New Roman"/>
            </a:endParaRPr>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5</a:t>
            </a:fld>
            <a:endParaRPr lang="en-GB" altLang="en-US"/>
          </a:p>
        </p:txBody>
      </p:sp>
    </p:spTree>
    <p:extLst>
      <p:ext uri="{BB962C8B-B14F-4D97-AF65-F5344CB8AC3E}">
        <p14:creationId xmlns:p14="http://schemas.microsoft.com/office/powerpoint/2010/main" val="2885631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4812A-75CE-629E-D18A-CC2D545359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E5F3C0-885A-B027-05C9-A87FCA1CA0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1B9E5B-5541-AF1B-9EEB-1EB97F5A452C}"/>
              </a:ext>
            </a:extLst>
          </p:cNvPr>
          <p:cNvSpPr>
            <a:spLocks noGrp="1"/>
          </p:cNvSpPr>
          <p:nvPr>
            <p:ph type="body" idx="1"/>
          </p:nvPr>
        </p:nvSpPr>
        <p:spPr/>
        <p:txBody>
          <a:bodyPr/>
          <a:lstStyle/>
          <a:p>
            <a:r>
              <a:rPr lang="en-US" b="1">
                <a:latin typeface="Times New Roman"/>
                <a:cs typeface="Times New Roman"/>
              </a:rPr>
              <a:t>Concepts developed include significance, interpretations, </a:t>
            </a:r>
            <a:r>
              <a:rPr lang="en-US" b="1" err="1">
                <a:latin typeface="Times New Roman"/>
                <a:cs typeface="Times New Roman"/>
              </a:rPr>
              <a:t>similartiies</a:t>
            </a:r>
            <a:r>
              <a:rPr lang="en-US" b="1">
                <a:latin typeface="Times New Roman"/>
                <a:cs typeface="Times New Roman"/>
              </a:rPr>
              <a:t> and differences.</a:t>
            </a:r>
            <a:endParaRPr lang="en-GB">
              <a:latin typeface="Times New Roman"/>
              <a:cs typeface="Times New Roman"/>
            </a:endParaRPr>
          </a:p>
        </p:txBody>
      </p:sp>
      <p:sp>
        <p:nvSpPr>
          <p:cNvPr id="4" name="Slide Number Placeholder 3">
            <a:extLst>
              <a:ext uri="{FF2B5EF4-FFF2-40B4-BE49-F238E27FC236}">
                <a16:creationId xmlns:a16="http://schemas.microsoft.com/office/drawing/2014/main" id="{C18674DA-C90E-D0EC-5D16-0C600479C595}"/>
              </a:ext>
            </a:extLst>
          </p:cNvPr>
          <p:cNvSpPr>
            <a:spLocks noGrp="1"/>
          </p:cNvSpPr>
          <p:nvPr>
            <p:ph type="sldNum" sz="quarter" idx="5"/>
          </p:nvPr>
        </p:nvSpPr>
        <p:spPr/>
        <p:txBody>
          <a:bodyPr/>
          <a:lstStyle/>
          <a:p>
            <a:fld id="{9E380163-FC38-401E-B29D-C66DAA1216CF}" type="slidenum">
              <a:rPr lang="en-GB" smtClean="0"/>
              <a:t>42</a:t>
            </a:fld>
            <a:endParaRPr lang="en-GB"/>
          </a:p>
        </p:txBody>
      </p:sp>
    </p:spTree>
    <p:extLst>
      <p:ext uri="{BB962C8B-B14F-4D97-AF65-F5344CB8AC3E}">
        <p14:creationId xmlns:p14="http://schemas.microsoft.com/office/powerpoint/2010/main" val="29892088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a:t>The concept of ‘connection to place’ is explicit in our history teaching… what about ‘place-based pedagogies’? – need to take another step back for the student teachers to understand </a:t>
            </a:r>
            <a:r>
              <a:rPr lang="en-GB" err="1"/>
              <a:t>PBP</a:t>
            </a:r>
            <a:r>
              <a:rPr lang="en-GB"/>
              <a:t> as a teaching approach </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a:p>
          <a:p>
            <a:pPr marL="0" marR="0" lvl="0" indent="0" algn="l" defTabSz="914400" rtl="0" eaLnBrk="0" fontAlgn="base" latinLnBrk="0" hangingPunct="0">
              <a:lnSpc>
                <a:spcPct val="100000"/>
              </a:lnSpc>
              <a:spcBef>
                <a:spcPct val="0"/>
              </a:spcBef>
              <a:spcAft>
                <a:spcPct val="0"/>
              </a:spcAft>
              <a:buClrTx/>
              <a:buSzTx/>
              <a:buFontTx/>
              <a:buNone/>
              <a:tabLst/>
              <a:defRPr/>
            </a:pPr>
            <a:endParaRPr lang="en-GB"/>
          </a:p>
          <a:p>
            <a:endParaRPr lang="en-GB"/>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45</a:t>
            </a:fld>
            <a:endParaRPr lang="en-GB" altLang="en-US"/>
          </a:p>
        </p:txBody>
      </p:sp>
    </p:spTree>
    <p:extLst>
      <p:ext uri="{BB962C8B-B14F-4D97-AF65-F5344CB8AC3E}">
        <p14:creationId xmlns:p14="http://schemas.microsoft.com/office/powerpoint/2010/main" val="29619019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a:pPr>
                <a:defRPr/>
              </a:pPr>
              <a:t>48</a:t>
            </a:fld>
            <a:endParaRPr lang="en-GB" altLang="en-US"/>
          </a:p>
        </p:txBody>
      </p:sp>
    </p:spTree>
    <p:extLst>
      <p:ext uri="{BB962C8B-B14F-4D97-AF65-F5344CB8AC3E}">
        <p14:creationId xmlns:p14="http://schemas.microsoft.com/office/powerpoint/2010/main" val="22759725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8CFEB-0DD0-F332-9E1B-D5A76FC970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407A0-E949-18D3-A9A3-3EB6F30676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12E343-BF6C-7DED-DA17-ADBDEE61783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4A71E24-F263-AB45-8B97-3D2CEA836986}"/>
              </a:ext>
            </a:extLst>
          </p:cNvPr>
          <p:cNvSpPr>
            <a:spLocks noGrp="1"/>
          </p:cNvSpPr>
          <p:nvPr>
            <p:ph type="sldNum" sz="quarter" idx="5"/>
          </p:nvPr>
        </p:nvSpPr>
        <p:spPr/>
        <p:txBody>
          <a:bodyPr/>
          <a:lstStyle/>
          <a:p>
            <a:pPr>
              <a:defRPr/>
            </a:pPr>
            <a:fld id="{CFB9AFE8-A1FD-BA45-BEA1-5878DF3BB5FD}" type="slidenum">
              <a:rPr lang="en-GB" altLang="en-US"/>
              <a:pPr>
                <a:defRPr/>
              </a:pPr>
              <a:t>49</a:t>
            </a:fld>
            <a:endParaRPr lang="en-GB" altLang="en-US"/>
          </a:p>
        </p:txBody>
      </p:sp>
    </p:spTree>
    <p:extLst>
      <p:ext uri="{BB962C8B-B14F-4D97-AF65-F5344CB8AC3E}">
        <p14:creationId xmlns:p14="http://schemas.microsoft.com/office/powerpoint/2010/main" val="15362553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B11A1-288D-8BFA-1D58-763207BEF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AF473D-91FB-F0D7-05EA-8B02FCBB28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6A1AE-9528-0A9E-C60D-397C84F619D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282B627-D864-9DB1-781F-B7F2AAED2819}"/>
              </a:ext>
            </a:extLst>
          </p:cNvPr>
          <p:cNvSpPr>
            <a:spLocks noGrp="1"/>
          </p:cNvSpPr>
          <p:nvPr>
            <p:ph type="sldNum" sz="quarter" idx="5"/>
          </p:nvPr>
        </p:nvSpPr>
        <p:spPr/>
        <p:txBody>
          <a:bodyPr/>
          <a:lstStyle/>
          <a:p>
            <a:pPr>
              <a:defRPr/>
            </a:pPr>
            <a:fld id="{CFB9AFE8-A1FD-BA45-BEA1-5878DF3BB5FD}" type="slidenum">
              <a:rPr lang="en-GB" altLang="en-US"/>
              <a:pPr>
                <a:defRPr/>
              </a:pPr>
              <a:t>50</a:t>
            </a:fld>
            <a:endParaRPr lang="en-GB" altLang="en-US"/>
          </a:p>
        </p:txBody>
      </p:sp>
    </p:spTree>
    <p:extLst>
      <p:ext uri="{BB962C8B-B14F-4D97-AF65-F5344CB8AC3E}">
        <p14:creationId xmlns:p14="http://schemas.microsoft.com/office/powerpoint/2010/main" val="3336194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5C5E9-3C1F-9BC3-DA05-89C91FFD51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BEE81B-1CF6-2FA1-6959-EFD19B3CB5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A60D2B-75E7-CF47-D441-FE4E6A224C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a:solidFill>
                <a:srgbClr val="000000"/>
              </a:solidFill>
              <a:effectLst/>
              <a:latin typeface="Calibri" panose="020F0502020204030204" pitchFamily="34" charset="0"/>
            </a:endParaRPr>
          </a:p>
          <a:p>
            <a:pPr marL="228600" indent="-228600" eaLnBrk="1" fontAlgn="auto" hangingPunct="1">
              <a:spcBef>
                <a:spcPts val="0"/>
              </a:spcBef>
              <a:spcAft>
                <a:spcPts val="0"/>
              </a:spcAft>
              <a:buFontTx/>
              <a:buAutoNum type="arabicPeriod"/>
              <a:defRPr/>
            </a:pPr>
            <a:r>
              <a:rPr lang="en-GB">
                <a:solidFill>
                  <a:srgbClr val="002060"/>
                </a:solidFill>
                <a:latin typeface="Calibri"/>
                <a:ea typeface="Calibri"/>
                <a:cs typeface="Calibri"/>
              </a:rPr>
              <a:t>It uses the </a:t>
            </a:r>
            <a:r>
              <a:rPr lang="en-GB" b="1">
                <a:solidFill>
                  <a:srgbClr val="002060"/>
                </a:solidFill>
                <a:latin typeface="Calibri"/>
                <a:ea typeface="Calibri"/>
                <a:cs typeface="Calibri"/>
              </a:rPr>
              <a:t>local environment as a starting point for learning. </a:t>
            </a:r>
            <a:endParaRPr lang="en-GB" b="1">
              <a:solidFill>
                <a:srgbClr val="000000"/>
              </a:solidFill>
              <a:ea typeface="Calibri"/>
              <a:cs typeface="Times New Roman" pitchFamily="18" charset="0"/>
            </a:endParaRPr>
          </a:p>
          <a:p>
            <a:pPr>
              <a:spcBef>
                <a:spcPts val="0"/>
              </a:spcBef>
              <a:spcAft>
                <a:spcPts val="0"/>
              </a:spcAft>
              <a:defRPr/>
            </a:pPr>
            <a:r>
              <a:rPr lang="en-GB" b="1">
                <a:solidFill>
                  <a:srgbClr val="002060"/>
                </a:solidFill>
                <a:latin typeface="Times New Roman"/>
                <a:cs typeface="Times New Roman"/>
              </a:rPr>
              <a:t>‘situated’ in the unique local context.</a:t>
            </a:r>
            <a:r>
              <a:rPr lang="en-US">
                <a:solidFill>
                  <a:srgbClr val="002060"/>
                </a:solidFill>
                <a:latin typeface="Times New Roman"/>
                <a:cs typeface="Times New Roman"/>
              </a:rPr>
              <a:t> (Beames et al. 2011)</a:t>
            </a:r>
            <a:endParaRPr lang="en-GB" b="1">
              <a:solidFill>
                <a:srgbClr val="002060"/>
              </a:solidFill>
              <a:latin typeface="Times New Roman"/>
              <a:ea typeface="Calibri"/>
              <a:cs typeface="Times New Roman"/>
            </a:endParaRPr>
          </a:p>
          <a:p>
            <a:pPr>
              <a:spcBef>
                <a:spcPts val="0"/>
              </a:spcBef>
              <a:spcAft>
                <a:spcPts val="0"/>
              </a:spcAft>
              <a:defRPr/>
            </a:pPr>
            <a:r>
              <a:rPr lang="en-GB">
                <a:solidFill>
                  <a:srgbClr val="002060"/>
                </a:solidFill>
                <a:latin typeface="Calibri"/>
                <a:ea typeface="Calibri"/>
                <a:cs typeface="Calibri"/>
              </a:rPr>
              <a:t> Aims to un</a:t>
            </a:r>
            <a:r>
              <a:rPr lang="en-US" err="1">
                <a:latin typeface="Times New Roman"/>
                <a:cs typeface="Times New Roman"/>
              </a:rPr>
              <a:t>derstand</a:t>
            </a:r>
            <a:r>
              <a:rPr lang="en-US" sz="1200">
                <a:latin typeface="Times New Roman"/>
                <a:cs typeface="Times New Roman"/>
              </a:rPr>
              <a:t> </a:t>
            </a:r>
            <a:r>
              <a:rPr lang="en-US">
                <a:latin typeface="Times New Roman"/>
                <a:cs typeface="Times New Roman"/>
              </a:rPr>
              <a:t>the </a:t>
            </a:r>
            <a:r>
              <a:rPr lang="en-US" sz="1200">
                <a:latin typeface="Times New Roman"/>
                <a:cs typeface="Times New Roman"/>
              </a:rPr>
              <a:t>story</a:t>
            </a:r>
            <a:r>
              <a:rPr lang="en-US">
                <a:latin typeface="Times New Roman"/>
                <a:cs typeface="Times New Roman"/>
              </a:rPr>
              <a:t> of the local area</a:t>
            </a:r>
            <a:r>
              <a:rPr lang="en-US" sz="1200">
                <a:latin typeface="Times New Roman"/>
                <a:cs typeface="Times New Roman"/>
              </a:rPr>
              <a:t> .</a:t>
            </a:r>
            <a:r>
              <a:rPr lang="en-GB" sz="1200">
                <a:solidFill>
                  <a:srgbClr val="000000"/>
                </a:solidFill>
                <a:latin typeface="Times New Roman"/>
                <a:cs typeface="Times New Roman"/>
              </a:rPr>
              <a:t> (Beames and Ross, 2010)</a:t>
            </a:r>
            <a:r>
              <a:rPr lang="en-US">
                <a:solidFill>
                  <a:srgbClr val="000000"/>
                </a:solidFill>
                <a:latin typeface="Times New Roman"/>
                <a:cs typeface="Times New Roman"/>
              </a:rPr>
              <a:t> </a:t>
            </a:r>
            <a:br>
              <a:rPr lang="en-US">
                <a:latin typeface="Times New Roman"/>
                <a:cs typeface="Times New Roman"/>
              </a:rPr>
            </a:br>
            <a:r>
              <a:rPr lang="en-US">
                <a:solidFill>
                  <a:srgbClr val="000000"/>
                </a:solidFill>
                <a:latin typeface="Times New Roman"/>
                <a:cs typeface="Times New Roman"/>
              </a:rPr>
              <a:t>Considers how we can connect the curriculum content to the unique stories of the place. </a:t>
            </a:r>
            <a:endParaRPr lang="en-GB">
              <a:solidFill>
                <a:srgbClr val="000000"/>
              </a:solidFill>
              <a:cs typeface="Times New Roman" pitchFamily="18" charset="0"/>
            </a:endParaRPr>
          </a:p>
          <a:p>
            <a:pPr>
              <a:spcBef>
                <a:spcPts val="0"/>
              </a:spcBef>
              <a:spcAft>
                <a:spcPts val="0"/>
              </a:spcAft>
              <a:defRPr/>
            </a:pPr>
            <a:endParaRPr lang="en-GB" b="1">
              <a:solidFill>
                <a:srgbClr val="000000"/>
              </a:solidFill>
              <a:latin typeface="Times New Roman"/>
              <a:cs typeface="Times New Roman"/>
            </a:endParaRPr>
          </a:p>
          <a:p>
            <a:pPr>
              <a:spcBef>
                <a:spcPts val="0"/>
              </a:spcBef>
              <a:spcAft>
                <a:spcPts val="0"/>
              </a:spcAft>
              <a:buFont typeface="Arial"/>
              <a:defRPr/>
            </a:pPr>
            <a:r>
              <a:rPr lang="en-GB" b="1">
                <a:solidFill>
                  <a:srgbClr val="000000"/>
                </a:solidFill>
                <a:latin typeface="Times New Roman"/>
                <a:cs typeface="Times New Roman"/>
              </a:rPr>
              <a:t>2. Engaging with local landscapes</a:t>
            </a:r>
            <a:r>
              <a:rPr lang="en-GB">
                <a:solidFill>
                  <a:srgbClr val="000000"/>
                </a:solidFill>
                <a:latin typeface="Times New Roman"/>
                <a:cs typeface="Times New Roman"/>
              </a:rPr>
              <a:t> allows learners to explore and appreciate the u</a:t>
            </a:r>
            <a:r>
              <a:rPr lang="en-GB" b="1">
                <a:solidFill>
                  <a:srgbClr val="000000"/>
                </a:solidFill>
                <a:latin typeface="Times New Roman"/>
                <a:cs typeface="Times New Roman"/>
              </a:rPr>
              <a:t>nique cultural, historical, and environmental aspects of their communities,</a:t>
            </a:r>
            <a:endParaRPr lang="en-GB">
              <a:solidFill>
                <a:srgbClr val="000000"/>
              </a:solidFill>
              <a:latin typeface="Times New Roman"/>
              <a:ea typeface="Calibri"/>
              <a:cs typeface="Times New Roman"/>
            </a:endParaRPr>
          </a:p>
          <a:p>
            <a:pPr>
              <a:spcBef>
                <a:spcPts val="0"/>
              </a:spcBef>
              <a:spcAft>
                <a:spcPts val="0"/>
              </a:spcAft>
              <a:buFont typeface="Arial"/>
              <a:defRPr/>
            </a:pPr>
            <a:r>
              <a:rPr lang="en-GB" b="1">
                <a:solidFill>
                  <a:srgbClr val="000000"/>
                </a:solidFill>
                <a:latin typeface="Times New Roman"/>
                <a:cs typeface="Times New Roman"/>
              </a:rPr>
              <a:t> this contributes to a deeper understanding of themselves and their place in the world.</a:t>
            </a:r>
            <a:r>
              <a:rPr lang="en-GB" i="1">
                <a:solidFill>
                  <a:srgbClr val="000000"/>
                </a:solidFill>
                <a:latin typeface="Times New Roman"/>
                <a:cs typeface="Times New Roman"/>
              </a:rPr>
              <a:t>(Beames and Ross, 2010). </a:t>
            </a:r>
            <a:endParaRPr lang="en-GB">
              <a:solidFill>
                <a:srgbClr val="000000"/>
              </a:solidFill>
              <a:latin typeface="Times New Roman"/>
              <a:ea typeface="Calibri"/>
              <a:cs typeface="Times New Roman"/>
            </a:endParaRPr>
          </a:p>
          <a:p>
            <a:pPr eaLnBrk="1" fontAlgn="auto" hangingPunct="1">
              <a:spcBef>
                <a:spcPts val="0"/>
              </a:spcBef>
              <a:spcAft>
                <a:spcPts val="0"/>
              </a:spcAft>
              <a:defRPr/>
            </a:pPr>
            <a:endParaRPr lang="en-GB" b="1">
              <a:solidFill>
                <a:srgbClr val="002060"/>
              </a:solidFill>
              <a:latin typeface="Calibri"/>
              <a:ea typeface="Calibri"/>
              <a:cs typeface="Calibri"/>
            </a:endParaRPr>
          </a:p>
          <a:p>
            <a:pPr>
              <a:spcBef>
                <a:spcPts val="0"/>
              </a:spcBef>
              <a:spcAft>
                <a:spcPts val="0"/>
              </a:spcAft>
              <a:defRPr/>
            </a:pPr>
            <a:r>
              <a:rPr lang="en-GB" b="1">
                <a:solidFill>
                  <a:srgbClr val="002060"/>
                </a:solidFill>
                <a:latin typeface="Calibri"/>
                <a:ea typeface="Calibri"/>
                <a:cs typeface="Calibri"/>
              </a:rPr>
              <a:t>3</a:t>
            </a:r>
            <a:r>
              <a:rPr lang="en-GB" sz="1200" b="1" i="0">
                <a:solidFill>
                  <a:srgbClr val="002060"/>
                </a:solidFill>
                <a:effectLst/>
                <a:latin typeface="Calibri"/>
                <a:ea typeface="Calibri"/>
                <a:cs typeface="Calibri"/>
              </a:rPr>
              <a:t>. </a:t>
            </a:r>
            <a:r>
              <a:rPr lang="en-US" sz="1200" b="0" i="1">
                <a:effectLst/>
                <a:latin typeface="Calibri"/>
                <a:ea typeface="Calibri"/>
                <a:cs typeface="Calibri"/>
              </a:rPr>
              <a:t> </a:t>
            </a:r>
            <a:r>
              <a:rPr lang="en-US" b="1">
                <a:latin typeface="Times New Roman"/>
                <a:cs typeface="Times New Roman"/>
              </a:rPr>
              <a:t>Fosters a genuine appreciation for your own environment &amp; community..</a:t>
            </a:r>
            <a:endParaRPr lang="en-GB">
              <a:solidFill>
                <a:srgbClr val="555555"/>
              </a:solidFill>
              <a:latin typeface="Times New Roman"/>
              <a:ea typeface="Calibri"/>
              <a:cs typeface="Times New Roman"/>
            </a:endParaRPr>
          </a:p>
          <a:p>
            <a:pPr>
              <a:spcBef>
                <a:spcPts val="0"/>
              </a:spcBef>
              <a:spcAft>
                <a:spcPts val="0"/>
              </a:spcAft>
              <a:defRPr/>
            </a:pPr>
            <a:r>
              <a:rPr lang="en-US" i="1">
                <a:solidFill>
                  <a:srgbClr val="000000"/>
                </a:solidFill>
                <a:latin typeface="Calibri"/>
                <a:ea typeface="Calibri"/>
                <a:cs typeface="Calibri"/>
              </a:rPr>
              <a:t>D</a:t>
            </a:r>
            <a:r>
              <a:rPr lang="en-GB" err="1">
                <a:solidFill>
                  <a:srgbClr val="555555"/>
                </a:solidFill>
                <a:latin typeface="Times New Roman"/>
                <a:cs typeface="Times New Roman"/>
              </a:rPr>
              <a:t>i</a:t>
            </a:r>
            <a:r>
              <a:rPr lang="en-GB" b="1" err="1">
                <a:solidFill>
                  <a:srgbClr val="555555"/>
                </a:solidFill>
                <a:latin typeface="Times New Roman"/>
                <a:cs typeface="Times New Roman"/>
              </a:rPr>
              <a:t>rectly</a:t>
            </a:r>
            <a:r>
              <a:rPr lang="en-GB" sz="1200" b="1">
                <a:solidFill>
                  <a:srgbClr val="555555"/>
                </a:solidFill>
                <a:latin typeface="Times New Roman"/>
                <a:cs typeface="Times New Roman"/>
              </a:rPr>
              <a:t> interacting with ‘place’ will foster an appreciation of,</a:t>
            </a:r>
            <a:r>
              <a:rPr lang="en-GB" b="1">
                <a:solidFill>
                  <a:srgbClr val="555555"/>
                </a:solidFill>
                <a:latin typeface="Times New Roman"/>
                <a:cs typeface="Times New Roman"/>
              </a:rPr>
              <a:t> &amp; care</a:t>
            </a:r>
            <a:r>
              <a:rPr lang="en-GB" sz="1200" b="1">
                <a:solidFill>
                  <a:srgbClr val="555555"/>
                </a:solidFill>
                <a:latin typeface="Times New Roman"/>
                <a:cs typeface="Times New Roman"/>
              </a:rPr>
              <a:t> </a:t>
            </a:r>
            <a:r>
              <a:rPr lang="en-GB" b="1">
                <a:solidFill>
                  <a:srgbClr val="555555"/>
                </a:solidFill>
                <a:latin typeface="Times New Roman"/>
                <a:cs typeface="Times New Roman"/>
              </a:rPr>
              <a:t>for the place and community</a:t>
            </a:r>
            <a:endParaRPr lang="en-GB">
              <a:solidFill>
                <a:srgbClr val="555555"/>
              </a:solidFill>
              <a:latin typeface="Times New Roman"/>
              <a:cs typeface="Times New Roman"/>
            </a:endParaRPr>
          </a:p>
          <a:p>
            <a:pPr>
              <a:spcBef>
                <a:spcPts val="0"/>
              </a:spcBef>
              <a:spcAft>
                <a:spcPts val="0"/>
              </a:spcAft>
              <a:defRPr/>
            </a:pPr>
            <a:r>
              <a:rPr lang="en-US" b="1">
                <a:solidFill>
                  <a:srgbClr val="555555"/>
                </a:solidFill>
                <a:latin typeface="Times New Roman"/>
                <a:cs typeface="Times New Roman"/>
              </a:rPr>
              <a:t> </a:t>
            </a:r>
            <a:r>
              <a:rPr lang="en-US" sz="1200">
                <a:solidFill>
                  <a:srgbClr val="555555"/>
                </a:solidFill>
                <a:latin typeface="Times New Roman"/>
                <a:cs typeface="Times New Roman"/>
              </a:rPr>
              <a:t> </a:t>
            </a:r>
            <a:r>
              <a:rPr lang="en-US" sz="1200" b="1">
                <a:solidFill>
                  <a:srgbClr val="555555"/>
                </a:solidFill>
                <a:latin typeface="Times New Roman"/>
                <a:cs typeface="Times New Roman"/>
              </a:rPr>
              <a:t>Students </a:t>
            </a:r>
            <a:r>
              <a:rPr lang="en-US" b="1">
                <a:solidFill>
                  <a:srgbClr val="555555"/>
                </a:solidFill>
                <a:latin typeface="Times New Roman"/>
                <a:cs typeface="Times New Roman"/>
              </a:rPr>
              <a:t>become  custodians</a:t>
            </a:r>
            <a:r>
              <a:rPr lang="en-US" sz="1200" b="1">
                <a:solidFill>
                  <a:srgbClr val="555555"/>
                </a:solidFill>
                <a:latin typeface="Times New Roman"/>
                <a:cs typeface="Times New Roman"/>
              </a:rPr>
              <a:t> of </a:t>
            </a:r>
            <a:r>
              <a:rPr lang="en-US" b="1">
                <a:solidFill>
                  <a:srgbClr val="555555"/>
                </a:solidFill>
                <a:latin typeface="Times New Roman"/>
                <a:cs typeface="Times New Roman"/>
              </a:rPr>
              <a:t>their</a:t>
            </a:r>
            <a:r>
              <a:rPr lang="en-US" sz="1200" b="1">
                <a:solidFill>
                  <a:srgbClr val="555555"/>
                </a:solidFill>
                <a:latin typeface="Times New Roman"/>
                <a:cs typeface="Times New Roman"/>
              </a:rPr>
              <a:t> place</a:t>
            </a:r>
            <a:r>
              <a:rPr lang="en-US" b="1">
                <a:solidFill>
                  <a:srgbClr val="555555"/>
                </a:solidFill>
                <a:latin typeface="Times New Roman"/>
                <a:cs typeface="Times New Roman"/>
              </a:rPr>
              <a:t>. </a:t>
            </a:r>
            <a:endParaRPr lang="en-US" b="1" u="sng">
              <a:solidFill>
                <a:srgbClr val="555555"/>
              </a:solidFill>
              <a:latin typeface="Times New Roman"/>
              <a:cs typeface="Times New Roman"/>
            </a:endParaRPr>
          </a:p>
          <a:p>
            <a:pPr>
              <a:spcBef>
                <a:spcPts val="0"/>
              </a:spcBef>
              <a:spcAft>
                <a:spcPts val="0"/>
              </a:spcAft>
              <a:defRPr/>
            </a:pPr>
            <a:endParaRPr lang="en-US" sz="1200" b="1">
              <a:solidFill>
                <a:srgbClr val="555555"/>
              </a:solidFill>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a:solidFill>
                <a:srgbClr val="002060"/>
              </a:solidFill>
              <a:effectLst/>
              <a:latin typeface="Calibri" panose="020F0502020204030204" pitchFamily="34" charset="0"/>
            </a:endParaRPr>
          </a:p>
          <a:p>
            <a:pPr eaLnBrk="1" fontAlgn="auto" hangingPunct="1">
              <a:spcBef>
                <a:spcPts val="0"/>
              </a:spcBef>
              <a:spcAft>
                <a:spcPts val="0"/>
              </a:spcAft>
              <a:defRPr/>
            </a:pPr>
            <a:endParaRPr lang="en-US" sz="1200" b="1">
              <a:solidFill>
                <a:srgbClr val="555555"/>
              </a:solidFill>
              <a:ea typeface="Calibri" panose="020F0502020204030204" pitchFamily="34"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a:effectLst/>
              <a:latin typeface="Calibri" panose="020F0502020204030204" pitchFamily="34"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a:solidFill>
                <a:srgbClr val="000000"/>
              </a:solidFill>
              <a:effectLst/>
              <a:latin typeface="Calibri" panose="020F0502020204030204" pitchFamily="34" charset="0"/>
              <a:ea typeface="Calibri"/>
              <a:cs typeface="Calibri"/>
            </a:endParaRPr>
          </a:p>
          <a:p>
            <a:endParaRPr lang="en-GB" b="1">
              <a:cs typeface="Times New Roman"/>
            </a:endParaRPr>
          </a:p>
        </p:txBody>
      </p:sp>
      <p:sp>
        <p:nvSpPr>
          <p:cNvPr id="4" name="Slide Number Placeholder 3">
            <a:extLst>
              <a:ext uri="{FF2B5EF4-FFF2-40B4-BE49-F238E27FC236}">
                <a16:creationId xmlns:a16="http://schemas.microsoft.com/office/drawing/2014/main" id="{9BA4AF4D-37B6-2EEC-B6F5-A09441AEC64A}"/>
              </a:ext>
            </a:extLst>
          </p:cNvPr>
          <p:cNvSpPr>
            <a:spLocks noGrp="1"/>
          </p:cNvSpPr>
          <p:nvPr>
            <p:ph type="sldNum" sz="quarter" idx="5"/>
          </p:nvPr>
        </p:nvSpPr>
        <p:spPr/>
        <p:txBody>
          <a:bodyPr/>
          <a:lstStyle/>
          <a:p>
            <a:fld id="{C34F12D1-A50E-4FF0-B471-AD372611F310}" type="slidenum">
              <a:rPr lang="en-GB" smtClean="0"/>
              <a:t>6</a:t>
            </a:fld>
            <a:endParaRPr lang="en-GB"/>
          </a:p>
        </p:txBody>
      </p:sp>
    </p:spTree>
    <p:extLst>
      <p:ext uri="{BB962C8B-B14F-4D97-AF65-F5344CB8AC3E}">
        <p14:creationId xmlns:p14="http://schemas.microsoft.com/office/powerpoint/2010/main" val="2980657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13998-816F-7AE3-BCB2-4859B12DD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4132E2-8097-0FCE-9532-364A06C3D9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C56085-9FF9-AED9-9EEA-232A91F19E97}"/>
              </a:ext>
            </a:extLst>
          </p:cNvPr>
          <p:cNvSpPr>
            <a:spLocks noGrp="1"/>
          </p:cNvSpPr>
          <p:nvPr>
            <p:ph type="body" idx="1"/>
          </p:nvPr>
        </p:nvSpPr>
        <p:spPr/>
        <p:txBody>
          <a:bodyPr/>
          <a:lstStyle/>
          <a:p>
            <a:pPr>
              <a:defRPr/>
            </a:pPr>
            <a:r>
              <a:rPr lang="en-US" sz="1200" b="0" i="0">
                <a:effectLst/>
                <a:latin typeface="Calibri"/>
                <a:ea typeface="Calibri"/>
                <a:cs typeface="Calibri"/>
              </a:rPr>
              <a:t> </a:t>
            </a:r>
            <a:r>
              <a:rPr lang="en-US" sz="1200" b="1" i="0">
                <a:effectLst/>
                <a:latin typeface="Calibri"/>
                <a:ea typeface="Calibri"/>
                <a:cs typeface="Calibri"/>
              </a:rPr>
              <a:t>Sense of place -</a:t>
            </a:r>
            <a:r>
              <a:rPr lang="en-US" b="1">
                <a:latin typeface="Calibri"/>
                <a:ea typeface="Calibri"/>
                <a:cs typeface="Calibri"/>
              </a:rPr>
              <a:t> </a:t>
            </a:r>
            <a:endParaRPr lang="en-GB" b="1">
              <a:solidFill>
                <a:srgbClr val="000000"/>
              </a:solidFill>
              <a:latin typeface="Times New Roman"/>
              <a:ea typeface="Calibri"/>
              <a:cs typeface="Times New Roman"/>
            </a:endParaRPr>
          </a:p>
          <a:p>
            <a:pPr>
              <a:lnSpc>
                <a:spcPts val="1639"/>
              </a:lnSpc>
              <a:spcBef>
                <a:spcPts val="0"/>
              </a:spcBef>
              <a:spcAft>
                <a:spcPts val="0"/>
              </a:spcAft>
              <a:defRPr/>
            </a:pPr>
            <a:r>
              <a:rPr lang="en-GB">
                <a:solidFill>
                  <a:srgbClr val="000000"/>
                </a:solidFill>
                <a:latin typeface="Calibri"/>
                <a:ea typeface="Calibri"/>
                <a:cs typeface="Calibri"/>
              </a:rPr>
              <a:t> </a:t>
            </a:r>
            <a:r>
              <a:rPr lang="en-GB" sz="1200" b="0" i="0">
                <a:solidFill>
                  <a:srgbClr val="000000"/>
                </a:solidFill>
                <a:effectLst/>
                <a:latin typeface="Calibri"/>
                <a:ea typeface="Calibri"/>
                <a:cs typeface="Calibri"/>
              </a:rPr>
              <a:t>D</a:t>
            </a:r>
            <a:r>
              <a:rPr lang="en-GB" b="1">
                <a:latin typeface="Times New Roman"/>
                <a:cs typeface="Times New Roman"/>
              </a:rPr>
              <a:t>eep, personal, and emotional connection</a:t>
            </a:r>
            <a:r>
              <a:rPr lang="en-GB">
                <a:latin typeface="Times New Roman"/>
                <a:cs typeface="Times New Roman"/>
              </a:rPr>
              <a:t> with a particular location through </a:t>
            </a:r>
            <a:r>
              <a:rPr lang="en-GB" b="1">
                <a:latin typeface="Times New Roman"/>
                <a:cs typeface="Times New Roman"/>
              </a:rPr>
              <a:t>lived experience, cultural meaning, and engagement</a:t>
            </a:r>
            <a:r>
              <a:rPr lang="en-GB">
                <a:latin typeface="Times New Roman"/>
                <a:cs typeface="Times New Roman"/>
              </a:rPr>
              <a:t>.</a:t>
            </a:r>
            <a:endParaRPr lang="en-GB" b="1">
              <a:latin typeface="Times New Roman"/>
              <a:cs typeface="Times New Roman"/>
            </a:endParaRPr>
          </a:p>
          <a:p>
            <a:pPr>
              <a:buNone/>
            </a:pPr>
            <a:r>
              <a:rPr lang="en-GB">
                <a:latin typeface="Times New Roman"/>
                <a:cs typeface="Times New Roman"/>
              </a:rPr>
              <a:t> about understanding:</a:t>
            </a:r>
          </a:p>
          <a:p>
            <a:pPr>
              <a:buFont typeface="Arial" panose="020B0604020202020204" pitchFamily="34" charset="0"/>
              <a:buChar char="•"/>
            </a:pPr>
            <a:r>
              <a:rPr lang="en-GB">
                <a:latin typeface="Times New Roman"/>
                <a:cs typeface="Times New Roman"/>
              </a:rPr>
              <a:t>The </a:t>
            </a:r>
            <a:r>
              <a:rPr lang="en-GB" b="1">
                <a:latin typeface="Times New Roman"/>
                <a:cs typeface="Times New Roman"/>
              </a:rPr>
              <a:t>history</a:t>
            </a:r>
            <a:r>
              <a:rPr lang="en-GB">
                <a:latin typeface="Times New Roman"/>
                <a:cs typeface="Times New Roman"/>
              </a:rPr>
              <a:t>, </a:t>
            </a:r>
            <a:r>
              <a:rPr lang="en-GB" b="1">
                <a:latin typeface="Times New Roman"/>
                <a:cs typeface="Times New Roman"/>
              </a:rPr>
              <a:t>stories</a:t>
            </a:r>
            <a:r>
              <a:rPr lang="en-GB">
                <a:latin typeface="Times New Roman"/>
                <a:cs typeface="Times New Roman"/>
              </a:rPr>
              <a:t>, and </a:t>
            </a:r>
            <a:r>
              <a:rPr lang="en-GB" b="1">
                <a:latin typeface="Times New Roman"/>
                <a:cs typeface="Times New Roman"/>
              </a:rPr>
              <a:t>people</a:t>
            </a:r>
            <a:r>
              <a:rPr lang="en-GB">
                <a:latin typeface="Times New Roman"/>
                <a:cs typeface="Times New Roman"/>
              </a:rPr>
              <a:t> connected to a place</a:t>
            </a:r>
          </a:p>
          <a:p>
            <a:pPr>
              <a:buFont typeface="Arial" panose="020B0604020202020204" pitchFamily="34" charset="0"/>
              <a:buChar char="•"/>
            </a:pPr>
            <a:r>
              <a:rPr lang="en-GB">
                <a:latin typeface="Times New Roman"/>
                <a:cs typeface="Times New Roman"/>
              </a:rPr>
              <a:t>The </a:t>
            </a:r>
            <a:r>
              <a:rPr lang="en-GB" b="1">
                <a:latin typeface="Times New Roman"/>
                <a:cs typeface="Times New Roman"/>
              </a:rPr>
              <a:t>values</a:t>
            </a:r>
            <a:r>
              <a:rPr lang="en-GB">
                <a:latin typeface="Times New Roman"/>
                <a:cs typeface="Times New Roman"/>
              </a:rPr>
              <a:t>, </a:t>
            </a:r>
            <a:r>
              <a:rPr lang="en-GB" b="1">
                <a:latin typeface="Times New Roman"/>
                <a:cs typeface="Times New Roman"/>
              </a:rPr>
              <a:t>meanings</a:t>
            </a:r>
            <a:r>
              <a:rPr lang="en-GB">
                <a:latin typeface="Times New Roman"/>
                <a:cs typeface="Times New Roman"/>
              </a:rPr>
              <a:t>, and </a:t>
            </a:r>
            <a:r>
              <a:rPr lang="en-GB" b="1">
                <a:latin typeface="Times New Roman"/>
                <a:cs typeface="Times New Roman"/>
              </a:rPr>
              <a:t>emotions</a:t>
            </a:r>
            <a:r>
              <a:rPr lang="en-GB">
                <a:latin typeface="Times New Roman"/>
                <a:cs typeface="Times New Roman"/>
              </a:rPr>
              <a:t> associated with it</a:t>
            </a:r>
            <a:endParaRPr lang="en-GB" sz="1200" b="0" i="0">
              <a:solidFill>
                <a:srgbClr val="000000"/>
              </a:solidFill>
              <a:effectLst/>
              <a:latin typeface="Times New Roman"/>
              <a:cs typeface="Times New Roman"/>
            </a:endParaRPr>
          </a:p>
          <a:p>
            <a:pPr>
              <a:defRPr/>
            </a:pPr>
            <a:r>
              <a:rPr lang="en-US" b="1">
                <a:solidFill>
                  <a:srgbClr val="000000"/>
                </a:solidFill>
                <a:latin typeface="Times New Roman"/>
                <a:cs typeface="Times New Roman"/>
              </a:rPr>
              <a:t>having students come to know ‘their places’ is the starting point for most meaningful learning </a:t>
            </a:r>
            <a:r>
              <a:rPr lang="en-US">
                <a:solidFill>
                  <a:srgbClr val="000000"/>
                </a:solidFill>
                <a:latin typeface="Times New Roman"/>
                <a:cs typeface="Times New Roman"/>
              </a:rPr>
              <a:t>.(Smith and Sobel, 2010 in Beames et al. 2011)  </a:t>
            </a:r>
            <a:endParaRPr lang="en-US">
              <a:latin typeface="Times New Roman"/>
              <a:cs typeface="Times New Roman"/>
            </a:endParaRPr>
          </a:p>
          <a:p>
            <a:pPr>
              <a:defRPr/>
            </a:pPr>
            <a:endParaRPr lang="en-US">
              <a:solidFill>
                <a:srgbClr val="000000"/>
              </a:solidFill>
              <a:latin typeface="Times New Roman"/>
              <a:ea typeface="Calibri"/>
              <a:cs typeface="Times New Roman"/>
            </a:endParaRPr>
          </a:p>
          <a:p>
            <a:pPr>
              <a:defRPr/>
            </a:pPr>
            <a:r>
              <a:rPr lang="en-US" b="1">
                <a:solidFill>
                  <a:srgbClr val="555555"/>
                </a:solidFill>
                <a:latin typeface="Times New Roman"/>
                <a:ea typeface="Calibri"/>
                <a:cs typeface="Times New Roman"/>
              </a:rPr>
              <a:t>Leads to </a:t>
            </a:r>
            <a:endParaRPr lang="en-US" sz="1200" b="1">
              <a:solidFill>
                <a:srgbClr val="555555"/>
              </a:solidFill>
              <a:ea typeface="Calibri" panose="020F0502020204030204" pitchFamily="34" charset="0"/>
              <a:cs typeface="Times New Roman"/>
            </a:endParaRPr>
          </a:p>
          <a:p>
            <a:r>
              <a:rPr lang="en-US">
                <a:solidFill>
                  <a:srgbClr val="555555"/>
                </a:solidFill>
                <a:latin typeface="Times New Roman"/>
                <a:ea typeface="Calibri"/>
                <a:cs typeface="Times New Roman"/>
              </a:rPr>
              <a:t>Developing sense of </a:t>
            </a:r>
            <a:r>
              <a:rPr lang="en-US" b="1">
                <a:solidFill>
                  <a:srgbClr val="555555"/>
                </a:solidFill>
                <a:latin typeface="Times New Roman"/>
                <a:ea typeface="Calibri"/>
                <a:cs typeface="Times New Roman"/>
              </a:rPr>
              <a:t> belonging &amp; identity</a:t>
            </a:r>
            <a:r>
              <a:rPr lang="en-US">
                <a:solidFill>
                  <a:srgbClr val="555555"/>
                </a:solidFill>
                <a:latin typeface="Times New Roman"/>
                <a:ea typeface="Calibri"/>
                <a:cs typeface="Times New Roman"/>
              </a:rPr>
              <a:t>  (Sobel, 2004; </a:t>
            </a:r>
            <a:r>
              <a:rPr lang="en-US">
                <a:solidFill>
                  <a:srgbClr val="555555"/>
                </a:solidFill>
                <a:latin typeface="Times New Roman"/>
                <a:cs typeface="Times New Roman"/>
              </a:rPr>
              <a:t>Beames et al. 2011)</a:t>
            </a:r>
            <a:endParaRPr lang="en-US">
              <a:latin typeface="Times New Roman"/>
              <a:cs typeface="Times New Roman"/>
            </a:endParaRPr>
          </a:p>
          <a:p>
            <a:endParaRPr lang="en-US">
              <a:solidFill>
                <a:srgbClr val="555555"/>
              </a:solidFill>
              <a:latin typeface="Times New Roman"/>
              <a:ea typeface="Calibri"/>
              <a:cs typeface="Times New Roman"/>
            </a:endParaRPr>
          </a:p>
          <a:p>
            <a:r>
              <a:rPr lang="en-US" b="1">
                <a:solidFill>
                  <a:srgbClr val="555555"/>
                </a:solidFill>
                <a:latin typeface="Times New Roman"/>
                <a:ea typeface="Calibri"/>
                <a:cs typeface="Times New Roman"/>
              </a:rPr>
              <a:t>Leads to </a:t>
            </a:r>
          </a:p>
          <a:p>
            <a:r>
              <a:rPr lang="en-US" b="1">
                <a:solidFill>
                  <a:srgbClr val="555555"/>
                </a:solidFill>
                <a:latin typeface="Times New Roman"/>
                <a:cs typeface="Times New Roman"/>
              </a:rPr>
              <a:t>Caring for your community</a:t>
            </a:r>
            <a:r>
              <a:rPr lang="en-US">
                <a:solidFill>
                  <a:srgbClr val="555555"/>
                </a:solidFill>
                <a:latin typeface="Times New Roman"/>
                <a:cs typeface="Times New Roman"/>
              </a:rPr>
              <a:t> &amp; local environment (Sobel, 2004)</a:t>
            </a:r>
            <a:endParaRPr lang="en-US">
              <a:latin typeface="Times New Roman"/>
              <a:cs typeface="Times New Roman"/>
            </a:endParaRPr>
          </a:p>
          <a:p>
            <a:r>
              <a:rPr lang="en-US">
                <a:solidFill>
                  <a:srgbClr val="555555"/>
                </a:solidFill>
                <a:latin typeface="Times New Roman"/>
                <a:cs typeface="Times New Roman"/>
              </a:rPr>
              <a:t>For teachers of primary history – </a:t>
            </a:r>
            <a:r>
              <a:rPr lang="en-US" b="1">
                <a:solidFill>
                  <a:srgbClr val="555555"/>
                </a:solidFill>
                <a:latin typeface="Times New Roman"/>
                <a:cs typeface="Times New Roman"/>
              </a:rPr>
              <a:t>developing empathy, emotional connection</a:t>
            </a:r>
            <a:r>
              <a:rPr lang="en-US">
                <a:solidFill>
                  <a:srgbClr val="555555"/>
                </a:solidFill>
                <a:latin typeface="Times New Roman"/>
                <a:cs typeface="Times New Roman"/>
              </a:rPr>
              <a:t>.</a:t>
            </a:r>
          </a:p>
          <a:p>
            <a:r>
              <a:rPr lang="en-US">
                <a:solidFill>
                  <a:srgbClr val="555555"/>
                </a:solidFill>
                <a:latin typeface="Times New Roman"/>
                <a:cs typeface="Times New Roman"/>
              </a:rPr>
              <a:t> Responsibility to carry </a:t>
            </a:r>
            <a:r>
              <a:rPr lang="en-US" b="1">
                <a:solidFill>
                  <a:srgbClr val="555555"/>
                </a:solidFill>
                <a:latin typeface="Times New Roman"/>
                <a:cs typeface="Times New Roman"/>
              </a:rPr>
              <a:t>forward the stories of the places they are connected to.</a:t>
            </a:r>
          </a:p>
          <a:p>
            <a:endParaRPr lang="en-GB">
              <a:solidFill>
                <a:srgbClr val="000000"/>
              </a:solidFill>
              <a:cs typeface="Times New Roman" pitchFamily="18" charset="0"/>
            </a:endParaRPr>
          </a:p>
          <a:p>
            <a:endParaRPr lang="en-US">
              <a:latin typeface="Times New Roman"/>
              <a:cs typeface="Times New Roman"/>
            </a:endParaRPr>
          </a:p>
        </p:txBody>
      </p:sp>
      <p:sp>
        <p:nvSpPr>
          <p:cNvPr id="4" name="Slide Number Placeholder 3">
            <a:extLst>
              <a:ext uri="{FF2B5EF4-FFF2-40B4-BE49-F238E27FC236}">
                <a16:creationId xmlns:a16="http://schemas.microsoft.com/office/drawing/2014/main" id="{790D8BAA-0F9E-7790-5C7C-56D0D66E185E}"/>
              </a:ext>
            </a:extLst>
          </p:cNvPr>
          <p:cNvSpPr>
            <a:spLocks noGrp="1"/>
          </p:cNvSpPr>
          <p:nvPr>
            <p:ph type="sldNum" sz="quarter" idx="5"/>
          </p:nvPr>
        </p:nvSpPr>
        <p:spPr/>
        <p:txBody>
          <a:bodyPr/>
          <a:lstStyle/>
          <a:p>
            <a:pPr>
              <a:defRPr/>
            </a:pPr>
            <a:fld id="{CFB9AFE8-A1FD-BA45-BEA1-5878DF3BB5FD}" type="slidenum">
              <a:rPr lang="en-GB" altLang="en-US" smtClean="0"/>
              <a:pPr>
                <a:defRPr/>
              </a:pPr>
              <a:t>7</a:t>
            </a:fld>
            <a:endParaRPr lang="en-GB" altLang="en-US"/>
          </a:p>
        </p:txBody>
      </p:sp>
    </p:spTree>
    <p:extLst>
      <p:ext uri="{BB962C8B-B14F-4D97-AF65-F5344CB8AC3E}">
        <p14:creationId xmlns:p14="http://schemas.microsoft.com/office/powerpoint/2010/main" val="3668289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solidFill>
                  <a:srgbClr val="000000"/>
                </a:solidFill>
                <a:latin typeface="Times New Roman"/>
                <a:cs typeface="Times New Roman"/>
              </a:rPr>
              <a:t> </a:t>
            </a:r>
            <a:endParaRPr lang="en-GB" sz="1200" b="0" i="0">
              <a:solidFill>
                <a:srgbClr val="000000"/>
              </a:solidFill>
              <a:effectLst/>
              <a:latin typeface="Times New Roman"/>
              <a:ea typeface="Calibri"/>
              <a:cs typeface="Times New Roman"/>
            </a:endParaRPr>
          </a:p>
          <a:p>
            <a:pPr marL="342900" indent="-342900">
              <a:spcBef>
                <a:spcPts val="0"/>
              </a:spcBef>
              <a:spcAft>
                <a:spcPts val="0"/>
              </a:spcAft>
              <a:buAutoNum type="arabicPeriod"/>
            </a:pPr>
            <a:r>
              <a:rPr lang="en-US" b="1">
                <a:latin typeface="Times New Roman"/>
                <a:cs typeface="Times New Roman"/>
              </a:rPr>
              <a:t>Exploring the local environment </a:t>
            </a:r>
            <a:r>
              <a:rPr lang="en-GB" i="1">
                <a:latin typeface="Times New Roman"/>
                <a:cs typeface="Times New Roman"/>
              </a:rPr>
              <a:t>.</a:t>
            </a:r>
            <a:r>
              <a:rPr lang="en-US">
                <a:latin typeface="Times New Roman"/>
                <a:cs typeface="Times New Roman"/>
              </a:rPr>
              <a:t> Learning that take place in local environment. Direct physical engagement </a:t>
            </a:r>
            <a:r>
              <a:rPr lang="en-US" i="1">
                <a:latin typeface="Times New Roman"/>
                <a:cs typeface="Times New Roman"/>
              </a:rPr>
              <a:t>(Beames &amp; Atencio, 2008; Maeda, 2005; </a:t>
            </a:r>
            <a:r>
              <a:rPr lang="en-US" i="1" err="1">
                <a:latin typeface="Times New Roman"/>
                <a:cs typeface="Times New Roman"/>
              </a:rPr>
              <a:t>Rickinson</a:t>
            </a:r>
            <a:r>
              <a:rPr lang="en-US" i="1">
                <a:latin typeface="Times New Roman"/>
                <a:cs typeface="Times New Roman"/>
              </a:rPr>
              <a:t> et al., 2004; cited in </a:t>
            </a:r>
            <a:r>
              <a:rPr lang="en-GB" i="1">
                <a:latin typeface="Times New Roman"/>
                <a:cs typeface="Times New Roman"/>
              </a:rPr>
              <a:t>Beames and Ross, 2010). </a:t>
            </a:r>
            <a:endParaRPr lang="en-US" i="1">
              <a:latin typeface="Times New Roman"/>
              <a:cs typeface="Times New Roman"/>
            </a:endParaRPr>
          </a:p>
          <a:p>
            <a:pPr marL="342900" indent="-342900">
              <a:spcBef>
                <a:spcPts val="0"/>
              </a:spcBef>
              <a:spcAft>
                <a:spcPts val="0"/>
              </a:spcAft>
              <a:buAutoNum type="arabicPeriod"/>
            </a:pPr>
            <a:endParaRPr lang="en-GB" i="1">
              <a:latin typeface="Times New Roman"/>
              <a:cs typeface="Times New Roman"/>
            </a:endParaRPr>
          </a:p>
          <a:p>
            <a:pPr marL="285750" indent="-285750">
              <a:spcBef>
                <a:spcPct val="20000"/>
              </a:spcBef>
              <a:buAutoNum type="arabicPeriod"/>
            </a:pPr>
            <a:r>
              <a:rPr lang="en-GB" b="1">
                <a:latin typeface="Times New Roman"/>
                <a:cs typeface="Times New Roman"/>
              </a:rPr>
              <a:t>First-hand</a:t>
            </a:r>
            <a:r>
              <a:rPr lang="en-US">
                <a:latin typeface="Times New Roman"/>
                <a:cs typeface="Times New Roman"/>
              </a:rPr>
              <a:t>, </a:t>
            </a:r>
            <a:r>
              <a:rPr lang="en-US" b="1">
                <a:latin typeface="Times New Roman"/>
                <a:cs typeface="Times New Roman"/>
              </a:rPr>
              <a:t>real-world learning </a:t>
            </a:r>
            <a:r>
              <a:rPr lang="en-US" i="1">
                <a:latin typeface="Times New Roman"/>
                <a:cs typeface="Times New Roman"/>
              </a:rPr>
              <a:t>(</a:t>
            </a:r>
            <a:r>
              <a:rPr lang="en-GB" i="1">
                <a:latin typeface="Times New Roman"/>
                <a:cs typeface="Times New Roman"/>
              </a:rPr>
              <a:t>Waite, 2013). Getting outside in the environment. I</a:t>
            </a:r>
            <a:r>
              <a:rPr lang="en-GB">
                <a:latin typeface="Times New Roman"/>
                <a:cs typeface="Times New Roman"/>
              </a:rPr>
              <a:t>t's not passive- you're experiencing things first hand. Direct interaction builds a sense of place </a:t>
            </a:r>
            <a:r>
              <a:rPr lang="en-GB" i="1">
                <a:latin typeface="Times New Roman"/>
                <a:cs typeface="Times New Roman"/>
              </a:rPr>
              <a:t>(Sobel, 2004).</a:t>
            </a:r>
            <a:endParaRPr lang="en-US">
              <a:latin typeface="Times New Roman"/>
              <a:cs typeface="Times New Roman"/>
            </a:endParaRPr>
          </a:p>
          <a:p>
            <a:pPr marL="285750" indent="-285750">
              <a:spcBef>
                <a:spcPct val="20000"/>
              </a:spcBef>
              <a:buAutoNum type="arabicPeriod"/>
            </a:pPr>
            <a:endParaRPr lang="en-GB" i="1">
              <a:latin typeface="Times New Roman"/>
              <a:cs typeface="Times New Roman"/>
            </a:endParaRPr>
          </a:p>
          <a:p>
            <a:pPr marL="285750" indent="-285750">
              <a:spcBef>
                <a:spcPct val="20000"/>
              </a:spcBef>
              <a:buAutoNum type="arabicPeriod"/>
            </a:pPr>
            <a:r>
              <a:rPr lang="en-GB" b="1">
                <a:latin typeface="Times New Roman"/>
                <a:cs typeface="Times New Roman"/>
              </a:rPr>
              <a:t>Experiential, active learning </a:t>
            </a:r>
            <a:r>
              <a:rPr lang="en-GB" i="1">
                <a:latin typeface="Times New Roman"/>
                <a:cs typeface="Times New Roman"/>
              </a:rPr>
              <a:t>(Isreal, 2012; Waite 2013; </a:t>
            </a:r>
            <a:r>
              <a:rPr lang="en-US" i="1">
                <a:latin typeface="Times New Roman"/>
                <a:cs typeface="Times New Roman"/>
              </a:rPr>
              <a:t>Yemini et al. 2023</a:t>
            </a:r>
            <a:r>
              <a:rPr lang="en-GB" i="1">
                <a:latin typeface="Times New Roman"/>
                <a:cs typeface="Times New Roman"/>
              </a:rPr>
              <a:t>) </a:t>
            </a:r>
            <a:r>
              <a:rPr lang="en-US">
                <a:latin typeface="Times New Roman"/>
                <a:cs typeface="Times New Roman"/>
              </a:rPr>
              <a:t>Encourages learners to </a:t>
            </a:r>
            <a:r>
              <a:rPr lang="en-US" b="1">
                <a:latin typeface="Times New Roman"/>
                <a:cs typeface="Times New Roman"/>
              </a:rPr>
              <a:t>investigate and question</a:t>
            </a:r>
            <a:r>
              <a:rPr lang="en-US">
                <a:latin typeface="Times New Roman"/>
                <a:cs typeface="Times New Roman"/>
              </a:rPr>
              <a:t> their environment. W</a:t>
            </a:r>
            <a:r>
              <a:rPr lang="en-GB">
                <a:latin typeface="Times New Roman"/>
                <a:cs typeface="Times New Roman"/>
              </a:rPr>
              <a:t>hy is this place like it is? Why is this place important?</a:t>
            </a:r>
            <a:endParaRPr lang="en-US">
              <a:latin typeface="Times New Roman"/>
              <a:cs typeface="Times New Roman"/>
            </a:endParaRPr>
          </a:p>
          <a:p>
            <a:pPr marL="285750" indent="-285750">
              <a:spcBef>
                <a:spcPct val="20000"/>
              </a:spcBef>
              <a:buAutoNum type="arabicPeriod"/>
            </a:pPr>
            <a:endParaRPr lang="en-GB">
              <a:latin typeface="Times New Roman"/>
              <a:cs typeface="Times New Roman"/>
            </a:endParaRPr>
          </a:p>
          <a:p>
            <a:pPr marL="285750" indent="-285750">
              <a:spcBef>
                <a:spcPct val="20000"/>
              </a:spcBef>
              <a:buAutoNum type="arabicPeriod"/>
            </a:pPr>
            <a:r>
              <a:rPr lang="en-US">
                <a:latin typeface="Times New Roman"/>
                <a:cs typeface="Times New Roman"/>
              </a:rPr>
              <a:t>Incorporating </a:t>
            </a:r>
            <a:r>
              <a:rPr lang="en-US" b="1">
                <a:latin typeface="Times New Roman"/>
                <a:cs typeface="Times New Roman"/>
              </a:rPr>
              <a:t>students lived experiences. As we did in our starter activity, we incorporate student-teachers own experiences. </a:t>
            </a:r>
            <a:r>
              <a:rPr lang="en-US">
                <a:latin typeface="Times New Roman"/>
                <a:cs typeface="Times New Roman"/>
              </a:rPr>
              <a:t>Our connections to place and personal histories are entwined. </a:t>
            </a:r>
          </a:p>
          <a:p>
            <a:pPr marL="285750" indent="-285750">
              <a:spcBef>
                <a:spcPct val="20000"/>
              </a:spcBef>
              <a:buAutoNum type="arabicPeriod"/>
            </a:pPr>
            <a:endParaRPr lang="en-GB" b="1">
              <a:latin typeface="Times New Roman"/>
              <a:cs typeface="Times New Roman"/>
            </a:endParaRPr>
          </a:p>
          <a:p>
            <a:pPr marL="285750" indent="-285750">
              <a:spcBef>
                <a:spcPct val="20000"/>
              </a:spcBef>
              <a:buAutoNum type="arabicPeriod"/>
            </a:pPr>
            <a:r>
              <a:rPr lang="en-GB" b="1">
                <a:latin typeface="Times New Roman"/>
                <a:cs typeface="Times New Roman"/>
              </a:rPr>
              <a:t>Interdisciplinary</a:t>
            </a:r>
            <a:r>
              <a:rPr lang="en-GB">
                <a:latin typeface="Times New Roman"/>
                <a:cs typeface="Times New Roman"/>
              </a:rPr>
              <a:t> </a:t>
            </a:r>
            <a:r>
              <a:rPr lang="en-US" i="1">
                <a:latin typeface="Times New Roman"/>
                <a:cs typeface="Times New Roman"/>
              </a:rPr>
              <a:t>(Gruenewald, Koppelman and Elam, 2007). </a:t>
            </a:r>
            <a:r>
              <a:rPr lang="en-US" b="1">
                <a:latin typeface="Times New Roman"/>
                <a:cs typeface="Times New Roman"/>
              </a:rPr>
              <a:t>Weaves local history, culture and environment together</a:t>
            </a:r>
            <a:r>
              <a:rPr lang="en-US">
                <a:latin typeface="Times New Roman"/>
                <a:cs typeface="Times New Roman"/>
              </a:rPr>
              <a:t> –</a:t>
            </a:r>
            <a:r>
              <a:rPr lang="en-US" b="1">
                <a:latin typeface="Times New Roman"/>
                <a:cs typeface="Times New Roman"/>
              </a:rPr>
              <a:t>seeing connections</a:t>
            </a:r>
            <a:r>
              <a:rPr lang="en-US">
                <a:latin typeface="Times New Roman"/>
                <a:cs typeface="Times New Roman"/>
              </a:rPr>
              <a:t>. History -  </a:t>
            </a:r>
            <a:r>
              <a:rPr lang="en-US" b="1">
                <a:latin typeface="Times New Roman"/>
                <a:cs typeface="Times New Roman"/>
              </a:rPr>
              <a:t>the story of the land you are standing on (Sobel, 2004). </a:t>
            </a:r>
          </a:p>
          <a:p>
            <a:pPr marL="285750" indent="-285750">
              <a:spcBef>
                <a:spcPct val="20000"/>
              </a:spcBef>
              <a:buAutoNum type="arabicPeriod"/>
            </a:pPr>
            <a:endParaRPr lang="en-US" b="1">
              <a:cs typeface="Times New Roman" pitchFamily="18" charset="0"/>
            </a:endParaRPr>
          </a:p>
          <a:p>
            <a:endParaRPr lang="en-GB">
              <a:cs typeface="Times New Roman" pitchFamily="18" charset="0"/>
            </a:endParaRPr>
          </a:p>
        </p:txBody>
      </p:sp>
      <p:sp>
        <p:nvSpPr>
          <p:cNvPr id="4" name="Slide Number Placeholder 3"/>
          <p:cNvSpPr>
            <a:spLocks noGrp="1"/>
          </p:cNvSpPr>
          <p:nvPr>
            <p:ph type="sldNum" sz="quarter" idx="5"/>
          </p:nvPr>
        </p:nvSpPr>
        <p:spPr/>
        <p:txBody>
          <a:bodyPr/>
          <a:lstStyle/>
          <a:p>
            <a:fld id="{C34F12D1-A50E-4FF0-B471-AD372611F310}" type="slidenum">
              <a:rPr lang="en-GB" smtClean="0"/>
              <a:t>8</a:t>
            </a:fld>
            <a:endParaRPr lang="en-GB"/>
          </a:p>
        </p:txBody>
      </p:sp>
    </p:spTree>
    <p:extLst>
      <p:ext uri="{BB962C8B-B14F-4D97-AF65-F5344CB8AC3E}">
        <p14:creationId xmlns:p14="http://schemas.microsoft.com/office/powerpoint/2010/main" val="3535068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a:latin typeface="Calibri"/>
                <a:ea typeface="Calibri"/>
                <a:cs typeface="Calibri"/>
              </a:rPr>
              <a:t>Pedagogy </a:t>
            </a:r>
          </a:p>
          <a:p>
            <a:pPr>
              <a:spcBef>
                <a:spcPts val="0"/>
              </a:spcBef>
              <a:spcAft>
                <a:spcPts val="0"/>
              </a:spcAft>
              <a:defRPr/>
            </a:pPr>
            <a:r>
              <a:rPr lang="en-GB" b="1">
                <a:latin typeface="Calibri"/>
                <a:ea typeface="Calibri"/>
                <a:cs typeface="Calibri"/>
              </a:rPr>
              <a:t>This is why is important for children. This is why we want student teachers to take this forward into their profession, </a:t>
            </a:r>
            <a:endParaRPr lang="en-GB" sz="1200" b="1">
              <a:latin typeface="Calibri" panose="020F0502020204030204" pitchFamily="34" charset="0"/>
              <a:ea typeface="Calibri"/>
              <a:cs typeface="Calibri"/>
            </a:endParaRPr>
          </a:p>
          <a:p>
            <a:pPr eaLnBrk="1" fontAlgn="auto" hangingPunct="1">
              <a:spcBef>
                <a:spcPts val="0"/>
              </a:spcBef>
              <a:spcAft>
                <a:spcPts val="0"/>
              </a:spcAft>
              <a:defRPr/>
            </a:pPr>
            <a:endParaRPr lang="en-GB" b="1">
              <a:latin typeface="Calibri" panose="020F0502020204030204" pitchFamily="34" charset="0"/>
              <a:ea typeface="Calibri" panose="020F0502020204030204" pitchFamily="34" charset="0"/>
              <a:cs typeface="Calibri" panose="020F0502020204030204" pitchFamily="34" charset="0"/>
            </a:endParaRPr>
          </a:p>
          <a:p>
            <a:pPr marL="342900" indent="-342900" eaLnBrk="1" fontAlgn="auto" hangingPunct="1">
              <a:spcBef>
                <a:spcPts val="0"/>
              </a:spcBef>
              <a:spcAft>
                <a:spcPts val="0"/>
              </a:spcAft>
              <a:buFont typeface="Arial"/>
              <a:buChar char="•"/>
              <a:defRPr/>
            </a:pPr>
            <a:r>
              <a:rPr lang="en-GB" sz="1200" b="1">
                <a:latin typeface="Calibri"/>
                <a:ea typeface="Calibri"/>
                <a:cs typeface="Calibri"/>
              </a:rPr>
              <a:t>Relevant </a:t>
            </a:r>
            <a:endParaRPr lang="en-US" u="sng">
              <a:solidFill>
                <a:srgbClr val="555555"/>
              </a:solidFill>
              <a:latin typeface="Times New Roman"/>
              <a:ea typeface="Calibri"/>
              <a:cs typeface="Times New Roman"/>
            </a:endParaRPr>
          </a:p>
          <a:p>
            <a:pPr marL="285750" indent="-285750">
              <a:spcBef>
                <a:spcPts val="0"/>
              </a:spcBef>
              <a:spcAft>
                <a:spcPts val="0"/>
              </a:spcAft>
              <a:buFont typeface="Arial"/>
              <a:buChar char="•"/>
              <a:defRPr/>
            </a:pPr>
            <a:r>
              <a:rPr lang="en-GB" b="1">
                <a:latin typeface="Calibri"/>
                <a:ea typeface="Calibri"/>
                <a:cs typeface="Calibri"/>
              </a:rPr>
              <a:t>–</a:t>
            </a:r>
            <a:r>
              <a:rPr lang="en-GB" sz="1200" b="1">
                <a:latin typeface="Calibri"/>
                <a:ea typeface="Calibri"/>
                <a:cs typeface="Calibri"/>
              </a:rPr>
              <a:t> grounded in students' lived experiences</a:t>
            </a:r>
            <a:r>
              <a:rPr lang="en-GB" b="1">
                <a:latin typeface="Calibri"/>
                <a:ea typeface="Calibri"/>
                <a:cs typeface="Calibri"/>
              </a:rPr>
              <a:t>   </a:t>
            </a:r>
            <a:endParaRPr lang="en-US" u="sng">
              <a:solidFill>
                <a:srgbClr val="555555"/>
              </a:solidFill>
              <a:latin typeface="Times New Roman"/>
              <a:ea typeface="Calibri"/>
              <a:cs typeface="Times New Roman"/>
            </a:endParaRPr>
          </a:p>
          <a:p>
            <a:pPr marL="285750" indent="-285750">
              <a:spcBef>
                <a:spcPts val="0"/>
              </a:spcBef>
              <a:spcAft>
                <a:spcPts val="0"/>
              </a:spcAft>
              <a:buFont typeface="Arial"/>
              <a:buChar char="•"/>
              <a:defRPr/>
            </a:pPr>
            <a:r>
              <a:rPr lang="en-GB" b="1">
                <a:latin typeface="Times New Roman"/>
                <a:cs typeface="Times New Roman"/>
              </a:rPr>
              <a:t>more relevant &amp; </a:t>
            </a:r>
            <a:r>
              <a:rPr lang="en-GB" b="1" err="1">
                <a:latin typeface="Times New Roman"/>
                <a:cs typeface="Times New Roman"/>
              </a:rPr>
              <a:t>meanigful</a:t>
            </a:r>
            <a:r>
              <a:rPr lang="en-GB" b="1">
                <a:latin typeface="Times New Roman"/>
                <a:cs typeface="Times New Roman"/>
              </a:rPr>
              <a:t> to children’s everyday lives, as it is rooted within a familiar location </a:t>
            </a:r>
            <a:r>
              <a:rPr lang="en-US">
                <a:latin typeface="Times New Roman"/>
                <a:cs typeface="Times New Roman"/>
              </a:rPr>
              <a:t>(Beames et al. 2011; Sobel, 2004).  </a:t>
            </a:r>
            <a:endParaRPr lang="en-GB" b="1">
              <a:latin typeface="Times New Roman"/>
              <a:ea typeface="Calibri"/>
              <a:cs typeface="Times New Roman"/>
            </a:endParaRPr>
          </a:p>
          <a:p>
            <a:pPr marL="285750" indent="-285750">
              <a:spcBef>
                <a:spcPts val="0"/>
              </a:spcBef>
              <a:spcAft>
                <a:spcPts val="0"/>
              </a:spcAft>
              <a:buFont typeface="Arial"/>
              <a:buChar char="•"/>
              <a:defRPr/>
            </a:pPr>
            <a:r>
              <a:rPr lang="en-GB" sz="1200" b="1">
                <a:latin typeface="Calibri"/>
                <a:ea typeface="Calibri"/>
                <a:cs typeface="Calibri"/>
              </a:rPr>
              <a:t>-</a:t>
            </a:r>
            <a:r>
              <a:rPr lang="en-US">
                <a:solidFill>
                  <a:srgbClr val="555555"/>
                </a:solidFill>
                <a:latin typeface="Times New Roman"/>
                <a:cs typeface="Times New Roman"/>
              </a:rPr>
              <a:t>More </a:t>
            </a:r>
            <a:r>
              <a:rPr lang="en-US" b="1">
                <a:solidFill>
                  <a:srgbClr val="555555"/>
                </a:solidFill>
                <a:latin typeface="Times New Roman"/>
                <a:cs typeface="Times New Roman"/>
              </a:rPr>
              <a:t>authentic and engaging</a:t>
            </a:r>
            <a:r>
              <a:rPr lang="en-US">
                <a:solidFill>
                  <a:srgbClr val="555555"/>
                </a:solidFill>
                <a:latin typeface="Times New Roman"/>
                <a:cs typeface="Times New Roman"/>
              </a:rPr>
              <a:t>, It taps into </a:t>
            </a:r>
            <a:r>
              <a:rPr lang="en-US" b="1">
                <a:solidFill>
                  <a:srgbClr val="555555"/>
                </a:solidFill>
                <a:latin typeface="Times New Roman"/>
                <a:cs typeface="Times New Roman"/>
              </a:rPr>
              <a:t>natural curiosity. </a:t>
            </a:r>
            <a:r>
              <a:rPr lang="en-US">
                <a:solidFill>
                  <a:srgbClr val="555555"/>
                </a:solidFill>
                <a:latin typeface="Times New Roman"/>
                <a:cs typeface="Times New Roman"/>
              </a:rPr>
              <a:t>(Sobel, 2004). </a:t>
            </a:r>
            <a:endParaRPr lang="en-US" sz="1200" b="0" i="0" u="sng">
              <a:solidFill>
                <a:srgbClr val="555555"/>
              </a:solidFill>
              <a:effectLst/>
              <a:latin typeface="Times New Roman"/>
              <a:cs typeface="Times New Roman"/>
            </a:endParaRPr>
          </a:p>
          <a:p>
            <a:pPr marL="285750" indent="-285750">
              <a:spcBef>
                <a:spcPts val="0"/>
              </a:spcBef>
              <a:spcAft>
                <a:spcPts val="0"/>
              </a:spcAft>
              <a:buFont typeface="Arial"/>
              <a:buChar char="•"/>
              <a:defRPr/>
            </a:pPr>
            <a:endParaRPr lang="en-US">
              <a:solidFill>
                <a:srgbClr val="555555"/>
              </a:solidFill>
              <a:latin typeface="Times New Roman"/>
              <a:cs typeface="Times New Roman"/>
            </a:endParaRPr>
          </a:p>
          <a:p>
            <a:pPr marL="285750" indent="-285750">
              <a:spcBef>
                <a:spcPts val="0"/>
              </a:spcBef>
              <a:spcAft>
                <a:spcPts val="0"/>
              </a:spcAft>
              <a:buFont typeface="Arial"/>
              <a:buChar char="•"/>
              <a:defRPr/>
            </a:pPr>
            <a:endParaRPr lang="en-US">
              <a:solidFill>
                <a:srgbClr val="555555"/>
              </a:solidFill>
              <a:latin typeface="Times New Roman"/>
              <a:ea typeface="Calibri"/>
              <a:cs typeface="Times New Roman"/>
            </a:endParaRPr>
          </a:p>
          <a:p>
            <a:pPr eaLnBrk="1" hangingPunct="1">
              <a:lnSpc>
                <a:spcPts val="1639"/>
              </a:lnSpc>
              <a:spcBef>
                <a:spcPts val="0"/>
              </a:spcBef>
              <a:spcAft>
                <a:spcPts val="0"/>
              </a:spcAft>
              <a:defRPr/>
            </a:pPr>
            <a:r>
              <a:rPr lang="en-GB" sz="1200" b="0" i="0">
                <a:solidFill>
                  <a:srgbClr val="000000"/>
                </a:solidFill>
                <a:effectLst/>
                <a:latin typeface="Calibri"/>
                <a:ea typeface="Calibri"/>
                <a:cs typeface="Calibri"/>
              </a:rPr>
              <a:t>2. </a:t>
            </a:r>
            <a:r>
              <a:rPr lang="en-GB" sz="1200" b="1" i="0">
                <a:solidFill>
                  <a:srgbClr val="000000"/>
                </a:solidFill>
                <a:effectLst/>
                <a:latin typeface="Calibri"/>
                <a:ea typeface="Calibri"/>
                <a:cs typeface="Calibri"/>
              </a:rPr>
              <a:t>Tangible - </a:t>
            </a:r>
            <a:r>
              <a:rPr lang="en-US" sz="1200" b="1" i="0">
                <a:solidFill>
                  <a:srgbClr val="000000"/>
                </a:solidFill>
                <a:effectLst/>
                <a:latin typeface="Calibri"/>
                <a:ea typeface="Calibri"/>
                <a:cs typeface="Calibri"/>
              </a:rPr>
              <a:t> </a:t>
            </a:r>
            <a:endParaRPr lang="en-US" b="1">
              <a:solidFill>
                <a:srgbClr val="000000"/>
              </a:solidFill>
              <a:latin typeface="Calibri" panose="020F0502020204030204" pitchFamily="34" charset="0"/>
              <a:ea typeface="Calibri"/>
              <a:cs typeface="Calibri"/>
            </a:endParaRPr>
          </a:p>
          <a:p>
            <a:pPr marL="285750" indent="-285750">
              <a:lnSpc>
                <a:spcPts val="1639"/>
              </a:lnSpc>
              <a:spcBef>
                <a:spcPts val="0"/>
              </a:spcBef>
              <a:spcAft>
                <a:spcPts val="0"/>
              </a:spcAft>
              <a:buFont typeface="Arial"/>
              <a:buChar char="•"/>
              <a:defRPr/>
            </a:pPr>
            <a:r>
              <a:rPr lang="en-US" sz="1200" b="1" i="0">
                <a:solidFill>
                  <a:srgbClr val="000000"/>
                </a:solidFill>
                <a:effectLst/>
                <a:latin typeface="Calibri"/>
                <a:ea typeface="Calibri"/>
                <a:cs typeface="Calibri"/>
              </a:rPr>
              <a:t>ample opportunity for </a:t>
            </a:r>
            <a:r>
              <a:rPr lang="en-US" b="1">
                <a:solidFill>
                  <a:srgbClr val="000000"/>
                </a:solidFill>
                <a:latin typeface="Calibri"/>
                <a:ea typeface="Calibri"/>
                <a:cs typeface="Calibri"/>
              </a:rPr>
              <a:t>visits in the local history</a:t>
            </a:r>
            <a:r>
              <a:rPr lang="en-US" sz="1200" b="0" i="0">
                <a:solidFill>
                  <a:srgbClr val="000000"/>
                </a:solidFill>
                <a:effectLst/>
                <a:latin typeface="Calibri"/>
                <a:ea typeface="Calibri"/>
                <a:cs typeface="Calibri"/>
              </a:rPr>
              <a:t>.  (Gruenewald, Koppelman and Elam, 2007). </a:t>
            </a:r>
            <a:r>
              <a:rPr lang="en-US">
                <a:solidFill>
                  <a:srgbClr val="000000"/>
                </a:solidFill>
                <a:latin typeface="Calibri"/>
                <a:ea typeface="Calibri"/>
                <a:cs typeface="Calibri"/>
              </a:rPr>
              <a:t> </a:t>
            </a:r>
            <a:endParaRPr lang="en-US">
              <a:solidFill>
                <a:srgbClr val="000000"/>
              </a:solidFill>
              <a:latin typeface="Calibri" panose="020F0502020204030204" pitchFamily="34" charset="0"/>
              <a:ea typeface="Calibri"/>
              <a:cs typeface="Calibri"/>
            </a:endParaRPr>
          </a:p>
          <a:p>
            <a:pPr eaLnBrk="1" fontAlgn="auto" hangingPunct="1">
              <a:spcBef>
                <a:spcPts val="0"/>
              </a:spcBef>
              <a:spcAft>
                <a:spcPts val="0"/>
              </a:spcAft>
              <a:defRPr/>
            </a:pPr>
            <a:r>
              <a:rPr lang="en-US" sz="1200" b="1" i="0">
                <a:solidFill>
                  <a:srgbClr val="1F3763"/>
                </a:solidFill>
                <a:effectLst/>
                <a:latin typeface="Calibri"/>
                <a:ea typeface="Calibri"/>
                <a:cs typeface="Calibri"/>
              </a:rPr>
              <a:t>Anchors Abstract History</a:t>
            </a:r>
            <a:r>
              <a:rPr lang="en-US" sz="1200" b="0" i="0">
                <a:solidFill>
                  <a:srgbClr val="1F3763"/>
                </a:solidFill>
                <a:effectLst/>
                <a:latin typeface="Calibri"/>
                <a:ea typeface="Calibri"/>
                <a:cs typeface="Calibri"/>
              </a:rPr>
              <a:t> </a:t>
            </a:r>
            <a:r>
              <a:rPr lang="en-US" sz="1800" b="0" i="0">
                <a:solidFill>
                  <a:srgbClr val="1F3763"/>
                </a:solidFill>
                <a:effectLst/>
                <a:latin typeface="Segoe UI"/>
                <a:cs typeface="Segoe UI"/>
              </a:rPr>
              <a:t>- </a:t>
            </a:r>
            <a:r>
              <a:rPr lang="en-US" sz="1200" b="0" i="0">
                <a:solidFill>
                  <a:srgbClr val="000000"/>
                </a:solidFill>
                <a:effectLst/>
                <a:latin typeface="Calibri"/>
                <a:ea typeface="Calibri"/>
                <a:cs typeface="Calibri"/>
              </a:rPr>
              <a:t> gives students a way to connect abstract ideas to local experience.  </a:t>
            </a:r>
            <a:endParaRPr lang="en-US">
              <a:solidFill>
                <a:srgbClr val="555555"/>
              </a:solidFill>
              <a:latin typeface="Calibri"/>
              <a:ea typeface="Calibri"/>
              <a:cs typeface="Calibri"/>
            </a:endParaRPr>
          </a:p>
          <a:p>
            <a:pPr marL="0" marR="0" lvl="0" indent="0" algn="l" defTabSz="914400">
              <a:lnSpc>
                <a:spcPct val="100000"/>
              </a:lnSpc>
              <a:spcBef>
                <a:spcPts val="0"/>
              </a:spcBef>
              <a:spcAft>
                <a:spcPts val="0"/>
              </a:spcAft>
              <a:buClrTx/>
              <a:buSzTx/>
              <a:buFontTx/>
              <a:buNone/>
              <a:tabLst/>
              <a:defRPr/>
            </a:pPr>
            <a:r>
              <a:rPr lang="en-US" sz="1200" b="0" i="0">
                <a:solidFill>
                  <a:srgbClr val="000000"/>
                </a:solidFill>
                <a:effectLst/>
                <a:latin typeface="Calibri"/>
                <a:ea typeface="Calibri"/>
                <a:cs typeface="Calibri"/>
              </a:rPr>
              <a:t>Instead of learning about generic events, they investigate </a:t>
            </a:r>
            <a:r>
              <a:rPr lang="en-US" sz="1200" b="1" i="0">
                <a:solidFill>
                  <a:srgbClr val="000000"/>
                </a:solidFill>
                <a:effectLst/>
                <a:latin typeface="Calibri"/>
                <a:ea typeface="Calibri"/>
                <a:cs typeface="Calibri"/>
              </a:rPr>
              <a:t>how those events unfolded </a:t>
            </a:r>
            <a:r>
              <a:rPr lang="en-US" b="1">
                <a:solidFill>
                  <a:srgbClr val="000000"/>
                </a:solidFill>
                <a:latin typeface="Calibri"/>
                <a:ea typeface="Calibri"/>
                <a:cs typeface="Calibri"/>
              </a:rPr>
              <a:t>locally</a:t>
            </a:r>
            <a:r>
              <a:rPr lang="en-US" sz="1200" b="0" i="0">
                <a:effectLst/>
                <a:latin typeface="Calibri"/>
                <a:ea typeface="Calibri"/>
                <a:cs typeface="Calibri"/>
              </a:rPr>
              <a:t> </a:t>
            </a:r>
            <a:endParaRPr lang="en-US" sz="1200">
              <a:solidFill>
                <a:srgbClr val="555555"/>
              </a:solidFill>
              <a:latin typeface="Calibri"/>
              <a:ea typeface="Calibri"/>
              <a:cs typeface="Calibri"/>
            </a:endParaRPr>
          </a:p>
          <a:p>
            <a:pPr>
              <a:lnSpc>
                <a:spcPts val="1639"/>
              </a:lnSpc>
            </a:pPr>
            <a:endParaRPr lang="en-US" sz="1200" b="0" i="0">
              <a:solidFill>
                <a:srgbClr val="000000"/>
              </a:solidFill>
              <a:effectLst/>
              <a:latin typeface="Calibri" panose="020F0502020204030204" pitchFamily="34" charset="0"/>
            </a:endParaRPr>
          </a:p>
          <a:p>
            <a:pPr>
              <a:lnSpc>
                <a:spcPct val="115000"/>
              </a:lnSpc>
              <a:spcAft>
                <a:spcPts val="800"/>
              </a:spcAft>
            </a:pPr>
            <a:r>
              <a:rPr lang="en-GB" sz="1000" b="1">
                <a:latin typeface="Times New Roman"/>
                <a:cs typeface="Times New Roman"/>
              </a:rPr>
              <a:t>3.  </a:t>
            </a:r>
            <a:r>
              <a:rPr lang="en-US" kern="100">
                <a:latin typeface="Aptos"/>
                <a:ea typeface="Aptos" panose="020B0004020202020204" pitchFamily="34" charset="0"/>
                <a:cs typeface="Times New Roman" panose="02020603050405020304" pitchFamily="18" charset="0"/>
              </a:rPr>
              <a:t>Values </a:t>
            </a:r>
            <a:r>
              <a:rPr lang="en-US" sz="1200" b="1" kern="100">
                <a:effectLst/>
                <a:latin typeface="Aptos"/>
                <a:ea typeface="Aptos" panose="020B0004020202020204" pitchFamily="34" charset="0"/>
                <a:cs typeface="Times New Roman" panose="02020603050405020304" pitchFamily="18" charset="0"/>
              </a:rPr>
              <a:t>local knowledge and experience</a:t>
            </a:r>
            <a:r>
              <a:rPr lang="en-US" sz="1200" kern="100">
                <a:effectLst/>
                <a:latin typeface="Aptos"/>
                <a:ea typeface="Aptos" panose="020B0004020202020204" pitchFamily="34" charset="0"/>
                <a:cs typeface="Times New Roman" panose="02020603050405020304" pitchFamily="18" charset="0"/>
              </a:rPr>
              <a:t>, </a:t>
            </a:r>
            <a:r>
              <a:rPr lang="en-US" kern="100">
                <a:latin typeface="Aptos"/>
                <a:ea typeface="Aptos" panose="020B0004020202020204" pitchFamily="34" charset="0"/>
                <a:cs typeface="Times New Roman" panose="02020603050405020304" pitchFamily="18" charset="0"/>
              </a:rPr>
              <a:t> </a:t>
            </a:r>
          </a:p>
          <a:p>
            <a:pPr>
              <a:lnSpc>
                <a:spcPct val="114999"/>
              </a:lnSpc>
              <a:spcAft>
                <a:spcPts val="800"/>
              </a:spcAft>
            </a:pPr>
            <a:r>
              <a:rPr lang="en-US" kern="100">
                <a:latin typeface="Aptos"/>
                <a:ea typeface="Aptos" panose="020B0004020202020204" pitchFamily="34" charset="0"/>
                <a:cs typeface="Times New Roman" panose="02020603050405020304" pitchFamily="18" charset="0"/>
              </a:rPr>
              <a:t>-</a:t>
            </a:r>
            <a:r>
              <a:rPr lang="en-GB">
                <a:latin typeface="Times New Roman"/>
                <a:cs typeface="Times New Roman"/>
              </a:rPr>
              <a:t>Gives voice to </a:t>
            </a:r>
            <a:r>
              <a:rPr lang="en-GB" b="1">
                <a:latin typeface="Times New Roman"/>
                <a:cs typeface="Times New Roman"/>
              </a:rPr>
              <a:t>ordinary people</a:t>
            </a:r>
            <a:r>
              <a:rPr lang="en-GB">
                <a:latin typeface="Times New Roman"/>
                <a:cs typeface="Times New Roman"/>
              </a:rPr>
              <a:t> and </a:t>
            </a:r>
            <a:r>
              <a:rPr lang="en-GB" b="1">
                <a:latin typeface="Times New Roman"/>
                <a:cs typeface="Times New Roman"/>
              </a:rPr>
              <a:t>diverse communities</a:t>
            </a:r>
            <a:r>
              <a:rPr lang="en-GB">
                <a:latin typeface="Times New Roman"/>
                <a:cs typeface="Times New Roman"/>
              </a:rPr>
              <a:t>, not just 'high status' history.</a:t>
            </a:r>
            <a:endParaRPr lang="en-US" kern="100">
              <a:latin typeface="Aptos"/>
              <a:cs typeface="Times New Roman" panose="02020603050405020304" pitchFamily="18" charset="0"/>
            </a:endParaRPr>
          </a:p>
          <a:p>
            <a:r>
              <a:rPr lang="en-US" b="1">
                <a:latin typeface="Times New Roman"/>
                <a:cs typeface="Times New Roman"/>
              </a:rPr>
              <a:t>enables pupils to recognize the value of their own cultural capital</a:t>
            </a:r>
            <a:r>
              <a:rPr lang="en-US">
                <a:latin typeface="Times New Roman"/>
                <a:cs typeface="Times New Roman"/>
              </a:rPr>
              <a:t>  (Smith 2002; Gruenewald, 2003) </a:t>
            </a:r>
            <a:endParaRPr lang="en-GB">
              <a:latin typeface="Times New Roman"/>
              <a:cs typeface="Times New Roman"/>
            </a:endParaRPr>
          </a:p>
          <a:p>
            <a:endParaRPr lang="en-GB" sz="1200">
              <a:latin typeface="Times New Roman"/>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sz="1200" b="1">
                <a:latin typeface="Times New Roman"/>
                <a:cs typeface="Times New Roman"/>
              </a:rPr>
              <a:t>4. Enriching</a:t>
            </a:r>
            <a:r>
              <a:rPr lang="en-GB" sz="1200">
                <a:latin typeface="Times New Roman"/>
                <a:cs typeface="Times New Roman"/>
              </a:rPr>
              <a:t> learning experiences (cultural capital)</a:t>
            </a:r>
          </a:p>
          <a:p>
            <a:pPr>
              <a:lnSpc>
                <a:spcPct val="115000"/>
              </a:lnSpc>
              <a:spcAft>
                <a:spcPts val="800"/>
              </a:spcAft>
            </a:pPr>
            <a:r>
              <a:rPr lang="en-US" sz="1800" b="1" kern="100">
                <a:effectLst/>
                <a:latin typeface="Aptos"/>
                <a:ea typeface="Aptos" panose="020B0004020202020204" pitchFamily="34" charset="0"/>
                <a:cs typeface="Times New Roman" panose="02020603050405020304" pitchFamily="18" charset="0"/>
              </a:rPr>
              <a:t>. Expanding Cultural Exposure and Literacy </a:t>
            </a:r>
            <a:r>
              <a:rPr lang="en-US" sz="1800" b="1" kern="100">
                <a:latin typeface="Aptos"/>
                <a:ea typeface="Aptos" panose="020B0004020202020204" pitchFamily="34" charset="0"/>
                <a:cs typeface="Times New Roman" panose="02020603050405020304" pitchFamily="18" charset="0"/>
              </a:rPr>
              <a:t>-immersive experiences  - help learners </a:t>
            </a:r>
            <a:r>
              <a:rPr lang="en-US" sz="1800" b="1" kern="100">
                <a:effectLst/>
                <a:latin typeface="Aptos"/>
                <a:ea typeface="Aptos" panose="020B0004020202020204" pitchFamily="34" charset="0"/>
                <a:cs typeface="Times New Roman" panose="02020603050405020304" pitchFamily="18" charset="0"/>
              </a:rPr>
              <a:t>develop broader understandings of history, society, and culture</a:t>
            </a:r>
            <a:r>
              <a:rPr lang="en-US" sz="1800" b="1" kern="100">
                <a:latin typeface="Aptos"/>
                <a:ea typeface="Aptos" panose="020B0004020202020204" pitchFamily="34" charset="0"/>
                <a:cs typeface="Times New Roman" panose="02020603050405020304" pitchFamily="18" charset="0"/>
              </a:rPr>
              <a:t> &amp; </a:t>
            </a:r>
            <a:r>
              <a:rPr lang="en-US" sz="1800" b="1" kern="100">
                <a:effectLst/>
                <a:latin typeface="Aptos"/>
                <a:ea typeface="Aptos" panose="020B0004020202020204" pitchFamily="34" charset="0"/>
                <a:cs typeface="Times New Roman" panose="02020603050405020304" pitchFamily="18" charset="0"/>
              </a:rPr>
              <a:t> </a:t>
            </a:r>
            <a:r>
              <a:rPr lang="en-US" sz="1800" b="1" kern="100">
                <a:latin typeface="Aptos"/>
                <a:ea typeface="Aptos" panose="020B0004020202020204" pitchFamily="34" charset="0"/>
                <a:cs typeface="Times New Roman" panose="02020603050405020304" pitchFamily="18" charset="0"/>
              </a:rPr>
              <a:t>expand</a:t>
            </a:r>
            <a:r>
              <a:rPr lang="en-US" sz="1800" b="1" kern="100">
                <a:effectLst/>
                <a:latin typeface="Aptos"/>
                <a:ea typeface="Aptos" panose="020B0004020202020204" pitchFamily="34" charset="0"/>
                <a:cs typeface="Times New Roman" panose="02020603050405020304" pitchFamily="18" charset="0"/>
              </a:rPr>
              <a:t> cultural horizons.” </a:t>
            </a:r>
            <a:r>
              <a:rPr lang="en-US" sz="1800" b="1" kern="100">
                <a:latin typeface="Aptos"/>
                <a:ea typeface="Aptos" panose="020B0004020202020204" pitchFamily="34" charset="0"/>
                <a:cs typeface="Times New Roman" panose="02020603050405020304" pitchFamily="18" charset="0"/>
              </a:rPr>
              <a:t> (Hein, 1998;</a:t>
            </a:r>
            <a:r>
              <a:rPr lang="en-US" sz="1800" b="1" kern="100">
                <a:effectLst/>
                <a:latin typeface="Aptos"/>
                <a:ea typeface="Aptos" panose="020B0004020202020204" pitchFamily="34" charset="0"/>
                <a:cs typeface="Times New Roman" panose="02020603050405020304" pitchFamily="18" charset="0"/>
              </a:rPr>
              <a:t> Hooper-Greenhill </a:t>
            </a:r>
            <a:r>
              <a:rPr lang="en-US" sz="1800" b="1" kern="100">
                <a:latin typeface="Aptos"/>
                <a:ea typeface="Aptos" panose="020B0004020202020204" pitchFamily="34" charset="0"/>
                <a:cs typeface="Times New Roman" panose="02020603050405020304" pitchFamily="18" charset="0"/>
              </a:rPr>
              <a:t>2007</a:t>
            </a:r>
            <a:r>
              <a:rPr lang="en-US" sz="1800" b="1" kern="100">
                <a:effectLst/>
                <a:latin typeface="Aptos"/>
                <a:ea typeface="Aptos" panose="020B0004020202020204" pitchFamily="34" charset="0"/>
                <a:cs typeface="Times New Roman" panose="02020603050405020304" pitchFamily="18" charset="0"/>
              </a:rPr>
              <a:t>) </a:t>
            </a:r>
            <a:endParaRPr lang="en-GB" sz="1800" b="1" kern="100">
              <a:effectLst/>
              <a:latin typeface="Aptos"/>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1200">
              <a:cs typeface="Times New Roman"/>
            </a:endParaRPr>
          </a:p>
          <a:p>
            <a:pPr>
              <a:buNone/>
            </a:pPr>
            <a:endParaRPr lang="en-GB" sz="1200" b="1">
              <a:cs typeface="Times New Roman"/>
            </a:endParaRPr>
          </a:p>
          <a:p>
            <a:r>
              <a:rPr lang="en-GB" sz="1200" b="1">
                <a:latin typeface="Times New Roman"/>
                <a:cs typeface="Times New Roman"/>
              </a:rPr>
              <a:t>5. Connections beyond local</a:t>
            </a:r>
            <a:endParaRPr lang="en-GB" b="1">
              <a:latin typeface="Times New Roman"/>
              <a:cs typeface="Times New Roman"/>
            </a:endParaRPr>
          </a:p>
          <a:p>
            <a:r>
              <a:rPr lang="en-GB" b="1">
                <a:latin typeface="Times New Roman"/>
                <a:cs typeface="Times New Roman"/>
              </a:rPr>
              <a:t> </a:t>
            </a:r>
            <a:r>
              <a:rPr lang="en-GB">
                <a:latin typeface="Times New Roman"/>
                <a:cs typeface="Times New Roman"/>
              </a:rPr>
              <a:t>Local history helps tell the </a:t>
            </a:r>
            <a:r>
              <a:rPr lang="en-GB" b="1">
                <a:latin typeface="Times New Roman"/>
                <a:cs typeface="Times New Roman"/>
              </a:rPr>
              <a:t>national story</a:t>
            </a:r>
            <a:r>
              <a:rPr lang="en-GB">
                <a:latin typeface="Times New Roman"/>
                <a:cs typeface="Times New Roman"/>
              </a:rPr>
              <a:t>, and vice versa.</a:t>
            </a:r>
            <a:endParaRPr lang="en-GB" b="1">
              <a:cs typeface="Times New Roman"/>
            </a:endParaRPr>
          </a:p>
          <a:p>
            <a:r>
              <a:rPr lang="en-US">
                <a:latin typeface="Times New Roman"/>
                <a:cs typeface="Times New Roman"/>
              </a:rPr>
              <a:t>the concept of place highlights connections between local contexts and larger global trends (Gruenewald, 2003 cited in Yemini et al. 2023) </a:t>
            </a:r>
            <a:endParaRPr lang="en-GB">
              <a:latin typeface="Times New Roman"/>
              <a:cs typeface="Times New Roman"/>
            </a:endParaRPr>
          </a:p>
          <a:p>
            <a:r>
              <a:rPr lang="en-GB">
                <a:latin typeface="Times New Roman"/>
                <a:cs typeface="Times New Roman"/>
              </a:rPr>
              <a:t>It reveals how </a:t>
            </a:r>
            <a:r>
              <a:rPr lang="en-GB" b="1">
                <a:latin typeface="Times New Roman"/>
                <a:cs typeface="Times New Roman"/>
              </a:rPr>
              <a:t>global events</a:t>
            </a:r>
            <a:r>
              <a:rPr lang="en-GB">
                <a:latin typeface="Times New Roman"/>
                <a:cs typeface="Times New Roman"/>
              </a:rPr>
              <a:t> (e.g., empires, wars, migrations) i</a:t>
            </a:r>
            <a:r>
              <a:rPr lang="en-GB" b="1">
                <a:latin typeface="Times New Roman"/>
                <a:cs typeface="Times New Roman"/>
              </a:rPr>
              <a:t>mpact the local landscape and people.</a:t>
            </a:r>
            <a:endParaRPr lang="en-GB" b="1">
              <a:cs typeface="Times New Roman"/>
            </a:endParaRPr>
          </a:p>
          <a:p>
            <a:r>
              <a:rPr lang="en-GB">
                <a:latin typeface="Times New Roman"/>
                <a:cs typeface="Times New Roman"/>
              </a:rPr>
              <a:t>Encourages </a:t>
            </a:r>
            <a:r>
              <a:rPr lang="en-GB" b="1">
                <a:latin typeface="Times New Roman"/>
                <a:cs typeface="Times New Roman"/>
              </a:rPr>
              <a:t>multi-level thinking</a:t>
            </a:r>
            <a:r>
              <a:rPr lang="en-GB">
                <a:latin typeface="Times New Roman"/>
                <a:cs typeface="Times New Roman"/>
              </a:rPr>
              <a:t>: connecting family, local, national, and global timelines.</a:t>
            </a:r>
          </a:p>
          <a:p>
            <a:pPr marL="0" marR="0" lvl="0" indent="0" algn="l" defTabSz="914400" rtl="0" eaLnBrk="1" fontAlgn="base" latinLnBrk="0" hangingPunct="1">
              <a:lnSpc>
                <a:spcPts val="1639"/>
              </a:lnSpc>
              <a:spcBef>
                <a:spcPts val="0"/>
              </a:spcBef>
              <a:spcAft>
                <a:spcPts val="0"/>
              </a:spcAft>
              <a:buClrTx/>
              <a:buSzTx/>
              <a:buFontTx/>
              <a:buNone/>
              <a:tabLst/>
              <a:defRPr/>
            </a:pPr>
            <a:endParaRPr lang="en-US" sz="1200">
              <a:solidFill>
                <a:srgbClr val="000000"/>
              </a:solidFill>
              <a:latin typeface="Calibri"/>
              <a:ea typeface="Calibri"/>
              <a:cs typeface="Calibri"/>
            </a:endParaRPr>
          </a:p>
          <a:p>
            <a:pPr marL="0" marR="0" lvl="0" indent="0" algn="l" defTabSz="914400" rtl="0" eaLnBrk="1" fontAlgn="base" latinLnBrk="0" hangingPunct="1">
              <a:lnSpc>
                <a:spcPts val="1639"/>
              </a:lnSpc>
              <a:spcBef>
                <a:spcPts val="0"/>
              </a:spcBef>
              <a:spcAft>
                <a:spcPts val="0"/>
              </a:spcAft>
              <a:buClrTx/>
              <a:buSzTx/>
              <a:buFontTx/>
              <a:buNone/>
              <a:tabLst/>
              <a:defRPr/>
            </a:pPr>
            <a:endParaRPr lang="en-GB" sz="1200" b="1"/>
          </a:p>
          <a:p>
            <a:pPr eaLnBrk="1" hangingPunct="1">
              <a:lnSpc>
                <a:spcPts val="1639"/>
              </a:lnSpc>
              <a:spcBef>
                <a:spcPts val="0"/>
              </a:spcBef>
              <a:spcAft>
                <a:spcPts val="0"/>
              </a:spcAft>
              <a:defRPr/>
            </a:pPr>
            <a:endParaRPr lang="en-GB" sz="1200" b="1">
              <a:cs typeface="Times New Roman"/>
            </a:endParaRPr>
          </a:p>
          <a:p>
            <a:pPr marL="0" marR="0" lvl="0" indent="0" algn="l" defTabSz="914400" rtl="0" eaLnBrk="1" fontAlgn="base" latinLnBrk="0" hangingPunct="1">
              <a:lnSpc>
                <a:spcPts val="1639"/>
              </a:lnSpc>
              <a:spcBef>
                <a:spcPts val="0"/>
              </a:spcBef>
              <a:spcAft>
                <a:spcPts val="0"/>
              </a:spcAft>
              <a:buClrTx/>
              <a:buSzTx/>
              <a:buFontTx/>
              <a:buNone/>
              <a:tabLst/>
              <a:defRPr/>
            </a:pPr>
            <a:endParaRPr lang="en-GB" sz="1200" b="1"/>
          </a:p>
          <a:p>
            <a:pPr algn="l" rtl="0" fontAlgn="base">
              <a:lnSpc>
                <a:spcPts val="1639"/>
              </a:lnSpc>
              <a:buNone/>
            </a:pPr>
            <a:endParaRPr lang="en-US" sz="1200" b="0" i="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a:solidFill>
                <a:srgbClr val="555555"/>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C34F12D1-A50E-4FF0-B471-AD372611F310}" type="slidenum">
              <a:rPr lang="en-GB" smtClean="0"/>
              <a:t>9</a:t>
            </a:fld>
            <a:endParaRPr lang="en-GB"/>
          </a:p>
        </p:txBody>
      </p:sp>
    </p:spTree>
    <p:extLst>
      <p:ext uri="{BB962C8B-B14F-4D97-AF65-F5344CB8AC3E}">
        <p14:creationId xmlns:p14="http://schemas.microsoft.com/office/powerpoint/2010/main" val="3476662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DC070-9CF0-88A4-4B24-BCBCCA3DAC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9526A7-F43F-88B0-55E8-40C2AECACF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EF2F65-8C41-E748-39F6-CE2058BA714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172074F-702A-9EAF-7520-E330D711CDF4}"/>
              </a:ext>
            </a:extLst>
          </p:cNvPr>
          <p:cNvSpPr>
            <a:spLocks noGrp="1"/>
          </p:cNvSpPr>
          <p:nvPr>
            <p:ph type="sldNum" sz="quarter" idx="5"/>
          </p:nvPr>
        </p:nvSpPr>
        <p:spPr/>
        <p:txBody>
          <a:bodyPr/>
          <a:lstStyle/>
          <a:p>
            <a:pPr>
              <a:defRPr/>
            </a:pPr>
            <a:fld id="{CFB9AFE8-A1FD-BA45-BEA1-5878DF3BB5FD}" type="slidenum">
              <a:rPr lang="en-GB" altLang="en-US" smtClean="0"/>
              <a:pPr>
                <a:defRPr/>
              </a:pPr>
              <a:t>10</a:t>
            </a:fld>
            <a:endParaRPr lang="en-GB" altLang="en-US"/>
          </a:p>
        </p:txBody>
      </p:sp>
    </p:spTree>
    <p:extLst>
      <p:ext uri="{BB962C8B-B14F-4D97-AF65-F5344CB8AC3E}">
        <p14:creationId xmlns:p14="http://schemas.microsoft.com/office/powerpoint/2010/main" val="3098933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FE29FE4-D84C-63D2-ED7E-CFE951E4B847}"/>
              </a:ext>
            </a:extLst>
          </p:cNvPr>
          <p:cNvSpPr>
            <a:spLocks noGrp="1"/>
          </p:cNvSpPr>
          <p:nvPr>
            <p:ph type="dt" sz="half" idx="10"/>
          </p:nvPr>
        </p:nvSpPr>
        <p:spPr>
          <a:xfrm>
            <a:off x="457200" y="4767264"/>
            <a:ext cx="2133600" cy="273844"/>
          </a:xfrm>
          <a:prstGeom prst="rect">
            <a:avLst/>
          </a:prstGeom>
        </p:spPr>
        <p:txBody>
          <a:bodyPr/>
          <a:lstStyle>
            <a:lvl1pPr>
              <a:defRPr/>
            </a:lvl1pPr>
          </a:lstStyle>
          <a:p>
            <a:pPr>
              <a:defRPr/>
            </a:pPr>
            <a:endParaRPr lang="en-GB"/>
          </a:p>
        </p:txBody>
      </p:sp>
      <p:sp>
        <p:nvSpPr>
          <p:cNvPr id="5" name="Footer Placeholder 4">
            <a:extLst>
              <a:ext uri="{FF2B5EF4-FFF2-40B4-BE49-F238E27FC236}">
                <a16:creationId xmlns:a16="http://schemas.microsoft.com/office/drawing/2014/main" id="{5AA0E8C1-BD34-F6BA-077D-AFDDCE44C338}"/>
              </a:ext>
            </a:extLst>
          </p:cNvPr>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4C100D6-F04F-5DB3-A829-D0249B4E451D}"/>
              </a:ext>
            </a:extLst>
          </p:cNvPr>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0B543244-BE11-184F-84B3-8B740928DE5E}" type="slidenum">
              <a:rPr lang="en-GB" altLang="en-US"/>
              <a:pPr>
                <a:defRPr/>
              </a:pPr>
              <a:t>‹#›</a:t>
            </a:fld>
            <a:endParaRPr lang="en-GB" altLang="en-US"/>
          </a:p>
        </p:txBody>
      </p:sp>
    </p:spTree>
    <p:extLst>
      <p:ext uri="{BB962C8B-B14F-4D97-AF65-F5344CB8AC3E}">
        <p14:creationId xmlns:p14="http://schemas.microsoft.com/office/powerpoint/2010/main" val="3102703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431751-240F-2C2E-6931-04A3282D174A}"/>
              </a:ext>
            </a:extLst>
          </p:cNvPr>
          <p:cNvSpPr>
            <a:spLocks noGrp="1"/>
          </p:cNvSpPr>
          <p:nvPr>
            <p:ph type="dt" sz="half" idx="10"/>
          </p:nvPr>
        </p:nvSpPr>
        <p:spPr>
          <a:xfrm>
            <a:off x="457200" y="4767264"/>
            <a:ext cx="2133600" cy="273844"/>
          </a:xfrm>
          <a:prstGeom prst="rect">
            <a:avLst/>
          </a:prstGeom>
        </p:spPr>
        <p:txBody>
          <a:bodyPr/>
          <a:lstStyle>
            <a:lvl1pPr>
              <a:defRPr/>
            </a:lvl1pPr>
          </a:lstStyle>
          <a:p>
            <a:pPr>
              <a:defRPr/>
            </a:pPr>
            <a:endParaRPr lang="en-GB"/>
          </a:p>
        </p:txBody>
      </p:sp>
      <p:sp>
        <p:nvSpPr>
          <p:cNvPr id="5" name="Footer Placeholder 4">
            <a:extLst>
              <a:ext uri="{FF2B5EF4-FFF2-40B4-BE49-F238E27FC236}">
                <a16:creationId xmlns:a16="http://schemas.microsoft.com/office/drawing/2014/main" id="{451799F6-B1FF-4CAE-310A-1F8189D763B3}"/>
              </a:ext>
            </a:extLst>
          </p:cNvPr>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5BB816A-7F16-AD7B-922C-D4A6ACE069E3}"/>
              </a:ext>
            </a:extLst>
          </p:cNvPr>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8743700C-6D79-7A4A-8F91-9FEE39A80885}" type="slidenum">
              <a:rPr lang="en-GB" altLang="en-US"/>
              <a:pPr>
                <a:defRPr/>
              </a:pPr>
              <a:t>‹#›</a:t>
            </a:fld>
            <a:endParaRPr lang="en-GB" altLang="en-US"/>
          </a:p>
        </p:txBody>
      </p:sp>
    </p:spTree>
    <p:extLst>
      <p:ext uri="{BB962C8B-B14F-4D97-AF65-F5344CB8AC3E}">
        <p14:creationId xmlns:p14="http://schemas.microsoft.com/office/powerpoint/2010/main" val="1759013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02172F-2F13-C1D9-3701-7447F6C5A193}"/>
              </a:ext>
            </a:extLst>
          </p:cNvPr>
          <p:cNvSpPr>
            <a:spLocks noGrp="1"/>
          </p:cNvSpPr>
          <p:nvPr>
            <p:ph type="dt" sz="half" idx="10"/>
          </p:nvPr>
        </p:nvSpPr>
        <p:spPr>
          <a:xfrm>
            <a:off x="457200" y="4767264"/>
            <a:ext cx="2133600" cy="273844"/>
          </a:xfrm>
          <a:prstGeom prst="rect">
            <a:avLst/>
          </a:prstGeom>
        </p:spPr>
        <p:txBody>
          <a:bodyPr/>
          <a:lstStyle>
            <a:lvl1pPr>
              <a:defRPr/>
            </a:lvl1pPr>
          </a:lstStyle>
          <a:p>
            <a:pPr>
              <a:defRPr/>
            </a:pPr>
            <a:endParaRPr lang="en-GB"/>
          </a:p>
        </p:txBody>
      </p:sp>
      <p:sp>
        <p:nvSpPr>
          <p:cNvPr id="5" name="Footer Placeholder 4">
            <a:extLst>
              <a:ext uri="{FF2B5EF4-FFF2-40B4-BE49-F238E27FC236}">
                <a16:creationId xmlns:a16="http://schemas.microsoft.com/office/drawing/2014/main" id="{5D341E70-A3EB-42D3-6D0D-CC8393ACDAA2}"/>
              </a:ext>
            </a:extLst>
          </p:cNvPr>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F6C9A0E-F24A-4546-C14A-6696CC9D2C0F}"/>
              </a:ext>
            </a:extLst>
          </p:cNvPr>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C2FEF7D2-207C-C044-AD22-17E43E5CFA96}" type="slidenum">
              <a:rPr lang="en-GB" altLang="en-US"/>
              <a:pPr>
                <a:defRPr/>
              </a:pPr>
              <a:t>‹#›</a:t>
            </a:fld>
            <a:endParaRPr lang="en-GB" altLang="en-US"/>
          </a:p>
        </p:txBody>
      </p:sp>
    </p:spTree>
    <p:extLst>
      <p:ext uri="{BB962C8B-B14F-4D97-AF65-F5344CB8AC3E}">
        <p14:creationId xmlns:p14="http://schemas.microsoft.com/office/powerpoint/2010/main" val="3171556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38651E-AC3E-7C31-790D-1E13F16F155A}"/>
              </a:ext>
            </a:extLst>
          </p:cNvPr>
          <p:cNvSpPr>
            <a:spLocks noGrp="1"/>
          </p:cNvSpPr>
          <p:nvPr>
            <p:ph type="dt" sz="half" idx="10"/>
          </p:nvPr>
        </p:nvSpPr>
        <p:spPr>
          <a:xfrm>
            <a:off x="457200" y="4767264"/>
            <a:ext cx="2133600" cy="273844"/>
          </a:xfrm>
          <a:prstGeom prst="rect">
            <a:avLst/>
          </a:prstGeom>
        </p:spPr>
        <p:txBody>
          <a:bodyPr/>
          <a:lstStyle>
            <a:lvl1pPr>
              <a:defRPr/>
            </a:lvl1pPr>
          </a:lstStyle>
          <a:p>
            <a:pPr>
              <a:defRPr/>
            </a:pPr>
            <a:endParaRPr lang="en-GB"/>
          </a:p>
        </p:txBody>
      </p:sp>
      <p:sp>
        <p:nvSpPr>
          <p:cNvPr id="5" name="Footer Placeholder 4">
            <a:extLst>
              <a:ext uri="{FF2B5EF4-FFF2-40B4-BE49-F238E27FC236}">
                <a16:creationId xmlns:a16="http://schemas.microsoft.com/office/drawing/2014/main" id="{3C446E4B-9EDF-63D2-E8F8-CDDDB940EBC1}"/>
              </a:ext>
            </a:extLst>
          </p:cNvPr>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FB651AC-E4AD-E010-BD17-ECA99C679187}"/>
              </a:ext>
            </a:extLst>
          </p:cNvPr>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83AEB38E-EC52-3141-8ED4-F00B14494642}" type="slidenum">
              <a:rPr lang="en-GB" altLang="en-US"/>
              <a:pPr>
                <a:defRPr/>
              </a:pPr>
              <a:t>‹#›</a:t>
            </a:fld>
            <a:endParaRPr lang="en-GB" altLang="en-US"/>
          </a:p>
        </p:txBody>
      </p:sp>
    </p:spTree>
    <p:extLst>
      <p:ext uri="{BB962C8B-B14F-4D97-AF65-F5344CB8AC3E}">
        <p14:creationId xmlns:p14="http://schemas.microsoft.com/office/powerpoint/2010/main" val="1490947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D7A12B-D3DC-62FC-DDE2-F7E944E8C793}"/>
              </a:ext>
            </a:extLst>
          </p:cNvPr>
          <p:cNvSpPr>
            <a:spLocks noGrp="1"/>
          </p:cNvSpPr>
          <p:nvPr>
            <p:ph type="dt" sz="half" idx="10"/>
          </p:nvPr>
        </p:nvSpPr>
        <p:spPr>
          <a:xfrm>
            <a:off x="457200" y="4767264"/>
            <a:ext cx="2133600" cy="273844"/>
          </a:xfrm>
          <a:prstGeom prst="rect">
            <a:avLst/>
          </a:prstGeom>
        </p:spPr>
        <p:txBody>
          <a:bodyPr/>
          <a:lstStyle>
            <a:lvl1pPr>
              <a:defRPr/>
            </a:lvl1pPr>
          </a:lstStyle>
          <a:p>
            <a:pPr>
              <a:defRPr/>
            </a:pPr>
            <a:endParaRPr lang="en-GB"/>
          </a:p>
        </p:txBody>
      </p:sp>
      <p:sp>
        <p:nvSpPr>
          <p:cNvPr id="5" name="Footer Placeholder 4">
            <a:extLst>
              <a:ext uri="{FF2B5EF4-FFF2-40B4-BE49-F238E27FC236}">
                <a16:creationId xmlns:a16="http://schemas.microsoft.com/office/drawing/2014/main" id="{0CE08042-47BA-2589-53E5-75C1CC06927E}"/>
              </a:ext>
            </a:extLst>
          </p:cNvPr>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560C2E6-2639-B254-2567-7603477A3B0D}"/>
              </a:ext>
            </a:extLst>
          </p:cNvPr>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67421CD8-B3AC-8940-9234-FAC05FC18454}" type="slidenum">
              <a:rPr lang="en-GB" altLang="en-US"/>
              <a:pPr>
                <a:defRPr/>
              </a:pPr>
              <a:t>‹#›</a:t>
            </a:fld>
            <a:endParaRPr lang="en-GB" altLang="en-US"/>
          </a:p>
        </p:txBody>
      </p:sp>
    </p:spTree>
    <p:extLst>
      <p:ext uri="{BB962C8B-B14F-4D97-AF65-F5344CB8AC3E}">
        <p14:creationId xmlns:p14="http://schemas.microsoft.com/office/powerpoint/2010/main" val="1367546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C4CC11FC-7991-F3F4-3C2A-8F34F33FC2A7}"/>
              </a:ext>
            </a:extLst>
          </p:cNvPr>
          <p:cNvSpPr>
            <a:spLocks noGrp="1"/>
          </p:cNvSpPr>
          <p:nvPr>
            <p:ph type="dt" sz="half" idx="10"/>
          </p:nvPr>
        </p:nvSpPr>
        <p:spPr>
          <a:xfrm>
            <a:off x="457200" y="4767264"/>
            <a:ext cx="2133600" cy="273844"/>
          </a:xfrm>
          <a:prstGeom prst="rect">
            <a:avLst/>
          </a:prstGeom>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2F0C96C1-5737-2F8E-A84C-05E28A5AA31B}"/>
              </a:ext>
            </a:extLst>
          </p:cNvPr>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642664A-C1C5-1D10-9556-0150A4682070}"/>
              </a:ext>
            </a:extLst>
          </p:cNvPr>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50E84E5E-18DB-BF48-9167-517A9B32054F}" type="slidenum">
              <a:rPr lang="en-GB" altLang="en-US"/>
              <a:pPr>
                <a:defRPr/>
              </a:pPr>
              <a:t>‹#›</a:t>
            </a:fld>
            <a:endParaRPr lang="en-GB" altLang="en-US"/>
          </a:p>
        </p:txBody>
      </p:sp>
    </p:spTree>
    <p:extLst>
      <p:ext uri="{BB962C8B-B14F-4D97-AF65-F5344CB8AC3E}">
        <p14:creationId xmlns:p14="http://schemas.microsoft.com/office/powerpoint/2010/main" val="583230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1613B221-F16B-E1A9-5035-1730BB731B4E}"/>
              </a:ext>
            </a:extLst>
          </p:cNvPr>
          <p:cNvSpPr>
            <a:spLocks noGrp="1"/>
          </p:cNvSpPr>
          <p:nvPr>
            <p:ph type="dt" sz="half" idx="10"/>
          </p:nvPr>
        </p:nvSpPr>
        <p:spPr>
          <a:xfrm>
            <a:off x="457200" y="4767264"/>
            <a:ext cx="2133600" cy="273844"/>
          </a:xfrm>
          <a:prstGeom prst="rect">
            <a:avLst/>
          </a:prstGeom>
        </p:spPr>
        <p:txBody>
          <a:bodyPr/>
          <a:lstStyle>
            <a:lvl1pPr>
              <a:defRPr/>
            </a:lvl1pPr>
          </a:lstStyle>
          <a:p>
            <a:pPr>
              <a:defRPr/>
            </a:pPr>
            <a:endParaRPr lang="en-GB"/>
          </a:p>
        </p:txBody>
      </p:sp>
      <p:sp>
        <p:nvSpPr>
          <p:cNvPr id="8" name="Footer Placeholder 4">
            <a:extLst>
              <a:ext uri="{FF2B5EF4-FFF2-40B4-BE49-F238E27FC236}">
                <a16:creationId xmlns:a16="http://schemas.microsoft.com/office/drawing/2014/main" id="{C0F63D29-77FF-D2E1-E6E0-9D5819559944}"/>
              </a:ext>
            </a:extLst>
          </p:cNvPr>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BCA6C87C-6A33-FACA-C77C-286E1DFE6E91}"/>
              </a:ext>
            </a:extLst>
          </p:cNvPr>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9A37BE05-2AAD-BD41-8BFF-C3AE5B4DC231}" type="slidenum">
              <a:rPr lang="en-GB" altLang="en-US"/>
              <a:pPr>
                <a:defRPr/>
              </a:pPr>
              <a:t>‹#›</a:t>
            </a:fld>
            <a:endParaRPr lang="en-GB" altLang="en-US"/>
          </a:p>
        </p:txBody>
      </p:sp>
    </p:spTree>
    <p:extLst>
      <p:ext uri="{BB962C8B-B14F-4D97-AF65-F5344CB8AC3E}">
        <p14:creationId xmlns:p14="http://schemas.microsoft.com/office/powerpoint/2010/main" val="2277116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996B5EE7-3325-BD51-4AD9-45DF12A6983D}"/>
              </a:ext>
            </a:extLst>
          </p:cNvPr>
          <p:cNvSpPr>
            <a:spLocks noGrp="1"/>
          </p:cNvSpPr>
          <p:nvPr>
            <p:ph type="dt" sz="half" idx="10"/>
          </p:nvPr>
        </p:nvSpPr>
        <p:spPr>
          <a:xfrm>
            <a:off x="457200" y="4767264"/>
            <a:ext cx="2133600" cy="273844"/>
          </a:xfrm>
          <a:prstGeom prst="rect">
            <a:avLst/>
          </a:prstGeom>
        </p:spPr>
        <p:txBody>
          <a:bodyPr/>
          <a:lstStyle>
            <a:lvl1pPr>
              <a:defRPr/>
            </a:lvl1pPr>
          </a:lstStyle>
          <a:p>
            <a:pPr>
              <a:defRPr/>
            </a:pPr>
            <a:endParaRPr lang="en-GB"/>
          </a:p>
        </p:txBody>
      </p:sp>
      <p:sp>
        <p:nvSpPr>
          <p:cNvPr id="4" name="Footer Placeholder 4">
            <a:extLst>
              <a:ext uri="{FF2B5EF4-FFF2-40B4-BE49-F238E27FC236}">
                <a16:creationId xmlns:a16="http://schemas.microsoft.com/office/drawing/2014/main" id="{806CE39E-C1BB-53D8-BC9C-5A46520267AC}"/>
              </a:ext>
            </a:extLst>
          </p:cNvPr>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64202EAE-61EE-738B-4A79-4F7CC527F62C}"/>
              </a:ext>
            </a:extLst>
          </p:cNvPr>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98231FF8-61E4-5D41-86AB-8AB0369EEC47}" type="slidenum">
              <a:rPr lang="en-GB" altLang="en-US"/>
              <a:pPr>
                <a:defRPr/>
              </a:pPr>
              <a:t>‹#›</a:t>
            </a:fld>
            <a:endParaRPr lang="en-GB" altLang="en-US"/>
          </a:p>
        </p:txBody>
      </p:sp>
    </p:spTree>
    <p:extLst>
      <p:ext uri="{BB962C8B-B14F-4D97-AF65-F5344CB8AC3E}">
        <p14:creationId xmlns:p14="http://schemas.microsoft.com/office/powerpoint/2010/main" val="289675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BF587E-4A75-0475-FEE7-43A876717BEC}"/>
              </a:ext>
            </a:extLst>
          </p:cNvPr>
          <p:cNvSpPr>
            <a:spLocks noGrp="1"/>
          </p:cNvSpPr>
          <p:nvPr>
            <p:ph type="dt" sz="half" idx="10"/>
          </p:nvPr>
        </p:nvSpPr>
        <p:spPr>
          <a:xfrm>
            <a:off x="457200" y="4767264"/>
            <a:ext cx="2133600" cy="273844"/>
          </a:xfrm>
          <a:prstGeom prst="rect">
            <a:avLst/>
          </a:prstGeom>
        </p:spPr>
        <p:txBody>
          <a:bodyPr/>
          <a:lstStyle>
            <a:lvl1pPr>
              <a:defRPr/>
            </a:lvl1pPr>
          </a:lstStyle>
          <a:p>
            <a:pPr>
              <a:defRPr/>
            </a:pPr>
            <a:endParaRPr lang="en-GB"/>
          </a:p>
        </p:txBody>
      </p:sp>
      <p:sp>
        <p:nvSpPr>
          <p:cNvPr id="3" name="Footer Placeholder 4">
            <a:extLst>
              <a:ext uri="{FF2B5EF4-FFF2-40B4-BE49-F238E27FC236}">
                <a16:creationId xmlns:a16="http://schemas.microsoft.com/office/drawing/2014/main" id="{AEB692E1-9B0D-F42A-A259-95E1428565BF}"/>
              </a:ext>
            </a:extLst>
          </p:cNvPr>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71F84497-1D5F-2D3F-0286-1A000168D864}"/>
              </a:ext>
            </a:extLst>
          </p:cNvPr>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7AE779D8-4380-0445-9BCE-DCF09D99A98D}" type="slidenum">
              <a:rPr lang="en-GB" altLang="en-US"/>
              <a:pPr>
                <a:defRPr/>
              </a:pPr>
              <a:t>‹#›</a:t>
            </a:fld>
            <a:endParaRPr lang="en-GB" altLang="en-US"/>
          </a:p>
        </p:txBody>
      </p:sp>
    </p:spTree>
    <p:extLst>
      <p:ext uri="{BB962C8B-B14F-4D97-AF65-F5344CB8AC3E}">
        <p14:creationId xmlns:p14="http://schemas.microsoft.com/office/powerpoint/2010/main" val="514752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1500" b="1"/>
            </a:lvl1pPr>
          </a:lstStyle>
          <a:p>
            <a:r>
              <a:rPr lang="en-US"/>
              <a:t>Click to edit Master title style</a:t>
            </a:r>
            <a:endParaRPr lang="en-GB"/>
          </a:p>
        </p:txBody>
      </p:sp>
      <p:sp>
        <p:nvSpPr>
          <p:cNvPr id="3" name="Content Placeholder 2"/>
          <p:cNvSpPr>
            <a:spLocks noGrp="1"/>
          </p:cNvSpPr>
          <p:nvPr>
            <p:ph idx="1"/>
          </p:nvPr>
        </p:nvSpPr>
        <p:spPr>
          <a:xfrm>
            <a:off x="3575050" y="204790"/>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5E802A4A-497B-4157-7824-8EEF290ECB2E}"/>
              </a:ext>
            </a:extLst>
          </p:cNvPr>
          <p:cNvSpPr>
            <a:spLocks noGrp="1"/>
          </p:cNvSpPr>
          <p:nvPr>
            <p:ph type="dt" sz="half" idx="10"/>
          </p:nvPr>
        </p:nvSpPr>
        <p:spPr>
          <a:xfrm>
            <a:off x="457200" y="4767264"/>
            <a:ext cx="2133600" cy="273844"/>
          </a:xfrm>
          <a:prstGeom prst="rect">
            <a:avLst/>
          </a:prstGeom>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AD80B019-E03C-1159-997F-555A201F8DE8}"/>
              </a:ext>
            </a:extLst>
          </p:cNvPr>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87474F3B-DEC8-202C-A663-126203F189CA}"/>
              </a:ext>
            </a:extLst>
          </p:cNvPr>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C7CB9030-1CEC-3847-ABFA-4FB749FD7E83}" type="slidenum">
              <a:rPr lang="en-GB" altLang="en-US"/>
              <a:pPr>
                <a:defRPr/>
              </a:pPr>
              <a:t>‹#›</a:t>
            </a:fld>
            <a:endParaRPr lang="en-GB" altLang="en-US"/>
          </a:p>
        </p:txBody>
      </p:sp>
    </p:spTree>
    <p:extLst>
      <p:ext uri="{BB962C8B-B14F-4D97-AF65-F5344CB8AC3E}">
        <p14:creationId xmlns:p14="http://schemas.microsoft.com/office/powerpoint/2010/main" val="2495775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15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5E05E553-1630-1FEC-3AFE-CAEBC5805A19}"/>
              </a:ext>
            </a:extLst>
          </p:cNvPr>
          <p:cNvSpPr>
            <a:spLocks noGrp="1"/>
          </p:cNvSpPr>
          <p:nvPr>
            <p:ph type="dt" sz="half" idx="10"/>
          </p:nvPr>
        </p:nvSpPr>
        <p:spPr>
          <a:xfrm>
            <a:off x="457200" y="4767264"/>
            <a:ext cx="2133600" cy="273844"/>
          </a:xfrm>
          <a:prstGeom prst="rect">
            <a:avLst/>
          </a:prstGeom>
        </p:spPr>
        <p:txBody>
          <a:bodyPr/>
          <a:lstStyle>
            <a:lvl1pPr>
              <a:defRPr/>
            </a:lvl1pPr>
          </a:lstStyle>
          <a:p>
            <a:pPr>
              <a:defRPr/>
            </a:pPr>
            <a:endParaRPr lang="en-GB"/>
          </a:p>
        </p:txBody>
      </p:sp>
      <p:sp>
        <p:nvSpPr>
          <p:cNvPr id="6" name="Footer Placeholder 4">
            <a:extLst>
              <a:ext uri="{FF2B5EF4-FFF2-40B4-BE49-F238E27FC236}">
                <a16:creationId xmlns:a16="http://schemas.microsoft.com/office/drawing/2014/main" id="{AD6DFA76-779C-14E8-F90E-1BFC5B4A8679}"/>
              </a:ext>
            </a:extLst>
          </p:cNvPr>
          <p:cNvSpPr>
            <a:spLocks noGrp="1"/>
          </p:cNvSpPr>
          <p:nvPr>
            <p:ph type="ftr" sz="quarter" idx="11"/>
          </p:nvPr>
        </p:nvSpPr>
        <p:spPr>
          <a:xfrm>
            <a:off x="3124200" y="4767264"/>
            <a:ext cx="2895600" cy="273844"/>
          </a:xfrm>
          <a:prstGeom prst="rect">
            <a:avLst/>
          </a:prstGeom>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70AC0B95-A0DB-90F7-3966-B6A484FC635A}"/>
              </a:ext>
            </a:extLst>
          </p:cNvPr>
          <p:cNvSpPr>
            <a:spLocks noGrp="1"/>
          </p:cNvSpPr>
          <p:nvPr>
            <p:ph type="sldNum" sz="quarter" idx="12"/>
          </p:nvPr>
        </p:nvSpPr>
        <p:spPr>
          <a:xfrm>
            <a:off x="6553200" y="4767264"/>
            <a:ext cx="2133600" cy="273844"/>
          </a:xfrm>
          <a:prstGeom prst="rect">
            <a:avLst/>
          </a:prstGeom>
        </p:spPr>
        <p:txBody>
          <a:bodyPr/>
          <a:lstStyle>
            <a:lvl1pPr>
              <a:defRPr/>
            </a:lvl1pPr>
          </a:lstStyle>
          <a:p>
            <a:pPr>
              <a:defRPr/>
            </a:pPr>
            <a:fld id="{A2DD2C1E-CEB2-2748-B15A-19FAB8C966C2}" type="slidenum">
              <a:rPr lang="en-GB" altLang="en-US"/>
              <a:pPr>
                <a:defRPr/>
              </a:pPr>
              <a:t>‹#›</a:t>
            </a:fld>
            <a:endParaRPr lang="en-GB" altLang="en-US"/>
          </a:p>
        </p:txBody>
      </p:sp>
    </p:spTree>
    <p:extLst>
      <p:ext uri="{BB962C8B-B14F-4D97-AF65-F5344CB8AC3E}">
        <p14:creationId xmlns:p14="http://schemas.microsoft.com/office/powerpoint/2010/main" val="183949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E722647-557A-F15D-8020-28681D5B2298}"/>
              </a:ext>
            </a:extLst>
          </p:cNvPr>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9DC4CD96-79A5-477F-31F1-5DCD73B8B93B}"/>
              </a:ext>
            </a:extLst>
          </p:cNvPr>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892" algn="ctr" rtl="0" fontAlgn="base">
        <a:spcBef>
          <a:spcPct val="0"/>
        </a:spcBef>
        <a:spcAft>
          <a:spcPct val="0"/>
        </a:spcAft>
        <a:defRPr sz="3300">
          <a:solidFill>
            <a:schemeClr val="tx1"/>
          </a:solidFill>
          <a:latin typeface="Calibri" pitchFamily="34" charset="0"/>
        </a:defRPr>
      </a:lvl6pPr>
      <a:lvl7pPr marL="685783" algn="ctr" rtl="0" fontAlgn="base">
        <a:spcBef>
          <a:spcPct val="0"/>
        </a:spcBef>
        <a:spcAft>
          <a:spcPct val="0"/>
        </a:spcAft>
        <a:defRPr sz="3300">
          <a:solidFill>
            <a:schemeClr val="tx1"/>
          </a:solidFill>
          <a:latin typeface="Calibri" pitchFamily="34" charset="0"/>
        </a:defRPr>
      </a:lvl7pPr>
      <a:lvl8pPr marL="1028675" algn="ctr" rtl="0" fontAlgn="base">
        <a:spcBef>
          <a:spcPct val="0"/>
        </a:spcBef>
        <a:spcAft>
          <a:spcPct val="0"/>
        </a:spcAft>
        <a:defRPr sz="3300">
          <a:solidFill>
            <a:schemeClr val="tx1"/>
          </a:solidFill>
          <a:latin typeface="Calibri" pitchFamily="34" charset="0"/>
        </a:defRPr>
      </a:lvl8pPr>
      <a:lvl9pPr marL="1371566" algn="ctr" rtl="0" fontAlgn="base">
        <a:spcBef>
          <a:spcPct val="0"/>
        </a:spcBef>
        <a:spcAft>
          <a:spcPct val="0"/>
        </a:spcAft>
        <a:defRPr sz="3300">
          <a:solidFill>
            <a:schemeClr val="tx1"/>
          </a:solidFill>
          <a:latin typeface="Calibri" pitchFamily="34" charset="0"/>
        </a:defRPr>
      </a:lvl9pPr>
    </p:titleStyle>
    <p:bodyStyle>
      <a:lvl1pPr marL="257168" indent="-257168"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199" indent="-214308"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28" indent="-171446"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20"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12"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7.jpeg"/><Relationship Id="rId4" Type="http://schemas.openxmlformats.org/officeDocument/2006/relationships/image" Target="../media/image39.jpe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history.org.uk/publications/categories/299/resource/8381/developing-enjoyable-historical-investigations"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hyperlink" Target="https://www.jstor.org/stable/40479614" TargetMode="External"/><Relationship Id="rId5" Type="http://schemas.openxmlformats.org/officeDocument/2006/relationships/hyperlink" Target="https://doi.org/10.1177/016146810911100905" TargetMode="External"/><Relationship Id="rId4" Type="http://schemas.openxmlformats.org/officeDocument/2006/relationships/hyperlink" Target="https://digimapforschools.edina.ac.uk/learning-resources/resource/3-world-came-my-place-today.html"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history.org.uk/publications/resource/9006/local-history-and-a-sense-of-identity"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s://doi.org/10.3102/0013189X015002004" TargetMode="External"/><Relationship Id="rId5" Type="http://schemas.openxmlformats.org/officeDocument/2006/relationships/hyperlink" Target="https://www.gov.uk/government/publications/subject-report-series-history/rich-encounters-with-the-past-history-subject-report#main-findings" TargetMode="External"/><Relationship Id="rId4" Type="http://schemas.openxmlformats.org/officeDocument/2006/relationships/hyperlink" Target="https://doi.org/10.1080/00221341.2011.58326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hyperlink" Target="https://doi.org/10.1177/003172170208300806"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doi.org/10.1080/00131911.2023.2177260" TargetMode="External"/><Relationship Id="rId5" Type="http://schemas.openxmlformats.org/officeDocument/2006/relationships/hyperlink" Target="https://files.eric.ed.gov/fulltext/ED448012.pdf" TargetMode="External"/><Relationship Id="rId4" Type="http://schemas.openxmlformats.org/officeDocument/2006/relationships/hyperlink" Target="https://doi.org/10.1080/0305764X.2013.792787"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E4F22-9424-AED2-DF1F-BF605FCA9C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1A5FC-1A13-225D-43E6-6120B455540F}"/>
              </a:ext>
            </a:extLst>
          </p:cNvPr>
          <p:cNvSpPr>
            <a:spLocks noGrp="1"/>
          </p:cNvSpPr>
          <p:nvPr>
            <p:ph type="title"/>
          </p:nvPr>
        </p:nvSpPr>
        <p:spPr/>
        <p:txBody>
          <a:bodyPr/>
          <a:lstStyle/>
          <a:p>
            <a:r>
              <a:rPr lang="en-GB" sz="2000" b="1" i="0">
                <a:solidFill>
                  <a:srgbClr val="002060"/>
                </a:solidFill>
                <a:effectLst/>
                <a:latin typeface="Lato"/>
                <a:ea typeface="Lato"/>
                <a:cs typeface="Lato"/>
              </a:rPr>
              <a:t>Local history: teaching and learning through place-based </a:t>
            </a:r>
            <a:r>
              <a:rPr lang="en-GB" sz="2000" b="1">
                <a:solidFill>
                  <a:srgbClr val="002060"/>
                </a:solidFill>
                <a:latin typeface="Lato"/>
                <a:ea typeface="Lato"/>
                <a:cs typeface="Lato"/>
              </a:rPr>
              <a:t>pedagogy</a:t>
            </a:r>
            <a:br>
              <a:rPr lang="en-GB" b="1" i="0">
                <a:effectLst/>
                <a:latin typeface="Lato" panose="020F0502020204030203" pitchFamily="34" charset="0"/>
              </a:rPr>
            </a:br>
            <a:endParaRPr lang="en-GB"/>
          </a:p>
        </p:txBody>
      </p:sp>
      <p:sp>
        <p:nvSpPr>
          <p:cNvPr id="3" name="Content Placeholder 2">
            <a:extLst>
              <a:ext uri="{FF2B5EF4-FFF2-40B4-BE49-F238E27FC236}">
                <a16:creationId xmlns:a16="http://schemas.microsoft.com/office/drawing/2014/main" id="{F4AE6E3C-D4C2-B699-0BA3-61C94D63EA9E}"/>
              </a:ext>
            </a:extLst>
          </p:cNvPr>
          <p:cNvSpPr>
            <a:spLocks noGrp="1"/>
          </p:cNvSpPr>
          <p:nvPr>
            <p:ph idx="1"/>
          </p:nvPr>
        </p:nvSpPr>
        <p:spPr>
          <a:xfrm>
            <a:off x="323528" y="771550"/>
            <a:ext cx="8229600" cy="3394472"/>
          </a:xfrm>
        </p:spPr>
        <p:txBody>
          <a:bodyPr>
            <a:normAutofit fontScale="70000" lnSpcReduction="20000"/>
          </a:bodyPr>
          <a:lstStyle/>
          <a:p>
            <a:pPr marL="0" indent="0">
              <a:buNone/>
            </a:pPr>
            <a:r>
              <a:rPr lang="en-GB" sz="2400" b="0" i="0">
                <a:solidFill>
                  <a:srgbClr val="002060"/>
                </a:solidFill>
                <a:effectLst/>
                <a:latin typeface="Lato" panose="020F0502020204030203" pitchFamily="34" charset="0"/>
              </a:rPr>
              <a:t>A sense of history is inextricably entwined with a sense of place. How might we best support primary teachers in using their immediate location to teach history? We share case studies of our work in initial teacher education to model and exemplify how key concepts in a history curriculum (e.g. chronology, change, cause and consequence) can be 'made real' through interactive place-based pedagogies. This workshop will be suitable for primary teachers, student teachers and teacher educators.</a:t>
            </a:r>
          </a:p>
          <a:p>
            <a:endParaRPr lang="en-GB" i="1">
              <a:solidFill>
                <a:srgbClr val="002060"/>
              </a:solidFill>
              <a:latin typeface="Arial" panose="020B0604020202020204" pitchFamily="34" charset="0"/>
              <a:cs typeface="Arial" panose="020B0604020202020204" pitchFamily="34" charset="0"/>
            </a:endParaRPr>
          </a:p>
          <a:p>
            <a:pPr>
              <a:spcBef>
                <a:spcPts val="113"/>
              </a:spcBef>
              <a:spcAft>
                <a:spcPts val="113"/>
              </a:spcAft>
              <a:buNone/>
            </a:pPr>
            <a:endParaRPr lang="en-GB" b="0" i="0">
              <a:solidFill>
                <a:srgbClr val="002060"/>
              </a:solidFill>
              <a:effectLst/>
              <a:latin typeface="Lato" panose="020F0502020204030203" pitchFamily="34" charset="0"/>
            </a:endParaRPr>
          </a:p>
          <a:p>
            <a:pPr>
              <a:spcBef>
                <a:spcPts val="113"/>
              </a:spcBef>
              <a:spcAft>
                <a:spcPts val="113"/>
              </a:spcAft>
              <a:buNone/>
            </a:pPr>
            <a:r>
              <a:rPr lang="en-GB" b="1" i="0">
                <a:solidFill>
                  <a:srgbClr val="002060"/>
                </a:solidFill>
                <a:effectLst/>
                <a:latin typeface="Lato" panose="020F0502020204030203" pitchFamily="34" charset="0"/>
              </a:rPr>
              <a:t>Learning outcomes:</a:t>
            </a:r>
            <a:endParaRPr lang="en-GB" b="0" i="0">
              <a:solidFill>
                <a:srgbClr val="002060"/>
              </a:solidFill>
              <a:effectLst/>
              <a:latin typeface="Lato" panose="020F0502020204030203" pitchFamily="34" charset="0"/>
            </a:endParaRPr>
          </a:p>
          <a:p>
            <a:pPr>
              <a:spcBef>
                <a:spcPts val="113"/>
              </a:spcBef>
              <a:spcAft>
                <a:spcPts val="113"/>
              </a:spcAft>
            </a:pPr>
            <a:r>
              <a:rPr lang="en-GB" b="0" i="0">
                <a:solidFill>
                  <a:srgbClr val="002060"/>
                </a:solidFill>
                <a:effectLst/>
                <a:latin typeface="Lato" panose="020F0502020204030203" pitchFamily="34" charset="0"/>
              </a:rPr>
              <a:t>to reflect on how best to support student teachers and early career teachers in primary history</a:t>
            </a:r>
          </a:p>
          <a:p>
            <a:pPr>
              <a:spcBef>
                <a:spcPts val="113"/>
              </a:spcBef>
              <a:spcAft>
                <a:spcPts val="113"/>
              </a:spcAft>
            </a:pPr>
            <a:r>
              <a:rPr lang="en-GB" b="0" i="0">
                <a:solidFill>
                  <a:srgbClr val="002060"/>
                </a:solidFill>
                <a:effectLst/>
                <a:latin typeface="Lato" panose="020F0502020204030203" pitchFamily="34" charset="0"/>
              </a:rPr>
              <a:t>to know how key concepts in primary history may be taught through place-based pedagogies</a:t>
            </a:r>
          </a:p>
          <a:p>
            <a:pPr>
              <a:spcBef>
                <a:spcPts val="113"/>
              </a:spcBef>
              <a:spcAft>
                <a:spcPts val="113"/>
              </a:spcAft>
            </a:pPr>
            <a:r>
              <a:rPr lang="en-GB" b="0" i="0">
                <a:solidFill>
                  <a:srgbClr val="002060"/>
                </a:solidFill>
                <a:effectLst/>
                <a:latin typeface="Lato" panose="020F0502020204030203" pitchFamily="34" charset="0"/>
              </a:rPr>
              <a:t>to take part in place-based learning activities suitable for primary history lessons</a:t>
            </a:r>
          </a:p>
          <a:p>
            <a:endParaRPr lang="en-GB" sz="2100" i="1">
              <a:solidFill>
                <a:srgbClr val="002060"/>
              </a:solidFill>
              <a:latin typeface="Arial" panose="020B0604020202020204" pitchFamily="34" charset="0"/>
              <a:cs typeface="Arial" panose="020B0604020202020204" pitchFamily="34" charset="0"/>
            </a:endParaRPr>
          </a:p>
          <a:p>
            <a:pPr marL="0" indent="0">
              <a:buNone/>
            </a:pPr>
            <a:endParaRPr lang="en-GB"/>
          </a:p>
        </p:txBody>
      </p:sp>
    </p:spTree>
    <p:extLst>
      <p:ext uri="{BB962C8B-B14F-4D97-AF65-F5344CB8AC3E}">
        <p14:creationId xmlns:p14="http://schemas.microsoft.com/office/powerpoint/2010/main" val="508136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5BF779-5C3F-0DFB-0B56-EF9F95BFF013}"/>
            </a:ext>
          </a:extLst>
        </p:cNvPr>
        <p:cNvGrpSpPr/>
        <p:nvPr/>
      </p:nvGrpSpPr>
      <p:grpSpPr>
        <a:xfrm>
          <a:off x="0" y="0"/>
          <a:ext cx="0" cy="0"/>
          <a:chOff x="0" y="0"/>
          <a:chExt cx="0" cy="0"/>
        </a:xfrm>
      </p:grpSpPr>
      <p:pic>
        <p:nvPicPr>
          <p:cNvPr id="8" name="object 3" descr="YSJ Quad Building on Lord Mayor’s Walk">
            <a:extLst>
              <a:ext uri="{FF2B5EF4-FFF2-40B4-BE49-F238E27FC236}">
                <a16:creationId xmlns:a16="http://schemas.microsoft.com/office/drawing/2014/main" id="{326FC7D7-1235-3AFD-8DA1-FF0177AD0E59}"/>
              </a:ext>
            </a:extLst>
          </p:cNvPr>
          <p:cNvPicPr/>
          <p:nvPr/>
        </p:nvPicPr>
        <p:blipFill>
          <a:blip r:embed="rId3" cstate="print"/>
          <a:srcRect l="17456" t="1118" r="12188" b="-1118"/>
          <a:stretch/>
        </p:blipFill>
        <p:spPr>
          <a:xfrm>
            <a:off x="-20" y="-145148"/>
            <a:ext cx="9144020" cy="4742245"/>
          </a:xfrm>
          <a:prstGeom prst="rect">
            <a:avLst/>
          </a:prstGeom>
        </p:spPr>
      </p:pic>
      <p:sp>
        <p:nvSpPr>
          <p:cNvPr id="22535" name="Rectangle 22534">
            <a:extLst>
              <a:ext uri="{FF2B5EF4-FFF2-40B4-BE49-F238E27FC236}">
                <a16:creationId xmlns:a16="http://schemas.microsoft.com/office/drawing/2014/main" id="{E9DF5F94-1BA9-6256-EC75-58954947A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990106"/>
            <a:ext cx="9144000" cy="552413"/>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0EEE88-C85E-EC61-9E70-A5EC83175B85}"/>
              </a:ext>
            </a:extLst>
          </p:cNvPr>
          <p:cNvSpPr>
            <a:spLocks noGrp="1"/>
          </p:cNvSpPr>
          <p:nvPr>
            <p:ph type="title"/>
          </p:nvPr>
        </p:nvSpPr>
        <p:spPr>
          <a:xfrm>
            <a:off x="367903" y="3987929"/>
            <a:ext cx="8408194" cy="1320123"/>
          </a:xfrm>
        </p:spPr>
        <p:txBody>
          <a:bodyPr vert="horz" lIns="91440" tIns="45720" rIns="91440" bIns="45720" rtlCol="0" anchor="t">
            <a:normAutofit/>
          </a:bodyPr>
          <a:lstStyle/>
          <a:p>
            <a:pPr eaLnBrk="1" hangingPunct="1">
              <a:lnSpc>
                <a:spcPct val="90000"/>
              </a:lnSpc>
            </a:pPr>
            <a:r>
              <a:rPr lang="en-US" sz="2400" b="1">
                <a:solidFill>
                  <a:schemeClr val="tx2">
                    <a:lumMod val="50000"/>
                  </a:schemeClr>
                </a:solidFill>
              </a:rPr>
              <a:t>Primary History in ITE at York St John University</a:t>
            </a:r>
            <a:br>
              <a:rPr lang="en-US" sz="2400" b="1">
                <a:solidFill>
                  <a:schemeClr val="tx2">
                    <a:lumMod val="50000"/>
                  </a:schemeClr>
                </a:solidFill>
              </a:rPr>
            </a:br>
            <a:endParaRPr lang="en-US" sz="2400" b="1">
              <a:solidFill>
                <a:schemeClr val="tx2">
                  <a:lumMod val="50000"/>
                </a:schemeClr>
              </a:solidFill>
            </a:endParaRPr>
          </a:p>
        </p:txBody>
      </p:sp>
      <p:cxnSp>
        <p:nvCxnSpPr>
          <p:cNvPr id="22537" name="Straight Connector 22536">
            <a:extLst>
              <a:ext uri="{FF2B5EF4-FFF2-40B4-BE49-F238E27FC236}">
                <a16:creationId xmlns:a16="http://schemas.microsoft.com/office/drawing/2014/main" id="{112777E0-15ED-02BB-B394-6598853927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931487"/>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2539" name="Straight Connector 22538">
            <a:extLst>
              <a:ext uri="{FF2B5EF4-FFF2-40B4-BE49-F238E27FC236}">
                <a16:creationId xmlns:a16="http://schemas.microsoft.com/office/drawing/2014/main" id="{F75B7BF4-FC5F-53EC-F862-6D95F6B2AA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601139"/>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265DF67-6321-8668-D5C2-BC585EE6411E}"/>
              </a:ext>
            </a:extLst>
          </p:cNvPr>
          <p:cNvPicPr>
            <a:picLocks noChangeAspect="1"/>
          </p:cNvPicPr>
          <p:nvPr/>
        </p:nvPicPr>
        <p:blipFill>
          <a:blip r:embed="rId4"/>
          <a:stretch>
            <a:fillRect/>
          </a:stretch>
        </p:blipFill>
        <p:spPr>
          <a:xfrm>
            <a:off x="-20" y="4519877"/>
            <a:ext cx="9144000" cy="625642"/>
          </a:xfrm>
          <a:prstGeom prst="rect">
            <a:avLst/>
          </a:prstGeom>
        </p:spPr>
      </p:pic>
    </p:spTree>
    <p:extLst>
      <p:ext uri="{BB962C8B-B14F-4D97-AF65-F5344CB8AC3E}">
        <p14:creationId xmlns:p14="http://schemas.microsoft.com/office/powerpoint/2010/main" val="1026601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8A49A-3C99-B284-9D81-BD881897ED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D09170-511C-C5C5-F1FA-12E2D3D05387}"/>
              </a:ext>
            </a:extLst>
          </p:cNvPr>
          <p:cNvSpPr>
            <a:spLocks noGrp="1"/>
          </p:cNvSpPr>
          <p:nvPr>
            <p:ph type="title"/>
          </p:nvPr>
        </p:nvSpPr>
        <p:spPr>
          <a:xfrm>
            <a:off x="457200" y="205979"/>
            <a:ext cx="8229600" cy="544543"/>
          </a:xfrm>
        </p:spPr>
        <p:txBody>
          <a:bodyPr/>
          <a:lstStyle/>
          <a:p>
            <a:pPr algn="l"/>
            <a:br>
              <a:rPr lang="en-GB" b="1">
                <a:solidFill>
                  <a:srgbClr val="002060"/>
                </a:solidFill>
                <a:highlight>
                  <a:srgbClr val="FFFF00"/>
                </a:highlight>
              </a:rPr>
            </a:br>
            <a:r>
              <a:rPr lang="en-GB" b="1">
                <a:solidFill>
                  <a:srgbClr val="002060"/>
                </a:solidFill>
              </a:rPr>
              <a:t>Aims:</a:t>
            </a:r>
            <a:endParaRPr lang="en-GB" b="1">
              <a:solidFill>
                <a:srgbClr val="002060"/>
              </a:solidFill>
              <a:ea typeface="Calibri"/>
              <a:cs typeface="Calibri"/>
            </a:endParaRPr>
          </a:p>
        </p:txBody>
      </p:sp>
      <p:sp>
        <p:nvSpPr>
          <p:cNvPr id="3" name="Content Placeholder 2">
            <a:extLst>
              <a:ext uri="{FF2B5EF4-FFF2-40B4-BE49-F238E27FC236}">
                <a16:creationId xmlns:a16="http://schemas.microsoft.com/office/drawing/2014/main" id="{C82CC4C4-24C0-1ED1-92ED-22D404C2111C}"/>
              </a:ext>
            </a:extLst>
          </p:cNvPr>
          <p:cNvSpPr>
            <a:spLocks noGrp="1"/>
          </p:cNvSpPr>
          <p:nvPr>
            <p:ph idx="1"/>
          </p:nvPr>
        </p:nvSpPr>
        <p:spPr/>
        <p:txBody>
          <a:bodyPr/>
          <a:lstStyle/>
          <a:p>
            <a:pPr marL="256540" indent="-256540"/>
            <a:r>
              <a:rPr lang="en-US">
                <a:solidFill>
                  <a:srgbClr val="002060"/>
                </a:solidFill>
                <a:ea typeface="Calibri"/>
                <a:cs typeface="Calibri"/>
              </a:rPr>
              <a:t>Sense of place, belonging and connection through history </a:t>
            </a:r>
            <a:r>
              <a:rPr lang="en-US" sz="1200" i="1">
                <a:solidFill>
                  <a:srgbClr val="002060"/>
                </a:solidFill>
                <a:latin typeface="Calibri"/>
                <a:ea typeface="Calibri"/>
                <a:cs typeface="Times New Roman"/>
              </a:rPr>
              <a:t>(Husband, 2016)</a:t>
            </a:r>
            <a:endParaRPr lang="en-US" sz="1200" i="1">
              <a:solidFill>
                <a:srgbClr val="002060"/>
              </a:solidFill>
              <a:latin typeface="Calibri"/>
              <a:ea typeface="Calibri"/>
              <a:cs typeface="Calibri"/>
            </a:endParaRPr>
          </a:p>
          <a:p>
            <a:pPr marL="256540" indent="-256540"/>
            <a:r>
              <a:rPr lang="en-US">
                <a:solidFill>
                  <a:srgbClr val="002060"/>
                </a:solidFill>
                <a:ea typeface="Calibri"/>
                <a:cs typeface="Calibri"/>
              </a:rPr>
              <a:t>Content knowledge of history </a:t>
            </a:r>
            <a:r>
              <a:rPr lang="en-US" sz="1200" i="1">
                <a:solidFill>
                  <a:srgbClr val="002060"/>
                </a:solidFill>
                <a:ea typeface="Calibri"/>
                <a:cs typeface="Calibri"/>
              </a:rPr>
              <a:t>(Shulman, 1986)</a:t>
            </a:r>
            <a:r>
              <a:rPr lang="en-US">
                <a:solidFill>
                  <a:srgbClr val="002060"/>
                </a:solidFill>
                <a:ea typeface="Calibri"/>
                <a:cs typeface="Calibri"/>
              </a:rPr>
              <a:t>, including substantive and disciplinary knowledge </a:t>
            </a:r>
            <a:r>
              <a:rPr lang="en-US" sz="1200" i="1">
                <a:solidFill>
                  <a:srgbClr val="002060"/>
                </a:solidFill>
                <a:ea typeface="Calibri"/>
                <a:cs typeface="Calibri"/>
              </a:rPr>
              <a:t>(Ofsted, 2023)</a:t>
            </a:r>
          </a:p>
          <a:p>
            <a:pPr marL="256540" indent="-256540"/>
            <a:r>
              <a:rPr lang="en-US">
                <a:solidFill>
                  <a:srgbClr val="002060"/>
                </a:solidFill>
                <a:ea typeface="Calibri"/>
                <a:cs typeface="Calibri"/>
              </a:rPr>
              <a:t>Curricular knowledge of history </a:t>
            </a:r>
            <a:r>
              <a:rPr lang="en-US" sz="1200" i="1">
                <a:solidFill>
                  <a:srgbClr val="002060"/>
                </a:solidFill>
                <a:ea typeface="Calibri"/>
                <a:cs typeface="Calibri"/>
              </a:rPr>
              <a:t>(Shulman, 1986)</a:t>
            </a:r>
            <a:r>
              <a:rPr lang="en-US">
                <a:solidFill>
                  <a:srgbClr val="002060"/>
                </a:solidFill>
                <a:ea typeface="Calibri"/>
                <a:cs typeface="Calibri"/>
              </a:rPr>
              <a:t>, including key concepts </a:t>
            </a:r>
            <a:r>
              <a:rPr lang="en-US" sz="1200" i="1">
                <a:solidFill>
                  <a:srgbClr val="002060"/>
                </a:solidFill>
                <a:ea typeface="Calibri"/>
                <a:cs typeface="Calibri"/>
              </a:rPr>
              <a:t>(Lomas, 2019)</a:t>
            </a:r>
          </a:p>
          <a:p>
            <a:pPr marL="256540" indent="-256540"/>
            <a:r>
              <a:rPr lang="en-US">
                <a:solidFill>
                  <a:srgbClr val="002060"/>
                </a:solidFill>
                <a:ea typeface="Calibri"/>
                <a:cs typeface="Calibri"/>
              </a:rPr>
              <a:t>Pedagogical content knowledge of history</a:t>
            </a:r>
            <a:r>
              <a:rPr lang="en-US" sz="1200" i="1">
                <a:solidFill>
                  <a:srgbClr val="002060"/>
                </a:solidFill>
                <a:ea typeface="Calibri"/>
                <a:cs typeface="Calibri"/>
              </a:rPr>
              <a:t> (Shulman, 1986)</a:t>
            </a:r>
          </a:p>
          <a:p>
            <a:pPr marL="556895" lvl="1" indent="-213995">
              <a:buFont typeface="Courier New" panose="020B0604020202020204" pitchFamily="34" charset="0"/>
              <a:buChar char="o"/>
            </a:pPr>
            <a:endParaRPr lang="en-US">
              <a:solidFill>
                <a:srgbClr val="002060"/>
              </a:solidFill>
              <a:ea typeface="Calibri"/>
              <a:cs typeface="Calibri"/>
            </a:endParaRPr>
          </a:p>
          <a:p>
            <a:pPr marL="342900" lvl="1" indent="0">
              <a:buNone/>
            </a:pPr>
            <a:endParaRPr lang="en-US">
              <a:solidFill>
                <a:srgbClr val="002060"/>
              </a:solidFill>
              <a:ea typeface="Calibri"/>
              <a:cs typeface="Calibri"/>
            </a:endParaRPr>
          </a:p>
          <a:p>
            <a:pPr marL="556895" lvl="1" indent="-213995">
              <a:buFont typeface="Courier New" panose="020B0604020202020204" pitchFamily="34" charset="0"/>
              <a:buChar char="o"/>
            </a:pPr>
            <a:endParaRPr lang="en-US">
              <a:solidFill>
                <a:srgbClr val="002060"/>
              </a:solidFill>
              <a:ea typeface="Calibri"/>
              <a:cs typeface="Calibri"/>
            </a:endParaRPr>
          </a:p>
          <a:p>
            <a:pPr marL="556895" lvl="1" indent="-213995">
              <a:buFont typeface="Courier New" panose="020B0604020202020204" pitchFamily="34" charset="0"/>
              <a:buChar char="o"/>
            </a:pPr>
            <a:endParaRPr lang="en-US">
              <a:solidFill>
                <a:srgbClr val="002060"/>
              </a:solidFill>
              <a:ea typeface="Calibri"/>
              <a:cs typeface="Calibri"/>
            </a:endParaRPr>
          </a:p>
          <a:p>
            <a:pPr marL="256540" indent="-256540"/>
            <a:endParaRPr lang="en-US">
              <a:solidFill>
                <a:srgbClr val="002060"/>
              </a:solidFill>
              <a:ea typeface="Calibri"/>
              <a:cs typeface="Calibri"/>
            </a:endParaRPr>
          </a:p>
          <a:p>
            <a:pPr marL="256540" indent="-256540"/>
            <a:endParaRPr lang="en-GB">
              <a:solidFill>
                <a:srgbClr val="002060"/>
              </a:solidFill>
              <a:ea typeface="Calibri"/>
              <a:cs typeface="Calibri"/>
            </a:endParaRPr>
          </a:p>
        </p:txBody>
      </p:sp>
    </p:spTree>
    <p:extLst>
      <p:ext uri="{BB962C8B-B14F-4D97-AF65-F5344CB8AC3E}">
        <p14:creationId xmlns:p14="http://schemas.microsoft.com/office/powerpoint/2010/main" val="4132766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70DA4-0CBB-0BDF-FC8F-FF8E29257744}"/>
              </a:ext>
            </a:extLst>
          </p:cNvPr>
          <p:cNvSpPr>
            <a:spLocks noGrp="1"/>
          </p:cNvSpPr>
          <p:nvPr>
            <p:ph type="title"/>
          </p:nvPr>
        </p:nvSpPr>
        <p:spPr/>
        <p:txBody>
          <a:bodyPr/>
          <a:lstStyle/>
          <a:p>
            <a:r>
              <a:rPr lang="en-GB" b="1">
                <a:solidFill>
                  <a:srgbClr val="002060"/>
                </a:solidFill>
              </a:rPr>
              <a:t>YSJ ITE Primary History</a:t>
            </a:r>
            <a:br>
              <a:rPr lang="en-GB" b="1">
                <a:solidFill>
                  <a:srgbClr val="002060"/>
                </a:solidFill>
              </a:rPr>
            </a:br>
            <a:r>
              <a:rPr lang="en-GB" b="1">
                <a:solidFill>
                  <a:srgbClr val="002060"/>
                </a:solidFill>
              </a:rPr>
              <a:t>Curriculum Concepts</a:t>
            </a:r>
          </a:p>
        </p:txBody>
      </p:sp>
      <p:sp>
        <p:nvSpPr>
          <p:cNvPr id="3" name="Content Placeholder 2">
            <a:extLst>
              <a:ext uri="{FF2B5EF4-FFF2-40B4-BE49-F238E27FC236}">
                <a16:creationId xmlns:a16="http://schemas.microsoft.com/office/drawing/2014/main" id="{BD66843A-8995-BEFA-03DF-5BB31EB71EB4}"/>
              </a:ext>
            </a:extLst>
          </p:cNvPr>
          <p:cNvSpPr>
            <a:spLocks noGrp="1"/>
          </p:cNvSpPr>
          <p:nvPr>
            <p:ph idx="1"/>
          </p:nvPr>
        </p:nvSpPr>
        <p:spPr>
          <a:xfrm>
            <a:off x="457200" y="1282572"/>
            <a:ext cx="8229600" cy="2814961"/>
          </a:xfrm>
        </p:spPr>
        <p:txBody>
          <a:bodyPr/>
          <a:lstStyle/>
          <a:p>
            <a:pPr marL="457200" indent="-457200"/>
            <a:r>
              <a:rPr lang="en-US">
                <a:solidFill>
                  <a:srgbClr val="002060"/>
                </a:solidFill>
                <a:ea typeface="Calibri"/>
                <a:cs typeface="Calibri"/>
              </a:rPr>
              <a:t>Time, change, chronology</a:t>
            </a:r>
          </a:p>
          <a:p>
            <a:pPr marL="457200" indent="-457200"/>
            <a:r>
              <a:rPr lang="en-US">
                <a:solidFill>
                  <a:srgbClr val="002060"/>
                </a:solidFill>
                <a:ea typeface="Calibri"/>
                <a:cs typeface="Calibri"/>
              </a:rPr>
              <a:t>Reasons and results</a:t>
            </a:r>
          </a:p>
          <a:p>
            <a:pPr marL="457200" indent="-457200"/>
            <a:r>
              <a:rPr lang="en-US">
                <a:solidFill>
                  <a:srgbClr val="002060"/>
                </a:solidFill>
                <a:ea typeface="Calibri"/>
                <a:cs typeface="Calibri"/>
              </a:rPr>
              <a:t>Interpretations</a:t>
            </a:r>
          </a:p>
          <a:p>
            <a:pPr marL="457200" indent="-457200"/>
            <a:r>
              <a:rPr lang="en-US">
                <a:solidFill>
                  <a:srgbClr val="002060"/>
                </a:solidFill>
                <a:ea typeface="Calibri"/>
                <a:cs typeface="Calibri"/>
              </a:rPr>
              <a:t>Historical evidence </a:t>
            </a:r>
          </a:p>
          <a:p>
            <a:pPr marL="457200" indent="-457200"/>
            <a:r>
              <a:rPr lang="en-US">
                <a:solidFill>
                  <a:srgbClr val="002060"/>
                </a:solidFill>
                <a:ea typeface="Calibri"/>
                <a:cs typeface="Calibri"/>
              </a:rPr>
              <a:t>Significance</a:t>
            </a:r>
          </a:p>
          <a:p>
            <a:pPr marL="0" indent="0">
              <a:buNone/>
            </a:pPr>
            <a:endParaRPr lang="en-US" sz="1400">
              <a:solidFill>
                <a:srgbClr val="002060"/>
              </a:solidFill>
              <a:ea typeface="Calibri"/>
              <a:cs typeface="Calibri"/>
            </a:endParaRPr>
          </a:p>
          <a:p>
            <a:pPr marL="0" indent="0" algn="r">
              <a:buNone/>
            </a:pPr>
            <a:endParaRPr lang="en-US">
              <a:solidFill>
                <a:srgbClr val="002060"/>
              </a:solidFill>
              <a:ea typeface="Calibri"/>
              <a:cs typeface="Calibri"/>
            </a:endParaRPr>
          </a:p>
          <a:p>
            <a:pPr marL="256540" indent="-256540"/>
            <a:endParaRPr lang="en-GB">
              <a:solidFill>
                <a:srgbClr val="002060"/>
              </a:solidFill>
              <a:ea typeface="Calibri"/>
              <a:cs typeface="Calibri"/>
            </a:endParaRPr>
          </a:p>
        </p:txBody>
      </p:sp>
      <p:pic>
        <p:nvPicPr>
          <p:cNvPr id="5" name="Picture 4" descr="A statue of a person sitting in a chair holding a sword&#10;&#10;AI-generated content may be incorrect.">
            <a:extLst>
              <a:ext uri="{FF2B5EF4-FFF2-40B4-BE49-F238E27FC236}">
                <a16:creationId xmlns:a16="http://schemas.microsoft.com/office/drawing/2014/main" id="{A68861BD-302E-E8AC-A907-FBA0F61882B6}"/>
              </a:ext>
            </a:extLst>
          </p:cNvPr>
          <p:cNvPicPr>
            <a:picLocks noChangeAspect="1"/>
          </p:cNvPicPr>
          <p:nvPr/>
        </p:nvPicPr>
        <p:blipFill>
          <a:blip r:embed="rId3"/>
          <a:stretch>
            <a:fillRect/>
          </a:stretch>
        </p:blipFill>
        <p:spPr>
          <a:xfrm>
            <a:off x="5180553" y="1226599"/>
            <a:ext cx="3507686" cy="2687695"/>
          </a:xfrm>
          <a:prstGeom prst="rect">
            <a:avLst/>
          </a:prstGeom>
        </p:spPr>
      </p:pic>
      <p:sp>
        <p:nvSpPr>
          <p:cNvPr id="7" name="TextBox 6">
            <a:extLst>
              <a:ext uri="{FF2B5EF4-FFF2-40B4-BE49-F238E27FC236}">
                <a16:creationId xmlns:a16="http://schemas.microsoft.com/office/drawing/2014/main" id="{3D8A2C1D-8394-1260-A14F-3E7EA23DE229}"/>
              </a:ext>
            </a:extLst>
          </p:cNvPr>
          <p:cNvSpPr txBox="1"/>
          <p:nvPr/>
        </p:nvSpPr>
        <p:spPr>
          <a:xfrm>
            <a:off x="7732971" y="4140946"/>
            <a:ext cx="2304256" cy="276999"/>
          </a:xfrm>
          <a:prstGeom prst="rect">
            <a:avLst/>
          </a:prstGeom>
          <a:noFill/>
        </p:spPr>
        <p:txBody>
          <a:bodyPr wrap="square" lIns="91440" tIns="45720" rIns="91440" bIns="45720" rtlCol="0" anchor="t">
            <a:spAutoFit/>
          </a:bodyPr>
          <a:lstStyle/>
          <a:p>
            <a:r>
              <a:rPr lang="en-GB" sz="1200">
                <a:latin typeface="Calibri"/>
                <a:ea typeface="Calibri"/>
                <a:cs typeface="Arial"/>
              </a:rPr>
              <a:t>Image: York Minster</a:t>
            </a:r>
          </a:p>
        </p:txBody>
      </p:sp>
      <p:sp>
        <p:nvSpPr>
          <p:cNvPr id="8" name="TextBox 7">
            <a:extLst>
              <a:ext uri="{FF2B5EF4-FFF2-40B4-BE49-F238E27FC236}">
                <a16:creationId xmlns:a16="http://schemas.microsoft.com/office/drawing/2014/main" id="{0EE96B45-FFE1-C0A2-A96D-CC811C613F4E}"/>
              </a:ext>
            </a:extLst>
          </p:cNvPr>
          <p:cNvSpPr txBox="1"/>
          <p:nvPr/>
        </p:nvSpPr>
        <p:spPr>
          <a:xfrm>
            <a:off x="3827738" y="3631086"/>
            <a:ext cx="128016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solidFill>
                  <a:srgbClr val="002060"/>
                </a:solidFill>
                <a:latin typeface="Calibri"/>
                <a:ea typeface="Calibri"/>
                <a:cs typeface="Calibri"/>
              </a:rPr>
              <a:t>Lomas, 2019</a:t>
            </a:r>
            <a:endParaRPr lang="en-US" sz="1100" i="1">
              <a:solidFill>
                <a:srgbClr val="000000"/>
              </a:solidFill>
              <a:latin typeface="Arial Black"/>
              <a:ea typeface="Calibri"/>
              <a:cs typeface="Calibri"/>
            </a:endParaRPr>
          </a:p>
        </p:txBody>
      </p:sp>
    </p:spTree>
    <p:extLst>
      <p:ext uri="{BB962C8B-B14F-4D97-AF65-F5344CB8AC3E}">
        <p14:creationId xmlns:p14="http://schemas.microsoft.com/office/powerpoint/2010/main" val="2474736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ECFA6-6F32-9E0E-CB94-FABB8E8C17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A15055-A7E3-7263-98B9-15B25C042BA5}"/>
              </a:ext>
            </a:extLst>
          </p:cNvPr>
          <p:cNvSpPr>
            <a:spLocks noGrp="1"/>
          </p:cNvSpPr>
          <p:nvPr>
            <p:ph type="title"/>
          </p:nvPr>
        </p:nvSpPr>
        <p:spPr/>
        <p:txBody>
          <a:bodyPr/>
          <a:lstStyle/>
          <a:p>
            <a:r>
              <a:rPr lang="en-GB" b="1">
                <a:solidFill>
                  <a:srgbClr val="002060"/>
                </a:solidFill>
              </a:rPr>
              <a:t>PBP, Local History and ITE</a:t>
            </a:r>
            <a:endParaRPr lang="en-GB" b="1">
              <a:solidFill>
                <a:srgbClr val="002060"/>
              </a:solidFill>
              <a:ea typeface="Calibri"/>
              <a:cs typeface="Calibri"/>
            </a:endParaRPr>
          </a:p>
        </p:txBody>
      </p:sp>
      <p:sp>
        <p:nvSpPr>
          <p:cNvPr id="3" name="Content Placeholder 2">
            <a:extLst>
              <a:ext uri="{FF2B5EF4-FFF2-40B4-BE49-F238E27FC236}">
                <a16:creationId xmlns:a16="http://schemas.microsoft.com/office/drawing/2014/main" id="{53BABE7C-9487-26D5-597D-1A8F18957EEF}"/>
              </a:ext>
            </a:extLst>
          </p:cNvPr>
          <p:cNvSpPr>
            <a:spLocks noGrp="1"/>
          </p:cNvSpPr>
          <p:nvPr>
            <p:ph idx="1"/>
          </p:nvPr>
        </p:nvSpPr>
        <p:spPr>
          <a:xfrm>
            <a:off x="399009" y="1344141"/>
            <a:ext cx="8725619" cy="2883793"/>
          </a:xfrm>
        </p:spPr>
        <p:txBody>
          <a:bodyPr>
            <a:normAutofit lnSpcReduction="10000"/>
          </a:bodyPr>
          <a:lstStyle/>
          <a:p>
            <a:pPr marL="256540" indent="-256540"/>
            <a:r>
              <a:rPr lang="en-GB" b="1">
                <a:solidFill>
                  <a:srgbClr val="002060"/>
                </a:solidFill>
              </a:rPr>
              <a:t>PBP and local history </a:t>
            </a:r>
            <a:r>
              <a:rPr lang="en-GB">
                <a:solidFill>
                  <a:srgbClr val="002060"/>
                </a:solidFill>
              </a:rPr>
              <a:t>- </a:t>
            </a:r>
            <a:r>
              <a:rPr lang="en-GB" b="1">
                <a:solidFill>
                  <a:srgbClr val="002060"/>
                </a:solidFill>
              </a:rPr>
              <a:t>situated and contextual learning experiences</a:t>
            </a:r>
            <a:endParaRPr lang="en-GB" b="1">
              <a:solidFill>
                <a:srgbClr val="002060"/>
              </a:solidFill>
              <a:ea typeface="Calibri"/>
              <a:cs typeface="Calibri"/>
            </a:endParaRPr>
          </a:p>
          <a:p>
            <a:pPr marL="256540" indent="-256540"/>
            <a:endParaRPr lang="en-GB" b="1">
              <a:solidFill>
                <a:srgbClr val="002060"/>
              </a:solidFill>
              <a:ea typeface="Calibri"/>
              <a:cs typeface="Calibri"/>
            </a:endParaRPr>
          </a:p>
          <a:p>
            <a:pPr marL="256540" indent="-256540"/>
            <a:r>
              <a:rPr lang="en-GB">
                <a:solidFill>
                  <a:srgbClr val="002060"/>
                </a:solidFill>
              </a:rPr>
              <a:t>How do we </a:t>
            </a:r>
            <a:r>
              <a:rPr lang="en-GB" b="1">
                <a:solidFill>
                  <a:srgbClr val="002060"/>
                </a:solidFill>
              </a:rPr>
              <a:t>create engaging learning experiences?</a:t>
            </a:r>
            <a:endParaRPr lang="en-GB" b="1">
              <a:solidFill>
                <a:srgbClr val="002060"/>
              </a:solidFill>
              <a:ea typeface="Calibri"/>
              <a:cs typeface="Calibri"/>
            </a:endParaRPr>
          </a:p>
          <a:p>
            <a:pPr marL="256540" indent="-256540"/>
            <a:endParaRPr lang="en-GB">
              <a:solidFill>
                <a:srgbClr val="002060"/>
              </a:solidFill>
            </a:endParaRPr>
          </a:p>
          <a:p>
            <a:pPr marL="256540" indent="-256540"/>
            <a:r>
              <a:rPr lang="en-GB">
                <a:solidFill>
                  <a:srgbClr val="002060"/>
                </a:solidFill>
              </a:rPr>
              <a:t>How do we s</a:t>
            </a:r>
            <a:r>
              <a:rPr lang="en-GB" b="1">
                <a:solidFill>
                  <a:srgbClr val="002060"/>
                </a:solidFill>
              </a:rPr>
              <a:t>upport student teachers</a:t>
            </a:r>
            <a:r>
              <a:rPr lang="en-GB">
                <a:solidFill>
                  <a:srgbClr val="002060"/>
                </a:solidFill>
              </a:rPr>
              <a:t> to understand the s</a:t>
            </a:r>
            <a:r>
              <a:rPr lang="en-GB" b="1">
                <a:solidFill>
                  <a:srgbClr val="002060"/>
                </a:solidFill>
              </a:rPr>
              <a:t>alient aspects of such experiences? </a:t>
            </a:r>
            <a:endParaRPr lang="en-GB" b="1">
              <a:solidFill>
                <a:srgbClr val="002060"/>
              </a:solidFill>
              <a:ea typeface="Calibri"/>
              <a:cs typeface="Calibri"/>
            </a:endParaRPr>
          </a:p>
          <a:p>
            <a:pPr marL="256540" indent="-256540"/>
            <a:endParaRPr lang="en-GB" b="1">
              <a:solidFill>
                <a:srgbClr val="002060"/>
              </a:solidFill>
              <a:ea typeface="Calibri"/>
              <a:cs typeface="Calibri"/>
            </a:endParaRPr>
          </a:p>
          <a:p>
            <a:pPr marL="256540" indent="-256540"/>
            <a:endParaRPr lang="en-GB">
              <a:solidFill>
                <a:srgbClr val="002060"/>
              </a:solidFill>
              <a:ea typeface="Calibri"/>
              <a:cs typeface="Calibri"/>
            </a:endParaRPr>
          </a:p>
        </p:txBody>
      </p:sp>
    </p:spTree>
    <p:extLst>
      <p:ext uri="{BB962C8B-B14F-4D97-AF65-F5344CB8AC3E}">
        <p14:creationId xmlns:p14="http://schemas.microsoft.com/office/powerpoint/2010/main" val="1078677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38" name="Rectangle 21537">
            <a:extLst>
              <a:ext uri="{FF2B5EF4-FFF2-40B4-BE49-F238E27FC236}">
                <a16:creationId xmlns:a16="http://schemas.microsoft.com/office/drawing/2014/main" id="{A061BA2E-A388-41C5-B73A-B0FEB6B10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6" name="Picture 2" descr="Free York Minster Building photo and picture">
            <a:extLst>
              <a:ext uri="{FF2B5EF4-FFF2-40B4-BE49-F238E27FC236}">
                <a16:creationId xmlns:a16="http://schemas.microsoft.com/office/drawing/2014/main" id="{DAF1F33A-5E4B-375C-0D91-13159A7F75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7787" r="3" b="7122"/>
          <a:stretch/>
        </p:blipFill>
        <p:spPr bwMode="auto">
          <a:xfrm>
            <a:off x="20" y="10"/>
            <a:ext cx="4571980" cy="51434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Free York Minster York photo and picture">
            <a:extLst>
              <a:ext uri="{FF2B5EF4-FFF2-40B4-BE49-F238E27FC236}">
                <a16:creationId xmlns:a16="http://schemas.microsoft.com/office/drawing/2014/main" id="{0758F720-428D-A445-9560-D8FEDED164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3038" r="-3" b="11566"/>
          <a:stretch/>
        </p:blipFill>
        <p:spPr bwMode="auto">
          <a:xfrm>
            <a:off x="4570857" y="10"/>
            <a:ext cx="4570857" cy="5143490"/>
          </a:xfrm>
          <a:prstGeom prst="rect">
            <a:avLst/>
          </a:prstGeom>
          <a:noFill/>
          <a:extLst>
            <a:ext uri="{909E8E84-426E-40DD-AFC4-6F175D3DCCD1}">
              <a14:hiddenFill xmlns:a14="http://schemas.microsoft.com/office/drawing/2010/main">
                <a:solidFill>
                  <a:srgbClr val="FFFFFF"/>
                </a:solidFill>
              </a14:hiddenFill>
            </a:ext>
          </a:extLst>
        </p:spPr>
      </p:pic>
      <p:sp>
        <p:nvSpPr>
          <p:cNvPr id="21539" name="Rectangle 21538">
            <a:extLst>
              <a:ext uri="{FF2B5EF4-FFF2-40B4-BE49-F238E27FC236}">
                <a16:creationId xmlns:a16="http://schemas.microsoft.com/office/drawing/2014/main" id="{76E192A2-3ED3-4081-8A86-A22B51141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114677" y="-885826"/>
            <a:ext cx="2914650" cy="9144001"/>
          </a:xfrm>
          <a:prstGeom prst="rect">
            <a:avLst/>
          </a:prstGeom>
          <a:gradFill>
            <a:gsLst>
              <a:gs pos="41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BC1B7E-2B26-6C58-7880-92234C627189}"/>
              </a:ext>
            </a:extLst>
          </p:cNvPr>
          <p:cNvSpPr>
            <a:spLocks noGrp="1"/>
          </p:cNvSpPr>
          <p:nvPr>
            <p:ph type="title"/>
          </p:nvPr>
        </p:nvSpPr>
        <p:spPr>
          <a:xfrm>
            <a:off x="303414" y="2318946"/>
            <a:ext cx="6809994" cy="1790700"/>
          </a:xfrm>
        </p:spPr>
        <p:txBody>
          <a:bodyPr vert="horz" lIns="91440" tIns="45720" rIns="91440" bIns="45720" rtlCol="0" anchor="b">
            <a:normAutofit/>
          </a:bodyPr>
          <a:lstStyle/>
          <a:p>
            <a:pPr algn="l" eaLnBrk="1" hangingPunct="1">
              <a:lnSpc>
                <a:spcPct val="90000"/>
              </a:lnSpc>
            </a:pPr>
            <a:r>
              <a:rPr lang="en-US" sz="5400" kern="1200">
                <a:solidFill>
                  <a:schemeClr val="bg1"/>
                </a:solidFill>
                <a:latin typeface="+mj-lt"/>
                <a:ea typeface="+mj-ea"/>
                <a:cs typeface="+mj-cs"/>
              </a:rPr>
              <a:t>Case Studies</a:t>
            </a:r>
          </a:p>
        </p:txBody>
      </p:sp>
      <p:sp>
        <p:nvSpPr>
          <p:cNvPr id="21540" name="Rectangle: Rounded Corners 21539">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81279"/>
            <a:ext cx="7338059" cy="51435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pic>
        <p:nvPicPr>
          <p:cNvPr id="5" name="Picture 4">
            <a:extLst>
              <a:ext uri="{FF2B5EF4-FFF2-40B4-BE49-F238E27FC236}">
                <a16:creationId xmlns:a16="http://schemas.microsoft.com/office/drawing/2014/main" id="{CD3A9916-DD78-3995-9FC1-279B8A7FA062}"/>
              </a:ext>
            </a:extLst>
          </p:cNvPr>
          <p:cNvPicPr>
            <a:picLocks noChangeAspect="1"/>
          </p:cNvPicPr>
          <p:nvPr/>
        </p:nvPicPr>
        <p:blipFill>
          <a:blip r:embed="rId5"/>
          <a:stretch>
            <a:fillRect/>
          </a:stretch>
        </p:blipFill>
        <p:spPr>
          <a:xfrm>
            <a:off x="-3429" y="4125633"/>
            <a:ext cx="9144000" cy="625642"/>
          </a:xfrm>
          <a:prstGeom prst="rect">
            <a:avLst/>
          </a:prstGeom>
        </p:spPr>
      </p:pic>
    </p:spTree>
    <p:extLst>
      <p:ext uri="{BB962C8B-B14F-4D97-AF65-F5344CB8AC3E}">
        <p14:creationId xmlns:p14="http://schemas.microsoft.com/office/powerpoint/2010/main" val="112695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A6F73C-C100-792D-E711-44BF5F79EE9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4B75E34-D9F5-33DC-0090-FE0CD8742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AD413D-F545-0EDB-CF3C-90D812657A28}"/>
              </a:ext>
            </a:extLst>
          </p:cNvPr>
          <p:cNvSpPr>
            <a:spLocks noGrp="1"/>
          </p:cNvSpPr>
          <p:nvPr>
            <p:ph type="title"/>
          </p:nvPr>
        </p:nvSpPr>
        <p:spPr>
          <a:xfrm>
            <a:off x="5296321" y="-276167"/>
            <a:ext cx="3768984" cy="1424934"/>
          </a:xfrm>
        </p:spPr>
        <p:txBody>
          <a:bodyPr>
            <a:normAutofit/>
          </a:bodyPr>
          <a:lstStyle/>
          <a:p>
            <a:br>
              <a:rPr lang="en-US" sz="2800" b="1"/>
            </a:br>
            <a:r>
              <a:rPr lang="en-US" sz="2800" b="1">
                <a:solidFill>
                  <a:schemeClr val="tx2"/>
                </a:solidFill>
              </a:rPr>
              <a:t> How is this PBP?</a:t>
            </a:r>
            <a:endParaRPr lang="en-GB" sz="2800">
              <a:solidFill>
                <a:schemeClr val="tx2"/>
              </a:solidFill>
            </a:endParaRPr>
          </a:p>
        </p:txBody>
      </p:sp>
      <p:sp>
        <p:nvSpPr>
          <p:cNvPr id="3" name="Content Placeholder 2">
            <a:extLst>
              <a:ext uri="{FF2B5EF4-FFF2-40B4-BE49-F238E27FC236}">
                <a16:creationId xmlns:a16="http://schemas.microsoft.com/office/drawing/2014/main" id="{81C5D2D1-AE7D-FBFF-8F91-976FCFD98026}"/>
              </a:ext>
            </a:extLst>
          </p:cNvPr>
          <p:cNvSpPr>
            <a:spLocks noGrp="1"/>
          </p:cNvSpPr>
          <p:nvPr>
            <p:ph idx="1"/>
          </p:nvPr>
        </p:nvSpPr>
        <p:spPr>
          <a:xfrm>
            <a:off x="5683129" y="999908"/>
            <a:ext cx="3588675" cy="3139760"/>
          </a:xfrm>
        </p:spPr>
        <p:txBody>
          <a:bodyPr vert="horz" wrap="square" lIns="91440" tIns="45720" rIns="91440" bIns="45720" numCol="1" anchor="t" anchorCtr="0" compatLnSpc="1">
            <a:prstTxWarp prst="textNoShape">
              <a:avLst/>
            </a:prstTxWarp>
            <a:noAutofit/>
          </a:bodyPr>
          <a:lstStyle/>
          <a:p>
            <a:pPr marL="256540" indent="-256540"/>
            <a:r>
              <a:rPr lang="en-US" sz="1600" dirty="0">
                <a:solidFill>
                  <a:srgbClr val="002060"/>
                </a:solidFill>
                <a:ea typeface="Calibri"/>
                <a:cs typeface="Calibri"/>
              </a:rPr>
              <a:t>Explore the local environment</a:t>
            </a:r>
            <a:endParaRPr lang="en-US" sz="1600" dirty="0">
              <a:ea typeface="Calibri"/>
              <a:cs typeface="Calibri"/>
            </a:endParaRPr>
          </a:p>
          <a:p>
            <a:pPr marL="256540" indent="-256540"/>
            <a:endParaRPr lang="en-US" sz="700">
              <a:solidFill>
                <a:srgbClr val="002060"/>
              </a:solidFill>
              <a:ea typeface="Calibri" panose="020F0502020204030204" pitchFamily="34" charset="0"/>
              <a:cs typeface="Calibri" panose="020F0502020204030204" pitchFamily="34" charset="0"/>
            </a:endParaRPr>
          </a:p>
          <a:p>
            <a:pPr marL="256540" indent="-256540"/>
            <a:r>
              <a:rPr lang="en-GB" sz="1600" dirty="0">
                <a:solidFill>
                  <a:srgbClr val="002060"/>
                </a:solidFill>
              </a:rPr>
              <a:t>Tangible, immediate </a:t>
            </a:r>
            <a:endParaRPr lang="en-GB" sz="1600" dirty="0">
              <a:solidFill>
                <a:srgbClr val="002060"/>
              </a:solidFill>
              <a:ea typeface="Calibri"/>
              <a:cs typeface="Calibri"/>
            </a:endParaRPr>
          </a:p>
          <a:p>
            <a:pPr marL="256540" indent="-256540"/>
            <a:endParaRPr lang="en-GB" sz="700">
              <a:solidFill>
                <a:srgbClr val="002060"/>
              </a:solidFill>
              <a:ea typeface="Calibri"/>
              <a:cs typeface="Calibri"/>
            </a:endParaRPr>
          </a:p>
          <a:p>
            <a:pPr marL="256540" indent="-256540"/>
            <a:r>
              <a:rPr lang="en-GB" sz="1600" dirty="0">
                <a:solidFill>
                  <a:srgbClr val="002060"/>
                </a:solidFill>
                <a:ea typeface="Calibri"/>
                <a:cs typeface="Calibri"/>
              </a:rPr>
              <a:t>First-hand &amp; experiential</a:t>
            </a:r>
          </a:p>
          <a:p>
            <a:pPr marL="256540" indent="-256540"/>
            <a:endParaRPr lang="en-GB" sz="800" dirty="0">
              <a:solidFill>
                <a:srgbClr val="002060"/>
              </a:solidFill>
              <a:ea typeface="Calibri"/>
              <a:cs typeface="Calibri"/>
            </a:endParaRPr>
          </a:p>
          <a:p>
            <a:pPr marL="256540" indent="-256540"/>
            <a:r>
              <a:rPr lang="en-GB" sz="1600" dirty="0">
                <a:solidFill>
                  <a:srgbClr val="002060"/>
                </a:solidFill>
                <a:ea typeface="Calibri"/>
                <a:cs typeface="Calibri"/>
              </a:rPr>
              <a:t>Enriching</a:t>
            </a:r>
          </a:p>
          <a:p>
            <a:pPr marL="256540" indent="-256540"/>
            <a:endParaRPr lang="en-GB" sz="700">
              <a:solidFill>
                <a:srgbClr val="002060"/>
              </a:solidFill>
              <a:ea typeface="Calibri"/>
              <a:cs typeface="Calibri"/>
            </a:endParaRPr>
          </a:p>
          <a:p>
            <a:pPr marL="256540" indent="-256540"/>
            <a:r>
              <a:rPr lang="en-GB" sz="1600" dirty="0">
                <a:solidFill>
                  <a:srgbClr val="002060"/>
                </a:solidFill>
                <a:ea typeface="Calibri"/>
                <a:cs typeface="Calibri"/>
              </a:rPr>
              <a:t>Interdisciplinary</a:t>
            </a:r>
          </a:p>
          <a:p>
            <a:pPr marL="256540" indent="-256540"/>
            <a:endParaRPr lang="en-GB" sz="600">
              <a:solidFill>
                <a:srgbClr val="002060"/>
              </a:solidFill>
              <a:ea typeface="Calibri"/>
              <a:cs typeface="Calibri"/>
            </a:endParaRPr>
          </a:p>
          <a:p>
            <a:pPr marL="256540" indent="-256540"/>
            <a:r>
              <a:rPr lang="en-GB" sz="1600" dirty="0">
                <a:solidFill>
                  <a:srgbClr val="002060"/>
                </a:solidFill>
                <a:ea typeface="Calibri"/>
                <a:cs typeface="Calibri"/>
              </a:rPr>
              <a:t>Connections beyond local </a:t>
            </a:r>
          </a:p>
          <a:p>
            <a:pPr marL="256540" indent="-256540"/>
            <a:endParaRPr lang="en-GB" sz="1400" b="1">
              <a:ea typeface="Calibri"/>
              <a:cs typeface="Calibri"/>
            </a:endParaRPr>
          </a:p>
        </p:txBody>
      </p:sp>
      <p:pic>
        <p:nvPicPr>
          <p:cNvPr id="4" name="Picture 3">
            <a:extLst>
              <a:ext uri="{FF2B5EF4-FFF2-40B4-BE49-F238E27FC236}">
                <a16:creationId xmlns:a16="http://schemas.microsoft.com/office/drawing/2014/main" id="{CB0D5182-43A2-1DF9-1CFC-E507C55D81A1}"/>
              </a:ext>
            </a:extLst>
          </p:cNvPr>
          <p:cNvPicPr>
            <a:picLocks noChangeAspect="1"/>
          </p:cNvPicPr>
          <p:nvPr/>
        </p:nvPicPr>
        <p:blipFill>
          <a:blip r:embed="rId3"/>
          <a:stretch>
            <a:fillRect/>
          </a:stretch>
        </p:blipFill>
        <p:spPr>
          <a:xfrm>
            <a:off x="-22542" y="4534593"/>
            <a:ext cx="9144000" cy="625642"/>
          </a:xfrm>
          <a:prstGeom prst="rect">
            <a:avLst/>
          </a:prstGeom>
        </p:spPr>
      </p:pic>
      <p:pic>
        <p:nvPicPr>
          <p:cNvPr id="5" name="Picture 4" descr="A road with a sign and trees">
            <a:extLst>
              <a:ext uri="{FF2B5EF4-FFF2-40B4-BE49-F238E27FC236}">
                <a16:creationId xmlns:a16="http://schemas.microsoft.com/office/drawing/2014/main" id="{59E87E87-288C-8180-F216-A94E674C40D0}"/>
              </a:ext>
            </a:extLst>
          </p:cNvPr>
          <p:cNvPicPr>
            <a:picLocks noChangeAspect="1"/>
          </p:cNvPicPr>
          <p:nvPr/>
        </p:nvPicPr>
        <p:blipFill>
          <a:blip r:embed="rId4"/>
          <a:stretch>
            <a:fillRect/>
          </a:stretch>
        </p:blipFill>
        <p:spPr>
          <a:xfrm>
            <a:off x="26445" y="254858"/>
            <a:ext cx="5442823" cy="4066731"/>
          </a:xfrm>
          <a:prstGeom prst="rect">
            <a:avLst/>
          </a:prstGeom>
        </p:spPr>
      </p:pic>
      <p:sp>
        <p:nvSpPr>
          <p:cNvPr id="6" name="TextBox 5">
            <a:extLst>
              <a:ext uri="{FF2B5EF4-FFF2-40B4-BE49-F238E27FC236}">
                <a16:creationId xmlns:a16="http://schemas.microsoft.com/office/drawing/2014/main" id="{DC8B31E9-F57B-D1E8-EC2F-B9EBC9EC176B}"/>
              </a:ext>
            </a:extLst>
          </p:cNvPr>
          <p:cNvSpPr txBox="1"/>
          <p:nvPr/>
        </p:nvSpPr>
        <p:spPr>
          <a:xfrm>
            <a:off x="1169258" y="566866"/>
            <a:ext cx="387075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chemeClr val="bg1"/>
                </a:solidFill>
                <a:latin typeface="Calibri"/>
              </a:rPr>
              <a:t>York Minster Visit</a:t>
            </a:r>
            <a:endParaRPr lang="en-US" sz="3200">
              <a:solidFill>
                <a:schemeClr val="bg1"/>
              </a:solidFill>
            </a:endParaRPr>
          </a:p>
        </p:txBody>
      </p:sp>
    </p:spTree>
    <p:extLst>
      <p:ext uri="{BB962C8B-B14F-4D97-AF65-F5344CB8AC3E}">
        <p14:creationId xmlns:p14="http://schemas.microsoft.com/office/powerpoint/2010/main" val="430358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C865FF-3502-0973-D0C7-24F7F2C41FC3}"/>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32B9E1D-60D9-3675-7E47-B383D77B44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51434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EEF0DA-E4F8-AA1F-2877-9E402049A013}"/>
              </a:ext>
            </a:extLst>
          </p:cNvPr>
          <p:cNvSpPr>
            <a:spLocks noGrp="1"/>
          </p:cNvSpPr>
          <p:nvPr>
            <p:ph type="title"/>
          </p:nvPr>
        </p:nvSpPr>
        <p:spPr>
          <a:xfrm>
            <a:off x="1220281" y="-624908"/>
            <a:ext cx="7020101" cy="1241612"/>
          </a:xfrm>
        </p:spPr>
        <p:txBody>
          <a:bodyPr anchor="b">
            <a:normAutofit/>
          </a:bodyPr>
          <a:lstStyle/>
          <a:p>
            <a:r>
              <a:rPr lang="en-US" sz="2400" b="1">
                <a:solidFill>
                  <a:srgbClr val="002060"/>
                </a:solidFill>
                <a:ea typeface="Calibri"/>
                <a:cs typeface="Calibri"/>
              </a:rPr>
              <a:t>Substantive and disciplinary knowledge through PBP</a:t>
            </a:r>
            <a:endParaRPr lang="en-US"/>
          </a:p>
        </p:txBody>
      </p:sp>
      <p:pic>
        <p:nvPicPr>
          <p:cNvPr id="3" name="Content Placeholder 2" descr="Impact Building Project — The Belfrey">
            <a:extLst>
              <a:ext uri="{FF2B5EF4-FFF2-40B4-BE49-F238E27FC236}">
                <a16:creationId xmlns:a16="http://schemas.microsoft.com/office/drawing/2014/main" id="{693199B5-08E7-F0D1-46C1-1A258B000092}"/>
              </a:ext>
            </a:extLst>
          </p:cNvPr>
          <p:cNvPicPr>
            <a:picLocks noGrp="1" noChangeAspect="1"/>
          </p:cNvPicPr>
          <p:nvPr>
            <p:ph idx="1"/>
          </p:nvPr>
        </p:nvPicPr>
        <p:blipFill>
          <a:blip r:embed="rId3"/>
          <a:stretch>
            <a:fillRect/>
          </a:stretch>
        </p:blipFill>
        <p:spPr>
          <a:xfrm>
            <a:off x="310288" y="967361"/>
            <a:ext cx="4881456" cy="3069283"/>
          </a:xfrm>
        </p:spPr>
      </p:pic>
      <p:sp>
        <p:nvSpPr>
          <p:cNvPr id="13" name="Rectangle 12">
            <a:extLst>
              <a:ext uri="{FF2B5EF4-FFF2-40B4-BE49-F238E27FC236}">
                <a16:creationId xmlns:a16="http://schemas.microsoft.com/office/drawing/2014/main" id="{42367D8E-B6E2-9FDC-60B8-9D2037C0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806555"/>
            <a:ext cx="9143997" cy="3429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3BD9B30-119B-DE89-1DF8-F35B8F917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806556"/>
            <a:ext cx="6086475" cy="336944"/>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ue square with white text&#10;&#10;AI-generated content may be incorrect.">
            <a:extLst>
              <a:ext uri="{FF2B5EF4-FFF2-40B4-BE49-F238E27FC236}">
                <a16:creationId xmlns:a16="http://schemas.microsoft.com/office/drawing/2014/main" id="{73275D97-8DD8-44C4-EBA7-01477BA61AC6}"/>
              </a:ext>
            </a:extLst>
          </p:cNvPr>
          <p:cNvPicPr>
            <a:picLocks noChangeAspect="1"/>
          </p:cNvPicPr>
          <p:nvPr/>
        </p:nvPicPr>
        <p:blipFill>
          <a:blip r:embed="rId4"/>
          <a:stretch>
            <a:fillRect/>
          </a:stretch>
        </p:blipFill>
        <p:spPr>
          <a:xfrm>
            <a:off x="-22542" y="4534593"/>
            <a:ext cx="9144000" cy="625642"/>
          </a:xfrm>
          <a:prstGeom prst="rect">
            <a:avLst/>
          </a:prstGeom>
        </p:spPr>
      </p:pic>
      <p:sp>
        <p:nvSpPr>
          <p:cNvPr id="9" name="TextBox 8">
            <a:extLst>
              <a:ext uri="{FF2B5EF4-FFF2-40B4-BE49-F238E27FC236}">
                <a16:creationId xmlns:a16="http://schemas.microsoft.com/office/drawing/2014/main" id="{0086909C-A8DC-F4A3-16E3-830D25B5A22E}"/>
              </a:ext>
            </a:extLst>
          </p:cNvPr>
          <p:cNvSpPr txBox="1"/>
          <p:nvPr/>
        </p:nvSpPr>
        <p:spPr>
          <a:xfrm>
            <a:off x="7774300" y="4284268"/>
            <a:ext cx="136828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Calibri"/>
                <a:ea typeface="Calibri"/>
                <a:cs typeface="Calibri"/>
              </a:rPr>
              <a:t>Image: Belfray.org</a:t>
            </a:r>
            <a:endParaRPr lang="en-US" sz="1000">
              <a:latin typeface="Calibri"/>
              <a:ea typeface="Calibri"/>
              <a:cs typeface="Calibri"/>
            </a:endParaRPr>
          </a:p>
        </p:txBody>
      </p:sp>
      <p:sp>
        <p:nvSpPr>
          <p:cNvPr id="4" name="TextBox 3">
            <a:extLst>
              <a:ext uri="{FF2B5EF4-FFF2-40B4-BE49-F238E27FC236}">
                <a16:creationId xmlns:a16="http://schemas.microsoft.com/office/drawing/2014/main" id="{E1614ECC-EAB1-9DB2-3478-06301012A394}"/>
              </a:ext>
            </a:extLst>
          </p:cNvPr>
          <p:cNvSpPr txBox="1"/>
          <p:nvPr/>
        </p:nvSpPr>
        <p:spPr>
          <a:xfrm>
            <a:off x="5352998" y="1783050"/>
            <a:ext cx="375557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a:solidFill>
                  <a:srgbClr val="002060"/>
                </a:solidFill>
                <a:latin typeface="Calibri"/>
                <a:ea typeface="Calibri"/>
                <a:cs typeface="Calibri"/>
              </a:rPr>
              <a:t>Local stories </a:t>
            </a:r>
            <a:endParaRPr lang="en-US">
              <a:solidFill>
                <a:srgbClr val="000000"/>
              </a:solidFill>
              <a:ea typeface="Calibri"/>
              <a:cs typeface="Calibri"/>
            </a:endParaRPr>
          </a:p>
          <a:p>
            <a:pPr marL="285750" indent="-285750">
              <a:buFont typeface="Arial"/>
              <a:buChar char="•"/>
            </a:pPr>
            <a:r>
              <a:rPr lang="en-US" sz="2000">
                <a:solidFill>
                  <a:srgbClr val="002060"/>
                </a:solidFill>
                <a:latin typeface="Calibri"/>
                <a:ea typeface="Calibri"/>
                <a:cs typeface="Calibri"/>
              </a:rPr>
              <a:t>Use of historical artefacts</a:t>
            </a:r>
            <a:endParaRPr lang="en-US">
              <a:solidFill>
                <a:srgbClr val="000000"/>
              </a:solidFill>
              <a:ea typeface="Calibri"/>
              <a:cs typeface="Calibri"/>
            </a:endParaRPr>
          </a:p>
        </p:txBody>
      </p:sp>
    </p:spTree>
    <p:extLst>
      <p:ext uri="{BB962C8B-B14F-4D97-AF65-F5344CB8AC3E}">
        <p14:creationId xmlns:p14="http://schemas.microsoft.com/office/powerpoint/2010/main" val="2639953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302" name="Rectangle 12301">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51434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Free York Minster Cathedral photo and picture">
            <a:extLst>
              <a:ext uri="{FF2B5EF4-FFF2-40B4-BE49-F238E27FC236}">
                <a16:creationId xmlns:a16="http://schemas.microsoft.com/office/drawing/2014/main" id="{03105320-0B03-1CF1-D182-5FB6F4FC4C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142" r="1328" b="1"/>
          <a:stretch/>
        </p:blipFill>
        <p:spPr bwMode="auto">
          <a:xfrm>
            <a:off x="20" y="323"/>
            <a:ext cx="6086455" cy="4806233"/>
          </a:xfrm>
          <a:prstGeom prst="rect">
            <a:avLst/>
          </a:prstGeom>
          <a:noFill/>
          <a:extLst>
            <a:ext uri="{909E8E84-426E-40DD-AFC4-6F175D3DCCD1}">
              <a14:hiddenFill xmlns:a14="http://schemas.microsoft.com/office/drawing/2010/main">
                <a:solidFill>
                  <a:srgbClr val="FFFFFF"/>
                </a:solidFill>
              </a14:hiddenFill>
            </a:ext>
          </a:extLst>
        </p:spPr>
      </p:pic>
      <p:sp>
        <p:nvSpPr>
          <p:cNvPr id="12294" name="Content Placeholder 12293">
            <a:extLst>
              <a:ext uri="{FF2B5EF4-FFF2-40B4-BE49-F238E27FC236}">
                <a16:creationId xmlns:a16="http://schemas.microsoft.com/office/drawing/2014/main" id="{5B06D7BE-FC7A-CAFA-F8D5-36D8D0BF86D0}"/>
              </a:ext>
            </a:extLst>
          </p:cNvPr>
          <p:cNvSpPr>
            <a:spLocks noGrp="1"/>
          </p:cNvSpPr>
          <p:nvPr>
            <p:ph idx="1"/>
          </p:nvPr>
        </p:nvSpPr>
        <p:spPr>
          <a:xfrm>
            <a:off x="6228184" y="825282"/>
            <a:ext cx="3096344" cy="3280201"/>
          </a:xfrm>
        </p:spPr>
        <p:txBody>
          <a:bodyPr>
            <a:normAutofit fontScale="92500" lnSpcReduction="20000"/>
          </a:bodyPr>
          <a:lstStyle/>
          <a:p>
            <a:pPr marL="0" indent="0">
              <a:buNone/>
            </a:pPr>
            <a:r>
              <a:rPr lang="en-US" sz="3600" b="1">
                <a:solidFill>
                  <a:srgbClr val="002060"/>
                </a:solidFill>
              </a:rPr>
              <a:t>PBP Approach:</a:t>
            </a:r>
          </a:p>
          <a:p>
            <a:pPr marL="0" indent="0">
              <a:buNone/>
            </a:pPr>
            <a:endParaRPr lang="en-US" sz="4200" b="1">
              <a:solidFill>
                <a:srgbClr val="002060"/>
              </a:solidFill>
            </a:endParaRPr>
          </a:p>
          <a:p>
            <a:pPr marL="256540" indent="-256540"/>
            <a:r>
              <a:rPr lang="en-US">
                <a:solidFill>
                  <a:srgbClr val="002060"/>
                </a:solidFill>
                <a:ea typeface="Calibri"/>
                <a:cs typeface="Calibri"/>
              </a:rPr>
              <a:t>Awe and wonder</a:t>
            </a:r>
          </a:p>
          <a:p>
            <a:pPr marL="256540" indent="-256540"/>
            <a:r>
              <a:rPr lang="en-US">
                <a:solidFill>
                  <a:srgbClr val="002060"/>
                </a:solidFill>
                <a:ea typeface="Calibri"/>
                <a:cs typeface="Calibri"/>
              </a:rPr>
              <a:t>Emotional response</a:t>
            </a:r>
          </a:p>
          <a:p>
            <a:pPr marL="256540" indent="-256540"/>
            <a:r>
              <a:rPr lang="en-US">
                <a:solidFill>
                  <a:srgbClr val="002060"/>
                </a:solidFill>
                <a:ea typeface="Calibri"/>
                <a:cs typeface="Calibri"/>
              </a:rPr>
              <a:t>Significance</a:t>
            </a:r>
          </a:p>
          <a:p>
            <a:pPr marL="256540" indent="-256540"/>
            <a:r>
              <a:rPr lang="en-US">
                <a:solidFill>
                  <a:srgbClr val="002060"/>
                </a:solidFill>
                <a:ea typeface="Calibri"/>
                <a:cs typeface="Calibri"/>
              </a:rPr>
              <a:t>Connection</a:t>
            </a:r>
          </a:p>
          <a:p>
            <a:pPr marL="256540" indent="-256540"/>
            <a:r>
              <a:rPr lang="en-US">
                <a:solidFill>
                  <a:srgbClr val="002060"/>
                </a:solidFill>
                <a:ea typeface="Calibri"/>
                <a:cs typeface="Calibri"/>
              </a:rPr>
              <a:t>Curiosity</a:t>
            </a:r>
          </a:p>
          <a:p>
            <a:pPr marL="256540" indent="-256540"/>
            <a:r>
              <a:rPr lang="en-US">
                <a:solidFill>
                  <a:srgbClr val="002060"/>
                </a:solidFill>
                <a:ea typeface="Calibri"/>
                <a:cs typeface="Calibri"/>
              </a:rPr>
              <a:t>Care</a:t>
            </a:r>
          </a:p>
        </p:txBody>
      </p:sp>
      <p:sp>
        <p:nvSpPr>
          <p:cNvPr id="12304" name="Rectangle 12303">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806555"/>
            <a:ext cx="9143997" cy="3429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6" name="Rectangle 12305">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806556"/>
            <a:ext cx="6086475" cy="336944"/>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2660FFF-C1E1-71C1-8245-67734E9549C1}"/>
              </a:ext>
            </a:extLst>
          </p:cNvPr>
          <p:cNvPicPr>
            <a:picLocks noChangeAspect="1"/>
          </p:cNvPicPr>
          <p:nvPr/>
        </p:nvPicPr>
        <p:blipFill>
          <a:blip r:embed="rId4"/>
          <a:stretch>
            <a:fillRect/>
          </a:stretch>
        </p:blipFill>
        <p:spPr>
          <a:xfrm>
            <a:off x="-22542" y="4534593"/>
            <a:ext cx="9144000" cy="625642"/>
          </a:xfrm>
          <a:prstGeom prst="rect">
            <a:avLst/>
          </a:prstGeom>
        </p:spPr>
      </p:pic>
    </p:spTree>
    <p:extLst>
      <p:ext uri="{BB962C8B-B14F-4D97-AF65-F5344CB8AC3E}">
        <p14:creationId xmlns:p14="http://schemas.microsoft.com/office/powerpoint/2010/main" val="169961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DB70F3-B83D-FCE7-E59B-523791ED6D39}"/>
            </a:ext>
          </a:extLst>
        </p:cNvPr>
        <p:cNvGrpSpPr/>
        <p:nvPr/>
      </p:nvGrpSpPr>
      <p:grpSpPr>
        <a:xfrm>
          <a:off x="0" y="0"/>
          <a:ext cx="0" cy="0"/>
          <a:chOff x="0" y="0"/>
          <a:chExt cx="0" cy="0"/>
        </a:xfrm>
      </p:grpSpPr>
      <p:sp useBgFill="1">
        <p:nvSpPr>
          <p:cNvPr id="12302" name="Rectangle 12301">
            <a:extLst>
              <a:ext uri="{FF2B5EF4-FFF2-40B4-BE49-F238E27FC236}">
                <a16:creationId xmlns:a16="http://schemas.microsoft.com/office/drawing/2014/main" id="{C840E260-0E9D-8B89-BCBF-8A1BCB4F0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51434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4" name="Content Placeholder 12293">
            <a:extLst>
              <a:ext uri="{FF2B5EF4-FFF2-40B4-BE49-F238E27FC236}">
                <a16:creationId xmlns:a16="http://schemas.microsoft.com/office/drawing/2014/main" id="{F337C552-0876-7730-5570-3A5230AD9F07}"/>
              </a:ext>
            </a:extLst>
          </p:cNvPr>
          <p:cNvSpPr>
            <a:spLocks noGrp="1"/>
          </p:cNvSpPr>
          <p:nvPr>
            <p:ph idx="1"/>
          </p:nvPr>
        </p:nvSpPr>
        <p:spPr>
          <a:xfrm>
            <a:off x="4136279" y="-738256"/>
            <a:ext cx="4789276" cy="2600871"/>
          </a:xfrm>
        </p:spPr>
        <p:txBody>
          <a:bodyPr vert="horz" wrap="square" lIns="91440" tIns="45720" rIns="91440" bIns="45720" numCol="1" anchor="t" anchorCtr="0" compatLnSpc="1">
            <a:prstTxWarp prst="textNoShape">
              <a:avLst/>
            </a:prstTxWarp>
            <a:noAutofit/>
          </a:bodyPr>
          <a:lstStyle/>
          <a:p>
            <a:pPr marL="0" indent="0">
              <a:buNone/>
            </a:pPr>
            <a:endParaRPr lang="en-US" sz="4200" b="1">
              <a:solidFill>
                <a:srgbClr val="002060"/>
              </a:solidFill>
              <a:ea typeface="Calibri"/>
              <a:cs typeface="Calibri"/>
            </a:endParaRPr>
          </a:p>
          <a:p>
            <a:pPr marL="0" indent="0">
              <a:buNone/>
            </a:pPr>
            <a:endParaRPr lang="en-US" sz="4200" b="1">
              <a:solidFill>
                <a:srgbClr val="002060"/>
              </a:solidFill>
            </a:endParaRPr>
          </a:p>
          <a:p>
            <a:pPr marL="0" indent="0">
              <a:buNone/>
            </a:pPr>
            <a:endParaRPr lang="en-US">
              <a:solidFill>
                <a:srgbClr val="002060"/>
              </a:solidFill>
              <a:ea typeface="Calibri"/>
              <a:cs typeface="Calibri"/>
            </a:endParaRPr>
          </a:p>
          <a:p>
            <a:pPr marL="256540" indent="-256540"/>
            <a:endParaRPr lang="en-US" sz="1100">
              <a:solidFill>
                <a:srgbClr val="002060"/>
              </a:solidFill>
              <a:ea typeface="Calibri"/>
              <a:cs typeface="Calibri"/>
            </a:endParaRPr>
          </a:p>
          <a:p>
            <a:pPr marL="256540" indent="-256540"/>
            <a:r>
              <a:rPr lang="en-US">
                <a:solidFill>
                  <a:srgbClr val="002060"/>
                </a:solidFill>
                <a:ea typeface="Calibri"/>
                <a:cs typeface="Calibri"/>
              </a:rPr>
              <a:t>Focus on key artefacts: </a:t>
            </a:r>
            <a:endParaRPr lang="en-US">
              <a:ea typeface="Calibri"/>
              <a:cs typeface="Calibri"/>
            </a:endParaRPr>
          </a:p>
          <a:p>
            <a:pPr marL="556895" lvl="1" indent="-213995">
              <a:buFont typeface="Courier New" panose="020B0604020202020204" pitchFamily="34" charset="0"/>
              <a:buChar char="o"/>
            </a:pPr>
            <a:r>
              <a:rPr lang="en-US" sz="1800">
                <a:solidFill>
                  <a:srgbClr val="002060"/>
                </a:solidFill>
                <a:ea typeface="Calibri"/>
                <a:cs typeface="Calibri"/>
              </a:rPr>
              <a:t>Roman remains</a:t>
            </a:r>
          </a:p>
          <a:p>
            <a:pPr marL="556895" lvl="1" indent="-213995">
              <a:buFont typeface="Courier New" panose="020B0604020202020204" pitchFamily="34" charset="0"/>
              <a:buChar char="o"/>
            </a:pPr>
            <a:r>
              <a:rPr lang="en-US" sz="1800">
                <a:solidFill>
                  <a:srgbClr val="002060"/>
                </a:solidFill>
                <a:ea typeface="Calibri"/>
                <a:cs typeface="Calibri"/>
              </a:rPr>
              <a:t>Anglo Saxon Coin</a:t>
            </a:r>
          </a:p>
          <a:p>
            <a:pPr marL="556895" lvl="1" indent="-213995">
              <a:buFont typeface="Courier New" panose="020B0604020202020204" pitchFamily="34" charset="0"/>
              <a:buChar char="o"/>
            </a:pPr>
            <a:r>
              <a:rPr lang="en-US" sz="1800">
                <a:solidFill>
                  <a:srgbClr val="002060"/>
                </a:solidFill>
                <a:ea typeface="Calibri"/>
                <a:cs typeface="Calibri"/>
              </a:rPr>
              <a:t>Horn of Ulf </a:t>
            </a:r>
          </a:p>
          <a:p>
            <a:pPr marL="556895" lvl="1" indent="-213995">
              <a:buFont typeface="Courier New" panose="020B0604020202020204" pitchFamily="34" charset="0"/>
              <a:buChar char="o"/>
            </a:pPr>
            <a:r>
              <a:rPr lang="en-US" sz="1800">
                <a:solidFill>
                  <a:srgbClr val="002060"/>
                </a:solidFill>
                <a:ea typeface="Calibri"/>
                <a:cs typeface="Calibri"/>
              </a:rPr>
              <a:t>Quire Screen</a:t>
            </a:r>
          </a:p>
          <a:p>
            <a:pPr marL="556895" lvl="1" indent="-213995">
              <a:buFont typeface="Courier New" panose="020B0604020202020204" pitchFamily="34" charset="0"/>
              <a:buChar char="o"/>
            </a:pPr>
            <a:r>
              <a:rPr lang="en-US" sz="1800">
                <a:solidFill>
                  <a:srgbClr val="002060"/>
                </a:solidFill>
                <a:ea typeface="Calibri"/>
                <a:cs typeface="Calibri"/>
              </a:rPr>
              <a:t>Rose Window</a:t>
            </a:r>
          </a:p>
          <a:p>
            <a:pPr marL="556895" lvl="1" indent="-213995">
              <a:buFont typeface="Courier New" panose="020B0604020202020204" pitchFamily="34" charset="0"/>
              <a:buChar char="o"/>
            </a:pPr>
            <a:r>
              <a:rPr lang="en-US" sz="1800">
                <a:solidFill>
                  <a:srgbClr val="002060"/>
                </a:solidFill>
                <a:ea typeface="Calibri"/>
                <a:cs typeface="Calibri"/>
              </a:rPr>
              <a:t>Ceiling </a:t>
            </a:r>
            <a:r>
              <a:rPr lang="en-US" sz="1800" err="1">
                <a:solidFill>
                  <a:srgbClr val="002060"/>
                </a:solidFill>
                <a:ea typeface="Calibri"/>
                <a:cs typeface="Calibri"/>
              </a:rPr>
              <a:t>bossess</a:t>
            </a:r>
            <a:endParaRPr lang="en-US" sz="1800">
              <a:solidFill>
                <a:srgbClr val="002060"/>
              </a:solidFill>
              <a:ea typeface="Calibri"/>
              <a:cs typeface="Calibri"/>
            </a:endParaRPr>
          </a:p>
          <a:p>
            <a:pPr marL="256540" indent="-256540"/>
            <a:endParaRPr lang="en-US" sz="1800">
              <a:solidFill>
                <a:srgbClr val="002060"/>
              </a:solidFill>
              <a:ea typeface="Calibri"/>
              <a:cs typeface="Calibri"/>
            </a:endParaRPr>
          </a:p>
          <a:p>
            <a:pPr marL="256540" indent="-256540"/>
            <a:endParaRPr lang="en-US" sz="1800">
              <a:solidFill>
                <a:srgbClr val="002060"/>
              </a:solidFill>
              <a:ea typeface="Calibri"/>
              <a:cs typeface="Calibri"/>
            </a:endParaRPr>
          </a:p>
          <a:p>
            <a:pPr marL="256540" indent="-256540"/>
            <a:endParaRPr lang="en-US" sz="1500">
              <a:solidFill>
                <a:srgbClr val="002060"/>
              </a:solidFill>
              <a:ea typeface="Calibri"/>
              <a:cs typeface="Calibri"/>
            </a:endParaRPr>
          </a:p>
          <a:p>
            <a:pPr marL="256540" indent="-256540"/>
            <a:endParaRPr lang="en-US">
              <a:solidFill>
                <a:srgbClr val="002060"/>
              </a:solidFill>
              <a:ea typeface="Calibri"/>
              <a:cs typeface="Calibri"/>
            </a:endParaRPr>
          </a:p>
        </p:txBody>
      </p:sp>
      <p:sp>
        <p:nvSpPr>
          <p:cNvPr id="12304" name="Rectangle 12303">
            <a:extLst>
              <a:ext uri="{FF2B5EF4-FFF2-40B4-BE49-F238E27FC236}">
                <a16:creationId xmlns:a16="http://schemas.microsoft.com/office/drawing/2014/main" id="{B2186BD4-1D10-67AE-073A-04C08533D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806555"/>
            <a:ext cx="9143997" cy="3429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6" name="Rectangle 12305">
            <a:extLst>
              <a:ext uri="{FF2B5EF4-FFF2-40B4-BE49-F238E27FC236}">
                <a16:creationId xmlns:a16="http://schemas.microsoft.com/office/drawing/2014/main" id="{3289D4C7-746C-D883-D502-85C591646A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806556"/>
            <a:ext cx="6086475" cy="336944"/>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732A8ED-3E2E-D0F0-AD86-42ED280B61E3}"/>
              </a:ext>
            </a:extLst>
          </p:cNvPr>
          <p:cNvPicPr>
            <a:picLocks noChangeAspect="1"/>
          </p:cNvPicPr>
          <p:nvPr/>
        </p:nvPicPr>
        <p:blipFill>
          <a:blip r:embed="rId3"/>
          <a:stretch>
            <a:fillRect/>
          </a:stretch>
        </p:blipFill>
        <p:spPr>
          <a:xfrm>
            <a:off x="-22542" y="4534593"/>
            <a:ext cx="9144000" cy="625642"/>
          </a:xfrm>
          <a:prstGeom prst="rect">
            <a:avLst/>
          </a:prstGeom>
        </p:spPr>
      </p:pic>
      <p:sp>
        <p:nvSpPr>
          <p:cNvPr id="5" name="Title 1">
            <a:extLst>
              <a:ext uri="{FF2B5EF4-FFF2-40B4-BE49-F238E27FC236}">
                <a16:creationId xmlns:a16="http://schemas.microsoft.com/office/drawing/2014/main" id="{B56665EE-963D-03E7-F954-2037E5662C79}"/>
              </a:ext>
            </a:extLst>
          </p:cNvPr>
          <p:cNvSpPr>
            <a:spLocks noGrp="1"/>
          </p:cNvSpPr>
          <p:nvPr>
            <p:ph type="title"/>
          </p:nvPr>
        </p:nvSpPr>
        <p:spPr>
          <a:xfrm>
            <a:off x="327623" y="1108"/>
            <a:ext cx="7623555" cy="913979"/>
          </a:xfrm>
        </p:spPr>
        <p:txBody>
          <a:bodyPr vert="horz" lIns="91440" tIns="45720" rIns="91440" bIns="45720" rtlCol="0" anchor="b">
            <a:normAutofit/>
          </a:bodyPr>
          <a:lstStyle/>
          <a:p>
            <a:pPr algn="l" eaLnBrk="1" hangingPunct="1">
              <a:lnSpc>
                <a:spcPct val="90000"/>
              </a:lnSpc>
            </a:pPr>
            <a:r>
              <a:rPr lang="en-US" sz="2400" b="1">
                <a:solidFill>
                  <a:srgbClr val="002060"/>
                </a:solidFill>
              </a:rPr>
              <a:t>Substantive and disciplinary knowledge through PBP</a:t>
            </a:r>
          </a:p>
        </p:txBody>
      </p:sp>
      <p:sp>
        <p:nvSpPr>
          <p:cNvPr id="9" name="TextBox 8">
            <a:extLst>
              <a:ext uri="{FF2B5EF4-FFF2-40B4-BE49-F238E27FC236}">
                <a16:creationId xmlns:a16="http://schemas.microsoft.com/office/drawing/2014/main" id="{BA94DA21-3E8F-4029-574C-C82A57793CD7}"/>
              </a:ext>
            </a:extLst>
          </p:cNvPr>
          <p:cNvSpPr txBox="1"/>
          <p:nvPr/>
        </p:nvSpPr>
        <p:spPr>
          <a:xfrm>
            <a:off x="6997922" y="4282549"/>
            <a:ext cx="214466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Calibri"/>
                <a:ea typeface="Calibri"/>
                <a:cs typeface="Calibri"/>
              </a:rPr>
              <a:t>Images: York Minster &amp; Sky News</a:t>
            </a:r>
            <a:endParaRPr lang="en-US" sz="1000">
              <a:latin typeface="Calibri"/>
              <a:ea typeface="Calibri"/>
              <a:cs typeface="Calibri"/>
            </a:endParaRPr>
          </a:p>
        </p:txBody>
      </p:sp>
      <p:pic>
        <p:nvPicPr>
          <p:cNvPr id="10" name="Picture 9" descr="A collage of different objects&#10;&#10;AI-generated content may be incorrect.">
            <a:extLst>
              <a:ext uri="{FF2B5EF4-FFF2-40B4-BE49-F238E27FC236}">
                <a16:creationId xmlns:a16="http://schemas.microsoft.com/office/drawing/2014/main" id="{94234CF1-7313-800B-F6AE-0DE11077956F}"/>
              </a:ext>
            </a:extLst>
          </p:cNvPr>
          <p:cNvPicPr>
            <a:picLocks noChangeAspect="1"/>
          </p:cNvPicPr>
          <p:nvPr/>
        </p:nvPicPr>
        <p:blipFill>
          <a:blip r:embed="rId4"/>
          <a:stretch>
            <a:fillRect/>
          </a:stretch>
        </p:blipFill>
        <p:spPr>
          <a:xfrm>
            <a:off x="331937" y="1379957"/>
            <a:ext cx="3918908" cy="2825690"/>
          </a:xfrm>
          <a:prstGeom prst="rect">
            <a:avLst/>
          </a:prstGeom>
        </p:spPr>
      </p:pic>
      <p:pic>
        <p:nvPicPr>
          <p:cNvPr id="13" name="Picture 12" descr="Statues of statues in a row&#10;&#10;AI-generated content may be incorrect.">
            <a:extLst>
              <a:ext uri="{FF2B5EF4-FFF2-40B4-BE49-F238E27FC236}">
                <a16:creationId xmlns:a16="http://schemas.microsoft.com/office/drawing/2014/main" id="{CB97DFCD-AF9D-6EA5-2FC9-1E7177A99475}"/>
              </a:ext>
            </a:extLst>
          </p:cNvPr>
          <p:cNvPicPr>
            <a:picLocks noChangeAspect="1"/>
          </p:cNvPicPr>
          <p:nvPr/>
        </p:nvPicPr>
        <p:blipFill>
          <a:blip r:embed="rId5"/>
          <a:stretch>
            <a:fillRect/>
          </a:stretch>
        </p:blipFill>
        <p:spPr>
          <a:xfrm>
            <a:off x="6369350" y="2573907"/>
            <a:ext cx="2454575" cy="1634706"/>
          </a:xfrm>
          <a:prstGeom prst="rect">
            <a:avLst/>
          </a:prstGeom>
        </p:spPr>
      </p:pic>
      <p:pic>
        <p:nvPicPr>
          <p:cNvPr id="15" name="Picture 14" descr="No photo description available.">
            <a:extLst>
              <a:ext uri="{FF2B5EF4-FFF2-40B4-BE49-F238E27FC236}">
                <a16:creationId xmlns:a16="http://schemas.microsoft.com/office/drawing/2014/main" id="{6CDEDFC6-AF39-ECC8-A72F-E88445BBDDD6}"/>
              </a:ext>
            </a:extLst>
          </p:cNvPr>
          <p:cNvPicPr>
            <a:picLocks noChangeAspect="1"/>
          </p:cNvPicPr>
          <p:nvPr/>
        </p:nvPicPr>
        <p:blipFill>
          <a:blip r:embed="rId6"/>
          <a:stretch>
            <a:fillRect/>
          </a:stretch>
        </p:blipFill>
        <p:spPr>
          <a:xfrm>
            <a:off x="7750834" y="559687"/>
            <a:ext cx="1071833" cy="972533"/>
          </a:xfrm>
          <a:prstGeom prst="rect">
            <a:avLst/>
          </a:prstGeom>
        </p:spPr>
      </p:pic>
    </p:spTree>
    <p:extLst>
      <p:ext uri="{BB962C8B-B14F-4D97-AF65-F5344CB8AC3E}">
        <p14:creationId xmlns:p14="http://schemas.microsoft.com/office/powerpoint/2010/main" val="2345128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BC94CE-D981-C19A-1A2F-59589CE70BF5}"/>
            </a:ext>
          </a:extLst>
        </p:cNvPr>
        <p:cNvGrpSpPr/>
        <p:nvPr/>
      </p:nvGrpSpPr>
      <p:grpSpPr>
        <a:xfrm>
          <a:off x="0" y="0"/>
          <a:ext cx="0" cy="0"/>
          <a:chOff x="0" y="0"/>
          <a:chExt cx="0" cy="0"/>
        </a:xfrm>
      </p:grpSpPr>
      <p:sp useBgFill="1">
        <p:nvSpPr>
          <p:cNvPr id="12302" name="Rectangle 12301">
            <a:extLst>
              <a:ext uri="{FF2B5EF4-FFF2-40B4-BE49-F238E27FC236}">
                <a16:creationId xmlns:a16="http://schemas.microsoft.com/office/drawing/2014/main" id="{3B40A5DB-BF91-1F93-87C9-B86F395A3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51434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4" name="Content Placeholder 12293">
            <a:extLst>
              <a:ext uri="{FF2B5EF4-FFF2-40B4-BE49-F238E27FC236}">
                <a16:creationId xmlns:a16="http://schemas.microsoft.com/office/drawing/2014/main" id="{02B7EC1C-BBB2-143B-FF60-88B641E8965D}"/>
              </a:ext>
            </a:extLst>
          </p:cNvPr>
          <p:cNvSpPr>
            <a:spLocks noGrp="1"/>
          </p:cNvSpPr>
          <p:nvPr>
            <p:ph idx="1"/>
          </p:nvPr>
        </p:nvSpPr>
        <p:spPr>
          <a:xfrm>
            <a:off x="4358498" y="-629260"/>
            <a:ext cx="5059579" cy="2600871"/>
          </a:xfrm>
        </p:spPr>
        <p:txBody>
          <a:bodyPr vert="horz" wrap="square" lIns="91440" tIns="45720" rIns="91440" bIns="45720" numCol="1" anchor="t" anchorCtr="0" compatLnSpc="1">
            <a:prstTxWarp prst="textNoShape">
              <a:avLst/>
            </a:prstTxWarp>
            <a:noAutofit/>
          </a:bodyPr>
          <a:lstStyle/>
          <a:p>
            <a:pPr marL="0" indent="0">
              <a:buNone/>
            </a:pPr>
            <a:endParaRPr lang="en-US" sz="4200" b="1">
              <a:solidFill>
                <a:srgbClr val="002060"/>
              </a:solidFill>
              <a:ea typeface="Calibri"/>
              <a:cs typeface="Calibri"/>
            </a:endParaRPr>
          </a:p>
          <a:p>
            <a:pPr marL="0" indent="0">
              <a:buNone/>
            </a:pPr>
            <a:endParaRPr lang="en-US" sz="4200" b="1">
              <a:solidFill>
                <a:srgbClr val="002060"/>
              </a:solidFill>
            </a:endParaRPr>
          </a:p>
          <a:p>
            <a:pPr marL="256540" indent="-256540"/>
            <a:endParaRPr lang="en-US" sz="1800">
              <a:solidFill>
                <a:srgbClr val="002060"/>
              </a:solidFill>
              <a:ea typeface="Calibri"/>
              <a:cs typeface="Calibri"/>
            </a:endParaRPr>
          </a:p>
          <a:p>
            <a:pPr marL="256540" indent="-256540"/>
            <a:endParaRPr lang="en-US" sz="1600" b="1">
              <a:solidFill>
                <a:srgbClr val="002060"/>
              </a:solidFill>
              <a:ea typeface="Calibri"/>
              <a:cs typeface="Calibri"/>
            </a:endParaRPr>
          </a:p>
          <a:p>
            <a:pPr marL="256540" indent="-256540"/>
            <a:r>
              <a:rPr lang="en-US" sz="1600" b="1">
                <a:solidFill>
                  <a:srgbClr val="002060"/>
                </a:solidFill>
                <a:ea typeface="Calibri"/>
                <a:cs typeface="Calibri"/>
              </a:rPr>
              <a:t>Group microteach</a:t>
            </a:r>
            <a:r>
              <a:rPr lang="en-US" sz="1600">
                <a:solidFill>
                  <a:srgbClr val="002060"/>
                </a:solidFill>
                <a:ea typeface="Calibri"/>
                <a:cs typeface="Calibri"/>
              </a:rPr>
              <a:t> around key artefacts</a:t>
            </a:r>
          </a:p>
          <a:p>
            <a:pPr marL="256540" indent="-256540"/>
            <a:r>
              <a:rPr lang="en-US" sz="1600">
                <a:solidFill>
                  <a:srgbClr val="002060"/>
                </a:solidFill>
                <a:ea typeface="Calibri"/>
                <a:cs typeface="Calibri"/>
              </a:rPr>
              <a:t>Develop knowledge </a:t>
            </a:r>
            <a:r>
              <a:rPr lang="en-US" sz="1600" b="1">
                <a:solidFill>
                  <a:srgbClr val="002060"/>
                </a:solidFill>
                <a:ea typeface="Calibri"/>
                <a:cs typeface="Calibri"/>
              </a:rPr>
              <a:t>on site </a:t>
            </a:r>
            <a:endParaRPr lang="en-US" sz="1600">
              <a:solidFill>
                <a:srgbClr val="002060"/>
              </a:solidFill>
              <a:ea typeface="Calibri"/>
              <a:cs typeface="Calibri"/>
            </a:endParaRPr>
          </a:p>
          <a:p>
            <a:pPr marL="256540" indent="-256540"/>
            <a:endParaRPr lang="en-US" sz="1600" b="1">
              <a:solidFill>
                <a:srgbClr val="002060"/>
              </a:solidFill>
              <a:ea typeface="Calibri"/>
              <a:cs typeface="Calibri"/>
            </a:endParaRPr>
          </a:p>
          <a:p>
            <a:pPr marL="256540" indent="-256540">
              <a:spcBef>
                <a:spcPct val="0"/>
              </a:spcBef>
            </a:pPr>
            <a:r>
              <a:rPr lang="en-US" sz="1600">
                <a:solidFill>
                  <a:srgbClr val="002060"/>
                </a:solidFill>
                <a:ea typeface="Calibri"/>
                <a:cs typeface="Calibri"/>
              </a:rPr>
              <a:t>Student teachers learn how to use historical sites to: </a:t>
            </a:r>
          </a:p>
          <a:p>
            <a:pPr marL="256540" indent="-256540">
              <a:spcBef>
                <a:spcPct val="0"/>
              </a:spcBef>
            </a:pPr>
            <a:r>
              <a:rPr lang="en-US" sz="1600">
                <a:solidFill>
                  <a:srgbClr val="002060"/>
                </a:solidFill>
                <a:ea typeface="Calibri"/>
                <a:cs typeface="Calibri"/>
              </a:rPr>
              <a:t>spark </a:t>
            </a:r>
            <a:r>
              <a:rPr lang="en-US" sz="1600" b="1">
                <a:solidFill>
                  <a:srgbClr val="002060"/>
                </a:solidFill>
                <a:ea typeface="Calibri"/>
                <a:cs typeface="Calibri"/>
              </a:rPr>
              <a:t>curiosity </a:t>
            </a:r>
          </a:p>
          <a:p>
            <a:pPr marL="256540" indent="-256540">
              <a:spcBef>
                <a:spcPct val="0"/>
              </a:spcBef>
            </a:pPr>
            <a:r>
              <a:rPr lang="en-US" sz="1600">
                <a:solidFill>
                  <a:srgbClr val="002060"/>
                </a:solidFill>
                <a:ea typeface="Calibri"/>
                <a:cs typeface="Calibri"/>
              </a:rPr>
              <a:t>learn about the past (</a:t>
            </a:r>
            <a:r>
              <a:rPr lang="en-US" sz="1600" b="1">
                <a:solidFill>
                  <a:srgbClr val="002060"/>
                </a:solidFill>
                <a:ea typeface="Calibri"/>
                <a:cs typeface="Calibri"/>
              </a:rPr>
              <a:t>historical evidence)</a:t>
            </a:r>
          </a:p>
          <a:p>
            <a:pPr marL="256540" indent="-256540">
              <a:spcBef>
                <a:spcPct val="0"/>
              </a:spcBef>
            </a:pPr>
            <a:r>
              <a:rPr lang="en-US" sz="1600">
                <a:solidFill>
                  <a:srgbClr val="002060"/>
                </a:solidFill>
                <a:ea typeface="Calibri"/>
                <a:cs typeface="Calibri"/>
              </a:rPr>
              <a:t>teach historical </a:t>
            </a:r>
            <a:r>
              <a:rPr lang="en-US" sz="1600" b="1">
                <a:solidFill>
                  <a:srgbClr val="002060"/>
                </a:solidFill>
                <a:ea typeface="Calibri"/>
                <a:cs typeface="Calibri"/>
              </a:rPr>
              <a:t>concepts</a:t>
            </a:r>
            <a:r>
              <a:rPr lang="en-US" sz="1600">
                <a:solidFill>
                  <a:srgbClr val="002060"/>
                </a:solidFill>
                <a:ea typeface="Calibri"/>
                <a:cs typeface="Calibri"/>
              </a:rPr>
              <a:t> </a:t>
            </a:r>
          </a:p>
          <a:p>
            <a:pPr marL="256540" indent="-256540"/>
            <a:endParaRPr lang="en-US" sz="1800">
              <a:solidFill>
                <a:srgbClr val="002060"/>
              </a:solidFill>
              <a:ea typeface="Calibri"/>
              <a:cs typeface="Calibri"/>
            </a:endParaRPr>
          </a:p>
          <a:p>
            <a:pPr marL="256540" indent="-256540"/>
            <a:endParaRPr lang="en-US" sz="1800">
              <a:solidFill>
                <a:srgbClr val="002060"/>
              </a:solidFill>
              <a:ea typeface="Calibri"/>
              <a:cs typeface="Calibri"/>
            </a:endParaRPr>
          </a:p>
          <a:p>
            <a:pPr marL="256540" indent="-256540"/>
            <a:endParaRPr lang="en-US" sz="1800">
              <a:solidFill>
                <a:srgbClr val="002060"/>
              </a:solidFill>
              <a:ea typeface="Calibri"/>
              <a:cs typeface="Calibri"/>
            </a:endParaRPr>
          </a:p>
          <a:p>
            <a:pPr marL="256540" indent="-256540"/>
            <a:endParaRPr lang="en-US" sz="1800">
              <a:solidFill>
                <a:srgbClr val="002060"/>
              </a:solidFill>
              <a:ea typeface="Calibri"/>
              <a:cs typeface="Calibri"/>
            </a:endParaRPr>
          </a:p>
          <a:p>
            <a:pPr marL="256540" indent="-256540"/>
            <a:endParaRPr lang="en-US" sz="1500">
              <a:solidFill>
                <a:srgbClr val="002060"/>
              </a:solidFill>
              <a:ea typeface="Calibri"/>
              <a:cs typeface="Calibri"/>
            </a:endParaRPr>
          </a:p>
          <a:p>
            <a:pPr marL="256540" indent="-256540"/>
            <a:endParaRPr lang="en-US">
              <a:solidFill>
                <a:srgbClr val="002060"/>
              </a:solidFill>
              <a:ea typeface="Calibri"/>
              <a:cs typeface="Calibri"/>
            </a:endParaRPr>
          </a:p>
        </p:txBody>
      </p:sp>
      <p:sp>
        <p:nvSpPr>
          <p:cNvPr id="12304" name="Rectangle 12303">
            <a:extLst>
              <a:ext uri="{FF2B5EF4-FFF2-40B4-BE49-F238E27FC236}">
                <a16:creationId xmlns:a16="http://schemas.microsoft.com/office/drawing/2014/main" id="{3CB6DE40-5E42-FE47-0F8F-C9D819AFAA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806555"/>
            <a:ext cx="9143997" cy="3429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6" name="Rectangle 12305">
            <a:extLst>
              <a:ext uri="{FF2B5EF4-FFF2-40B4-BE49-F238E27FC236}">
                <a16:creationId xmlns:a16="http://schemas.microsoft.com/office/drawing/2014/main" id="{FD8B236C-1C26-94B9-534C-671E5C21A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806556"/>
            <a:ext cx="6086475" cy="336944"/>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A3648F9-20EC-D7A3-DC3D-B3A7D3F0DCF5}"/>
              </a:ext>
            </a:extLst>
          </p:cNvPr>
          <p:cNvPicPr>
            <a:picLocks noChangeAspect="1"/>
          </p:cNvPicPr>
          <p:nvPr/>
        </p:nvPicPr>
        <p:blipFill>
          <a:blip r:embed="rId3"/>
          <a:stretch>
            <a:fillRect/>
          </a:stretch>
        </p:blipFill>
        <p:spPr>
          <a:xfrm>
            <a:off x="-22542" y="4534593"/>
            <a:ext cx="9144000" cy="625642"/>
          </a:xfrm>
          <a:prstGeom prst="rect">
            <a:avLst/>
          </a:prstGeom>
        </p:spPr>
      </p:pic>
      <p:sp>
        <p:nvSpPr>
          <p:cNvPr id="5" name="Title 1">
            <a:extLst>
              <a:ext uri="{FF2B5EF4-FFF2-40B4-BE49-F238E27FC236}">
                <a16:creationId xmlns:a16="http://schemas.microsoft.com/office/drawing/2014/main" id="{D0F89495-8EEB-C89D-CC54-48C4E2D03741}"/>
              </a:ext>
            </a:extLst>
          </p:cNvPr>
          <p:cNvSpPr>
            <a:spLocks noGrp="1"/>
          </p:cNvSpPr>
          <p:nvPr>
            <p:ph type="title"/>
          </p:nvPr>
        </p:nvSpPr>
        <p:spPr>
          <a:xfrm>
            <a:off x="327623" y="1108"/>
            <a:ext cx="7623555" cy="913979"/>
          </a:xfrm>
        </p:spPr>
        <p:txBody>
          <a:bodyPr vert="horz" lIns="91440" tIns="45720" rIns="91440" bIns="45720" rtlCol="0" anchor="b">
            <a:normAutofit/>
          </a:bodyPr>
          <a:lstStyle/>
          <a:p>
            <a:pPr eaLnBrk="1" hangingPunct="1">
              <a:lnSpc>
                <a:spcPct val="90000"/>
              </a:lnSpc>
            </a:pPr>
            <a:r>
              <a:rPr lang="en-US" sz="2400" b="1">
                <a:solidFill>
                  <a:srgbClr val="002060"/>
                </a:solidFill>
              </a:rPr>
              <a:t>Pedagogical Content Knowledge of History through PBP</a:t>
            </a:r>
          </a:p>
        </p:txBody>
      </p:sp>
      <p:sp>
        <p:nvSpPr>
          <p:cNvPr id="9" name="TextBox 8">
            <a:extLst>
              <a:ext uri="{FF2B5EF4-FFF2-40B4-BE49-F238E27FC236}">
                <a16:creationId xmlns:a16="http://schemas.microsoft.com/office/drawing/2014/main" id="{1D0097D8-5940-C1BB-5157-B4E0098EF078}"/>
              </a:ext>
            </a:extLst>
          </p:cNvPr>
          <p:cNvSpPr txBox="1"/>
          <p:nvPr/>
        </p:nvSpPr>
        <p:spPr>
          <a:xfrm>
            <a:off x="7955571" y="4297995"/>
            <a:ext cx="214466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Calibri"/>
                <a:ea typeface="Calibri"/>
                <a:cs typeface="Calibri"/>
              </a:rPr>
              <a:t>Image: Sky News</a:t>
            </a:r>
            <a:endParaRPr lang="en-US" sz="1000">
              <a:latin typeface="Calibri"/>
              <a:ea typeface="Calibri"/>
              <a:cs typeface="Calibri"/>
            </a:endParaRPr>
          </a:p>
        </p:txBody>
      </p:sp>
      <p:pic>
        <p:nvPicPr>
          <p:cNvPr id="2" name="Picture 1" descr="The famous Rose window dates back to 1515 and was painstakingly restored after being shattered into around 40,000 pieces">
            <a:extLst>
              <a:ext uri="{FF2B5EF4-FFF2-40B4-BE49-F238E27FC236}">
                <a16:creationId xmlns:a16="http://schemas.microsoft.com/office/drawing/2014/main" id="{2F1B603F-E7A6-E956-CA3B-6DBC3FB87886}"/>
              </a:ext>
            </a:extLst>
          </p:cNvPr>
          <p:cNvPicPr>
            <a:picLocks noChangeAspect="1"/>
          </p:cNvPicPr>
          <p:nvPr/>
        </p:nvPicPr>
        <p:blipFill>
          <a:blip r:embed="rId4"/>
          <a:stretch>
            <a:fillRect/>
          </a:stretch>
        </p:blipFill>
        <p:spPr>
          <a:xfrm>
            <a:off x="203887" y="1394770"/>
            <a:ext cx="4156505" cy="2361685"/>
          </a:xfrm>
          <a:prstGeom prst="rect">
            <a:avLst/>
          </a:prstGeom>
        </p:spPr>
      </p:pic>
    </p:spTree>
    <p:extLst>
      <p:ext uri="{BB962C8B-B14F-4D97-AF65-F5344CB8AC3E}">
        <p14:creationId xmlns:p14="http://schemas.microsoft.com/office/powerpoint/2010/main" val="680187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71DC01A-D6B0-3EAB-098F-C659663464E5}"/>
              </a:ext>
            </a:extLst>
          </p:cNvPr>
          <p:cNvSpPr>
            <a:spLocks noGrp="1"/>
          </p:cNvSpPr>
          <p:nvPr>
            <p:ph type="subTitle" idx="1"/>
          </p:nvPr>
        </p:nvSpPr>
        <p:spPr>
          <a:xfrm>
            <a:off x="1371600" y="2859782"/>
            <a:ext cx="6400800" cy="1102519"/>
          </a:xfrm>
        </p:spPr>
        <p:txBody>
          <a:bodyPr/>
          <a:lstStyle/>
          <a:p>
            <a:r>
              <a:rPr lang="en-GB" b="1" i="0">
                <a:solidFill>
                  <a:srgbClr val="002060"/>
                </a:solidFill>
                <a:effectLst/>
                <a:latin typeface="Lato" panose="020F0502020204030203" pitchFamily="34" charset="0"/>
              </a:rPr>
              <a:t>Jen Huntsley</a:t>
            </a:r>
            <a:r>
              <a:rPr lang="en-GB" b="1">
                <a:solidFill>
                  <a:srgbClr val="002060"/>
                </a:solidFill>
                <a:latin typeface="Lato" panose="020F0502020204030203" pitchFamily="34" charset="0"/>
              </a:rPr>
              <a:t> &amp; </a:t>
            </a:r>
            <a:r>
              <a:rPr lang="en-GB" b="1" i="0">
                <a:solidFill>
                  <a:srgbClr val="002060"/>
                </a:solidFill>
                <a:effectLst/>
                <a:latin typeface="Lato" panose="020F0502020204030203" pitchFamily="34" charset="0"/>
              </a:rPr>
              <a:t> Steph Jach</a:t>
            </a:r>
            <a:br>
              <a:rPr lang="en-GB" b="1" i="0">
                <a:solidFill>
                  <a:srgbClr val="002060"/>
                </a:solidFill>
                <a:effectLst/>
                <a:latin typeface="Lato" panose="020F0502020204030203" pitchFamily="34" charset="0"/>
              </a:rPr>
            </a:br>
            <a:r>
              <a:rPr lang="en-GB" b="1" i="1">
                <a:solidFill>
                  <a:srgbClr val="002060"/>
                </a:solidFill>
                <a:effectLst/>
                <a:latin typeface="Lato" panose="020F0502020204030203" pitchFamily="34" charset="0"/>
              </a:rPr>
              <a:t>York St John University</a:t>
            </a:r>
            <a:endParaRPr lang="en-GB" b="1" i="0">
              <a:solidFill>
                <a:srgbClr val="002060"/>
              </a:solidFill>
              <a:effectLst/>
              <a:latin typeface="Lato" panose="020F0502020204030203" pitchFamily="34" charset="0"/>
            </a:endParaRPr>
          </a:p>
          <a:p>
            <a:endParaRPr lang="en-GB"/>
          </a:p>
        </p:txBody>
      </p:sp>
      <p:sp>
        <p:nvSpPr>
          <p:cNvPr id="4" name="Title 1">
            <a:extLst>
              <a:ext uri="{FF2B5EF4-FFF2-40B4-BE49-F238E27FC236}">
                <a16:creationId xmlns:a16="http://schemas.microsoft.com/office/drawing/2014/main" id="{DFA65A3D-E7E5-FB72-AE4B-47B1924F4271}"/>
              </a:ext>
            </a:extLst>
          </p:cNvPr>
          <p:cNvSpPr txBox="1">
            <a:spLocks/>
          </p:cNvSpPr>
          <p:nvPr/>
        </p:nvSpPr>
        <p:spPr bwMode="auto">
          <a:xfrm>
            <a:off x="685800" y="1923678"/>
            <a:ext cx="7772400" cy="110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82500" lnSpcReduction="20000"/>
          </a:bodyPr>
          <a:lst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892" algn="ctr" rtl="0" fontAlgn="base">
              <a:spcBef>
                <a:spcPct val="0"/>
              </a:spcBef>
              <a:spcAft>
                <a:spcPct val="0"/>
              </a:spcAft>
              <a:defRPr sz="3300">
                <a:solidFill>
                  <a:schemeClr val="tx1"/>
                </a:solidFill>
                <a:latin typeface="Calibri" pitchFamily="34" charset="0"/>
              </a:defRPr>
            </a:lvl6pPr>
            <a:lvl7pPr marL="685783" algn="ctr" rtl="0" fontAlgn="base">
              <a:spcBef>
                <a:spcPct val="0"/>
              </a:spcBef>
              <a:spcAft>
                <a:spcPct val="0"/>
              </a:spcAft>
              <a:defRPr sz="3300">
                <a:solidFill>
                  <a:schemeClr val="tx1"/>
                </a:solidFill>
                <a:latin typeface="Calibri" pitchFamily="34" charset="0"/>
              </a:defRPr>
            </a:lvl7pPr>
            <a:lvl8pPr marL="1028675" algn="ctr" rtl="0" fontAlgn="base">
              <a:spcBef>
                <a:spcPct val="0"/>
              </a:spcBef>
              <a:spcAft>
                <a:spcPct val="0"/>
              </a:spcAft>
              <a:defRPr sz="3300">
                <a:solidFill>
                  <a:schemeClr val="tx1"/>
                </a:solidFill>
                <a:latin typeface="Calibri" pitchFamily="34" charset="0"/>
              </a:defRPr>
            </a:lvl8pPr>
            <a:lvl9pPr marL="1371566" algn="ctr" rtl="0" fontAlgn="base">
              <a:spcBef>
                <a:spcPct val="0"/>
              </a:spcBef>
              <a:spcAft>
                <a:spcPct val="0"/>
              </a:spcAft>
              <a:defRPr sz="3300">
                <a:solidFill>
                  <a:schemeClr val="tx1"/>
                </a:solidFill>
                <a:latin typeface="Calibri" pitchFamily="34" charset="0"/>
              </a:defRPr>
            </a:lvl9pPr>
          </a:lstStyle>
          <a:p>
            <a:r>
              <a:rPr lang="en-GB" b="1">
                <a:solidFill>
                  <a:srgbClr val="002060"/>
                </a:solidFill>
                <a:latin typeface="Lato"/>
                <a:ea typeface="Lato"/>
                <a:cs typeface="Lato"/>
              </a:rPr>
              <a:t>Local history: teaching and learning through place-based pedagogy</a:t>
            </a:r>
            <a:br>
              <a:rPr lang="en-GB" b="1">
                <a:latin typeface="Lato" panose="020F0502020204030203" pitchFamily="34" charset="0"/>
              </a:rPr>
            </a:br>
            <a:endParaRPr lang="en-GB"/>
          </a:p>
        </p:txBody>
      </p:sp>
    </p:spTree>
    <p:extLst>
      <p:ext uri="{BB962C8B-B14F-4D97-AF65-F5344CB8AC3E}">
        <p14:creationId xmlns:p14="http://schemas.microsoft.com/office/powerpoint/2010/main" val="2508322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242DBF-3D9A-F8ED-79B9-D813D14196F4}"/>
            </a:ext>
          </a:extLst>
        </p:cNvPr>
        <p:cNvGrpSpPr/>
        <p:nvPr/>
      </p:nvGrpSpPr>
      <p:grpSpPr>
        <a:xfrm>
          <a:off x="0" y="0"/>
          <a:ext cx="0" cy="0"/>
          <a:chOff x="0" y="0"/>
          <a:chExt cx="0" cy="0"/>
        </a:xfrm>
      </p:grpSpPr>
      <p:sp useBgFill="1">
        <p:nvSpPr>
          <p:cNvPr id="17412" name="Rectangle 17411">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51434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2" descr="Graduation 2024 | York St John University">
            <a:extLst>
              <a:ext uri="{FF2B5EF4-FFF2-40B4-BE49-F238E27FC236}">
                <a16:creationId xmlns:a16="http://schemas.microsoft.com/office/drawing/2014/main" id="{C0E6DCD0-EFAF-F982-159C-008D3459C0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091" r="6761"/>
          <a:stretch/>
        </p:blipFill>
        <p:spPr bwMode="auto">
          <a:xfrm>
            <a:off x="20" y="323"/>
            <a:ext cx="6086455" cy="48062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9D099F8-EBD8-F978-4438-5FBF2CB62B41}"/>
              </a:ext>
            </a:extLst>
          </p:cNvPr>
          <p:cNvSpPr txBox="1"/>
          <p:nvPr/>
        </p:nvSpPr>
        <p:spPr>
          <a:xfrm>
            <a:off x="6077586" y="180689"/>
            <a:ext cx="3045824" cy="2655198"/>
          </a:xfrm>
          <a:prstGeom prst="rect">
            <a:avLst/>
          </a:prstGeom>
          <a:noFill/>
        </p:spPr>
        <p:txBody>
          <a:bodyPr vert="horz" lIns="91440" tIns="45720" rIns="91440" bIns="45720" rtlCol="0" anchor="t">
            <a:noAutofit/>
          </a:bodyPr>
          <a:lstStyle/>
          <a:p>
            <a:pPr marL="114300" eaLnBrk="1" hangingPunct="1">
              <a:lnSpc>
                <a:spcPct val="90000"/>
              </a:lnSpc>
              <a:spcAft>
                <a:spcPts val="600"/>
              </a:spcAft>
            </a:pPr>
            <a:r>
              <a:rPr lang="en-US" sz="2000" b="1">
                <a:solidFill>
                  <a:srgbClr val="002060"/>
                </a:solidFill>
                <a:latin typeface="+mn-lt"/>
                <a:ea typeface="Calibri"/>
                <a:cs typeface="Calibri"/>
              </a:rPr>
              <a:t>Aims: </a:t>
            </a:r>
          </a:p>
          <a:p>
            <a:pPr marL="342900" indent="-228600" eaLnBrk="1" hangingPunct="1">
              <a:lnSpc>
                <a:spcPct val="90000"/>
              </a:lnSpc>
              <a:spcAft>
                <a:spcPts val="600"/>
              </a:spcAft>
              <a:buFont typeface="Arial" panose="020B0604020202020204" pitchFamily="34" charset="0"/>
              <a:buChar char="•"/>
            </a:pPr>
            <a:endParaRPr lang="en-US" sz="1050">
              <a:solidFill>
                <a:srgbClr val="002060"/>
              </a:solidFill>
              <a:latin typeface="+mn-lt"/>
              <a:ea typeface="Calibri"/>
              <a:cs typeface="Calibri"/>
            </a:endParaRPr>
          </a:p>
          <a:p>
            <a:pPr marL="342900" indent="-228600">
              <a:lnSpc>
                <a:spcPct val="90000"/>
              </a:lnSpc>
              <a:spcAft>
                <a:spcPts val="600"/>
              </a:spcAft>
              <a:buFont typeface="Arial" panose="020B0604020202020204" pitchFamily="34" charset="0"/>
              <a:buChar char="•"/>
            </a:pPr>
            <a:r>
              <a:rPr lang="en-US">
                <a:solidFill>
                  <a:srgbClr val="002060"/>
                </a:solidFill>
                <a:latin typeface="+mn-lt"/>
                <a:ea typeface="Calibri"/>
                <a:cs typeface="Calibri"/>
              </a:rPr>
              <a:t>Relevant </a:t>
            </a:r>
            <a:endParaRPr lang="en-US">
              <a:latin typeface="Calibri"/>
              <a:ea typeface="Calibri"/>
              <a:cs typeface="Calibri"/>
            </a:endParaRPr>
          </a:p>
          <a:p>
            <a:pPr marL="342900" indent="-228600">
              <a:lnSpc>
                <a:spcPct val="90000"/>
              </a:lnSpc>
              <a:spcAft>
                <a:spcPts val="600"/>
              </a:spcAft>
              <a:buFont typeface="Arial" panose="020B0604020202020204" pitchFamily="34" charset="0"/>
              <a:buChar char="•"/>
            </a:pPr>
            <a:r>
              <a:rPr lang="en-US">
                <a:solidFill>
                  <a:srgbClr val="002060"/>
                </a:solidFill>
                <a:latin typeface="+mn-lt"/>
                <a:ea typeface="Calibri"/>
                <a:cs typeface="Calibri"/>
              </a:rPr>
              <a:t>Meaningful</a:t>
            </a:r>
          </a:p>
          <a:p>
            <a:pPr marL="342900" indent="-228600">
              <a:lnSpc>
                <a:spcPct val="90000"/>
              </a:lnSpc>
              <a:spcAft>
                <a:spcPts val="600"/>
              </a:spcAft>
              <a:buFont typeface="Arial" panose="020B0604020202020204" pitchFamily="34" charset="0"/>
              <a:buChar char="•"/>
            </a:pPr>
            <a:r>
              <a:rPr lang="en-US">
                <a:solidFill>
                  <a:srgbClr val="002060"/>
                </a:solidFill>
                <a:latin typeface="+mn-lt"/>
              </a:rPr>
              <a:t>Connection</a:t>
            </a:r>
            <a:endParaRPr lang="en-US">
              <a:solidFill>
                <a:srgbClr val="002060"/>
              </a:solidFill>
              <a:latin typeface="+mn-lt"/>
              <a:ea typeface="Calibri"/>
              <a:cs typeface="Calibri"/>
            </a:endParaRPr>
          </a:p>
          <a:p>
            <a:pPr marL="342900" indent="-228600">
              <a:lnSpc>
                <a:spcPct val="90000"/>
              </a:lnSpc>
              <a:spcAft>
                <a:spcPts val="600"/>
              </a:spcAft>
              <a:buFont typeface="Arial" panose="020B0604020202020204" pitchFamily="34" charset="0"/>
              <a:buChar char="•"/>
            </a:pPr>
            <a:r>
              <a:rPr lang="en-US">
                <a:solidFill>
                  <a:srgbClr val="002060"/>
                </a:solidFill>
                <a:latin typeface="+mn-lt"/>
                <a:ea typeface="Calibri"/>
                <a:cs typeface="Calibri"/>
              </a:rPr>
              <a:t>Belonging </a:t>
            </a:r>
          </a:p>
          <a:p>
            <a:pPr marL="342900" indent="-228600">
              <a:lnSpc>
                <a:spcPct val="90000"/>
              </a:lnSpc>
              <a:spcAft>
                <a:spcPts val="600"/>
              </a:spcAft>
              <a:buFont typeface="Arial" panose="020B0604020202020204" pitchFamily="34" charset="0"/>
              <a:buChar char="•"/>
            </a:pPr>
            <a:r>
              <a:rPr lang="en-US">
                <a:solidFill>
                  <a:srgbClr val="002060"/>
                </a:solidFill>
                <a:latin typeface="+mn-lt"/>
                <a:ea typeface="Calibri"/>
                <a:cs typeface="Calibri"/>
              </a:rPr>
              <a:t>Represents York</a:t>
            </a:r>
          </a:p>
          <a:p>
            <a:pPr marL="342900" indent="-228600">
              <a:lnSpc>
                <a:spcPct val="90000"/>
              </a:lnSpc>
              <a:spcAft>
                <a:spcPts val="600"/>
              </a:spcAft>
              <a:buFont typeface="Arial" panose="020B0604020202020204" pitchFamily="34" charset="0"/>
              <a:buChar char="•"/>
            </a:pPr>
            <a:endParaRPr lang="en-US">
              <a:solidFill>
                <a:srgbClr val="002060"/>
              </a:solidFill>
              <a:latin typeface="+mn-lt"/>
              <a:ea typeface="Calibri"/>
              <a:cs typeface="Calibri"/>
            </a:endParaRPr>
          </a:p>
        </p:txBody>
      </p:sp>
      <p:sp>
        <p:nvSpPr>
          <p:cNvPr id="17413" name="Rectangle 17412">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806555"/>
            <a:ext cx="9143997" cy="3429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9" name="Rectangle 17418">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806556"/>
            <a:ext cx="6086475" cy="336944"/>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utoShape 4">
            <a:extLst>
              <a:ext uri="{FF2B5EF4-FFF2-40B4-BE49-F238E27FC236}">
                <a16:creationId xmlns:a16="http://schemas.microsoft.com/office/drawing/2014/main" id="{E395F3DC-E5FA-50DB-DB88-7DE5D4FC7503}"/>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id="{BAE0924B-71D3-22FF-2CA4-C83F4348E3FE}"/>
              </a:ext>
            </a:extLst>
          </p:cNvPr>
          <p:cNvPicPr>
            <a:picLocks noChangeAspect="1"/>
          </p:cNvPicPr>
          <p:nvPr/>
        </p:nvPicPr>
        <p:blipFill>
          <a:blip r:embed="rId4"/>
          <a:stretch>
            <a:fillRect/>
          </a:stretch>
        </p:blipFill>
        <p:spPr>
          <a:xfrm>
            <a:off x="2306" y="4526310"/>
            <a:ext cx="9144000" cy="625642"/>
          </a:xfrm>
          <a:prstGeom prst="rect">
            <a:avLst/>
          </a:prstGeom>
        </p:spPr>
      </p:pic>
      <p:sp>
        <p:nvSpPr>
          <p:cNvPr id="3" name="Title 1">
            <a:extLst>
              <a:ext uri="{FF2B5EF4-FFF2-40B4-BE49-F238E27FC236}">
                <a16:creationId xmlns:a16="http://schemas.microsoft.com/office/drawing/2014/main" id="{D5C0822D-EB42-BB07-E307-4EB04F8625DC}"/>
              </a:ext>
            </a:extLst>
          </p:cNvPr>
          <p:cNvSpPr>
            <a:spLocks noGrp="1"/>
          </p:cNvSpPr>
          <p:nvPr>
            <p:ph type="title"/>
          </p:nvPr>
        </p:nvSpPr>
        <p:spPr>
          <a:xfrm>
            <a:off x="6083481" y="179051"/>
            <a:ext cx="2733815" cy="1651377"/>
          </a:xfrm>
        </p:spPr>
        <p:txBody>
          <a:bodyPr>
            <a:normAutofit/>
          </a:bodyPr>
          <a:lstStyle/>
          <a:p>
            <a:r>
              <a:rPr lang="en-US" sz="3000" b="1">
                <a:solidFill>
                  <a:srgbClr val="002060"/>
                </a:solidFill>
              </a:rPr>
              <a:t> </a:t>
            </a:r>
            <a:endParaRPr lang="en-GB" sz="3000">
              <a:solidFill>
                <a:srgbClr val="002060"/>
              </a:solidFill>
            </a:endParaRPr>
          </a:p>
        </p:txBody>
      </p:sp>
      <p:sp>
        <p:nvSpPr>
          <p:cNvPr id="2" name="TextBox 1">
            <a:extLst>
              <a:ext uri="{FF2B5EF4-FFF2-40B4-BE49-F238E27FC236}">
                <a16:creationId xmlns:a16="http://schemas.microsoft.com/office/drawing/2014/main" id="{E92664D5-18EF-2D4D-438E-2341D434FD32}"/>
              </a:ext>
            </a:extLst>
          </p:cNvPr>
          <p:cNvSpPr txBox="1"/>
          <p:nvPr/>
        </p:nvSpPr>
        <p:spPr>
          <a:xfrm>
            <a:off x="6382822" y="4275985"/>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Calibri"/>
                <a:ea typeface="Calibri"/>
                <a:cs typeface="Calibri"/>
              </a:rPr>
              <a:t>Image: Graduation 2024 | York St John University</a:t>
            </a:r>
            <a:endParaRPr lang="en-US" sz="1000">
              <a:latin typeface="Calibri"/>
              <a:ea typeface="Calibri"/>
              <a:cs typeface="Calibri"/>
            </a:endParaRPr>
          </a:p>
        </p:txBody>
      </p:sp>
      <p:sp>
        <p:nvSpPr>
          <p:cNvPr id="6" name="TextBox 5">
            <a:extLst>
              <a:ext uri="{FF2B5EF4-FFF2-40B4-BE49-F238E27FC236}">
                <a16:creationId xmlns:a16="http://schemas.microsoft.com/office/drawing/2014/main" id="{9C346D7E-E8AD-C72D-81C5-C65B0F298E51}"/>
              </a:ext>
            </a:extLst>
          </p:cNvPr>
          <p:cNvSpPr txBox="1"/>
          <p:nvPr/>
        </p:nvSpPr>
        <p:spPr>
          <a:xfrm>
            <a:off x="6230428" y="2828386"/>
            <a:ext cx="289416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solidFill>
                  <a:srgbClr val="002060"/>
                </a:solidFill>
                <a:latin typeface="Calibri"/>
              </a:rPr>
              <a:t>Students to see themselves as part of the story of York Minster and York </a:t>
            </a:r>
            <a:endParaRPr lang="en-US"/>
          </a:p>
        </p:txBody>
      </p:sp>
    </p:spTree>
    <p:extLst>
      <p:ext uri="{BB962C8B-B14F-4D97-AF65-F5344CB8AC3E}">
        <p14:creationId xmlns:p14="http://schemas.microsoft.com/office/powerpoint/2010/main" val="2382297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C5CA4D-A706-8C91-3DBB-6D3DE9FC3D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DE64A9-67F5-D5D8-A6D2-AA00442285A1}"/>
              </a:ext>
            </a:extLst>
          </p:cNvPr>
          <p:cNvSpPr>
            <a:spLocks noGrp="1"/>
          </p:cNvSpPr>
          <p:nvPr>
            <p:ph type="title"/>
          </p:nvPr>
        </p:nvSpPr>
        <p:spPr>
          <a:xfrm>
            <a:off x="4570005" y="3296"/>
            <a:ext cx="4301049" cy="1212152"/>
          </a:xfrm>
        </p:spPr>
        <p:txBody>
          <a:bodyPr anchor="b">
            <a:normAutofit/>
          </a:bodyPr>
          <a:lstStyle/>
          <a:p>
            <a:r>
              <a:rPr lang="en-GB" sz="2200" b="1">
                <a:solidFill>
                  <a:srgbClr val="002060"/>
                </a:solidFill>
              </a:rPr>
              <a:t>Curricular knowledge through PBP</a:t>
            </a:r>
            <a:endParaRPr lang="en-GB" sz="2200" b="1">
              <a:solidFill>
                <a:srgbClr val="002060"/>
              </a:solidFill>
              <a:ea typeface="Calibri"/>
              <a:cs typeface="Calibri"/>
            </a:endParaRPr>
          </a:p>
        </p:txBody>
      </p:sp>
      <p:pic>
        <p:nvPicPr>
          <p:cNvPr id="6" name="Picture 5" descr="A close up of a metal surface&#10;&#10;AI-generated content may be incorrect.">
            <a:extLst>
              <a:ext uri="{FF2B5EF4-FFF2-40B4-BE49-F238E27FC236}">
                <a16:creationId xmlns:a16="http://schemas.microsoft.com/office/drawing/2014/main" id="{2D423C1F-37C1-BCCB-5543-BA1965ED8EC5}"/>
              </a:ext>
            </a:extLst>
          </p:cNvPr>
          <p:cNvPicPr>
            <a:picLocks noChangeAspect="1"/>
          </p:cNvPicPr>
          <p:nvPr/>
        </p:nvPicPr>
        <p:blipFill>
          <a:blip r:embed="rId3"/>
          <a:srcRect l="13168" r="10612" b="3"/>
          <a:stretch/>
        </p:blipFill>
        <p:spPr>
          <a:xfrm>
            <a:off x="20" y="10"/>
            <a:ext cx="4571980" cy="5143490"/>
          </a:xfrm>
          <a:prstGeom prst="rect">
            <a:avLst/>
          </a:prstGeom>
        </p:spPr>
      </p:pic>
      <p:grpSp>
        <p:nvGrpSpPr>
          <p:cNvPr id="24" name="Group 23">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2521" cy="5143500"/>
            <a:chOff x="12068638" y="0"/>
            <a:chExt cx="123362" cy="6858000"/>
          </a:xfrm>
        </p:grpSpPr>
        <p:sp>
          <p:nvSpPr>
            <p:cNvPr id="25" name="Rectangle 24">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2C7C9126-E5BC-FC57-6CE9-58435D244C53}"/>
              </a:ext>
            </a:extLst>
          </p:cNvPr>
          <p:cNvSpPr>
            <a:spLocks noGrp="1"/>
          </p:cNvSpPr>
          <p:nvPr>
            <p:ph idx="1"/>
          </p:nvPr>
        </p:nvSpPr>
        <p:spPr>
          <a:xfrm>
            <a:off x="4209479" y="1986371"/>
            <a:ext cx="5065391" cy="2585874"/>
          </a:xfrm>
        </p:spPr>
        <p:txBody>
          <a:bodyPr anchor="t">
            <a:normAutofit/>
          </a:bodyPr>
          <a:lstStyle/>
          <a:p>
            <a:pPr marL="342900" lvl="1" indent="0">
              <a:buNone/>
            </a:pPr>
            <a:r>
              <a:rPr lang="en-GB" sz="1800">
                <a:solidFill>
                  <a:srgbClr val="002060"/>
                </a:solidFill>
                <a:cs typeface="Calibri"/>
              </a:rPr>
              <a:t>PBP  historical enquiries: </a:t>
            </a:r>
            <a:endParaRPr lang="en-GB" sz="1800">
              <a:solidFill>
                <a:srgbClr val="002060"/>
              </a:solidFill>
              <a:ea typeface="Calibri"/>
              <a:cs typeface="Calibri"/>
            </a:endParaRPr>
          </a:p>
          <a:p>
            <a:pPr marL="685800" lvl="1" indent="-342900"/>
            <a:r>
              <a:rPr lang="en-GB" sz="1800">
                <a:solidFill>
                  <a:srgbClr val="002060"/>
                </a:solidFill>
                <a:cs typeface="Calibri"/>
              </a:rPr>
              <a:t>What was </a:t>
            </a:r>
            <a:r>
              <a:rPr lang="en-GB" sz="1800" b="1">
                <a:solidFill>
                  <a:srgbClr val="002060"/>
                </a:solidFill>
                <a:cs typeface="Calibri"/>
              </a:rPr>
              <a:t>Roman life</a:t>
            </a:r>
            <a:r>
              <a:rPr lang="en-GB" sz="1800">
                <a:solidFill>
                  <a:srgbClr val="002060"/>
                </a:solidFill>
                <a:cs typeface="Calibri"/>
              </a:rPr>
              <a:t> like in </a:t>
            </a:r>
            <a:r>
              <a:rPr lang="en-GB" sz="1800" b="1">
                <a:solidFill>
                  <a:srgbClr val="002060"/>
                </a:solidFill>
                <a:cs typeface="Calibri"/>
              </a:rPr>
              <a:t>Eboracum?</a:t>
            </a:r>
            <a:endParaRPr lang="en-GB" sz="1800" b="1">
              <a:solidFill>
                <a:srgbClr val="002060"/>
              </a:solidFill>
              <a:ea typeface="Calibri"/>
              <a:cs typeface="Calibri"/>
            </a:endParaRPr>
          </a:p>
          <a:p>
            <a:pPr marL="685800" lvl="1" indent="-342900"/>
            <a:r>
              <a:rPr lang="en-GB" sz="1800">
                <a:solidFill>
                  <a:srgbClr val="002060"/>
                </a:solidFill>
                <a:cs typeface="Calibri"/>
              </a:rPr>
              <a:t>What was </a:t>
            </a:r>
            <a:r>
              <a:rPr lang="en-GB" sz="1800" b="1">
                <a:solidFill>
                  <a:srgbClr val="002060"/>
                </a:solidFill>
                <a:cs typeface="Calibri"/>
              </a:rPr>
              <a:t>Anglo-Saxon</a:t>
            </a:r>
            <a:r>
              <a:rPr lang="en-GB" sz="1800">
                <a:solidFill>
                  <a:srgbClr val="002060"/>
                </a:solidFill>
                <a:cs typeface="Calibri"/>
              </a:rPr>
              <a:t> life like in</a:t>
            </a:r>
            <a:r>
              <a:rPr lang="en-GB" sz="1800" b="1">
                <a:solidFill>
                  <a:srgbClr val="002060"/>
                </a:solidFill>
                <a:cs typeface="Calibri"/>
              </a:rPr>
              <a:t> </a:t>
            </a:r>
            <a:r>
              <a:rPr lang="en-GB" sz="1800" b="1" err="1">
                <a:solidFill>
                  <a:srgbClr val="002060"/>
                </a:solidFill>
                <a:cs typeface="Calibri"/>
              </a:rPr>
              <a:t>Eoforwic</a:t>
            </a:r>
            <a:r>
              <a:rPr lang="en-GB" sz="1800" b="1">
                <a:solidFill>
                  <a:srgbClr val="002060"/>
                </a:solidFill>
                <a:cs typeface="Calibri"/>
              </a:rPr>
              <a:t>? </a:t>
            </a:r>
            <a:endParaRPr lang="en-GB" sz="1800" b="1">
              <a:solidFill>
                <a:srgbClr val="002060"/>
              </a:solidFill>
              <a:ea typeface="Calibri"/>
              <a:cs typeface="Calibri"/>
            </a:endParaRPr>
          </a:p>
          <a:p>
            <a:pPr marL="685800" lvl="1" indent="-342900"/>
            <a:r>
              <a:rPr lang="en-GB" sz="1800">
                <a:solidFill>
                  <a:srgbClr val="002060"/>
                </a:solidFill>
                <a:cs typeface="Calibri"/>
              </a:rPr>
              <a:t>What was </a:t>
            </a:r>
            <a:r>
              <a:rPr lang="en-GB" sz="1800" b="1">
                <a:solidFill>
                  <a:srgbClr val="002060"/>
                </a:solidFill>
                <a:cs typeface="Calibri"/>
              </a:rPr>
              <a:t>Viking</a:t>
            </a:r>
            <a:r>
              <a:rPr lang="en-GB" sz="1800">
                <a:solidFill>
                  <a:srgbClr val="002060"/>
                </a:solidFill>
                <a:cs typeface="Calibri"/>
              </a:rPr>
              <a:t> life like in</a:t>
            </a:r>
            <a:r>
              <a:rPr lang="en-GB" sz="1800" b="1">
                <a:solidFill>
                  <a:srgbClr val="002060"/>
                </a:solidFill>
                <a:cs typeface="Calibri"/>
              </a:rPr>
              <a:t> Jorvik?</a:t>
            </a:r>
            <a:endParaRPr lang="en-GB" sz="1800" b="1">
              <a:solidFill>
                <a:srgbClr val="000000"/>
              </a:solidFill>
              <a:ea typeface="Calibri"/>
              <a:cs typeface="Calibri"/>
            </a:endParaRPr>
          </a:p>
          <a:p>
            <a:pPr marL="342900" lvl="1" indent="0">
              <a:buNone/>
            </a:pPr>
            <a:endParaRPr lang="en-GB" sz="1500">
              <a:cs typeface="Calibri"/>
            </a:endParaRPr>
          </a:p>
          <a:p>
            <a:pPr marL="342900" lvl="1" indent="0">
              <a:buNone/>
            </a:pPr>
            <a:endParaRPr lang="en-GB" sz="1500">
              <a:cs typeface="Calibri"/>
            </a:endParaRPr>
          </a:p>
          <a:p>
            <a:pPr marL="342900" lvl="1" indent="0">
              <a:buNone/>
            </a:pPr>
            <a:endParaRPr lang="en-US" sz="1500">
              <a:ea typeface="Calibri"/>
              <a:cs typeface="Calibri"/>
            </a:endParaRPr>
          </a:p>
          <a:p>
            <a:pPr marL="556895" lvl="1" indent="-213995">
              <a:buFont typeface="Courier New" panose="020B0604020202020204" pitchFamily="34" charset="0"/>
              <a:buChar char="o"/>
            </a:pPr>
            <a:endParaRPr lang="en-US" sz="1500">
              <a:ea typeface="Calibri"/>
              <a:cs typeface="Calibri"/>
            </a:endParaRPr>
          </a:p>
          <a:p>
            <a:pPr marL="256540" indent="-256540"/>
            <a:endParaRPr lang="en-US" sz="1500">
              <a:ea typeface="Calibri"/>
              <a:cs typeface="Calibri"/>
            </a:endParaRPr>
          </a:p>
          <a:p>
            <a:pPr marL="256540" indent="-256540"/>
            <a:endParaRPr lang="en-GB" sz="1500">
              <a:ea typeface="Calibri"/>
              <a:cs typeface="Calibri"/>
            </a:endParaRPr>
          </a:p>
        </p:txBody>
      </p:sp>
      <p:sp>
        <p:nvSpPr>
          <p:cNvPr id="13" name="TextBox 12">
            <a:extLst>
              <a:ext uri="{FF2B5EF4-FFF2-40B4-BE49-F238E27FC236}">
                <a16:creationId xmlns:a16="http://schemas.microsoft.com/office/drawing/2014/main" id="{1DDE358B-B5DA-7941-F192-7105F82313CC}"/>
              </a:ext>
            </a:extLst>
          </p:cNvPr>
          <p:cNvSpPr txBox="1"/>
          <p:nvPr/>
        </p:nvSpPr>
        <p:spPr>
          <a:xfrm>
            <a:off x="7774300" y="4897181"/>
            <a:ext cx="136828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Calibri"/>
                <a:ea typeface="Calibri"/>
                <a:cs typeface="Calibri"/>
              </a:rPr>
              <a:t>Image: York Minster</a:t>
            </a:r>
            <a:endParaRPr lang="en-US" sz="1000">
              <a:latin typeface="Calibri"/>
              <a:ea typeface="Calibri"/>
              <a:cs typeface="Calibri"/>
            </a:endParaRPr>
          </a:p>
        </p:txBody>
      </p:sp>
    </p:spTree>
    <p:extLst>
      <p:ext uri="{BB962C8B-B14F-4D97-AF65-F5344CB8AC3E}">
        <p14:creationId xmlns:p14="http://schemas.microsoft.com/office/powerpoint/2010/main" val="75346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9F99E-E430-D94F-2961-9CCDF8BD58E0}"/>
              </a:ext>
            </a:extLst>
          </p:cNvPr>
          <p:cNvSpPr>
            <a:spLocks noGrp="1"/>
          </p:cNvSpPr>
          <p:nvPr>
            <p:ph type="title"/>
          </p:nvPr>
        </p:nvSpPr>
        <p:spPr>
          <a:xfrm>
            <a:off x="-189781" y="1102"/>
            <a:ext cx="9566694" cy="857250"/>
          </a:xfrm>
        </p:spPr>
        <p:txBody>
          <a:bodyPr/>
          <a:lstStyle/>
          <a:p>
            <a:r>
              <a:rPr lang="en-GB" sz="3100" b="1">
                <a:solidFill>
                  <a:srgbClr val="002060"/>
                </a:solidFill>
              </a:rPr>
              <a:t>Substantive and disciplinary knowledge through PBP</a:t>
            </a:r>
            <a:endParaRPr lang="en-GB" sz="3100" b="1">
              <a:solidFill>
                <a:srgbClr val="002060"/>
              </a:solidFill>
              <a:ea typeface="Calibri"/>
              <a:cs typeface="Calibri"/>
            </a:endParaRPr>
          </a:p>
        </p:txBody>
      </p:sp>
      <p:sp>
        <p:nvSpPr>
          <p:cNvPr id="3" name="Content Placeholder 2">
            <a:extLst>
              <a:ext uri="{FF2B5EF4-FFF2-40B4-BE49-F238E27FC236}">
                <a16:creationId xmlns:a16="http://schemas.microsoft.com/office/drawing/2014/main" id="{7BFE476B-ADA0-BFD1-E4D0-3729C881029C}"/>
              </a:ext>
            </a:extLst>
          </p:cNvPr>
          <p:cNvSpPr>
            <a:spLocks noGrp="1"/>
          </p:cNvSpPr>
          <p:nvPr>
            <p:ph idx="1"/>
          </p:nvPr>
        </p:nvSpPr>
        <p:spPr>
          <a:xfrm>
            <a:off x="323528" y="1472839"/>
            <a:ext cx="4176464" cy="2762646"/>
          </a:xfrm>
        </p:spPr>
        <p:txBody>
          <a:bodyPr/>
          <a:lstStyle/>
          <a:p>
            <a:pPr marL="256540" indent="-256540"/>
            <a:r>
              <a:rPr lang="en-GB">
                <a:solidFill>
                  <a:srgbClr val="002060"/>
                </a:solidFill>
              </a:rPr>
              <a:t>Map of Eboracum</a:t>
            </a:r>
            <a:endParaRPr lang="en-US"/>
          </a:p>
          <a:p>
            <a:pPr marL="256540" indent="-256540"/>
            <a:r>
              <a:rPr lang="en-GB">
                <a:solidFill>
                  <a:srgbClr val="002060"/>
                </a:solidFill>
              </a:rPr>
              <a:t>Anglo-Saxon poems </a:t>
            </a:r>
            <a:endParaRPr lang="en-GB">
              <a:solidFill>
                <a:srgbClr val="002060"/>
              </a:solidFill>
              <a:ea typeface="Calibri"/>
              <a:cs typeface="Calibri"/>
            </a:endParaRPr>
          </a:p>
          <a:p>
            <a:pPr marL="256540" indent="-256540"/>
            <a:r>
              <a:rPr lang="en-GB">
                <a:solidFill>
                  <a:srgbClr val="002060"/>
                </a:solidFill>
              </a:rPr>
              <a:t>Jorvik historical artefacts</a:t>
            </a:r>
            <a:endParaRPr lang="en-GB">
              <a:solidFill>
                <a:srgbClr val="002060"/>
              </a:solidFill>
              <a:ea typeface="Calibri"/>
              <a:cs typeface="Calibri"/>
            </a:endParaRPr>
          </a:p>
          <a:p>
            <a:pPr marL="256540" indent="-256540"/>
            <a:r>
              <a:rPr lang="en-GB">
                <a:solidFill>
                  <a:srgbClr val="002060"/>
                </a:solidFill>
              </a:rPr>
              <a:t>Christianity in Eboracum, </a:t>
            </a:r>
            <a:r>
              <a:rPr lang="en-GB" err="1">
                <a:solidFill>
                  <a:srgbClr val="002060"/>
                </a:solidFill>
              </a:rPr>
              <a:t>Eoforwic</a:t>
            </a:r>
            <a:r>
              <a:rPr lang="en-GB">
                <a:solidFill>
                  <a:srgbClr val="002060"/>
                </a:solidFill>
              </a:rPr>
              <a:t> and Jorvik </a:t>
            </a:r>
            <a:endParaRPr lang="en-GB">
              <a:solidFill>
                <a:srgbClr val="002060"/>
              </a:solidFill>
              <a:ea typeface="Calibri"/>
              <a:cs typeface="Calibri"/>
            </a:endParaRPr>
          </a:p>
        </p:txBody>
      </p:sp>
      <p:pic>
        <p:nvPicPr>
          <p:cNvPr id="4" name="Picture 3" descr="A drawing of a city&#10;&#10;Description automatically generated">
            <a:extLst>
              <a:ext uri="{FF2B5EF4-FFF2-40B4-BE49-F238E27FC236}">
                <a16:creationId xmlns:a16="http://schemas.microsoft.com/office/drawing/2014/main" id="{2B5CA265-FB76-CDC8-7A22-A8F0CA1FF6A3}"/>
              </a:ext>
            </a:extLst>
          </p:cNvPr>
          <p:cNvPicPr>
            <a:picLocks noChangeAspect="1"/>
          </p:cNvPicPr>
          <p:nvPr/>
        </p:nvPicPr>
        <p:blipFill>
          <a:blip r:embed="rId3"/>
          <a:stretch>
            <a:fillRect/>
          </a:stretch>
        </p:blipFill>
        <p:spPr>
          <a:xfrm>
            <a:off x="4295165" y="1066008"/>
            <a:ext cx="4562921" cy="3175732"/>
          </a:xfrm>
          <a:prstGeom prst="rect">
            <a:avLst/>
          </a:prstGeom>
        </p:spPr>
      </p:pic>
    </p:spTree>
    <p:extLst>
      <p:ext uri="{BB962C8B-B14F-4D97-AF65-F5344CB8AC3E}">
        <p14:creationId xmlns:p14="http://schemas.microsoft.com/office/powerpoint/2010/main" val="1532078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35B547-B1BD-4520-6FCC-103D18EBCE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E27D9E-362B-694B-1AD2-DB9E64E17E4E}"/>
              </a:ext>
            </a:extLst>
          </p:cNvPr>
          <p:cNvSpPr>
            <a:spLocks noGrp="1"/>
          </p:cNvSpPr>
          <p:nvPr>
            <p:ph type="title"/>
          </p:nvPr>
        </p:nvSpPr>
        <p:spPr>
          <a:xfrm>
            <a:off x="243390" y="556043"/>
            <a:ext cx="3830121" cy="913979"/>
          </a:xfrm>
        </p:spPr>
        <p:txBody>
          <a:bodyPr vert="horz" lIns="91440" tIns="45720" rIns="91440" bIns="45720" rtlCol="0" anchor="b">
            <a:normAutofit/>
          </a:bodyPr>
          <a:lstStyle/>
          <a:p>
            <a:pPr algn="l" eaLnBrk="1" hangingPunct="1">
              <a:lnSpc>
                <a:spcPct val="90000"/>
              </a:lnSpc>
            </a:pPr>
            <a:r>
              <a:rPr lang="en-US" sz="2400" b="1">
                <a:solidFill>
                  <a:srgbClr val="002060"/>
                </a:solidFill>
              </a:rPr>
              <a:t>Substantive and disciplinary knowledge through PBP</a:t>
            </a:r>
          </a:p>
        </p:txBody>
      </p:sp>
      <p:sp>
        <p:nvSpPr>
          <p:cNvPr id="11" name="Content Placeholder 2">
            <a:extLst>
              <a:ext uri="{FF2B5EF4-FFF2-40B4-BE49-F238E27FC236}">
                <a16:creationId xmlns:a16="http://schemas.microsoft.com/office/drawing/2014/main" id="{01EF3CDC-D5E9-9FB2-ED62-EDA559497A0D}"/>
              </a:ext>
            </a:extLst>
          </p:cNvPr>
          <p:cNvSpPr txBox="1">
            <a:spLocks/>
          </p:cNvSpPr>
          <p:nvPr/>
        </p:nvSpPr>
        <p:spPr bwMode="auto">
          <a:xfrm>
            <a:off x="537" y="1900107"/>
            <a:ext cx="4270193" cy="258587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t" anchorCtr="0" compatLnSpc="1">
            <a:prstTxWarp prst="textNoShape">
              <a:avLst/>
            </a:prstTxWarp>
            <a:normAutofit/>
          </a:bodyPr>
          <a:lstStyle>
            <a:lvl1pPr marL="257168" indent="-257168"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199" indent="-214308"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28" indent="-171446"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20"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12"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256540" indent="-228600" eaLnBrk="1" hangingPunct="1">
              <a:lnSpc>
                <a:spcPct val="90000"/>
              </a:lnSpc>
            </a:pPr>
            <a:r>
              <a:rPr lang="en-US" sz="1800">
                <a:solidFill>
                  <a:srgbClr val="002060"/>
                </a:solidFill>
              </a:rPr>
              <a:t>‘York through the ages’ timeline activity </a:t>
            </a:r>
            <a:endParaRPr lang="en-US" sz="1800">
              <a:solidFill>
                <a:srgbClr val="002060"/>
              </a:solidFill>
              <a:ea typeface="Calibri"/>
              <a:cs typeface="Calibri"/>
            </a:endParaRPr>
          </a:p>
          <a:p>
            <a:pPr marL="556895" lvl="1" indent="-228600" eaLnBrk="1" hangingPunct="1">
              <a:lnSpc>
                <a:spcPct val="90000"/>
              </a:lnSpc>
              <a:buFont typeface="Arial" panose="020B0604020202020204" pitchFamily="34" charset="0"/>
              <a:buChar char="•"/>
            </a:pPr>
            <a:r>
              <a:rPr lang="en-US" sz="1800" err="1">
                <a:solidFill>
                  <a:srgbClr val="002060"/>
                </a:solidFill>
              </a:rPr>
              <a:t>Practise</a:t>
            </a:r>
            <a:r>
              <a:rPr lang="en-US" sz="1800" b="1">
                <a:solidFill>
                  <a:srgbClr val="002060"/>
                </a:solidFill>
              </a:rPr>
              <a:t> substantive knowledge retrieval</a:t>
            </a:r>
            <a:endParaRPr lang="en-US" sz="1800" b="1">
              <a:solidFill>
                <a:srgbClr val="002060"/>
              </a:solidFill>
              <a:ea typeface="Calibri"/>
              <a:cs typeface="Calibri"/>
            </a:endParaRPr>
          </a:p>
          <a:p>
            <a:pPr marL="556895" lvl="1" indent="-228600" eaLnBrk="1" hangingPunct="1">
              <a:lnSpc>
                <a:spcPct val="90000"/>
              </a:lnSpc>
              <a:buFont typeface="Arial" panose="020B0604020202020204" pitchFamily="34" charset="0"/>
              <a:buChar char="•"/>
            </a:pPr>
            <a:r>
              <a:rPr lang="en-US" sz="1800">
                <a:solidFill>
                  <a:srgbClr val="002060"/>
                </a:solidFill>
              </a:rPr>
              <a:t>Identify opportunities to </a:t>
            </a:r>
            <a:r>
              <a:rPr lang="en-US" sz="1800" err="1">
                <a:solidFill>
                  <a:srgbClr val="002060"/>
                </a:solidFill>
              </a:rPr>
              <a:t>emphasise</a:t>
            </a:r>
            <a:r>
              <a:rPr lang="en-US" sz="1800">
                <a:solidFill>
                  <a:srgbClr val="002060"/>
                </a:solidFill>
              </a:rPr>
              <a:t> </a:t>
            </a:r>
            <a:r>
              <a:rPr lang="en-US" sz="1800" b="1">
                <a:solidFill>
                  <a:srgbClr val="002060"/>
                </a:solidFill>
              </a:rPr>
              <a:t>historical concept</a:t>
            </a:r>
            <a:r>
              <a:rPr lang="en-US" sz="1800">
                <a:solidFill>
                  <a:srgbClr val="002060"/>
                </a:solidFill>
              </a:rPr>
              <a:t>s across different topics</a:t>
            </a:r>
            <a:endParaRPr lang="en-US" sz="1500">
              <a:solidFill>
                <a:srgbClr val="002060"/>
              </a:solidFill>
              <a:ea typeface="Calibri"/>
              <a:cs typeface="Calibri"/>
            </a:endParaRPr>
          </a:p>
        </p:txBody>
      </p:sp>
      <p:pic>
        <p:nvPicPr>
          <p:cNvPr id="3" name="Picture 2" descr="A close up of a carved animal&#10;&#10;AI-generated content may be incorrect.">
            <a:extLst>
              <a:ext uri="{FF2B5EF4-FFF2-40B4-BE49-F238E27FC236}">
                <a16:creationId xmlns:a16="http://schemas.microsoft.com/office/drawing/2014/main" id="{0BE9A632-5EBF-FF13-4F7A-84C9AE247680}"/>
              </a:ext>
            </a:extLst>
          </p:cNvPr>
          <p:cNvPicPr>
            <a:picLocks noChangeAspect="1"/>
          </p:cNvPicPr>
          <p:nvPr/>
        </p:nvPicPr>
        <p:blipFill>
          <a:blip r:embed="rId3"/>
          <a:srcRect l="3062" r="3118" b="-4"/>
          <a:stretch/>
        </p:blipFill>
        <p:spPr>
          <a:xfrm>
            <a:off x="4333189" y="558669"/>
            <a:ext cx="4090159" cy="3738512"/>
          </a:xfrm>
          <a:prstGeom prst="rect">
            <a:avLst/>
          </a:prstGeom>
        </p:spPr>
      </p:pic>
      <p:grpSp>
        <p:nvGrpSpPr>
          <p:cNvPr id="23" name="Group 22">
            <a:extLst>
              <a:ext uri="{FF2B5EF4-FFF2-40B4-BE49-F238E27FC236}">
                <a16:creationId xmlns:a16="http://schemas.microsoft.com/office/drawing/2014/main" id="{434FA563-76F6-CDCF-AEA0-A7B78E4464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5053288"/>
            <a:ext cx="9155399" cy="92522"/>
            <a:chOff x="-5025" y="6737718"/>
            <a:chExt cx="12207200" cy="123363"/>
          </a:xfrm>
        </p:grpSpPr>
        <p:sp>
          <p:nvSpPr>
            <p:cNvPr id="24" name="Rectangle 23">
              <a:extLst>
                <a:ext uri="{FF2B5EF4-FFF2-40B4-BE49-F238E27FC236}">
                  <a16:creationId xmlns:a16="http://schemas.microsoft.com/office/drawing/2014/main" id="{1D2E3CAA-F1BA-6695-301D-22564C382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F3F0F2C-04A5-144D-BDCF-C38707289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A blue square with white text&#10;&#10;AI-generated content may be incorrect.">
            <a:extLst>
              <a:ext uri="{FF2B5EF4-FFF2-40B4-BE49-F238E27FC236}">
                <a16:creationId xmlns:a16="http://schemas.microsoft.com/office/drawing/2014/main" id="{1DFB400E-E5EF-4950-4DF3-71A987C9C856}"/>
              </a:ext>
            </a:extLst>
          </p:cNvPr>
          <p:cNvPicPr>
            <a:picLocks noChangeAspect="1"/>
          </p:cNvPicPr>
          <p:nvPr/>
        </p:nvPicPr>
        <p:blipFill>
          <a:blip r:embed="rId4"/>
          <a:stretch>
            <a:fillRect/>
          </a:stretch>
        </p:blipFill>
        <p:spPr>
          <a:xfrm>
            <a:off x="-82825" y="4497251"/>
            <a:ext cx="9301369" cy="605044"/>
          </a:xfrm>
          <a:prstGeom prst="rect">
            <a:avLst/>
          </a:prstGeom>
        </p:spPr>
      </p:pic>
      <p:sp>
        <p:nvSpPr>
          <p:cNvPr id="6" name="TextBox 5">
            <a:extLst>
              <a:ext uri="{FF2B5EF4-FFF2-40B4-BE49-F238E27FC236}">
                <a16:creationId xmlns:a16="http://schemas.microsoft.com/office/drawing/2014/main" id="{D64E3CDA-7A1D-C2F4-6372-1AF8310A19D6}"/>
              </a:ext>
            </a:extLst>
          </p:cNvPr>
          <p:cNvSpPr txBox="1"/>
          <p:nvPr/>
        </p:nvSpPr>
        <p:spPr>
          <a:xfrm>
            <a:off x="7964800" y="4275985"/>
            <a:ext cx="136828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Calibri"/>
                <a:ea typeface="Calibri"/>
                <a:cs typeface="Calibri"/>
              </a:rPr>
              <a:t>Image: York Minster</a:t>
            </a:r>
            <a:endParaRPr lang="en-US" sz="1000">
              <a:latin typeface="Calibri"/>
              <a:ea typeface="Calibri"/>
              <a:cs typeface="Calibri"/>
            </a:endParaRPr>
          </a:p>
        </p:txBody>
      </p:sp>
    </p:spTree>
    <p:extLst>
      <p:ext uri="{BB962C8B-B14F-4D97-AF65-F5344CB8AC3E}">
        <p14:creationId xmlns:p14="http://schemas.microsoft.com/office/powerpoint/2010/main" val="3301266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8010B-C446-8C37-DBDB-CF2E0B6039E1}"/>
              </a:ext>
            </a:extLst>
          </p:cNvPr>
          <p:cNvSpPr>
            <a:spLocks noGrp="1"/>
          </p:cNvSpPr>
          <p:nvPr>
            <p:ph type="title"/>
          </p:nvPr>
        </p:nvSpPr>
        <p:spPr/>
        <p:txBody>
          <a:bodyPr/>
          <a:lstStyle/>
          <a:p>
            <a:r>
              <a:rPr lang="en-US" b="1">
                <a:solidFill>
                  <a:srgbClr val="002060"/>
                </a:solidFill>
                <a:ea typeface="Calibri"/>
                <a:cs typeface="Calibri"/>
              </a:rPr>
              <a:t>What is PBP about this?</a:t>
            </a:r>
            <a:endParaRPr lang="en-US" b="1">
              <a:ea typeface="Calibri"/>
              <a:cs typeface="Calibri"/>
            </a:endParaRPr>
          </a:p>
        </p:txBody>
      </p:sp>
      <p:sp>
        <p:nvSpPr>
          <p:cNvPr id="3" name="Content Placeholder 2">
            <a:extLst>
              <a:ext uri="{FF2B5EF4-FFF2-40B4-BE49-F238E27FC236}">
                <a16:creationId xmlns:a16="http://schemas.microsoft.com/office/drawing/2014/main" id="{74A770AA-F1C1-66FF-5AFB-7FE1302B9B4C}"/>
              </a:ext>
            </a:extLst>
          </p:cNvPr>
          <p:cNvSpPr>
            <a:spLocks noGrp="1"/>
          </p:cNvSpPr>
          <p:nvPr>
            <p:ph idx="1"/>
          </p:nvPr>
        </p:nvSpPr>
        <p:spPr>
          <a:xfrm>
            <a:off x="457200" y="1286414"/>
            <a:ext cx="8459539" cy="2920020"/>
          </a:xfrm>
        </p:spPr>
        <p:txBody>
          <a:bodyPr/>
          <a:lstStyle/>
          <a:p>
            <a:pPr marL="285750" indent="-285750"/>
            <a:r>
              <a:rPr lang="en-GB" sz="1800" b="1">
                <a:solidFill>
                  <a:srgbClr val="002060"/>
                </a:solidFill>
                <a:ea typeface="Calibri"/>
                <a:cs typeface="Calibri"/>
              </a:rPr>
              <a:t>Relevant: </a:t>
            </a:r>
            <a:r>
              <a:rPr lang="en-GB" sz="1800">
                <a:solidFill>
                  <a:srgbClr val="002060"/>
                </a:solidFill>
                <a:ea typeface="Calibri"/>
                <a:cs typeface="Calibri"/>
              </a:rPr>
              <a:t>builds on learning from the previous year</a:t>
            </a:r>
            <a:endParaRPr lang="en-US" sz="1400" i="1">
              <a:solidFill>
                <a:srgbClr val="002060"/>
              </a:solidFill>
              <a:ea typeface="Calibri"/>
              <a:cs typeface="Calibri"/>
            </a:endParaRPr>
          </a:p>
          <a:p>
            <a:pPr marL="256540" indent="-256540"/>
            <a:r>
              <a:rPr lang="en-GB" sz="1800" b="1">
                <a:solidFill>
                  <a:srgbClr val="002060"/>
                </a:solidFill>
                <a:ea typeface="Calibri"/>
                <a:cs typeface="Calibri"/>
              </a:rPr>
              <a:t>Tangible &amp; immediate: </a:t>
            </a:r>
            <a:r>
              <a:rPr lang="en-GB" sz="1800">
                <a:solidFill>
                  <a:srgbClr val="002060"/>
                </a:solidFill>
                <a:ea typeface="Calibri"/>
                <a:cs typeface="Calibri"/>
              </a:rPr>
              <a:t>imagine the streets we walk down every day</a:t>
            </a:r>
            <a:endParaRPr lang="en-GB" sz="1800">
              <a:ea typeface="Calibri"/>
              <a:cs typeface="Calibri"/>
            </a:endParaRPr>
          </a:p>
          <a:p>
            <a:pPr marL="256540" indent="-256540"/>
            <a:r>
              <a:rPr lang="en-GB" sz="1800" b="1">
                <a:solidFill>
                  <a:srgbClr val="002060"/>
                </a:solidFill>
                <a:ea typeface="Calibri"/>
                <a:cs typeface="Calibri"/>
              </a:rPr>
              <a:t>Inclusive:</a:t>
            </a:r>
            <a:r>
              <a:rPr lang="en-GB" sz="1800">
                <a:solidFill>
                  <a:srgbClr val="002060"/>
                </a:solidFill>
                <a:ea typeface="Calibri"/>
                <a:cs typeface="Calibri"/>
              </a:rPr>
              <a:t> starts with what the learners already know</a:t>
            </a:r>
            <a:endParaRPr lang="en-GB" sz="800">
              <a:solidFill>
                <a:srgbClr val="000000"/>
              </a:solidFill>
              <a:ea typeface="Calibri"/>
              <a:cs typeface="Calibri"/>
            </a:endParaRPr>
          </a:p>
          <a:p>
            <a:pPr marL="256540" indent="-256540"/>
            <a:r>
              <a:rPr lang="en-GB" sz="1800" b="1">
                <a:solidFill>
                  <a:srgbClr val="002060"/>
                </a:solidFill>
                <a:ea typeface="Calibri"/>
                <a:cs typeface="Calibri"/>
              </a:rPr>
              <a:t>Enriching:</a:t>
            </a:r>
            <a:r>
              <a:rPr lang="en-GB" sz="1800">
                <a:solidFill>
                  <a:srgbClr val="002060"/>
                </a:solidFill>
                <a:ea typeface="Calibri"/>
                <a:cs typeface="Calibri"/>
              </a:rPr>
              <a:t> creative application of knowledge, critical thinking through enquiry, epistemic emotions</a:t>
            </a:r>
            <a:endParaRPr lang="en-US" sz="1800">
              <a:solidFill>
                <a:srgbClr val="002060"/>
              </a:solidFill>
              <a:ea typeface="Calibri"/>
              <a:cs typeface="Calibri"/>
            </a:endParaRPr>
          </a:p>
          <a:p>
            <a:pPr marL="256540" indent="-256540"/>
            <a:r>
              <a:rPr lang="en-GB" sz="1800" b="1">
                <a:solidFill>
                  <a:srgbClr val="002060"/>
                </a:solidFill>
                <a:ea typeface="Calibri"/>
                <a:cs typeface="Calibri"/>
              </a:rPr>
              <a:t>Connected beyond the local:</a:t>
            </a:r>
            <a:r>
              <a:rPr lang="en-GB" sz="1800">
                <a:solidFill>
                  <a:srgbClr val="002060"/>
                </a:solidFill>
                <a:ea typeface="Calibri"/>
                <a:cs typeface="Calibri"/>
              </a:rPr>
              <a:t> the place and its place in history</a:t>
            </a:r>
            <a:endParaRPr lang="en-GB" sz="1800">
              <a:ea typeface="Calibri"/>
              <a:cs typeface="Calibri"/>
            </a:endParaRPr>
          </a:p>
          <a:p>
            <a:pPr marL="256540" indent="-256540"/>
            <a:r>
              <a:rPr lang="en-GB" sz="1800">
                <a:solidFill>
                  <a:srgbClr val="002060"/>
                </a:solidFill>
                <a:ea typeface="Calibri"/>
                <a:cs typeface="Calibri"/>
              </a:rPr>
              <a:t>Continues to build sense of </a:t>
            </a:r>
            <a:r>
              <a:rPr lang="en-GB" sz="1800" b="1">
                <a:solidFill>
                  <a:srgbClr val="002060"/>
                </a:solidFill>
                <a:ea typeface="Calibri"/>
                <a:cs typeface="Calibri"/>
              </a:rPr>
              <a:t>belonging </a:t>
            </a:r>
            <a:r>
              <a:rPr lang="en-GB" sz="1800">
                <a:solidFill>
                  <a:srgbClr val="002060"/>
                </a:solidFill>
                <a:ea typeface="Calibri"/>
                <a:cs typeface="Calibri"/>
              </a:rPr>
              <a:t>and identity in place</a:t>
            </a:r>
          </a:p>
          <a:p>
            <a:pPr marL="0" indent="0">
              <a:buNone/>
            </a:pPr>
            <a:endParaRPr lang="en-GB" sz="1800">
              <a:solidFill>
                <a:srgbClr val="002060"/>
              </a:solidFill>
              <a:ea typeface="Calibri"/>
              <a:cs typeface="Calibri"/>
            </a:endParaRPr>
          </a:p>
        </p:txBody>
      </p:sp>
    </p:spTree>
    <p:extLst>
      <p:ext uri="{BB962C8B-B14F-4D97-AF65-F5344CB8AC3E}">
        <p14:creationId xmlns:p14="http://schemas.microsoft.com/office/powerpoint/2010/main" val="344594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866687-7A76-39F9-C114-2F88738B0DF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8D6D66-FDC5-A5D5-7FA1-A2534951298E}"/>
              </a:ext>
            </a:extLst>
          </p:cNvPr>
          <p:cNvSpPr>
            <a:spLocks noGrp="1"/>
          </p:cNvSpPr>
          <p:nvPr>
            <p:ph idx="1"/>
          </p:nvPr>
        </p:nvSpPr>
        <p:spPr>
          <a:xfrm>
            <a:off x="5810446" y="123479"/>
            <a:ext cx="3442074" cy="3096344"/>
          </a:xfrm>
        </p:spPr>
        <p:txBody>
          <a:bodyPr anchor="t">
            <a:normAutofit/>
          </a:bodyPr>
          <a:lstStyle/>
          <a:p>
            <a:endParaRPr lang="en-US" sz="2000">
              <a:solidFill>
                <a:srgbClr val="002060"/>
              </a:solidFill>
            </a:endParaRPr>
          </a:p>
          <a:p>
            <a:endParaRPr lang="en-GB" sz="1500"/>
          </a:p>
        </p:txBody>
      </p:sp>
      <p:grpSp>
        <p:nvGrpSpPr>
          <p:cNvPr id="37" name="Group 36">
            <a:extLst>
              <a:ext uri="{FF2B5EF4-FFF2-40B4-BE49-F238E27FC236}">
                <a16:creationId xmlns:a16="http://schemas.microsoft.com/office/drawing/2014/main" id="{7ECE392F-F4B2-47BA-8266-1082529EE1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5053149"/>
            <a:ext cx="9144000" cy="92524"/>
            <a:chOff x="1" y="6737460"/>
            <a:chExt cx="12192000" cy="123364"/>
          </a:xfrm>
        </p:grpSpPr>
        <p:sp>
          <p:nvSpPr>
            <p:cNvPr id="12" name="Rectangle 11">
              <a:extLst>
                <a:ext uri="{FF2B5EF4-FFF2-40B4-BE49-F238E27FC236}">
                  <a16:creationId xmlns:a16="http://schemas.microsoft.com/office/drawing/2014/main" id="{C3DD9B83-2CB1-C946-7971-6E2641A469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509AECD-A0A1-1079-F039-90D63BB87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CC307426-A3FF-B46F-E557-9418DA19FC84}"/>
              </a:ext>
            </a:extLst>
          </p:cNvPr>
          <p:cNvSpPr txBox="1"/>
          <p:nvPr/>
        </p:nvSpPr>
        <p:spPr>
          <a:xfrm>
            <a:off x="3779255" y="1287411"/>
            <a:ext cx="5108419" cy="2554545"/>
          </a:xfrm>
          <a:prstGeom prst="rect">
            <a:avLst/>
          </a:prstGeom>
          <a:noFill/>
        </p:spPr>
        <p:txBody>
          <a:bodyPr wrap="square" lIns="91440" tIns="45720" rIns="91440" bIns="45720" anchor="t">
            <a:spAutoFit/>
          </a:bodyPr>
          <a:lstStyle/>
          <a:p>
            <a:pPr marL="342900" indent="-342900">
              <a:buFont typeface="Arial"/>
              <a:buChar char="•"/>
            </a:pPr>
            <a:r>
              <a:rPr lang="en-GB" sz="2000">
                <a:solidFill>
                  <a:srgbClr val="002060"/>
                </a:solidFill>
                <a:latin typeface="+mn-lt"/>
                <a:ea typeface="Calibri"/>
                <a:cs typeface="Calibri"/>
              </a:rPr>
              <a:t>Elective module – </a:t>
            </a:r>
            <a:r>
              <a:rPr lang="en-GB" sz="2000" b="1">
                <a:solidFill>
                  <a:srgbClr val="002060"/>
                </a:solidFill>
                <a:latin typeface="+mn-lt"/>
                <a:ea typeface="Calibri"/>
                <a:cs typeface="Calibri"/>
              </a:rPr>
              <a:t>Outdoor Learning</a:t>
            </a:r>
            <a:endParaRPr lang="en-US" b="1"/>
          </a:p>
          <a:p>
            <a:pPr marL="342900" indent="-342900">
              <a:buFont typeface="Arial"/>
              <a:buChar char="•"/>
            </a:pPr>
            <a:r>
              <a:rPr lang="en-GB" sz="2000" b="1">
                <a:solidFill>
                  <a:srgbClr val="002060"/>
                </a:solidFill>
                <a:latin typeface="Calibri"/>
                <a:ea typeface="Calibri"/>
                <a:cs typeface="Calibri"/>
              </a:rPr>
              <a:t>Roman trail</a:t>
            </a:r>
          </a:p>
          <a:p>
            <a:pPr marL="342900" indent="-342900">
              <a:buFont typeface="Arial"/>
              <a:buChar char="•"/>
            </a:pPr>
            <a:r>
              <a:rPr lang="en-GB" sz="2000" b="1">
                <a:solidFill>
                  <a:srgbClr val="002060"/>
                </a:solidFill>
                <a:latin typeface="Calibri"/>
                <a:ea typeface="Calibri"/>
                <a:cs typeface="Calibri"/>
              </a:rPr>
              <a:t>Visit key Roman sites</a:t>
            </a:r>
            <a:r>
              <a:rPr lang="en-GB" sz="2000">
                <a:solidFill>
                  <a:srgbClr val="002060"/>
                </a:solidFill>
                <a:latin typeface="Calibri"/>
                <a:ea typeface="Calibri"/>
                <a:cs typeface="Calibri"/>
              </a:rPr>
              <a:t> in</a:t>
            </a:r>
            <a:r>
              <a:rPr lang="en-GB" sz="2000" b="1">
                <a:solidFill>
                  <a:srgbClr val="002060"/>
                </a:solidFill>
                <a:latin typeface="Calibri"/>
                <a:ea typeface="Calibri"/>
                <a:cs typeface="Calibri"/>
              </a:rPr>
              <a:t> York</a:t>
            </a:r>
            <a:endParaRPr lang="en-GB" b="1"/>
          </a:p>
          <a:p>
            <a:pPr marL="342900" indent="-342900">
              <a:buFont typeface="Arial"/>
              <a:buChar char="•"/>
            </a:pPr>
            <a:r>
              <a:rPr lang="en-GB" sz="2000" b="1">
                <a:solidFill>
                  <a:srgbClr val="002060"/>
                </a:solidFill>
                <a:latin typeface="Calibri"/>
                <a:ea typeface="Calibri"/>
                <a:cs typeface="Calibri"/>
              </a:rPr>
              <a:t>Groups plan and deliver</a:t>
            </a:r>
            <a:r>
              <a:rPr lang="en-GB" sz="2000">
                <a:solidFill>
                  <a:srgbClr val="002060"/>
                </a:solidFill>
                <a:latin typeface="Calibri"/>
                <a:ea typeface="Calibri"/>
                <a:cs typeface="Calibri"/>
              </a:rPr>
              <a:t> PBP historical  activity  </a:t>
            </a:r>
          </a:p>
          <a:p>
            <a:pPr marL="342900" indent="-342900">
              <a:buFont typeface="Arial"/>
              <a:buChar char="•"/>
            </a:pPr>
            <a:r>
              <a:rPr lang="en-GB" sz="2000">
                <a:solidFill>
                  <a:srgbClr val="002060"/>
                </a:solidFill>
                <a:latin typeface="Calibri"/>
                <a:ea typeface="Calibri"/>
                <a:cs typeface="Calibri"/>
              </a:rPr>
              <a:t>Focus: </a:t>
            </a:r>
            <a:r>
              <a:rPr lang="en-GB" sz="2000" b="1">
                <a:solidFill>
                  <a:srgbClr val="002060"/>
                </a:solidFill>
                <a:latin typeface="Calibri"/>
                <a:ea typeface="Calibri"/>
                <a:cs typeface="Calibri"/>
              </a:rPr>
              <a:t>significance of place</a:t>
            </a:r>
            <a:r>
              <a:rPr lang="en-GB" sz="2000">
                <a:solidFill>
                  <a:srgbClr val="002060"/>
                </a:solidFill>
                <a:latin typeface="Calibri"/>
                <a:ea typeface="Calibri"/>
                <a:cs typeface="Calibri"/>
              </a:rPr>
              <a:t>, </a:t>
            </a:r>
            <a:r>
              <a:rPr lang="en-GB" sz="2000" b="1">
                <a:solidFill>
                  <a:srgbClr val="002060"/>
                </a:solidFill>
                <a:latin typeface="Calibri"/>
                <a:ea typeface="Calibri"/>
                <a:cs typeface="Calibri"/>
              </a:rPr>
              <a:t>experiential learning</a:t>
            </a:r>
            <a:r>
              <a:rPr lang="en-GB" sz="2000">
                <a:solidFill>
                  <a:srgbClr val="002060"/>
                </a:solidFill>
                <a:latin typeface="Calibri"/>
                <a:ea typeface="Calibri"/>
                <a:cs typeface="Calibri"/>
              </a:rPr>
              <a:t>, </a:t>
            </a:r>
            <a:r>
              <a:rPr lang="en-GB" sz="2000" b="1">
                <a:solidFill>
                  <a:srgbClr val="002060"/>
                </a:solidFill>
                <a:latin typeface="Calibri"/>
                <a:ea typeface="Calibri"/>
                <a:cs typeface="Calibri"/>
              </a:rPr>
              <a:t>developing key concepts</a:t>
            </a:r>
          </a:p>
          <a:p>
            <a:endParaRPr lang="en-GB" sz="2000" b="1">
              <a:solidFill>
                <a:srgbClr val="002060"/>
              </a:solidFill>
              <a:latin typeface="Calibri"/>
              <a:ea typeface="Calibri"/>
              <a:cs typeface="Calibri"/>
            </a:endParaRPr>
          </a:p>
        </p:txBody>
      </p:sp>
      <p:pic>
        <p:nvPicPr>
          <p:cNvPr id="16" name="Picture 15">
            <a:extLst>
              <a:ext uri="{FF2B5EF4-FFF2-40B4-BE49-F238E27FC236}">
                <a16:creationId xmlns:a16="http://schemas.microsoft.com/office/drawing/2014/main" id="{3214D805-52AF-9424-9786-04601D859F42}"/>
              </a:ext>
            </a:extLst>
          </p:cNvPr>
          <p:cNvPicPr>
            <a:picLocks noChangeAspect="1"/>
          </p:cNvPicPr>
          <p:nvPr/>
        </p:nvPicPr>
        <p:blipFill>
          <a:blip r:embed="rId3"/>
          <a:stretch>
            <a:fillRect/>
          </a:stretch>
        </p:blipFill>
        <p:spPr>
          <a:xfrm>
            <a:off x="-4570" y="4517848"/>
            <a:ext cx="9144000" cy="625642"/>
          </a:xfrm>
          <a:prstGeom prst="rect">
            <a:avLst/>
          </a:prstGeom>
        </p:spPr>
      </p:pic>
      <p:pic>
        <p:nvPicPr>
          <p:cNvPr id="25" name="Picture 24">
            <a:extLst>
              <a:ext uri="{FF2B5EF4-FFF2-40B4-BE49-F238E27FC236}">
                <a16:creationId xmlns:a16="http://schemas.microsoft.com/office/drawing/2014/main" id="{EA1DDA8C-4F5D-E399-3991-249B588F8A91}"/>
              </a:ext>
            </a:extLst>
          </p:cNvPr>
          <p:cNvPicPr>
            <a:picLocks noChangeAspect="1"/>
          </p:cNvPicPr>
          <p:nvPr/>
        </p:nvPicPr>
        <p:blipFill>
          <a:blip r:embed="rId4"/>
          <a:stretch>
            <a:fillRect/>
          </a:stretch>
        </p:blipFill>
        <p:spPr>
          <a:xfrm>
            <a:off x="168860" y="123479"/>
            <a:ext cx="3253294" cy="4309558"/>
          </a:xfrm>
          <a:prstGeom prst="rect">
            <a:avLst/>
          </a:prstGeom>
        </p:spPr>
      </p:pic>
      <p:sp>
        <p:nvSpPr>
          <p:cNvPr id="5" name="Title 1">
            <a:extLst>
              <a:ext uri="{FF2B5EF4-FFF2-40B4-BE49-F238E27FC236}">
                <a16:creationId xmlns:a16="http://schemas.microsoft.com/office/drawing/2014/main" id="{A3777765-7C5D-AE7F-C3EA-F0334EB7F1C4}"/>
              </a:ext>
            </a:extLst>
          </p:cNvPr>
          <p:cNvSpPr txBox="1">
            <a:spLocks/>
          </p:cNvSpPr>
          <p:nvPr/>
        </p:nvSpPr>
        <p:spPr bwMode="auto">
          <a:xfrm>
            <a:off x="3853997" y="1102"/>
            <a:ext cx="4958265" cy="82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892" algn="ctr" rtl="0" fontAlgn="base">
              <a:spcBef>
                <a:spcPct val="0"/>
              </a:spcBef>
              <a:spcAft>
                <a:spcPct val="0"/>
              </a:spcAft>
              <a:defRPr sz="3300">
                <a:solidFill>
                  <a:schemeClr val="tx1"/>
                </a:solidFill>
                <a:latin typeface="Calibri" pitchFamily="34" charset="0"/>
              </a:defRPr>
            </a:lvl6pPr>
            <a:lvl7pPr marL="685783" algn="ctr" rtl="0" fontAlgn="base">
              <a:spcBef>
                <a:spcPct val="0"/>
              </a:spcBef>
              <a:spcAft>
                <a:spcPct val="0"/>
              </a:spcAft>
              <a:defRPr sz="3300">
                <a:solidFill>
                  <a:schemeClr val="tx1"/>
                </a:solidFill>
                <a:latin typeface="Calibri" pitchFamily="34" charset="0"/>
              </a:defRPr>
            </a:lvl7pPr>
            <a:lvl8pPr marL="1028675" algn="ctr" rtl="0" fontAlgn="base">
              <a:spcBef>
                <a:spcPct val="0"/>
              </a:spcBef>
              <a:spcAft>
                <a:spcPct val="0"/>
              </a:spcAft>
              <a:defRPr sz="3300">
                <a:solidFill>
                  <a:schemeClr val="tx1"/>
                </a:solidFill>
                <a:latin typeface="Calibri" pitchFamily="34" charset="0"/>
              </a:defRPr>
            </a:lvl8pPr>
            <a:lvl9pPr marL="1371566" algn="ctr" rtl="0" fontAlgn="base">
              <a:spcBef>
                <a:spcPct val="0"/>
              </a:spcBef>
              <a:spcAft>
                <a:spcPct val="0"/>
              </a:spcAft>
              <a:defRPr sz="3300">
                <a:solidFill>
                  <a:schemeClr val="tx1"/>
                </a:solidFill>
                <a:latin typeface="Calibri" pitchFamily="34" charset="0"/>
              </a:defRPr>
            </a:lvl9pPr>
          </a:lstStyle>
          <a:p>
            <a:r>
              <a:rPr lang="en-GB" sz="2000" b="1">
                <a:solidFill>
                  <a:srgbClr val="002060"/>
                </a:solidFill>
              </a:rPr>
              <a:t>Pedagogical Content knowledge through PBP</a:t>
            </a:r>
          </a:p>
        </p:txBody>
      </p:sp>
      <p:sp>
        <p:nvSpPr>
          <p:cNvPr id="8" name="TextBox 7">
            <a:extLst>
              <a:ext uri="{FF2B5EF4-FFF2-40B4-BE49-F238E27FC236}">
                <a16:creationId xmlns:a16="http://schemas.microsoft.com/office/drawing/2014/main" id="{FCF8D8FB-14E4-B6AB-7C45-B92F102561A0}"/>
              </a:ext>
            </a:extLst>
          </p:cNvPr>
          <p:cNvSpPr txBox="1"/>
          <p:nvPr/>
        </p:nvSpPr>
        <p:spPr>
          <a:xfrm>
            <a:off x="7772400" y="4158049"/>
            <a:ext cx="27432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2060"/>
                </a:solidFill>
                <a:latin typeface="Calibri"/>
                <a:ea typeface="Calibri"/>
                <a:cs typeface="Calibri"/>
              </a:rPr>
              <a:t>Image: Paul Jewell</a:t>
            </a:r>
          </a:p>
          <a:p>
            <a:endParaRPr lang="en-US">
              <a:solidFill>
                <a:srgbClr val="FFFFFF"/>
              </a:solidFill>
              <a:latin typeface="Proxima Nova"/>
            </a:endParaRPr>
          </a:p>
        </p:txBody>
      </p:sp>
    </p:spTree>
    <p:extLst>
      <p:ext uri="{BB962C8B-B14F-4D97-AF65-F5344CB8AC3E}">
        <p14:creationId xmlns:p14="http://schemas.microsoft.com/office/powerpoint/2010/main" val="371176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11E38-ADA8-BB73-1695-4319C7C47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32E1B9-DAE7-FBC8-B3FB-A576FB688D42}"/>
              </a:ext>
            </a:extLst>
          </p:cNvPr>
          <p:cNvSpPr>
            <a:spLocks noGrp="1"/>
          </p:cNvSpPr>
          <p:nvPr>
            <p:ph type="title"/>
          </p:nvPr>
        </p:nvSpPr>
        <p:spPr/>
        <p:txBody>
          <a:bodyPr/>
          <a:lstStyle/>
          <a:p>
            <a:r>
              <a:rPr lang="en-US" b="1">
                <a:solidFill>
                  <a:srgbClr val="002060"/>
                </a:solidFill>
                <a:ea typeface="Calibri"/>
                <a:cs typeface="Calibri"/>
              </a:rPr>
              <a:t>Roman Microteach Examples</a:t>
            </a:r>
            <a:endParaRPr lang="en-US" b="1">
              <a:solidFill>
                <a:srgbClr val="002060"/>
              </a:solidFill>
            </a:endParaRPr>
          </a:p>
        </p:txBody>
      </p:sp>
      <p:pic>
        <p:nvPicPr>
          <p:cNvPr id="4" name="Content Placeholder 3" descr="YORK, UK - MARCH 30: Ruins of the Multangular Tower, the last surviving of eight similar towers that formed Roman York's stone defenses in the fourth century. March 30, 2013 in York.">
            <a:extLst>
              <a:ext uri="{FF2B5EF4-FFF2-40B4-BE49-F238E27FC236}">
                <a16:creationId xmlns:a16="http://schemas.microsoft.com/office/drawing/2014/main" id="{5BE8D79D-C712-C1BB-942F-5D47BB390728}"/>
              </a:ext>
            </a:extLst>
          </p:cNvPr>
          <p:cNvPicPr>
            <a:picLocks noGrp="1" noChangeAspect="1"/>
          </p:cNvPicPr>
          <p:nvPr>
            <p:ph idx="1"/>
          </p:nvPr>
        </p:nvPicPr>
        <p:blipFill>
          <a:blip r:embed="rId2"/>
          <a:stretch>
            <a:fillRect/>
          </a:stretch>
        </p:blipFill>
        <p:spPr>
          <a:xfrm>
            <a:off x="322429" y="1286415"/>
            <a:ext cx="3927142" cy="2564180"/>
          </a:xfrm>
        </p:spPr>
      </p:pic>
      <p:sp>
        <p:nvSpPr>
          <p:cNvPr id="5" name="TextBox 4">
            <a:extLst>
              <a:ext uri="{FF2B5EF4-FFF2-40B4-BE49-F238E27FC236}">
                <a16:creationId xmlns:a16="http://schemas.microsoft.com/office/drawing/2014/main" id="{9C5201E0-1553-D832-D72E-9C8311FF74EC}"/>
              </a:ext>
            </a:extLst>
          </p:cNvPr>
          <p:cNvSpPr txBox="1"/>
          <p:nvPr/>
        </p:nvSpPr>
        <p:spPr>
          <a:xfrm>
            <a:off x="4564486" y="1291565"/>
            <a:ext cx="4430372" cy="193899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sz="2000">
              <a:solidFill>
                <a:srgbClr val="002060"/>
              </a:solidFill>
              <a:latin typeface="Calibri"/>
              <a:ea typeface="Calibri"/>
              <a:cs typeface="Calibri"/>
            </a:endParaRPr>
          </a:p>
          <a:p>
            <a:pPr marL="285750" indent="-285750">
              <a:buFont typeface="Arial"/>
              <a:buChar char="•"/>
            </a:pPr>
            <a:r>
              <a:rPr lang="en-US" sz="2000">
                <a:solidFill>
                  <a:srgbClr val="002060"/>
                </a:solidFill>
                <a:latin typeface="Calibri"/>
                <a:ea typeface="Calibri"/>
                <a:cs typeface="Calibri"/>
              </a:rPr>
              <a:t>Acting out Roman army 'drills' in the shadow of the multangular tower</a:t>
            </a:r>
          </a:p>
          <a:p>
            <a:pPr marL="285750" indent="-285750">
              <a:buFont typeface="Arial"/>
              <a:buChar char="•"/>
            </a:pPr>
            <a:endParaRPr lang="en-US" sz="2000">
              <a:solidFill>
                <a:srgbClr val="002060"/>
              </a:solidFill>
              <a:latin typeface="Calibri"/>
              <a:ea typeface="Calibri"/>
              <a:cs typeface="Calibri"/>
            </a:endParaRPr>
          </a:p>
          <a:p>
            <a:pPr marL="285750" indent="-285750">
              <a:buFont typeface="Arial"/>
              <a:buChar char="•"/>
            </a:pPr>
            <a:r>
              <a:rPr lang="en-US" sz="2000">
                <a:solidFill>
                  <a:srgbClr val="002060"/>
                </a:solidFill>
                <a:latin typeface="Calibri"/>
                <a:ea typeface="Calibri"/>
                <a:cs typeface="Calibri"/>
              </a:rPr>
              <a:t>Creating mini Roman soldiers using natural materials</a:t>
            </a:r>
          </a:p>
        </p:txBody>
      </p:sp>
      <p:sp>
        <p:nvSpPr>
          <p:cNvPr id="7" name="TextBox 6">
            <a:extLst>
              <a:ext uri="{FF2B5EF4-FFF2-40B4-BE49-F238E27FC236}">
                <a16:creationId xmlns:a16="http://schemas.microsoft.com/office/drawing/2014/main" id="{3C99FA4B-42B9-8A1E-9C67-E8F9B75172A3}"/>
              </a:ext>
            </a:extLst>
          </p:cNvPr>
          <p:cNvSpPr txBox="1"/>
          <p:nvPr/>
        </p:nvSpPr>
        <p:spPr>
          <a:xfrm>
            <a:off x="7770706" y="4114240"/>
            <a:ext cx="136828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Calibri"/>
                <a:ea typeface="Calibri"/>
                <a:cs typeface="Calibri"/>
              </a:rPr>
              <a:t>Image: Insight Guides</a:t>
            </a:r>
            <a:endParaRPr lang="en-US" sz="1000">
              <a:latin typeface="Calibri"/>
              <a:ea typeface="Calibri"/>
              <a:cs typeface="Calibri"/>
            </a:endParaRPr>
          </a:p>
        </p:txBody>
      </p:sp>
    </p:spTree>
    <p:extLst>
      <p:ext uri="{BB962C8B-B14F-4D97-AF65-F5344CB8AC3E}">
        <p14:creationId xmlns:p14="http://schemas.microsoft.com/office/powerpoint/2010/main" val="2568079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21B735-3350-2EB2-5627-24FCDEE1AF3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F3D5E14-A7E1-CB5C-163A-386095D2F4C1}"/>
              </a:ext>
            </a:extLst>
          </p:cNvPr>
          <p:cNvSpPr txBox="1">
            <a:spLocks/>
          </p:cNvSpPr>
          <p:nvPr/>
        </p:nvSpPr>
        <p:spPr bwMode="auto">
          <a:xfrm>
            <a:off x="5562011" y="81590"/>
            <a:ext cx="3324040" cy="120443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b" anchorCtr="0" compatLnSpc="1">
            <a:prstTxWarp prst="textNoShape">
              <a:avLst/>
            </a:prstTxWarp>
            <a:normAutofit/>
          </a:bodyPr>
          <a:lst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892" algn="ctr" rtl="0" fontAlgn="base">
              <a:spcBef>
                <a:spcPct val="0"/>
              </a:spcBef>
              <a:spcAft>
                <a:spcPct val="0"/>
              </a:spcAft>
              <a:defRPr sz="3300">
                <a:solidFill>
                  <a:schemeClr val="tx1"/>
                </a:solidFill>
                <a:latin typeface="Calibri" pitchFamily="34" charset="0"/>
              </a:defRPr>
            </a:lvl6pPr>
            <a:lvl7pPr marL="685783" algn="ctr" rtl="0" fontAlgn="base">
              <a:spcBef>
                <a:spcPct val="0"/>
              </a:spcBef>
              <a:spcAft>
                <a:spcPct val="0"/>
              </a:spcAft>
              <a:defRPr sz="3300">
                <a:solidFill>
                  <a:schemeClr val="tx1"/>
                </a:solidFill>
                <a:latin typeface="Calibri" pitchFamily="34" charset="0"/>
              </a:defRPr>
            </a:lvl7pPr>
            <a:lvl8pPr marL="1028675" algn="ctr" rtl="0" fontAlgn="base">
              <a:spcBef>
                <a:spcPct val="0"/>
              </a:spcBef>
              <a:spcAft>
                <a:spcPct val="0"/>
              </a:spcAft>
              <a:defRPr sz="3300">
                <a:solidFill>
                  <a:schemeClr val="tx1"/>
                </a:solidFill>
                <a:latin typeface="Calibri" pitchFamily="34" charset="0"/>
              </a:defRPr>
            </a:lvl8pPr>
            <a:lvl9pPr marL="1371566" algn="ctr" rtl="0" fontAlgn="base">
              <a:spcBef>
                <a:spcPct val="0"/>
              </a:spcBef>
              <a:spcAft>
                <a:spcPct val="0"/>
              </a:spcAft>
              <a:defRPr sz="3300">
                <a:solidFill>
                  <a:schemeClr val="tx1"/>
                </a:solidFill>
                <a:latin typeface="Calibri" pitchFamily="34" charset="0"/>
              </a:defRPr>
            </a:lvl9pPr>
          </a:lstStyle>
          <a:p>
            <a:pPr eaLnBrk="1" hangingPunct="1">
              <a:lnSpc>
                <a:spcPct val="90000"/>
              </a:lnSpc>
              <a:spcAft>
                <a:spcPts val="600"/>
              </a:spcAft>
            </a:pPr>
            <a:r>
              <a:rPr lang="en-US" sz="2400" b="1" kern="1200">
                <a:latin typeface="+mj-lt"/>
                <a:ea typeface="+mj-ea"/>
                <a:cs typeface="+mj-cs"/>
              </a:rPr>
              <a:t> </a:t>
            </a:r>
            <a:r>
              <a:rPr lang="en-US" sz="2400" b="1">
                <a:solidFill>
                  <a:srgbClr val="002060"/>
                </a:solidFill>
              </a:rPr>
              <a:t>What is PBP about the Roman</a:t>
            </a:r>
            <a:r>
              <a:rPr lang="en-US" sz="2400" b="1" kern="1200">
                <a:solidFill>
                  <a:srgbClr val="002060"/>
                </a:solidFill>
                <a:latin typeface="+mj-lt"/>
                <a:ea typeface="+mj-ea"/>
                <a:cs typeface="+mj-cs"/>
              </a:rPr>
              <a:t> Trail</a:t>
            </a:r>
            <a:r>
              <a:rPr lang="en-US" sz="2400" b="1">
                <a:solidFill>
                  <a:srgbClr val="002060"/>
                </a:solidFill>
              </a:rPr>
              <a:t>? </a:t>
            </a:r>
            <a:endParaRPr lang="en-US" sz="2400" kern="1200">
              <a:solidFill>
                <a:srgbClr val="002060"/>
              </a:solidFill>
              <a:latin typeface="+mj-lt"/>
              <a:ea typeface="Calibri"/>
              <a:cs typeface="Calibri"/>
            </a:endParaRPr>
          </a:p>
        </p:txBody>
      </p:sp>
      <p:pic>
        <p:nvPicPr>
          <p:cNvPr id="2" name="Picture 1" descr="A tree in front of a building&#10;&#10;AI-generated content may be incorrect.">
            <a:extLst>
              <a:ext uri="{FF2B5EF4-FFF2-40B4-BE49-F238E27FC236}">
                <a16:creationId xmlns:a16="http://schemas.microsoft.com/office/drawing/2014/main" id="{55203D19-9C42-F610-47AB-A522F1E29172}"/>
              </a:ext>
            </a:extLst>
          </p:cNvPr>
          <p:cNvPicPr>
            <a:picLocks noChangeAspect="1"/>
          </p:cNvPicPr>
          <p:nvPr/>
        </p:nvPicPr>
        <p:blipFill>
          <a:blip r:embed="rId3"/>
          <a:srcRect r="5024" b="1"/>
          <a:stretch/>
        </p:blipFill>
        <p:spPr>
          <a:xfrm>
            <a:off x="590335" y="570691"/>
            <a:ext cx="4837162" cy="3819738"/>
          </a:xfrm>
          <a:prstGeom prst="rect">
            <a:avLst/>
          </a:prstGeom>
        </p:spPr>
      </p:pic>
      <p:sp>
        <p:nvSpPr>
          <p:cNvPr id="3" name="Content Placeholder 2">
            <a:extLst>
              <a:ext uri="{FF2B5EF4-FFF2-40B4-BE49-F238E27FC236}">
                <a16:creationId xmlns:a16="http://schemas.microsoft.com/office/drawing/2014/main" id="{E3F328F8-D1A0-8270-5D64-0596813CA731}"/>
              </a:ext>
            </a:extLst>
          </p:cNvPr>
          <p:cNvSpPr>
            <a:spLocks noGrp="1"/>
          </p:cNvSpPr>
          <p:nvPr>
            <p:ph idx="1"/>
          </p:nvPr>
        </p:nvSpPr>
        <p:spPr>
          <a:xfrm>
            <a:off x="5566091" y="1900107"/>
            <a:ext cx="3790333" cy="2564308"/>
          </a:xfrm>
        </p:spPr>
        <p:txBody>
          <a:bodyPr vert="horz" lIns="91440" tIns="45720" rIns="91440" bIns="45720" numCol="1" rtlCol="0" anchor="t" anchorCtr="0" compatLnSpc="1">
            <a:prstTxWarp prst="textNoShape">
              <a:avLst/>
            </a:prstTxWarp>
            <a:normAutofit/>
          </a:bodyPr>
          <a:lstStyle/>
          <a:p>
            <a:pPr marL="256540" indent="-228600" eaLnBrk="1" fontAlgn="base" hangingPunct="1">
              <a:lnSpc>
                <a:spcPct val="90000"/>
              </a:lnSpc>
            </a:pPr>
            <a:r>
              <a:rPr lang="en-US" sz="1800">
                <a:solidFill>
                  <a:srgbClr val="002060"/>
                </a:solidFill>
              </a:rPr>
              <a:t>Explore the local environment </a:t>
            </a:r>
            <a:endParaRPr lang="en-US" sz="1800">
              <a:solidFill>
                <a:srgbClr val="002060"/>
              </a:solidFill>
              <a:ea typeface="Calibri"/>
              <a:cs typeface="Calibri"/>
            </a:endParaRPr>
          </a:p>
          <a:p>
            <a:pPr marL="256540" indent="-228600" eaLnBrk="1" fontAlgn="base" hangingPunct="1">
              <a:lnSpc>
                <a:spcPct val="90000"/>
              </a:lnSpc>
            </a:pPr>
            <a:r>
              <a:rPr lang="en-US" sz="1800">
                <a:solidFill>
                  <a:srgbClr val="002060"/>
                </a:solidFill>
              </a:rPr>
              <a:t>Tangible and immediate</a:t>
            </a:r>
            <a:endParaRPr lang="en-US" sz="1800">
              <a:solidFill>
                <a:srgbClr val="002060"/>
              </a:solidFill>
              <a:ea typeface="Calibri"/>
              <a:cs typeface="Calibri"/>
            </a:endParaRPr>
          </a:p>
          <a:p>
            <a:pPr marL="256540" indent="-228600" eaLnBrk="1" fontAlgn="base" hangingPunct="1">
              <a:lnSpc>
                <a:spcPct val="90000"/>
              </a:lnSpc>
            </a:pPr>
            <a:r>
              <a:rPr lang="en-US" sz="1800">
                <a:solidFill>
                  <a:srgbClr val="002060"/>
                </a:solidFill>
              </a:rPr>
              <a:t>First-hand, experiential, learning</a:t>
            </a:r>
            <a:endParaRPr lang="en-US" sz="1800">
              <a:solidFill>
                <a:srgbClr val="002060"/>
              </a:solidFill>
              <a:ea typeface="Calibri"/>
              <a:cs typeface="Calibri"/>
            </a:endParaRPr>
          </a:p>
          <a:p>
            <a:pPr marL="256540" indent="-228600" eaLnBrk="1" fontAlgn="base" hangingPunct="1">
              <a:lnSpc>
                <a:spcPct val="90000"/>
              </a:lnSpc>
            </a:pPr>
            <a:r>
              <a:rPr lang="en-US" sz="1800">
                <a:solidFill>
                  <a:srgbClr val="002060"/>
                </a:solidFill>
              </a:rPr>
              <a:t>Sense of place &amp; belonging </a:t>
            </a:r>
            <a:endParaRPr lang="en-US" sz="1800">
              <a:solidFill>
                <a:srgbClr val="002060"/>
              </a:solidFill>
              <a:ea typeface="Calibri"/>
              <a:cs typeface="Calibri"/>
            </a:endParaRPr>
          </a:p>
          <a:p>
            <a:pPr marL="256540" indent="-228600" eaLnBrk="1" hangingPunct="1">
              <a:lnSpc>
                <a:spcPct val="90000"/>
              </a:lnSpc>
            </a:pPr>
            <a:r>
              <a:rPr lang="en-US" sz="1800">
                <a:solidFill>
                  <a:srgbClr val="002060"/>
                </a:solidFill>
              </a:rPr>
              <a:t>Empower educators </a:t>
            </a:r>
            <a:r>
              <a:rPr lang="en-US" sz="1200" i="1">
                <a:solidFill>
                  <a:srgbClr val="002060"/>
                </a:solidFill>
              </a:rPr>
              <a:t>(Sobel, 2004)</a:t>
            </a:r>
            <a:endParaRPr lang="en-US" sz="1200" i="1">
              <a:solidFill>
                <a:srgbClr val="002060"/>
              </a:solidFill>
              <a:ea typeface="Calibri"/>
              <a:cs typeface="Calibri"/>
            </a:endParaRPr>
          </a:p>
        </p:txBody>
      </p:sp>
      <p:grpSp>
        <p:nvGrpSpPr>
          <p:cNvPr id="66" name="Group 65">
            <a:extLst>
              <a:ext uri="{FF2B5EF4-FFF2-40B4-BE49-F238E27FC236}">
                <a16:creationId xmlns:a16="http://schemas.microsoft.com/office/drawing/2014/main" id="{31C49F18-8757-4E87-5C2E-9D6D7B82BA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5053288"/>
            <a:ext cx="9155399" cy="92522"/>
            <a:chOff x="-5025" y="6737718"/>
            <a:chExt cx="12207200" cy="123363"/>
          </a:xfrm>
        </p:grpSpPr>
        <p:sp>
          <p:nvSpPr>
            <p:cNvPr id="67" name="Rectangle 66">
              <a:extLst>
                <a:ext uri="{FF2B5EF4-FFF2-40B4-BE49-F238E27FC236}">
                  <a16:creationId xmlns:a16="http://schemas.microsoft.com/office/drawing/2014/main" id="{25C84D91-E5BF-B919-ACEF-4A25262CE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DD889E38-27CA-E23F-B646-8D7B4BB17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40CA97AF-67D9-BA3E-18B3-AF90CDEFDD30}"/>
              </a:ext>
            </a:extLst>
          </p:cNvPr>
          <p:cNvSpPr txBox="1"/>
          <p:nvPr/>
        </p:nvSpPr>
        <p:spPr>
          <a:xfrm>
            <a:off x="3920843" y="241947"/>
            <a:ext cx="587241" cy="269813"/>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15" name="Picture 14" descr="A blue square with white text&#10;&#10;AI-generated content may be incorrect.">
            <a:extLst>
              <a:ext uri="{FF2B5EF4-FFF2-40B4-BE49-F238E27FC236}">
                <a16:creationId xmlns:a16="http://schemas.microsoft.com/office/drawing/2014/main" id="{76266121-998F-A962-D3EC-17151C1BD3D2}"/>
              </a:ext>
            </a:extLst>
          </p:cNvPr>
          <p:cNvPicPr>
            <a:picLocks noChangeAspect="1"/>
          </p:cNvPicPr>
          <p:nvPr/>
        </p:nvPicPr>
        <p:blipFill>
          <a:blip r:embed="rId4"/>
          <a:stretch>
            <a:fillRect/>
          </a:stretch>
        </p:blipFill>
        <p:spPr>
          <a:xfrm>
            <a:off x="0" y="4470460"/>
            <a:ext cx="9144000" cy="666750"/>
          </a:xfrm>
          <a:prstGeom prst="rect">
            <a:avLst/>
          </a:prstGeom>
        </p:spPr>
      </p:pic>
    </p:spTree>
    <p:extLst>
      <p:ext uri="{BB962C8B-B14F-4D97-AF65-F5344CB8AC3E}">
        <p14:creationId xmlns:p14="http://schemas.microsoft.com/office/powerpoint/2010/main" val="263170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11FBE0-8CDF-6130-E5A9-CA0B553671B1}"/>
            </a:ext>
          </a:extLst>
        </p:cNvPr>
        <p:cNvGrpSpPr/>
        <p:nvPr/>
      </p:nvGrpSpPr>
      <p:grpSpPr>
        <a:xfrm>
          <a:off x="0" y="0"/>
          <a:ext cx="0" cy="0"/>
          <a:chOff x="0" y="0"/>
          <a:chExt cx="0" cy="0"/>
        </a:xfrm>
      </p:grpSpPr>
      <p:sp useBgFill="1">
        <p:nvSpPr>
          <p:cNvPr id="18488" name="Rectangle 18487">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51434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90" name="Rectangle 18489">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63154" y="1063154"/>
            <a:ext cx="5156864" cy="3030558"/>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92" name="Rectangle 18491">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9674" y="1994553"/>
            <a:ext cx="3266696" cy="3030557"/>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tatue of a person sitting in a chair holding a sword&#10;&#10;AI-generated content may be incorrect.">
            <a:extLst>
              <a:ext uri="{FF2B5EF4-FFF2-40B4-BE49-F238E27FC236}">
                <a16:creationId xmlns:a16="http://schemas.microsoft.com/office/drawing/2014/main" id="{911FD942-D37B-53DD-F138-1212C779D653}"/>
              </a:ext>
            </a:extLst>
          </p:cNvPr>
          <p:cNvPicPr>
            <a:picLocks noChangeAspect="1"/>
          </p:cNvPicPr>
          <p:nvPr/>
        </p:nvPicPr>
        <p:blipFill>
          <a:blip r:embed="rId3"/>
          <a:srcRect l="2088" t="8818" r="7102" b="-300"/>
          <a:stretch/>
        </p:blipFill>
        <p:spPr>
          <a:xfrm>
            <a:off x="3022979" y="-9797"/>
            <a:ext cx="6121319" cy="4717457"/>
          </a:xfrm>
          <a:prstGeom prst="rect">
            <a:avLst/>
          </a:prstGeom>
        </p:spPr>
      </p:pic>
      <p:sp>
        <p:nvSpPr>
          <p:cNvPr id="18494" name="Freeform: Shape 18493">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560516" y="900984"/>
            <a:ext cx="3606227"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3314942D-78A1-9598-46D9-885ECF71121B}"/>
              </a:ext>
            </a:extLst>
          </p:cNvPr>
          <p:cNvSpPr txBox="1"/>
          <p:nvPr/>
        </p:nvSpPr>
        <p:spPr>
          <a:xfrm>
            <a:off x="400854" y="2212790"/>
            <a:ext cx="2289220" cy="2648552"/>
          </a:xfrm>
          <a:prstGeom prst="rect">
            <a:avLst/>
          </a:prstGeom>
        </p:spPr>
        <p:txBody>
          <a:bodyPr vert="horz" lIns="91440" tIns="45720" rIns="91440" bIns="45720" rtlCol="0" anchor="t">
            <a:normAutofit/>
          </a:bodyPr>
          <a:lstStyle/>
          <a:p>
            <a:pPr algn="r" eaLnBrk="1" hangingPunct="1">
              <a:lnSpc>
                <a:spcPct val="90000"/>
              </a:lnSpc>
              <a:spcAft>
                <a:spcPts val="600"/>
              </a:spcAft>
            </a:pPr>
            <a:r>
              <a:rPr lang="en-US" sz="3000" b="1">
                <a:solidFill>
                  <a:srgbClr val="FFFFFF"/>
                </a:solidFill>
                <a:latin typeface="+mj-lt"/>
                <a:ea typeface="+mj-ea"/>
                <a:cs typeface="+mj-cs"/>
              </a:rPr>
              <a:t>Enquiry Activity</a:t>
            </a:r>
          </a:p>
        </p:txBody>
      </p:sp>
      <p:pic>
        <p:nvPicPr>
          <p:cNvPr id="8" name="Picture 7" descr="A blue square with white text&#10;&#10;AI-generated content may be incorrect.">
            <a:extLst>
              <a:ext uri="{FF2B5EF4-FFF2-40B4-BE49-F238E27FC236}">
                <a16:creationId xmlns:a16="http://schemas.microsoft.com/office/drawing/2014/main" id="{B30E57E6-2F13-B3BC-0837-DBC237D51795}"/>
              </a:ext>
            </a:extLst>
          </p:cNvPr>
          <p:cNvPicPr>
            <a:picLocks noChangeAspect="1"/>
          </p:cNvPicPr>
          <p:nvPr/>
        </p:nvPicPr>
        <p:blipFill>
          <a:blip r:embed="rId4"/>
          <a:stretch>
            <a:fillRect/>
          </a:stretch>
        </p:blipFill>
        <p:spPr>
          <a:xfrm>
            <a:off x="0" y="4535702"/>
            <a:ext cx="9144000" cy="628650"/>
          </a:xfrm>
          <a:prstGeom prst="rect">
            <a:avLst/>
          </a:prstGeom>
        </p:spPr>
      </p:pic>
    </p:spTree>
    <p:extLst>
      <p:ext uri="{BB962C8B-B14F-4D97-AF65-F5344CB8AC3E}">
        <p14:creationId xmlns:p14="http://schemas.microsoft.com/office/powerpoint/2010/main" val="2923470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093E82-1B92-8DEB-0D66-21D86D6EDEA4}"/>
              </a:ext>
            </a:extLst>
          </p:cNvPr>
          <p:cNvPicPr>
            <a:picLocks noChangeAspect="1"/>
          </p:cNvPicPr>
          <p:nvPr/>
        </p:nvPicPr>
        <p:blipFill>
          <a:blip r:embed="rId3"/>
          <a:stretch>
            <a:fillRect/>
          </a:stretch>
        </p:blipFill>
        <p:spPr>
          <a:xfrm>
            <a:off x="447260" y="118851"/>
            <a:ext cx="3071837" cy="4250340"/>
          </a:xfrm>
          <a:prstGeom prst="rect">
            <a:avLst/>
          </a:prstGeom>
        </p:spPr>
      </p:pic>
      <p:pic>
        <p:nvPicPr>
          <p:cNvPr id="5" name="Picture 4">
            <a:extLst>
              <a:ext uri="{FF2B5EF4-FFF2-40B4-BE49-F238E27FC236}">
                <a16:creationId xmlns:a16="http://schemas.microsoft.com/office/drawing/2014/main" id="{12C50CAD-D175-C7DC-6E25-A85EFB6E80A5}"/>
              </a:ext>
            </a:extLst>
          </p:cNvPr>
          <p:cNvPicPr>
            <a:picLocks noChangeAspect="1"/>
          </p:cNvPicPr>
          <p:nvPr/>
        </p:nvPicPr>
        <p:blipFill>
          <a:blip r:embed="rId4"/>
          <a:srcRect l="6469" t="52083" r="3774" b="4524"/>
          <a:stretch/>
        </p:blipFill>
        <p:spPr>
          <a:xfrm>
            <a:off x="3911722" y="364434"/>
            <a:ext cx="4629073" cy="3180912"/>
          </a:xfrm>
          <a:prstGeom prst="rect">
            <a:avLst/>
          </a:prstGeom>
        </p:spPr>
      </p:pic>
      <p:sp>
        <p:nvSpPr>
          <p:cNvPr id="4" name="TextBox 3">
            <a:extLst>
              <a:ext uri="{FF2B5EF4-FFF2-40B4-BE49-F238E27FC236}">
                <a16:creationId xmlns:a16="http://schemas.microsoft.com/office/drawing/2014/main" id="{CE0A9C40-B1F0-1A16-E313-B0652BEE525D}"/>
              </a:ext>
            </a:extLst>
          </p:cNvPr>
          <p:cNvSpPr txBox="1"/>
          <p:nvPr/>
        </p:nvSpPr>
        <p:spPr>
          <a:xfrm>
            <a:off x="6844435" y="4084651"/>
            <a:ext cx="2304256" cy="276999"/>
          </a:xfrm>
          <a:prstGeom prst="rect">
            <a:avLst/>
          </a:prstGeom>
          <a:noFill/>
        </p:spPr>
        <p:txBody>
          <a:bodyPr wrap="square" lIns="91440" tIns="45720" rIns="91440" bIns="45720" rtlCol="0" anchor="t">
            <a:spAutoFit/>
          </a:bodyPr>
          <a:lstStyle/>
          <a:p>
            <a:r>
              <a:rPr lang="en-GB" sz="1200">
                <a:latin typeface="Arial"/>
                <a:cs typeface="Arial"/>
              </a:rPr>
              <a:t>Image: Dawson, 2015</a:t>
            </a:r>
            <a:endParaRPr lang="en-GB"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9897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5F1EFD-EBB8-F0AC-B596-1DE5D17F14FE}"/>
            </a:ext>
          </a:extLst>
        </p:cNvPr>
        <p:cNvGrpSpPr/>
        <p:nvPr/>
      </p:nvGrpSpPr>
      <p:grpSpPr>
        <a:xfrm>
          <a:off x="0" y="0"/>
          <a:ext cx="0" cy="0"/>
          <a:chOff x="0" y="0"/>
          <a:chExt cx="0" cy="0"/>
        </a:xfrm>
      </p:grpSpPr>
      <p:pic>
        <p:nvPicPr>
          <p:cNvPr id="6148" name="Picture 4" descr="Free Liver Building photo and picture">
            <a:extLst>
              <a:ext uri="{FF2B5EF4-FFF2-40B4-BE49-F238E27FC236}">
                <a16:creationId xmlns:a16="http://schemas.microsoft.com/office/drawing/2014/main" id="{B1648B50-F2A0-AC48-A2DF-6386E292D8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865" b="7865"/>
          <a:stretch/>
        </p:blipFill>
        <p:spPr bwMode="auto">
          <a:xfrm>
            <a:off x="-23149" y="10"/>
            <a:ext cx="9143980" cy="5143490"/>
          </a:xfrm>
          <a:prstGeom prst="rect">
            <a:avLst/>
          </a:prstGeom>
          <a:noFill/>
          <a:extLst>
            <a:ext uri="{909E8E84-426E-40DD-AFC4-6F175D3DCCD1}">
              <a14:hiddenFill xmlns:a14="http://schemas.microsoft.com/office/drawing/2010/main">
                <a:solidFill>
                  <a:srgbClr val="FFFFFF"/>
                </a:solidFill>
              </a14:hiddenFill>
            </a:ext>
          </a:extLst>
        </p:spPr>
      </p:pic>
      <p:sp>
        <p:nvSpPr>
          <p:cNvPr id="6153" name="Rectangle 615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990106"/>
            <a:ext cx="9144000" cy="552413"/>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5884AD-BA7D-A839-D44C-FA64D28E6E3A}"/>
              </a:ext>
            </a:extLst>
          </p:cNvPr>
          <p:cNvSpPr>
            <a:spLocks noGrp="1"/>
          </p:cNvSpPr>
          <p:nvPr>
            <p:ph type="title"/>
          </p:nvPr>
        </p:nvSpPr>
        <p:spPr>
          <a:xfrm>
            <a:off x="392906" y="3987930"/>
            <a:ext cx="8408194" cy="558627"/>
          </a:xfrm>
        </p:spPr>
        <p:txBody>
          <a:bodyPr vert="horz" lIns="91440" tIns="45720" rIns="91440" bIns="45720" numCol="1" rtlCol="0" anchor="ctr" anchorCtr="0" compatLnSpc="1">
            <a:prstTxWarp prst="textNoShape">
              <a:avLst/>
            </a:prstTxWarp>
            <a:normAutofit/>
          </a:bodyPr>
          <a:lstStyle/>
          <a:p>
            <a:pPr eaLnBrk="1" hangingPunct="1">
              <a:lnSpc>
                <a:spcPct val="90000"/>
              </a:lnSpc>
            </a:pPr>
            <a:r>
              <a:rPr lang="en-US" sz="2700" b="1">
                <a:solidFill>
                  <a:srgbClr val="002060"/>
                </a:solidFill>
              </a:rPr>
              <a:t>What does Liverpool mean to you?</a:t>
            </a:r>
          </a:p>
        </p:txBody>
      </p:sp>
      <p:cxnSp>
        <p:nvCxnSpPr>
          <p:cNvPr id="6155" name="Straight Connector 615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931487"/>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6157" name="Straight Connector 615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601139"/>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650D2EA-D51A-0599-5324-918E95DFDE01}"/>
              </a:ext>
            </a:extLst>
          </p:cNvPr>
          <p:cNvPicPr>
            <a:picLocks noChangeAspect="1"/>
          </p:cNvPicPr>
          <p:nvPr/>
        </p:nvPicPr>
        <p:blipFill>
          <a:blip r:embed="rId4"/>
          <a:stretch>
            <a:fillRect/>
          </a:stretch>
        </p:blipFill>
        <p:spPr>
          <a:xfrm>
            <a:off x="-22542" y="4534593"/>
            <a:ext cx="9144000" cy="625642"/>
          </a:xfrm>
          <a:prstGeom prst="rect">
            <a:avLst/>
          </a:prstGeom>
        </p:spPr>
      </p:pic>
    </p:spTree>
    <p:extLst>
      <p:ext uri="{BB962C8B-B14F-4D97-AF65-F5344CB8AC3E}">
        <p14:creationId xmlns:p14="http://schemas.microsoft.com/office/powerpoint/2010/main" val="73703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010B4D-4622-5683-7895-3BAEC561AB3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706F93-A043-2CED-9CBD-1027D5AAD45A}"/>
              </a:ext>
            </a:extLst>
          </p:cNvPr>
          <p:cNvSpPr txBox="1"/>
          <p:nvPr/>
        </p:nvSpPr>
        <p:spPr>
          <a:xfrm>
            <a:off x="5744415" y="483518"/>
            <a:ext cx="3083997" cy="575547"/>
          </a:xfrm>
          <a:prstGeom prst="rect">
            <a:avLst/>
          </a:prstGeom>
        </p:spPr>
        <p:txBody>
          <a:bodyPr vert="horz" lIns="91440" tIns="45720" rIns="91440" bIns="45720" rtlCol="0" anchor="b">
            <a:normAutofit/>
          </a:bodyPr>
          <a:lstStyle/>
          <a:p>
            <a:pPr eaLnBrk="1" hangingPunct="1">
              <a:lnSpc>
                <a:spcPct val="90000"/>
              </a:lnSpc>
              <a:spcAft>
                <a:spcPts val="600"/>
              </a:spcAft>
            </a:pPr>
            <a:r>
              <a:rPr lang="en-US" sz="2000" b="1">
                <a:solidFill>
                  <a:srgbClr val="002060"/>
                </a:solidFill>
                <a:latin typeface="+mj-lt"/>
                <a:ea typeface="+mj-ea"/>
                <a:cs typeface="+mj-cs"/>
              </a:rPr>
              <a:t>Key Substantive Knowledge</a:t>
            </a:r>
          </a:p>
        </p:txBody>
      </p:sp>
      <p:sp>
        <p:nvSpPr>
          <p:cNvPr id="20487" name="Rectangle 20486">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159758" y="1760562"/>
            <a:ext cx="1223181" cy="5542697"/>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9" name="Rectangle 20488">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439296" y="1439295"/>
            <a:ext cx="5140710" cy="226211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0491" name="Rectangle 20490">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346242" y="3318791"/>
            <a:ext cx="2196454" cy="1824709"/>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6" name="TextBox 5">
            <a:extLst>
              <a:ext uri="{FF2B5EF4-FFF2-40B4-BE49-F238E27FC236}">
                <a16:creationId xmlns:a16="http://schemas.microsoft.com/office/drawing/2014/main" id="{91CF25DE-8820-4F6C-5E26-ACE37623BDCE}"/>
              </a:ext>
            </a:extLst>
          </p:cNvPr>
          <p:cNvSpPr txBox="1"/>
          <p:nvPr/>
        </p:nvSpPr>
        <p:spPr>
          <a:xfrm>
            <a:off x="5608340" y="1347614"/>
            <a:ext cx="3356148" cy="3138367"/>
          </a:xfrm>
          <a:prstGeom prst="rect">
            <a:avLst/>
          </a:prstGeom>
        </p:spPr>
        <p:txBody>
          <a:bodyPr vert="horz" lIns="91440" tIns="45720" rIns="91440" bIns="45720" rtlCol="0" anchor="t">
            <a:normAutofit/>
          </a:bodyPr>
          <a:lstStyle/>
          <a:p>
            <a:pPr marL="285750" indent="-228600" eaLnBrk="1" hangingPunct="1">
              <a:lnSpc>
                <a:spcPct val="90000"/>
              </a:lnSpc>
              <a:spcAft>
                <a:spcPts val="600"/>
              </a:spcAft>
              <a:buFont typeface="Arial" panose="020B0604020202020204" pitchFamily="34" charset="0"/>
              <a:buChar char="•"/>
            </a:pPr>
            <a:r>
              <a:rPr lang="en-US" b="1">
                <a:solidFill>
                  <a:srgbClr val="002060"/>
                </a:solidFill>
                <a:latin typeface="+mn-lt"/>
              </a:rPr>
              <a:t>Roman Britain was a province of the Roman Empire from 43 to 409.</a:t>
            </a:r>
          </a:p>
          <a:p>
            <a:pPr marL="57150" eaLnBrk="1" hangingPunct="1">
              <a:lnSpc>
                <a:spcPct val="90000"/>
              </a:lnSpc>
              <a:spcAft>
                <a:spcPts val="600"/>
              </a:spcAft>
            </a:pPr>
            <a:endParaRPr lang="en-US">
              <a:solidFill>
                <a:srgbClr val="002060"/>
              </a:solidFill>
              <a:latin typeface="+mn-lt"/>
            </a:endParaRPr>
          </a:p>
          <a:p>
            <a:pPr marL="285750" indent="-228600" eaLnBrk="1" hangingPunct="1">
              <a:lnSpc>
                <a:spcPct val="90000"/>
              </a:lnSpc>
              <a:spcAft>
                <a:spcPts val="600"/>
              </a:spcAft>
              <a:buFont typeface="Arial" panose="020B0604020202020204" pitchFamily="34" charset="0"/>
              <a:buChar char="•"/>
            </a:pPr>
            <a:r>
              <a:rPr lang="en-US">
                <a:solidFill>
                  <a:srgbClr val="002060"/>
                </a:solidFill>
                <a:latin typeface="+mn-lt"/>
              </a:rPr>
              <a:t> </a:t>
            </a:r>
            <a:r>
              <a:rPr lang="en-US" b="1" err="1">
                <a:solidFill>
                  <a:srgbClr val="002060"/>
                </a:solidFill>
                <a:latin typeface="+mn-lt"/>
              </a:rPr>
              <a:t>RomanoBritish</a:t>
            </a:r>
            <a:r>
              <a:rPr lang="en-US" b="1">
                <a:solidFill>
                  <a:srgbClr val="002060"/>
                </a:solidFill>
                <a:latin typeface="+mn-lt"/>
              </a:rPr>
              <a:t> culture </a:t>
            </a:r>
            <a:r>
              <a:rPr lang="en-US">
                <a:solidFill>
                  <a:srgbClr val="002060"/>
                </a:solidFill>
                <a:latin typeface="+mn-lt"/>
              </a:rPr>
              <a:t>developed with</a:t>
            </a:r>
            <a:r>
              <a:rPr lang="en-US" b="1">
                <a:solidFill>
                  <a:srgbClr val="002060"/>
                </a:solidFill>
                <a:latin typeface="+mn-lt"/>
              </a:rPr>
              <a:t> trade links across the empire  </a:t>
            </a:r>
            <a:r>
              <a:rPr lang="en-US" sz="1200" i="1">
                <a:solidFill>
                  <a:srgbClr val="002060"/>
                </a:solidFill>
                <a:latin typeface="+mn-lt"/>
              </a:rPr>
              <a:t>(Howorth 2015)</a:t>
            </a:r>
          </a:p>
          <a:p>
            <a:pPr indent="-228600" eaLnBrk="1" hangingPunct="1">
              <a:lnSpc>
                <a:spcPct val="90000"/>
              </a:lnSpc>
              <a:spcAft>
                <a:spcPts val="600"/>
              </a:spcAft>
              <a:buFont typeface="Arial" panose="020B0604020202020204" pitchFamily="34" charset="0"/>
              <a:buChar char="•"/>
            </a:pPr>
            <a:endParaRPr lang="en-US" sz="1200" b="1">
              <a:latin typeface="+mn-lt"/>
            </a:endParaRPr>
          </a:p>
          <a:p>
            <a:pPr indent="-228600" eaLnBrk="1" hangingPunct="1">
              <a:lnSpc>
                <a:spcPct val="90000"/>
              </a:lnSpc>
              <a:spcAft>
                <a:spcPts val="600"/>
              </a:spcAft>
              <a:buFont typeface="Arial" panose="020B0604020202020204" pitchFamily="34" charset="0"/>
              <a:buChar char="•"/>
            </a:pPr>
            <a:endParaRPr lang="en-US" sz="1100">
              <a:latin typeface="+mn-lt"/>
            </a:endParaRPr>
          </a:p>
        </p:txBody>
      </p:sp>
      <p:pic>
        <p:nvPicPr>
          <p:cNvPr id="3" name="Picture 2">
            <a:extLst>
              <a:ext uri="{FF2B5EF4-FFF2-40B4-BE49-F238E27FC236}">
                <a16:creationId xmlns:a16="http://schemas.microsoft.com/office/drawing/2014/main" id="{1C85FA48-C4A5-19A6-3752-9F2D0F4DF695}"/>
              </a:ext>
            </a:extLst>
          </p:cNvPr>
          <p:cNvPicPr>
            <a:picLocks noChangeAspect="1"/>
          </p:cNvPicPr>
          <p:nvPr/>
        </p:nvPicPr>
        <p:blipFill>
          <a:blip r:embed="rId3"/>
          <a:stretch>
            <a:fillRect/>
          </a:stretch>
        </p:blipFill>
        <p:spPr>
          <a:xfrm>
            <a:off x="5821" y="4528239"/>
            <a:ext cx="9144000" cy="625642"/>
          </a:xfrm>
          <a:prstGeom prst="rect">
            <a:avLst/>
          </a:prstGeom>
        </p:spPr>
      </p:pic>
      <p:pic>
        <p:nvPicPr>
          <p:cNvPr id="5" name="Picture 4" descr="A map of the roman empire&#10;&#10;AI-generated content may be incorrect.">
            <a:extLst>
              <a:ext uri="{FF2B5EF4-FFF2-40B4-BE49-F238E27FC236}">
                <a16:creationId xmlns:a16="http://schemas.microsoft.com/office/drawing/2014/main" id="{139F27B1-583A-73D1-0476-8DAE2F398BE0}"/>
              </a:ext>
            </a:extLst>
          </p:cNvPr>
          <p:cNvPicPr>
            <a:picLocks noChangeAspect="1"/>
          </p:cNvPicPr>
          <p:nvPr/>
        </p:nvPicPr>
        <p:blipFill>
          <a:blip r:embed="rId4"/>
          <a:stretch>
            <a:fillRect/>
          </a:stretch>
        </p:blipFill>
        <p:spPr>
          <a:xfrm>
            <a:off x="9959" y="204788"/>
            <a:ext cx="5539219" cy="4339070"/>
          </a:xfrm>
          <a:prstGeom prst="rect">
            <a:avLst/>
          </a:prstGeom>
        </p:spPr>
      </p:pic>
      <p:sp>
        <p:nvSpPr>
          <p:cNvPr id="7" name="TextBox 3">
            <a:extLst>
              <a:ext uri="{FF2B5EF4-FFF2-40B4-BE49-F238E27FC236}">
                <a16:creationId xmlns:a16="http://schemas.microsoft.com/office/drawing/2014/main" id="{E4CAE47F-D713-B844-EB6F-54F5804863C2}"/>
              </a:ext>
            </a:extLst>
          </p:cNvPr>
          <p:cNvSpPr txBox="1"/>
          <p:nvPr/>
        </p:nvSpPr>
        <p:spPr>
          <a:xfrm>
            <a:off x="7143427" y="4149588"/>
            <a:ext cx="2304256" cy="276999"/>
          </a:xfrm>
          <a:prstGeom prst="rect">
            <a:avLst/>
          </a:prstGeom>
          <a:noFill/>
        </p:spPr>
        <p:txBody>
          <a:bodyPr wrap="square" lIns="91440" tIns="45720" rIns="91440" bIns="45720" rtlCol="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2286000" algn="l" defTabSz="914400" rtl="0" eaLnBrk="1" latinLnBrk="0" hangingPunct="1">
              <a:defRPr kern="1200">
                <a:solidFill>
                  <a:schemeClr val="tx1"/>
                </a:solidFill>
                <a:latin typeface="Arial Black" panose="020B0604020202020204" pitchFamily="34" charset="0"/>
                <a:ea typeface="+mn-ea"/>
                <a:cs typeface="+mn-cs"/>
              </a:defRPr>
            </a:lvl6pPr>
            <a:lvl7pPr marL="2743200" algn="l" defTabSz="914400" rtl="0" eaLnBrk="1" latinLnBrk="0" hangingPunct="1">
              <a:defRPr kern="1200">
                <a:solidFill>
                  <a:schemeClr val="tx1"/>
                </a:solidFill>
                <a:latin typeface="Arial Black" panose="020B0604020202020204" pitchFamily="34" charset="0"/>
                <a:ea typeface="+mn-ea"/>
                <a:cs typeface="+mn-cs"/>
              </a:defRPr>
            </a:lvl7pPr>
            <a:lvl8pPr marL="3200400" algn="l" defTabSz="914400" rtl="0" eaLnBrk="1" latinLnBrk="0" hangingPunct="1">
              <a:defRPr kern="1200">
                <a:solidFill>
                  <a:schemeClr val="tx1"/>
                </a:solidFill>
                <a:latin typeface="Arial Black" panose="020B0604020202020204" pitchFamily="34" charset="0"/>
                <a:ea typeface="+mn-ea"/>
                <a:cs typeface="+mn-cs"/>
              </a:defRPr>
            </a:lvl8pPr>
            <a:lvl9pPr marL="3657600" algn="l" defTabSz="914400" rtl="0" eaLnBrk="1" latinLnBrk="0" hangingPunct="1">
              <a:defRPr kern="1200">
                <a:solidFill>
                  <a:schemeClr val="tx1"/>
                </a:solidFill>
                <a:latin typeface="Arial Black" panose="020B0604020202020204" pitchFamily="34" charset="0"/>
                <a:ea typeface="+mn-ea"/>
                <a:cs typeface="+mn-cs"/>
              </a:defRPr>
            </a:lvl9pPr>
          </a:lstStyle>
          <a:p>
            <a:r>
              <a:rPr lang="en-GB" sz="1200">
                <a:latin typeface="Arial"/>
                <a:cs typeface="Arial"/>
              </a:rPr>
              <a:t>Image: History Rocks</a:t>
            </a:r>
            <a:endParaRPr lang="en-GB"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73587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A map with blue dots&#10;&#10;Description automatically generated">
            <a:extLst>
              <a:ext uri="{FF2B5EF4-FFF2-40B4-BE49-F238E27FC236}">
                <a16:creationId xmlns:a16="http://schemas.microsoft.com/office/drawing/2014/main" id="{DA2F55C4-11FD-226A-B3D3-B8E3C9738058}"/>
              </a:ext>
            </a:extLst>
          </p:cNvPr>
          <p:cNvPicPr>
            <a:picLocks noChangeAspect="1"/>
          </p:cNvPicPr>
          <p:nvPr/>
        </p:nvPicPr>
        <p:blipFill>
          <a:blip r:embed="rId3"/>
          <a:stretch>
            <a:fillRect/>
          </a:stretch>
        </p:blipFill>
        <p:spPr>
          <a:xfrm>
            <a:off x="1539110" y="123478"/>
            <a:ext cx="6292441" cy="4150423"/>
          </a:xfrm>
          <a:prstGeom prst="rect">
            <a:avLst/>
          </a:prstGeom>
        </p:spPr>
      </p:pic>
      <p:sp>
        <p:nvSpPr>
          <p:cNvPr id="2" name="TextBox 1">
            <a:extLst>
              <a:ext uri="{FF2B5EF4-FFF2-40B4-BE49-F238E27FC236}">
                <a16:creationId xmlns:a16="http://schemas.microsoft.com/office/drawing/2014/main" id="{36ECD5AA-DD59-3FAB-12DB-83857FCBE06E}"/>
              </a:ext>
            </a:extLst>
          </p:cNvPr>
          <p:cNvSpPr txBox="1"/>
          <p:nvPr/>
        </p:nvSpPr>
        <p:spPr>
          <a:xfrm>
            <a:off x="3765714" y="4271085"/>
            <a:ext cx="5244581" cy="276999"/>
          </a:xfrm>
          <a:prstGeom prst="rect">
            <a:avLst/>
          </a:prstGeom>
          <a:noFill/>
        </p:spPr>
        <p:txBody>
          <a:bodyPr wrap="square" lIns="91440" tIns="45720" rIns="91440" bIns="45720" rtlCol="0" anchor="t">
            <a:spAutoFit/>
          </a:bodyPr>
          <a:lstStyle/>
          <a:p>
            <a:r>
              <a:rPr lang="en-GB" sz="1200">
                <a:latin typeface="Calibri"/>
                <a:ea typeface="Calibri"/>
                <a:cs typeface="Arial"/>
              </a:rPr>
              <a:t>Images: Google Maps, York St John University, Clifton Local History Group </a:t>
            </a:r>
          </a:p>
        </p:txBody>
      </p:sp>
      <p:pic>
        <p:nvPicPr>
          <p:cNvPr id="5" name="object 3" descr="YSJ Quad Building on Lord Mayor’s Walk">
            <a:extLst>
              <a:ext uri="{FF2B5EF4-FFF2-40B4-BE49-F238E27FC236}">
                <a16:creationId xmlns:a16="http://schemas.microsoft.com/office/drawing/2014/main" id="{CC31BEF1-C5BE-F3D8-D6BB-CB33D894C117}"/>
              </a:ext>
            </a:extLst>
          </p:cNvPr>
          <p:cNvPicPr/>
          <p:nvPr/>
        </p:nvPicPr>
        <p:blipFill>
          <a:blip r:embed="rId4" cstate="print"/>
          <a:srcRect l="17456" t="1118" r="12188" b="-1118"/>
          <a:stretch/>
        </p:blipFill>
        <p:spPr>
          <a:xfrm>
            <a:off x="6195369" y="625133"/>
            <a:ext cx="1176152" cy="658921"/>
          </a:xfrm>
          <a:prstGeom prst="rect">
            <a:avLst/>
          </a:prstGeom>
        </p:spPr>
      </p:pic>
      <p:pic>
        <p:nvPicPr>
          <p:cNvPr id="4" name="Picture 3">
            <a:extLst>
              <a:ext uri="{FF2B5EF4-FFF2-40B4-BE49-F238E27FC236}">
                <a16:creationId xmlns:a16="http://schemas.microsoft.com/office/drawing/2014/main" id="{8BFFE5F6-9EB4-90A4-8EB3-D4762BE1A3AF}"/>
              </a:ext>
            </a:extLst>
          </p:cNvPr>
          <p:cNvPicPr>
            <a:picLocks noChangeAspect="1"/>
          </p:cNvPicPr>
          <p:nvPr/>
        </p:nvPicPr>
        <p:blipFill>
          <a:blip r:embed="rId5"/>
          <a:stretch>
            <a:fillRect/>
          </a:stretch>
        </p:blipFill>
        <p:spPr>
          <a:xfrm>
            <a:off x="2104611" y="2497414"/>
            <a:ext cx="1199323" cy="885826"/>
          </a:xfrm>
          <a:prstGeom prst="rect">
            <a:avLst/>
          </a:prstGeom>
        </p:spPr>
      </p:pic>
    </p:spTree>
    <p:extLst>
      <p:ext uri="{BB962C8B-B14F-4D97-AF65-F5344CB8AC3E}">
        <p14:creationId xmlns:p14="http://schemas.microsoft.com/office/powerpoint/2010/main" val="811195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B8531-8A1C-4DA0-868B-D37107748885}"/>
              </a:ext>
            </a:extLst>
          </p:cNvPr>
          <p:cNvSpPr>
            <a:spLocks noGrp="1"/>
          </p:cNvSpPr>
          <p:nvPr>
            <p:ph type="title" idx="4294967295"/>
          </p:nvPr>
        </p:nvSpPr>
        <p:spPr>
          <a:xfrm>
            <a:off x="0" y="273844"/>
            <a:ext cx="7886700" cy="411956"/>
          </a:xfrm>
        </p:spPr>
        <p:txBody>
          <a:bodyPr>
            <a:normAutofit fontScale="90000"/>
          </a:bodyPr>
          <a:lstStyle/>
          <a:p>
            <a:pPr algn="ctr"/>
            <a:r>
              <a:rPr lang="en-GB" b="1">
                <a:solidFill>
                  <a:srgbClr val="002060"/>
                </a:solidFill>
              </a:rPr>
              <a:t>The Enquiry process</a:t>
            </a:r>
          </a:p>
        </p:txBody>
      </p:sp>
      <p:sp>
        <p:nvSpPr>
          <p:cNvPr id="3" name="Content Placeholder 2">
            <a:extLst>
              <a:ext uri="{FF2B5EF4-FFF2-40B4-BE49-F238E27FC236}">
                <a16:creationId xmlns:a16="http://schemas.microsoft.com/office/drawing/2014/main" id="{05D9C134-4182-46D1-92B8-6F8A0B8DA940}"/>
              </a:ext>
            </a:extLst>
          </p:cNvPr>
          <p:cNvSpPr>
            <a:spLocks noGrp="1"/>
          </p:cNvSpPr>
          <p:nvPr>
            <p:ph idx="4294967295"/>
          </p:nvPr>
        </p:nvSpPr>
        <p:spPr>
          <a:xfrm>
            <a:off x="0" y="823913"/>
            <a:ext cx="8065294" cy="740569"/>
          </a:xfrm>
        </p:spPr>
        <p:txBody>
          <a:bodyPr>
            <a:normAutofit/>
          </a:bodyPr>
          <a:lstStyle/>
          <a:p>
            <a:pPr marL="0" indent="0">
              <a:buNone/>
            </a:pPr>
            <a:r>
              <a:rPr lang="en-GB" sz="2700" b="1">
                <a:solidFill>
                  <a:srgbClr val="002060"/>
                </a:solidFill>
              </a:rPr>
              <a:t>Stage 1 Show</a:t>
            </a:r>
            <a:r>
              <a:rPr lang="en-GB" sz="2700">
                <a:solidFill>
                  <a:srgbClr val="002060"/>
                </a:solidFill>
              </a:rPr>
              <a:t> children one or two pieces of </a:t>
            </a:r>
            <a:r>
              <a:rPr lang="en-GB" sz="2700" b="1">
                <a:solidFill>
                  <a:srgbClr val="002060"/>
                </a:solidFill>
              </a:rPr>
              <a:t>evidence</a:t>
            </a:r>
            <a:endParaRPr lang="en-GB" sz="1200" b="1">
              <a:solidFill>
                <a:srgbClr val="002060"/>
              </a:solidFill>
            </a:endParaRPr>
          </a:p>
          <a:p>
            <a:endParaRPr lang="en-GB"/>
          </a:p>
        </p:txBody>
      </p:sp>
      <p:pic>
        <p:nvPicPr>
          <p:cNvPr id="6" name="Picture 2">
            <a:extLst>
              <a:ext uri="{FF2B5EF4-FFF2-40B4-BE49-F238E27FC236}">
                <a16:creationId xmlns:a16="http://schemas.microsoft.com/office/drawing/2014/main" id="{86CD3761-41B5-4008-8513-94E345798A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589" y="1462087"/>
            <a:ext cx="42862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1936C1C1-C63B-48F5-9D33-97B249B808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1484916"/>
            <a:ext cx="4286250" cy="285035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
            <a:extLst>
              <a:ext uri="{FF2B5EF4-FFF2-40B4-BE49-F238E27FC236}">
                <a16:creationId xmlns:a16="http://schemas.microsoft.com/office/drawing/2014/main" id="{D403EB98-F50A-7AC7-8C33-C1E413F8E39A}"/>
              </a:ext>
            </a:extLst>
          </p:cNvPr>
          <p:cNvSpPr txBox="1"/>
          <p:nvPr/>
        </p:nvSpPr>
        <p:spPr>
          <a:xfrm>
            <a:off x="7992954" y="4195926"/>
            <a:ext cx="2304256" cy="276999"/>
          </a:xfrm>
          <a:prstGeom prst="rect">
            <a:avLst/>
          </a:prstGeom>
          <a:noFill/>
        </p:spPr>
        <p:txBody>
          <a:bodyPr wrap="square" lIns="91440" tIns="45720" rIns="91440" bIns="45720" rtlCol="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2286000" algn="l" defTabSz="914400" rtl="0" eaLnBrk="1" latinLnBrk="0" hangingPunct="1">
              <a:defRPr kern="1200">
                <a:solidFill>
                  <a:schemeClr val="tx1"/>
                </a:solidFill>
                <a:latin typeface="Arial Black" panose="020B0604020202020204" pitchFamily="34" charset="0"/>
                <a:ea typeface="+mn-ea"/>
                <a:cs typeface="+mn-cs"/>
              </a:defRPr>
            </a:lvl6pPr>
            <a:lvl7pPr marL="2743200" algn="l" defTabSz="914400" rtl="0" eaLnBrk="1" latinLnBrk="0" hangingPunct="1">
              <a:defRPr kern="1200">
                <a:solidFill>
                  <a:schemeClr val="tx1"/>
                </a:solidFill>
                <a:latin typeface="Arial Black" panose="020B0604020202020204" pitchFamily="34" charset="0"/>
                <a:ea typeface="+mn-ea"/>
                <a:cs typeface="+mn-cs"/>
              </a:defRPr>
            </a:lvl7pPr>
            <a:lvl8pPr marL="3200400" algn="l" defTabSz="914400" rtl="0" eaLnBrk="1" latinLnBrk="0" hangingPunct="1">
              <a:defRPr kern="1200">
                <a:solidFill>
                  <a:schemeClr val="tx1"/>
                </a:solidFill>
                <a:latin typeface="Arial Black" panose="020B0604020202020204" pitchFamily="34" charset="0"/>
                <a:ea typeface="+mn-ea"/>
                <a:cs typeface="+mn-cs"/>
              </a:defRPr>
            </a:lvl8pPr>
            <a:lvl9pPr marL="3657600" algn="l" defTabSz="914400" rtl="0" eaLnBrk="1" latinLnBrk="0" hangingPunct="1">
              <a:defRPr kern="1200">
                <a:solidFill>
                  <a:schemeClr val="tx1"/>
                </a:solidFill>
                <a:latin typeface="Arial Black" panose="020B0604020202020204" pitchFamily="34" charset="0"/>
                <a:ea typeface="+mn-ea"/>
                <a:cs typeface="+mn-cs"/>
              </a:defRPr>
            </a:lvl9pPr>
          </a:lstStyle>
          <a:p>
            <a:r>
              <a:rPr lang="en-GB" sz="1200">
                <a:latin typeface="Arial"/>
                <a:cs typeface="Arial"/>
              </a:rPr>
              <a:t>Images: YMT</a:t>
            </a:r>
            <a:endParaRPr lang="en-GB"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46670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B8531-8A1C-4DA0-868B-D37107748885}"/>
              </a:ext>
            </a:extLst>
          </p:cNvPr>
          <p:cNvSpPr>
            <a:spLocks noGrp="1"/>
          </p:cNvSpPr>
          <p:nvPr>
            <p:ph type="title" idx="4294967295"/>
          </p:nvPr>
        </p:nvSpPr>
        <p:spPr>
          <a:xfrm>
            <a:off x="0" y="78582"/>
            <a:ext cx="7886700" cy="456010"/>
          </a:xfrm>
        </p:spPr>
        <p:txBody>
          <a:bodyPr>
            <a:normAutofit fontScale="90000"/>
          </a:bodyPr>
          <a:lstStyle/>
          <a:p>
            <a:pPr algn="ctr"/>
            <a:r>
              <a:rPr lang="en-GB" b="1">
                <a:solidFill>
                  <a:srgbClr val="002060"/>
                </a:solidFill>
              </a:rPr>
              <a:t>The Enquiry process</a:t>
            </a:r>
          </a:p>
        </p:txBody>
      </p:sp>
      <p:sp>
        <p:nvSpPr>
          <p:cNvPr id="3" name="Content Placeholder 2">
            <a:extLst>
              <a:ext uri="{FF2B5EF4-FFF2-40B4-BE49-F238E27FC236}">
                <a16:creationId xmlns:a16="http://schemas.microsoft.com/office/drawing/2014/main" id="{05D9C134-4182-46D1-92B8-6F8A0B8DA940}"/>
              </a:ext>
            </a:extLst>
          </p:cNvPr>
          <p:cNvSpPr>
            <a:spLocks noGrp="1"/>
          </p:cNvSpPr>
          <p:nvPr>
            <p:ph idx="4294967295"/>
          </p:nvPr>
        </p:nvSpPr>
        <p:spPr>
          <a:xfrm>
            <a:off x="0" y="815579"/>
            <a:ext cx="8065294" cy="650081"/>
          </a:xfrm>
        </p:spPr>
        <p:txBody>
          <a:bodyPr>
            <a:normAutofit/>
          </a:bodyPr>
          <a:lstStyle/>
          <a:p>
            <a:pPr marL="0" indent="0">
              <a:buNone/>
            </a:pPr>
            <a:r>
              <a:rPr lang="en-GB" b="1">
                <a:solidFill>
                  <a:srgbClr val="002060"/>
                </a:solidFill>
              </a:rPr>
              <a:t>Stage 2 </a:t>
            </a:r>
            <a:r>
              <a:rPr lang="en-GB">
                <a:solidFill>
                  <a:srgbClr val="002060"/>
                </a:solidFill>
              </a:rPr>
              <a:t>Prompt children to </a:t>
            </a:r>
            <a:r>
              <a:rPr lang="en-GB" b="1">
                <a:solidFill>
                  <a:srgbClr val="002060"/>
                </a:solidFill>
              </a:rPr>
              <a:t>ask questions </a:t>
            </a:r>
            <a:r>
              <a:rPr lang="en-GB">
                <a:solidFill>
                  <a:srgbClr val="002060"/>
                </a:solidFill>
              </a:rPr>
              <a:t>about this evidence</a:t>
            </a:r>
          </a:p>
          <a:p>
            <a:pPr marL="0" indent="0">
              <a:buNone/>
            </a:pPr>
            <a:endParaRPr lang="en-GB"/>
          </a:p>
          <a:p>
            <a:pPr marL="0" indent="0">
              <a:buNone/>
            </a:pPr>
            <a:endParaRPr lang="en-GB"/>
          </a:p>
        </p:txBody>
      </p:sp>
      <p:pic>
        <p:nvPicPr>
          <p:cNvPr id="4" name="Picture 2">
            <a:extLst>
              <a:ext uri="{FF2B5EF4-FFF2-40B4-BE49-F238E27FC236}">
                <a16:creationId xmlns:a16="http://schemas.microsoft.com/office/drawing/2014/main" id="{187066E4-9126-4208-999F-A793209FCF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156" y="1710160"/>
            <a:ext cx="42862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BAF2FCA9-08AE-480C-9F8F-BE70D959FF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6406" y="1742302"/>
            <a:ext cx="4286250" cy="285035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3">
            <a:extLst>
              <a:ext uri="{FF2B5EF4-FFF2-40B4-BE49-F238E27FC236}">
                <a16:creationId xmlns:a16="http://schemas.microsoft.com/office/drawing/2014/main" id="{AAC317CE-1A10-D183-DC47-82BCDD1990C9}"/>
              </a:ext>
            </a:extLst>
          </p:cNvPr>
          <p:cNvSpPr txBox="1"/>
          <p:nvPr/>
        </p:nvSpPr>
        <p:spPr>
          <a:xfrm>
            <a:off x="7884832" y="4288602"/>
            <a:ext cx="2304256" cy="276999"/>
          </a:xfrm>
          <a:prstGeom prst="rect">
            <a:avLst/>
          </a:prstGeom>
          <a:noFill/>
        </p:spPr>
        <p:txBody>
          <a:bodyPr wrap="square" lIns="91440" tIns="45720" rIns="91440" bIns="45720" rtlCol="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2286000" algn="l" defTabSz="914400" rtl="0" eaLnBrk="1" latinLnBrk="0" hangingPunct="1">
              <a:defRPr kern="1200">
                <a:solidFill>
                  <a:schemeClr val="tx1"/>
                </a:solidFill>
                <a:latin typeface="Arial Black" panose="020B0604020202020204" pitchFamily="34" charset="0"/>
                <a:ea typeface="+mn-ea"/>
                <a:cs typeface="+mn-cs"/>
              </a:defRPr>
            </a:lvl6pPr>
            <a:lvl7pPr marL="2743200" algn="l" defTabSz="914400" rtl="0" eaLnBrk="1" latinLnBrk="0" hangingPunct="1">
              <a:defRPr kern="1200">
                <a:solidFill>
                  <a:schemeClr val="tx1"/>
                </a:solidFill>
                <a:latin typeface="Arial Black" panose="020B0604020202020204" pitchFamily="34" charset="0"/>
                <a:ea typeface="+mn-ea"/>
                <a:cs typeface="+mn-cs"/>
              </a:defRPr>
            </a:lvl7pPr>
            <a:lvl8pPr marL="3200400" algn="l" defTabSz="914400" rtl="0" eaLnBrk="1" latinLnBrk="0" hangingPunct="1">
              <a:defRPr kern="1200">
                <a:solidFill>
                  <a:schemeClr val="tx1"/>
                </a:solidFill>
                <a:latin typeface="Arial Black" panose="020B0604020202020204" pitchFamily="34" charset="0"/>
                <a:ea typeface="+mn-ea"/>
                <a:cs typeface="+mn-cs"/>
              </a:defRPr>
            </a:lvl8pPr>
            <a:lvl9pPr marL="3657600" algn="l" defTabSz="914400" rtl="0" eaLnBrk="1" latinLnBrk="0" hangingPunct="1">
              <a:defRPr kern="1200">
                <a:solidFill>
                  <a:schemeClr val="tx1"/>
                </a:solidFill>
                <a:latin typeface="Arial Black" panose="020B0604020202020204" pitchFamily="34" charset="0"/>
                <a:ea typeface="+mn-ea"/>
                <a:cs typeface="+mn-cs"/>
              </a:defRPr>
            </a:lvl9pPr>
          </a:lstStyle>
          <a:p>
            <a:r>
              <a:rPr lang="en-GB" sz="1200">
                <a:latin typeface="Arial"/>
                <a:cs typeface="Arial"/>
              </a:rPr>
              <a:t>Images: YMT</a:t>
            </a:r>
            <a:endParaRPr lang="en-GB"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3166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D9C134-4182-46D1-92B8-6F8A0B8DA940}"/>
              </a:ext>
            </a:extLst>
          </p:cNvPr>
          <p:cNvSpPr>
            <a:spLocks noGrp="1"/>
          </p:cNvSpPr>
          <p:nvPr>
            <p:ph idx="4294967295"/>
          </p:nvPr>
        </p:nvSpPr>
        <p:spPr>
          <a:xfrm>
            <a:off x="0" y="798910"/>
            <a:ext cx="8065294" cy="4271963"/>
          </a:xfrm>
        </p:spPr>
        <p:txBody>
          <a:bodyPr>
            <a:normAutofit/>
          </a:bodyPr>
          <a:lstStyle/>
          <a:p>
            <a:pPr marL="0" indent="0">
              <a:buNone/>
            </a:pPr>
            <a:r>
              <a:rPr lang="en-GB" sz="1800" b="1">
                <a:solidFill>
                  <a:srgbClr val="002060"/>
                </a:solidFill>
              </a:rPr>
              <a:t>Stage 3 </a:t>
            </a:r>
            <a:r>
              <a:rPr lang="en-GB" sz="1800">
                <a:solidFill>
                  <a:srgbClr val="002060"/>
                </a:solidFill>
              </a:rPr>
              <a:t>– Prompt children to </a:t>
            </a:r>
            <a:r>
              <a:rPr lang="en-GB" sz="1800" b="1">
                <a:solidFill>
                  <a:srgbClr val="002060"/>
                </a:solidFill>
              </a:rPr>
              <a:t>suggest answers </a:t>
            </a:r>
            <a:r>
              <a:rPr lang="en-GB" sz="1800">
                <a:solidFill>
                  <a:srgbClr val="002060"/>
                </a:solidFill>
              </a:rPr>
              <a:t>(which we can call </a:t>
            </a:r>
            <a:r>
              <a:rPr lang="en-GB" sz="1800" b="1">
                <a:solidFill>
                  <a:srgbClr val="002060"/>
                </a:solidFill>
              </a:rPr>
              <a:t>hypotheses</a:t>
            </a:r>
            <a:r>
              <a:rPr lang="en-GB" sz="1800">
                <a:solidFill>
                  <a:srgbClr val="002060"/>
                </a:solidFill>
              </a:rPr>
              <a:t>) to some of the questions</a:t>
            </a:r>
          </a:p>
          <a:p>
            <a:pPr marL="0" indent="0">
              <a:buNone/>
            </a:pPr>
            <a:r>
              <a:rPr lang="en-GB" sz="1800">
                <a:solidFill>
                  <a:srgbClr val="002060"/>
                </a:solidFill>
              </a:rPr>
              <a:t>Think about </a:t>
            </a:r>
            <a:r>
              <a:rPr lang="en-GB" sz="1800" b="1">
                <a:solidFill>
                  <a:srgbClr val="002060"/>
                </a:solidFill>
              </a:rPr>
              <a:t>which questions </a:t>
            </a:r>
            <a:r>
              <a:rPr lang="en-GB" sz="1800">
                <a:solidFill>
                  <a:srgbClr val="002060"/>
                </a:solidFill>
              </a:rPr>
              <a:t>are the </a:t>
            </a:r>
            <a:r>
              <a:rPr lang="en-GB" sz="1800" b="1">
                <a:solidFill>
                  <a:srgbClr val="002060"/>
                </a:solidFill>
              </a:rPr>
              <a:t>most important </a:t>
            </a:r>
            <a:r>
              <a:rPr lang="en-GB" sz="1800">
                <a:solidFill>
                  <a:srgbClr val="002060"/>
                </a:solidFill>
              </a:rPr>
              <a:t>to answer.</a:t>
            </a:r>
            <a:endParaRPr lang="en-GB" sz="1200">
              <a:solidFill>
                <a:srgbClr val="002060"/>
              </a:solidFill>
            </a:endParaRPr>
          </a:p>
          <a:p>
            <a:endParaRPr lang="en-GB"/>
          </a:p>
        </p:txBody>
      </p:sp>
      <p:sp>
        <p:nvSpPr>
          <p:cNvPr id="2" name="Title 1">
            <a:extLst>
              <a:ext uri="{FF2B5EF4-FFF2-40B4-BE49-F238E27FC236}">
                <a16:creationId xmlns:a16="http://schemas.microsoft.com/office/drawing/2014/main" id="{71EB8531-8A1C-4DA0-868B-D37107748885}"/>
              </a:ext>
            </a:extLst>
          </p:cNvPr>
          <p:cNvSpPr>
            <a:spLocks noGrp="1"/>
          </p:cNvSpPr>
          <p:nvPr>
            <p:ph type="title" idx="4294967295"/>
          </p:nvPr>
        </p:nvSpPr>
        <p:spPr>
          <a:xfrm>
            <a:off x="0" y="72629"/>
            <a:ext cx="7886700" cy="497681"/>
          </a:xfrm>
        </p:spPr>
        <p:txBody>
          <a:bodyPr>
            <a:normAutofit fontScale="90000"/>
          </a:bodyPr>
          <a:lstStyle/>
          <a:p>
            <a:pPr algn="ctr"/>
            <a:r>
              <a:rPr lang="en-GB" b="1">
                <a:solidFill>
                  <a:srgbClr val="002060"/>
                </a:solidFill>
              </a:rPr>
              <a:t>The Enquiry process</a:t>
            </a:r>
          </a:p>
        </p:txBody>
      </p:sp>
      <p:pic>
        <p:nvPicPr>
          <p:cNvPr id="4" name="Picture 2">
            <a:extLst>
              <a:ext uri="{FF2B5EF4-FFF2-40B4-BE49-F238E27FC236}">
                <a16:creationId xmlns:a16="http://schemas.microsoft.com/office/drawing/2014/main" id="{D5A6A8C8-E5F8-4214-AD3A-024B3586C0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096" y="1742301"/>
            <a:ext cx="42862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C53BC87E-F8EC-4173-B0F9-14E5FF7E4A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6406" y="1742302"/>
            <a:ext cx="4286250" cy="285035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3">
            <a:extLst>
              <a:ext uri="{FF2B5EF4-FFF2-40B4-BE49-F238E27FC236}">
                <a16:creationId xmlns:a16="http://schemas.microsoft.com/office/drawing/2014/main" id="{F617B455-63A1-083A-4A85-9290253D3CD3}"/>
              </a:ext>
            </a:extLst>
          </p:cNvPr>
          <p:cNvSpPr txBox="1"/>
          <p:nvPr/>
        </p:nvSpPr>
        <p:spPr>
          <a:xfrm>
            <a:off x="7992954" y="4311771"/>
            <a:ext cx="2304256" cy="276999"/>
          </a:xfrm>
          <a:prstGeom prst="rect">
            <a:avLst/>
          </a:prstGeom>
          <a:noFill/>
        </p:spPr>
        <p:txBody>
          <a:bodyPr wrap="square" lIns="91440" tIns="45720" rIns="91440" bIns="45720" rtlCol="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2286000" algn="l" defTabSz="914400" rtl="0" eaLnBrk="1" latinLnBrk="0" hangingPunct="1">
              <a:defRPr kern="1200">
                <a:solidFill>
                  <a:schemeClr val="tx1"/>
                </a:solidFill>
                <a:latin typeface="Arial Black" panose="020B0604020202020204" pitchFamily="34" charset="0"/>
                <a:ea typeface="+mn-ea"/>
                <a:cs typeface="+mn-cs"/>
              </a:defRPr>
            </a:lvl6pPr>
            <a:lvl7pPr marL="2743200" algn="l" defTabSz="914400" rtl="0" eaLnBrk="1" latinLnBrk="0" hangingPunct="1">
              <a:defRPr kern="1200">
                <a:solidFill>
                  <a:schemeClr val="tx1"/>
                </a:solidFill>
                <a:latin typeface="Arial Black" panose="020B0604020202020204" pitchFamily="34" charset="0"/>
                <a:ea typeface="+mn-ea"/>
                <a:cs typeface="+mn-cs"/>
              </a:defRPr>
            </a:lvl7pPr>
            <a:lvl8pPr marL="3200400" algn="l" defTabSz="914400" rtl="0" eaLnBrk="1" latinLnBrk="0" hangingPunct="1">
              <a:defRPr kern="1200">
                <a:solidFill>
                  <a:schemeClr val="tx1"/>
                </a:solidFill>
                <a:latin typeface="Arial Black" panose="020B0604020202020204" pitchFamily="34" charset="0"/>
                <a:ea typeface="+mn-ea"/>
                <a:cs typeface="+mn-cs"/>
              </a:defRPr>
            </a:lvl8pPr>
            <a:lvl9pPr marL="3657600" algn="l" defTabSz="914400" rtl="0" eaLnBrk="1" latinLnBrk="0" hangingPunct="1">
              <a:defRPr kern="1200">
                <a:solidFill>
                  <a:schemeClr val="tx1"/>
                </a:solidFill>
                <a:latin typeface="Arial Black" panose="020B0604020202020204" pitchFamily="34" charset="0"/>
                <a:ea typeface="+mn-ea"/>
                <a:cs typeface="+mn-cs"/>
              </a:defRPr>
            </a:lvl9pPr>
          </a:lstStyle>
          <a:p>
            <a:r>
              <a:rPr lang="en-GB" sz="1200">
                <a:latin typeface="Arial"/>
                <a:cs typeface="Arial"/>
              </a:rPr>
              <a:t>Images: YMT</a:t>
            </a:r>
            <a:endParaRPr lang="en-GB"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7975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FD44099-5E76-417B-9D53-9DF401FE7654}"/>
              </a:ext>
            </a:extLst>
          </p:cNvPr>
          <p:cNvSpPr>
            <a:spLocks noGrp="1"/>
          </p:cNvSpPr>
          <p:nvPr>
            <p:ph type="title" idx="4294967295"/>
          </p:nvPr>
        </p:nvSpPr>
        <p:spPr>
          <a:xfrm>
            <a:off x="0" y="246460"/>
            <a:ext cx="5170885" cy="586978"/>
          </a:xfrm>
        </p:spPr>
        <p:txBody>
          <a:bodyPr anchor="b">
            <a:normAutofit fontScale="90000"/>
          </a:bodyPr>
          <a:lstStyle/>
          <a:p>
            <a:r>
              <a:rPr lang="en-GB" sz="4050" b="1">
                <a:solidFill>
                  <a:srgbClr val="002060"/>
                </a:solidFill>
              </a:rPr>
              <a:t>The Enquiry process</a:t>
            </a:r>
          </a:p>
        </p:txBody>
      </p:sp>
      <p:sp>
        <p:nvSpPr>
          <p:cNvPr id="3" name="Content Placeholder 2">
            <a:extLst>
              <a:ext uri="{FF2B5EF4-FFF2-40B4-BE49-F238E27FC236}">
                <a16:creationId xmlns:a16="http://schemas.microsoft.com/office/drawing/2014/main" id="{05D9C134-4182-46D1-92B8-6F8A0B8DA940}"/>
              </a:ext>
            </a:extLst>
          </p:cNvPr>
          <p:cNvSpPr>
            <a:spLocks noGrp="1"/>
          </p:cNvSpPr>
          <p:nvPr>
            <p:ph idx="4294967295"/>
          </p:nvPr>
        </p:nvSpPr>
        <p:spPr>
          <a:xfrm>
            <a:off x="0" y="1682353"/>
            <a:ext cx="5170885" cy="2613422"/>
          </a:xfrm>
        </p:spPr>
        <p:txBody>
          <a:bodyPr>
            <a:normAutofit/>
          </a:bodyPr>
          <a:lstStyle/>
          <a:p>
            <a:pPr marL="0" indent="0">
              <a:buNone/>
            </a:pPr>
            <a:r>
              <a:rPr lang="en-GB" b="1">
                <a:solidFill>
                  <a:srgbClr val="002060"/>
                </a:solidFill>
              </a:rPr>
              <a:t>Stage 4 </a:t>
            </a:r>
            <a:r>
              <a:rPr lang="en-GB">
                <a:solidFill>
                  <a:srgbClr val="002060"/>
                </a:solidFill>
              </a:rPr>
              <a:t>Provide more information and evidence for children to explore to see if they can find answers to their questions.</a:t>
            </a:r>
          </a:p>
          <a:p>
            <a:pPr marL="0" indent="0">
              <a:buNone/>
            </a:pPr>
            <a:endParaRPr lang="en-GB" sz="1650">
              <a:solidFill>
                <a:srgbClr val="002060"/>
              </a:solidFill>
            </a:endParaRPr>
          </a:p>
          <a:p>
            <a:endParaRPr lang="en-GB" sz="1650"/>
          </a:p>
        </p:txBody>
      </p:sp>
      <p:pic>
        <p:nvPicPr>
          <p:cNvPr id="6" name="Picture 4">
            <a:extLst>
              <a:ext uri="{FF2B5EF4-FFF2-40B4-BE49-F238E27FC236}">
                <a16:creationId xmlns:a16="http://schemas.microsoft.com/office/drawing/2014/main" id="{FE8B7D9E-A148-4B47-9E2D-87CDCB6D64C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28569" y="246888"/>
            <a:ext cx="1749284" cy="25724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4796E51E-C68C-4A53-8854-3A97E113495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897880" y="3130006"/>
            <a:ext cx="2996946" cy="14909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
            <a:extLst>
              <a:ext uri="{FF2B5EF4-FFF2-40B4-BE49-F238E27FC236}">
                <a16:creationId xmlns:a16="http://schemas.microsoft.com/office/drawing/2014/main" id="{2513F416-02A1-2988-7B30-31F366D01CB8}"/>
              </a:ext>
            </a:extLst>
          </p:cNvPr>
          <p:cNvSpPr txBox="1"/>
          <p:nvPr/>
        </p:nvSpPr>
        <p:spPr>
          <a:xfrm>
            <a:off x="7992954" y="4296325"/>
            <a:ext cx="2304256" cy="276999"/>
          </a:xfrm>
          <a:prstGeom prst="rect">
            <a:avLst/>
          </a:prstGeom>
          <a:noFill/>
        </p:spPr>
        <p:txBody>
          <a:bodyPr wrap="square" lIns="91440" tIns="45720" rIns="91440" bIns="45720" rtlCol="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2286000" algn="l" defTabSz="914400" rtl="0" eaLnBrk="1" latinLnBrk="0" hangingPunct="1">
              <a:defRPr kern="1200">
                <a:solidFill>
                  <a:schemeClr val="tx1"/>
                </a:solidFill>
                <a:latin typeface="Arial Black" panose="020B0604020202020204" pitchFamily="34" charset="0"/>
                <a:ea typeface="+mn-ea"/>
                <a:cs typeface="+mn-cs"/>
              </a:defRPr>
            </a:lvl6pPr>
            <a:lvl7pPr marL="2743200" algn="l" defTabSz="914400" rtl="0" eaLnBrk="1" latinLnBrk="0" hangingPunct="1">
              <a:defRPr kern="1200">
                <a:solidFill>
                  <a:schemeClr val="tx1"/>
                </a:solidFill>
                <a:latin typeface="Arial Black" panose="020B0604020202020204" pitchFamily="34" charset="0"/>
                <a:ea typeface="+mn-ea"/>
                <a:cs typeface="+mn-cs"/>
              </a:defRPr>
            </a:lvl7pPr>
            <a:lvl8pPr marL="3200400" algn="l" defTabSz="914400" rtl="0" eaLnBrk="1" latinLnBrk="0" hangingPunct="1">
              <a:defRPr kern="1200">
                <a:solidFill>
                  <a:schemeClr val="tx1"/>
                </a:solidFill>
                <a:latin typeface="Arial Black" panose="020B0604020202020204" pitchFamily="34" charset="0"/>
                <a:ea typeface="+mn-ea"/>
                <a:cs typeface="+mn-cs"/>
              </a:defRPr>
            </a:lvl8pPr>
            <a:lvl9pPr marL="3657600" algn="l" defTabSz="914400" rtl="0" eaLnBrk="1" latinLnBrk="0" hangingPunct="1">
              <a:defRPr kern="1200">
                <a:solidFill>
                  <a:schemeClr val="tx1"/>
                </a:solidFill>
                <a:latin typeface="Arial Black" panose="020B0604020202020204" pitchFamily="34" charset="0"/>
                <a:ea typeface="+mn-ea"/>
                <a:cs typeface="+mn-cs"/>
              </a:defRPr>
            </a:lvl9pPr>
          </a:lstStyle>
          <a:p>
            <a:r>
              <a:rPr lang="en-GB" sz="1200">
                <a:latin typeface="Arial"/>
                <a:cs typeface="Arial"/>
              </a:rPr>
              <a:t>Images: YMT</a:t>
            </a:r>
            <a:endParaRPr lang="en-GB"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60889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0298D-F250-4155-BEF4-181FBD158CD0}"/>
              </a:ext>
            </a:extLst>
          </p:cNvPr>
          <p:cNvSpPr>
            <a:spLocks noGrp="1"/>
          </p:cNvSpPr>
          <p:nvPr>
            <p:ph type="title" idx="4294967295"/>
          </p:nvPr>
        </p:nvSpPr>
        <p:spPr>
          <a:xfrm>
            <a:off x="0" y="481013"/>
            <a:ext cx="7886700" cy="711994"/>
          </a:xfrm>
        </p:spPr>
        <p:txBody>
          <a:bodyPr>
            <a:noAutofit/>
          </a:bodyPr>
          <a:lstStyle/>
          <a:p>
            <a:r>
              <a:rPr lang="en-GB" sz="2400" b="1" i="1">
                <a:solidFill>
                  <a:srgbClr val="002060"/>
                </a:solidFill>
              </a:rPr>
              <a:t>Stage 4 </a:t>
            </a:r>
            <a:r>
              <a:rPr lang="en-GB" sz="2400" i="1">
                <a:solidFill>
                  <a:srgbClr val="002060"/>
                </a:solidFill>
              </a:rPr>
              <a:t>Provide more information and evidence for children to explore to see if they can find answers to their questions.</a:t>
            </a:r>
            <a:br>
              <a:rPr lang="en-GB" sz="2400">
                <a:solidFill>
                  <a:srgbClr val="002060"/>
                </a:solidFill>
              </a:rPr>
            </a:br>
            <a:endParaRPr lang="en-GB" sz="2400">
              <a:solidFill>
                <a:srgbClr val="002060"/>
              </a:solidFill>
            </a:endParaRPr>
          </a:p>
        </p:txBody>
      </p:sp>
      <p:sp>
        <p:nvSpPr>
          <p:cNvPr id="5" name="TextBox 4">
            <a:extLst>
              <a:ext uri="{FF2B5EF4-FFF2-40B4-BE49-F238E27FC236}">
                <a16:creationId xmlns:a16="http://schemas.microsoft.com/office/drawing/2014/main" id="{68B72610-77B1-4595-A580-948A36494946}"/>
              </a:ext>
            </a:extLst>
          </p:cNvPr>
          <p:cNvSpPr txBox="1"/>
          <p:nvPr/>
        </p:nvSpPr>
        <p:spPr>
          <a:xfrm>
            <a:off x="307357" y="1195152"/>
            <a:ext cx="4524978" cy="3570208"/>
          </a:xfrm>
          <a:prstGeom prst="rect">
            <a:avLst/>
          </a:prstGeom>
          <a:noFill/>
        </p:spPr>
        <p:txBody>
          <a:bodyPr wrap="square" lIns="91440" tIns="45720" rIns="91440" bIns="45720" rtlCol="0" anchor="t">
            <a:spAutoFit/>
          </a:bodyPr>
          <a:lstStyle/>
          <a:p>
            <a:pPr algn="l"/>
            <a:r>
              <a:rPr lang="en-GB" sz="1600" b="1">
                <a:solidFill>
                  <a:srgbClr val="002060"/>
                </a:solidFill>
                <a:latin typeface="Calibri"/>
                <a:ea typeface="Calibri"/>
                <a:cs typeface="Calibri"/>
              </a:rPr>
              <a:t>The Ivory Bangle Lady</a:t>
            </a:r>
          </a:p>
          <a:p>
            <a:pPr algn="l"/>
            <a:endParaRPr lang="en-GB" sz="1600">
              <a:solidFill>
                <a:srgbClr val="002060"/>
              </a:solidFill>
              <a:latin typeface="Calibri"/>
              <a:ea typeface="Calibri"/>
              <a:cs typeface="Calibri"/>
            </a:endParaRPr>
          </a:p>
          <a:p>
            <a:pPr algn="l"/>
            <a:r>
              <a:rPr lang="en-GB" sz="1600" b="1">
                <a:solidFill>
                  <a:srgbClr val="002060"/>
                </a:solidFill>
                <a:latin typeface="Calibri"/>
                <a:ea typeface="Calibri"/>
                <a:cs typeface="Calibri"/>
              </a:rPr>
              <a:t>Inscription: ‘Hail sister, may you live in God’</a:t>
            </a:r>
          </a:p>
          <a:p>
            <a:pPr algn="l"/>
            <a:endParaRPr lang="en-GB" sz="1600">
              <a:solidFill>
                <a:srgbClr val="002060"/>
              </a:solidFill>
              <a:latin typeface="Calibri"/>
              <a:ea typeface="Calibri"/>
              <a:cs typeface="Calibri"/>
            </a:endParaRPr>
          </a:p>
          <a:p>
            <a:r>
              <a:rPr lang="en-GB" sz="1600" b="1">
                <a:solidFill>
                  <a:srgbClr val="002060"/>
                </a:solidFill>
                <a:latin typeface="Calibri"/>
                <a:ea typeface="Calibri"/>
                <a:cs typeface="Calibri"/>
              </a:rPr>
              <a:t>Other items buried with her include: </a:t>
            </a:r>
          </a:p>
          <a:p>
            <a:pPr marL="257175" indent="-257175">
              <a:buFont typeface="Courier New" panose="02070309020205020404" pitchFamily="49" charset="0"/>
              <a:buChar char="o"/>
            </a:pPr>
            <a:r>
              <a:rPr lang="en-GB" sz="1600" i="1">
                <a:solidFill>
                  <a:srgbClr val="002060"/>
                </a:solidFill>
                <a:latin typeface="Calibri"/>
                <a:ea typeface="Calibri"/>
                <a:cs typeface="Calibri"/>
              </a:rPr>
              <a:t>some blue glass beads, </a:t>
            </a:r>
          </a:p>
          <a:p>
            <a:pPr marL="257175" indent="-257175">
              <a:buFont typeface="Courier New" panose="02070309020205020404" pitchFamily="49" charset="0"/>
              <a:buChar char="o"/>
            </a:pPr>
            <a:r>
              <a:rPr lang="en-GB" sz="1600" i="1">
                <a:solidFill>
                  <a:srgbClr val="002060"/>
                </a:solidFill>
                <a:latin typeface="Calibri"/>
                <a:ea typeface="Calibri"/>
                <a:cs typeface="Calibri"/>
              </a:rPr>
              <a:t>fragments of five bone bracelets,</a:t>
            </a:r>
          </a:p>
          <a:p>
            <a:pPr marL="257175" indent="-257175">
              <a:buFont typeface="Courier New" panose="02070309020205020404" pitchFamily="49" charset="0"/>
              <a:buChar char="o"/>
            </a:pPr>
            <a:r>
              <a:rPr lang="en-GB" sz="1600" i="1">
                <a:solidFill>
                  <a:srgbClr val="002060"/>
                </a:solidFill>
                <a:latin typeface="Calibri"/>
                <a:ea typeface="Calibri"/>
                <a:cs typeface="Calibri"/>
              </a:rPr>
              <a:t>silver and bronze lockets, </a:t>
            </a:r>
          </a:p>
          <a:p>
            <a:pPr marL="257175" indent="-257175">
              <a:buFont typeface="Courier New" panose="02070309020205020404" pitchFamily="49" charset="0"/>
              <a:buChar char="o"/>
            </a:pPr>
            <a:r>
              <a:rPr lang="en-GB" sz="1600" i="1">
                <a:solidFill>
                  <a:srgbClr val="002060"/>
                </a:solidFill>
                <a:latin typeface="Calibri"/>
                <a:ea typeface="Calibri"/>
                <a:cs typeface="Calibri"/>
              </a:rPr>
              <a:t>two yellow glass earrings, </a:t>
            </a:r>
          </a:p>
          <a:p>
            <a:pPr marL="257175" indent="-257175">
              <a:buFont typeface="Courier New" panose="02070309020205020404" pitchFamily="49" charset="0"/>
              <a:buChar char="o"/>
            </a:pPr>
            <a:r>
              <a:rPr lang="en-GB" sz="1600" i="1">
                <a:solidFill>
                  <a:srgbClr val="002060"/>
                </a:solidFill>
                <a:latin typeface="Calibri"/>
                <a:ea typeface="Calibri"/>
                <a:cs typeface="Calibri"/>
              </a:rPr>
              <a:t>two marbled glass beads, </a:t>
            </a:r>
          </a:p>
          <a:p>
            <a:pPr marL="257175" indent="-257175">
              <a:buFont typeface="Courier New" panose="02070309020205020404" pitchFamily="49" charset="0"/>
              <a:buChar char="o"/>
            </a:pPr>
            <a:r>
              <a:rPr lang="en-GB" sz="1600" i="1">
                <a:solidFill>
                  <a:srgbClr val="002060"/>
                </a:solidFill>
                <a:latin typeface="Calibri"/>
                <a:ea typeface="Calibri"/>
                <a:cs typeface="Calibri"/>
              </a:rPr>
              <a:t>a small round glass mirror </a:t>
            </a:r>
          </a:p>
          <a:p>
            <a:pPr marL="257175" indent="-257175">
              <a:buFont typeface="Courier New" panose="02070309020205020404" pitchFamily="49" charset="0"/>
              <a:buChar char="o"/>
            </a:pPr>
            <a:r>
              <a:rPr lang="en-GB" sz="1600" i="1">
                <a:solidFill>
                  <a:srgbClr val="002060"/>
                </a:solidFill>
                <a:latin typeface="Calibri"/>
                <a:ea typeface="Calibri"/>
                <a:cs typeface="Calibri"/>
              </a:rPr>
              <a:t>a blue glass perfume bottle.</a:t>
            </a:r>
          </a:p>
          <a:p>
            <a:pPr marL="257175" indent="-257175">
              <a:buFont typeface="Courier New" panose="02070309020205020404" pitchFamily="49" charset="0"/>
              <a:buChar char="o"/>
            </a:pPr>
            <a:r>
              <a:rPr lang="en-GB" sz="1600" i="1">
                <a:solidFill>
                  <a:srgbClr val="002060"/>
                </a:solidFill>
                <a:latin typeface="Calibri"/>
                <a:ea typeface="Calibri"/>
                <a:cs typeface="Calibri"/>
              </a:rPr>
              <a:t>Jet bracelet</a:t>
            </a:r>
          </a:p>
          <a:p>
            <a:endParaRPr lang="en-GB"/>
          </a:p>
        </p:txBody>
      </p:sp>
      <p:pic>
        <p:nvPicPr>
          <p:cNvPr id="5126" name="Picture 6">
            <a:extLst>
              <a:ext uri="{FF2B5EF4-FFF2-40B4-BE49-F238E27FC236}">
                <a16:creationId xmlns:a16="http://schemas.microsoft.com/office/drawing/2014/main" id="{08134DA8-9586-4272-8CBD-B139CFCC8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4255" y="1235903"/>
            <a:ext cx="4309745" cy="27742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365BEDB-3F84-C1DC-3299-4778C03DE6D7}"/>
              </a:ext>
            </a:extLst>
          </p:cNvPr>
          <p:cNvSpPr txBox="1"/>
          <p:nvPr/>
        </p:nvSpPr>
        <p:spPr>
          <a:xfrm>
            <a:off x="7992954" y="4195926"/>
            <a:ext cx="2304256" cy="276999"/>
          </a:xfrm>
          <a:prstGeom prst="rect">
            <a:avLst/>
          </a:prstGeom>
          <a:noFill/>
        </p:spPr>
        <p:txBody>
          <a:bodyPr wrap="square" lIns="91440" tIns="45720" rIns="91440" bIns="45720" rtlCol="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2286000" algn="l" defTabSz="914400" rtl="0" eaLnBrk="1" latinLnBrk="0" hangingPunct="1">
              <a:defRPr kern="1200">
                <a:solidFill>
                  <a:schemeClr val="tx1"/>
                </a:solidFill>
                <a:latin typeface="Arial Black" panose="020B0604020202020204" pitchFamily="34" charset="0"/>
                <a:ea typeface="+mn-ea"/>
                <a:cs typeface="+mn-cs"/>
              </a:defRPr>
            </a:lvl6pPr>
            <a:lvl7pPr marL="2743200" algn="l" defTabSz="914400" rtl="0" eaLnBrk="1" latinLnBrk="0" hangingPunct="1">
              <a:defRPr kern="1200">
                <a:solidFill>
                  <a:schemeClr val="tx1"/>
                </a:solidFill>
                <a:latin typeface="Arial Black" panose="020B0604020202020204" pitchFamily="34" charset="0"/>
                <a:ea typeface="+mn-ea"/>
                <a:cs typeface="+mn-cs"/>
              </a:defRPr>
            </a:lvl7pPr>
            <a:lvl8pPr marL="3200400" algn="l" defTabSz="914400" rtl="0" eaLnBrk="1" latinLnBrk="0" hangingPunct="1">
              <a:defRPr kern="1200">
                <a:solidFill>
                  <a:schemeClr val="tx1"/>
                </a:solidFill>
                <a:latin typeface="Arial Black" panose="020B0604020202020204" pitchFamily="34" charset="0"/>
                <a:ea typeface="+mn-ea"/>
                <a:cs typeface="+mn-cs"/>
              </a:defRPr>
            </a:lvl8pPr>
            <a:lvl9pPr marL="3657600" algn="l" defTabSz="914400" rtl="0" eaLnBrk="1" latinLnBrk="0" hangingPunct="1">
              <a:defRPr kern="1200">
                <a:solidFill>
                  <a:schemeClr val="tx1"/>
                </a:solidFill>
                <a:latin typeface="Arial Black" panose="020B0604020202020204" pitchFamily="34" charset="0"/>
                <a:ea typeface="+mn-ea"/>
                <a:cs typeface="+mn-cs"/>
              </a:defRPr>
            </a:lvl9pPr>
          </a:lstStyle>
          <a:p>
            <a:r>
              <a:rPr lang="en-GB" sz="1200">
                <a:latin typeface="Arial"/>
                <a:cs typeface="Arial"/>
              </a:rPr>
              <a:t>Images: YMT</a:t>
            </a:r>
            <a:endParaRPr lang="en-GB"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26549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B8531-8A1C-4DA0-868B-D37107748885}"/>
              </a:ext>
            </a:extLst>
          </p:cNvPr>
          <p:cNvSpPr>
            <a:spLocks noGrp="1"/>
          </p:cNvSpPr>
          <p:nvPr>
            <p:ph type="title" idx="4294967295"/>
          </p:nvPr>
        </p:nvSpPr>
        <p:spPr>
          <a:xfrm>
            <a:off x="5542360" y="273844"/>
            <a:ext cx="3601640" cy="567929"/>
          </a:xfrm>
        </p:spPr>
        <p:txBody>
          <a:bodyPr anchor="b">
            <a:normAutofit/>
          </a:bodyPr>
          <a:lstStyle/>
          <a:p>
            <a:r>
              <a:rPr lang="en-GB" sz="3000" b="1">
                <a:solidFill>
                  <a:srgbClr val="002060"/>
                </a:solidFill>
              </a:rPr>
              <a:t>The Enquiry process</a:t>
            </a:r>
          </a:p>
        </p:txBody>
      </p:sp>
      <p:sp>
        <p:nvSpPr>
          <p:cNvPr id="3" name="Content Placeholder 2">
            <a:extLst>
              <a:ext uri="{FF2B5EF4-FFF2-40B4-BE49-F238E27FC236}">
                <a16:creationId xmlns:a16="http://schemas.microsoft.com/office/drawing/2014/main" id="{05D9C134-4182-46D1-92B8-6F8A0B8DA940}"/>
              </a:ext>
            </a:extLst>
          </p:cNvPr>
          <p:cNvSpPr>
            <a:spLocks noGrp="1"/>
          </p:cNvSpPr>
          <p:nvPr>
            <p:ph idx="4294967295"/>
          </p:nvPr>
        </p:nvSpPr>
        <p:spPr>
          <a:xfrm>
            <a:off x="5168503" y="1459707"/>
            <a:ext cx="3975497" cy="2665810"/>
          </a:xfrm>
        </p:spPr>
        <p:txBody>
          <a:bodyPr>
            <a:normAutofit/>
          </a:bodyPr>
          <a:lstStyle/>
          <a:p>
            <a:pPr marL="0" indent="0">
              <a:buNone/>
            </a:pPr>
            <a:r>
              <a:rPr lang="en-GB" b="1">
                <a:solidFill>
                  <a:srgbClr val="002060"/>
                </a:solidFill>
              </a:rPr>
              <a:t>Stage 5 </a:t>
            </a:r>
            <a:r>
              <a:rPr lang="en-GB">
                <a:solidFill>
                  <a:srgbClr val="002060"/>
                </a:solidFill>
              </a:rPr>
              <a:t>Develop stronger answers supported by evidence. </a:t>
            </a:r>
          </a:p>
          <a:p>
            <a:pPr marL="0" indent="0">
              <a:buNone/>
            </a:pPr>
            <a:endParaRPr lang="en-GB">
              <a:solidFill>
                <a:srgbClr val="002060"/>
              </a:solidFill>
            </a:endParaRPr>
          </a:p>
          <a:p>
            <a:pPr marL="0" indent="0">
              <a:buNone/>
            </a:pPr>
            <a:endParaRPr lang="en-GB" sz="1500">
              <a:solidFill>
                <a:srgbClr val="002060"/>
              </a:solidFill>
            </a:endParaRPr>
          </a:p>
          <a:p>
            <a:pPr marL="0" indent="0">
              <a:buNone/>
            </a:pPr>
            <a:endParaRPr lang="en-GB" sz="1500"/>
          </a:p>
        </p:txBody>
      </p:sp>
      <p:pic>
        <p:nvPicPr>
          <p:cNvPr id="8" name="Picture 4">
            <a:extLst>
              <a:ext uri="{FF2B5EF4-FFF2-40B4-BE49-F238E27FC236}">
                <a16:creationId xmlns:a16="http://schemas.microsoft.com/office/drawing/2014/main" id="{0D2126D2-3F12-4C46-85C1-A4DEBB2639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1865"/>
          <a:stretch/>
        </p:blipFill>
        <p:spPr bwMode="auto">
          <a:xfrm>
            <a:off x="0" y="8"/>
            <a:ext cx="2252342" cy="29192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F0AA84B9-0854-43E6-9A0A-272D8037CA9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095" r="26042" b="2"/>
          <a:stretch/>
        </p:blipFill>
        <p:spPr bwMode="auto">
          <a:xfrm>
            <a:off x="2385193" y="8"/>
            <a:ext cx="2262230" cy="20894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6C49740D-B572-4019-AF9D-DFA95B751F2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648" r="14466" b="3"/>
          <a:stretch/>
        </p:blipFill>
        <p:spPr bwMode="auto">
          <a:xfrm>
            <a:off x="0" y="3059991"/>
            <a:ext cx="2252342" cy="208351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DBA8903E-700F-4B34-A88C-71B890A9686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452" r="36927"/>
          <a:stretch/>
        </p:blipFill>
        <p:spPr bwMode="auto">
          <a:xfrm>
            <a:off x="2385193" y="2218249"/>
            <a:ext cx="2262230" cy="29252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38D4323-AF57-0780-5597-4D91CC5B537D}"/>
              </a:ext>
            </a:extLst>
          </p:cNvPr>
          <p:cNvSpPr txBox="1"/>
          <p:nvPr/>
        </p:nvSpPr>
        <p:spPr>
          <a:xfrm>
            <a:off x="7992954" y="4195926"/>
            <a:ext cx="2304256" cy="276999"/>
          </a:xfrm>
          <a:prstGeom prst="rect">
            <a:avLst/>
          </a:prstGeom>
          <a:noFill/>
        </p:spPr>
        <p:txBody>
          <a:bodyPr wrap="square" lIns="91440" tIns="45720" rIns="91440" bIns="45720" rtlCol="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2286000" algn="l" defTabSz="914400" rtl="0" eaLnBrk="1" latinLnBrk="0" hangingPunct="1">
              <a:defRPr kern="1200">
                <a:solidFill>
                  <a:schemeClr val="tx1"/>
                </a:solidFill>
                <a:latin typeface="Arial Black" panose="020B0604020202020204" pitchFamily="34" charset="0"/>
                <a:ea typeface="+mn-ea"/>
                <a:cs typeface="+mn-cs"/>
              </a:defRPr>
            </a:lvl6pPr>
            <a:lvl7pPr marL="2743200" algn="l" defTabSz="914400" rtl="0" eaLnBrk="1" latinLnBrk="0" hangingPunct="1">
              <a:defRPr kern="1200">
                <a:solidFill>
                  <a:schemeClr val="tx1"/>
                </a:solidFill>
                <a:latin typeface="Arial Black" panose="020B0604020202020204" pitchFamily="34" charset="0"/>
                <a:ea typeface="+mn-ea"/>
                <a:cs typeface="+mn-cs"/>
              </a:defRPr>
            </a:lvl7pPr>
            <a:lvl8pPr marL="3200400" algn="l" defTabSz="914400" rtl="0" eaLnBrk="1" latinLnBrk="0" hangingPunct="1">
              <a:defRPr kern="1200">
                <a:solidFill>
                  <a:schemeClr val="tx1"/>
                </a:solidFill>
                <a:latin typeface="Arial Black" panose="020B0604020202020204" pitchFamily="34" charset="0"/>
                <a:ea typeface="+mn-ea"/>
                <a:cs typeface="+mn-cs"/>
              </a:defRPr>
            </a:lvl8pPr>
            <a:lvl9pPr marL="3657600" algn="l" defTabSz="914400" rtl="0" eaLnBrk="1" latinLnBrk="0" hangingPunct="1">
              <a:defRPr kern="1200">
                <a:solidFill>
                  <a:schemeClr val="tx1"/>
                </a:solidFill>
                <a:latin typeface="Arial Black" panose="020B0604020202020204" pitchFamily="34" charset="0"/>
                <a:ea typeface="+mn-ea"/>
                <a:cs typeface="+mn-cs"/>
              </a:defRPr>
            </a:lvl9pPr>
          </a:lstStyle>
          <a:p>
            <a:r>
              <a:rPr lang="en-GB" sz="1200">
                <a:latin typeface="Arial"/>
                <a:cs typeface="Arial"/>
              </a:rPr>
              <a:t>Images: YMT</a:t>
            </a:r>
            <a:endParaRPr lang="en-GB" sz="1200">
              <a:latin typeface="Arial" panose="020B0604020202020204" pitchFamily="34" charset="0"/>
              <a:cs typeface="Arial" panose="020B0604020202020204" pitchFamily="34" charset="0"/>
            </a:endParaRPr>
          </a:p>
        </p:txBody>
      </p:sp>
      <p:pic>
        <p:nvPicPr>
          <p:cNvPr id="6" name="Picture 5" descr="A blue square with white text&#10;&#10;AI-generated content may be incorrect.">
            <a:extLst>
              <a:ext uri="{FF2B5EF4-FFF2-40B4-BE49-F238E27FC236}">
                <a16:creationId xmlns:a16="http://schemas.microsoft.com/office/drawing/2014/main" id="{1B2324AD-DF16-6D85-709B-8096987C7450}"/>
              </a:ext>
            </a:extLst>
          </p:cNvPr>
          <p:cNvPicPr>
            <a:picLocks noChangeAspect="1"/>
          </p:cNvPicPr>
          <p:nvPr/>
        </p:nvPicPr>
        <p:blipFill>
          <a:blip r:embed="rId7"/>
          <a:stretch>
            <a:fillRect/>
          </a:stretch>
        </p:blipFill>
        <p:spPr>
          <a:xfrm>
            <a:off x="-4570" y="4517848"/>
            <a:ext cx="9144000" cy="625642"/>
          </a:xfrm>
          <a:prstGeom prst="rect">
            <a:avLst/>
          </a:prstGeom>
        </p:spPr>
      </p:pic>
    </p:spTree>
    <p:extLst>
      <p:ext uri="{BB962C8B-B14F-4D97-AF65-F5344CB8AC3E}">
        <p14:creationId xmlns:p14="http://schemas.microsoft.com/office/powerpoint/2010/main" val="26261440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men&#10;&#10;Description automatically generated with low confidence">
            <a:extLst>
              <a:ext uri="{FF2B5EF4-FFF2-40B4-BE49-F238E27FC236}">
                <a16:creationId xmlns:a16="http://schemas.microsoft.com/office/drawing/2014/main" id="{CD0E268D-F334-4080-BD3E-053A96E1E9BF}"/>
              </a:ext>
            </a:extLst>
          </p:cNvPr>
          <p:cNvPicPr>
            <a:picLocks noChangeAspect="1"/>
          </p:cNvPicPr>
          <p:nvPr/>
        </p:nvPicPr>
        <p:blipFill>
          <a:blip r:embed="rId3"/>
          <a:srcRect t="27267" r="26844"/>
          <a:stretch/>
        </p:blipFill>
        <p:spPr>
          <a:xfrm>
            <a:off x="971600" y="699542"/>
            <a:ext cx="7332041" cy="3353242"/>
          </a:xfrm>
          <a:prstGeom prst="rect">
            <a:avLst/>
          </a:prstGeom>
        </p:spPr>
      </p:pic>
      <p:sp>
        <p:nvSpPr>
          <p:cNvPr id="2" name="TextBox 1">
            <a:extLst>
              <a:ext uri="{FF2B5EF4-FFF2-40B4-BE49-F238E27FC236}">
                <a16:creationId xmlns:a16="http://schemas.microsoft.com/office/drawing/2014/main" id="{589D1E9D-AA52-F8B9-22E3-FA50C2F49FFC}"/>
              </a:ext>
            </a:extLst>
          </p:cNvPr>
          <p:cNvSpPr txBox="1"/>
          <p:nvPr/>
        </p:nvSpPr>
        <p:spPr>
          <a:xfrm>
            <a:off x="2267744" y="721952"/>
            <a:ext cx="4188841" cy="369332"/>
          </a:xfrm>
          <a:prstGeom prst="rect">
            <a:avLst/>
          </a:prstGeom>
          <a:noFill/>
        </p:spPr>
        <p:txBody>
          <a:bodyPr wrap="square" rtlCol="0">
            <a:spAutoFit/>
          </a:bodyPr>
          <a:lstStyle/>
          <a:p>
            <a:pPr algn="ctr"/>
            <a:r>
              <a:rPr lang="en-GB">
                <a:solidFill>
                  <a:schemeClr val="bg1"/>
                </a:solidFill>
              </a:rPr>
              <a:t>Ivory Bangle lady</a:t>
            </a:r>
          </a:p>
        </p:txBody>
      </p:sp>
      <p:sp>
        <p:nvSpPr>
          <p:cNvPr id="5" name="TextBox 3">
            <a:extLst>
              <a:ext uri="{FF2B5EF4-FFF2-40B4-BE49-F238E27FC236}">
                <a16:creationId xmlns:a16="http://schemas.microsoft.com/office/drawing/2014/main" id="{3882DF59-0475-E13A-C580-CFE9C74EB9AD}"/>
              </a:ext>
            </a:extLst>
          </p:cNvPr>
          <p:cNvSpPr txBox="1"/>
          <p:nvPr/>
        </p:nvSpPr>
        <p:spPr>
          <a:xfrm>
            <a:off x="7992954" y="4195926"/>
            <a:ext cx="2304256" cy="276999"/>
          </a:xfrm>
          <a:prstGeom prst="rect">
            <a:avLst/>
          </a:prstGeom>
          <a:noFill/>
        </p:spPr>
        <p:txBody>
          <a:bodyPr wrap="square" lIns="91440" tIns="45720" rIns="91440" bIns="45720" rtlCol="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2286000" algn="l" defTabSz="914400" rtl="0" eaLnBrk="1" latinLnBrk="0" hangingPunct="1">
              <a:defRPr kern="1200">
                <a:solidFill>
                  <a:schemeClr val="tx1"/>
                </a:solidFill>
                <a:latin typeface="Arial Black" panose="020B0604020202020204" pitchFamily="34" charset="0"/>
                <a:ea typeface="+mn-ea"/>
                <a:cs typeface="+mn-cs"/>
              </a:defRPr>
            </a:lvl6pPr>
            <a:lvl7pPr marL="2743200" algn="l" defTabSz="914400" rtl="0" eaLnBrk="1" latinLnBrk="0" hangingPunct="1">
              <a:defRPr kern="1200">
                <a:solidFill>
                  <a:schemeClr val="tx1"/>
                </a:solidFill>
                <a:latin typeface="Arial Black" panose="020B0604020202020204" pitchFamily="34" charset="0"/>
                <a:ea typeface="+mn-ea"/>
                <a:cs typeface="+mn-cs"/>
              </a:defRPr>
            </a:lvl7pPr>
            <a:lvl8pPr marL="3200400" algn="l" defTabSz="914400" rtl="0" eaLnBrk="1" latinLnBrk="0" hangingPunct="1">
              <a:defRPr kern="1200">
                <a:solidFill>
                  <a:schemeClr val="tx1"/>
                </a:solidFill>
                <a:latin typeface="Arial Black" panose="020B0604020202020204" pitchFamily="34" charset="0"/>
                <a:ea typeface="+mn-ea"/>
                <a:cs typeface="+mn-cs"/>
              </a:defRPr>
            </a:lvl8pPr>
            <a:lvl9pPr marL="3657600" algn="l" defTabSz="914400" rtl="0" eaLnBrk="1" latinLnBrk="0" hangingPunct="1">
              <a:defRPr kern="1200">
                <a:solidFill>
                  <a:schemeClr val="tx1"/>
                </a:solidFill>
                <a:latin typeface="Arial Black" panose="020B0604020202020204" pitchFamily="34" charset="0"/>
                <a:ea typeface="+mn-ea"/>
                <a:cs typeface="+mn-cs"/>
              </a:defRPr>
            </a:lvl9pPr>
          </a:lstStyle>
          <a:p>
            <a:r>
              <a:rPr lang="en-GB" sz="1200">
                <a:latin typeface="Arial"/>
                <a:cs typeface="Arial"/>
              </a:rPr>
              <a:t>Images: YMT</a:t>
            </a:r>
            <a:endParaRPr lang="en-GB"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7358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63154" y="1063154"/>
            <a:ext cx="5156864"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8871" y="1995355"/>
            <a:ext cx="3266696"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885662" y="1228564"/>
            <a:ext cx="5143179"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Freeform: Shape 103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560516" y="900984"/>
            <a:ext cx="3606227"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632D6108-DF7F-970A-817A-C8E290AFAF53}"/>
              </a:ext>
            </a:extLst>
          </p:cNvPr>
          <p:cNvSpPr txBox="1"/>
          <p:nvPr/>
        </p:nvSpPr>
        <p:spPr>
          <a:xfrm>
            <a:off x="495030" y="2075329"/>
            <a:ext cx="2160621" cy="2303930"/>
          </a:xfrm>
          <a:prstGeom prst="rect">
            <a:avLst/>
          </a:prstGeom>
        </p:spPr>
        <p:txBody>
          <a:bodyPr vert="horz" lIns="91440" tIns="45720" rIns="91440" bIns="45720" rtlCol="0" anchor="t">
            <a:normAutofit/>
          </a:bodyPr>
          <a:lstStyle/>
          <a:p>
            <a:pPr eaLnBrk="1" hangingPunct="1">
              <a:lnSpc>
                <a:spcPct val="90000"/>
              </a:lnSpc>
              <a:spcAft>
                <a:spcPts val="600"/>
              </a:spcAft>
            </a:pPr>
            <a:r>
              <a:rPr lang="en-US" sz="3000" kern="1200">
                <a:solidFill>
                  <a:srgbClr val="FFFFFF"/>
                </a:solidFill>
                <a:latin typeface="+mj-lt"/>
                <a:ea typeface="+mj-ea"/>
                <a:cs typeface="+mj-cs"/>
              </a:rPr>
              <a:t>Connections beyond the locality</a:t>
            </a:r>
          </a:p>
          <a:p>
            <a:pPr marL="285750" indent="-285750" eaLnBrk="1" hangingPunct="1">
              <a:lnSpc>
                <a:spcPct val="90000"/>
              </a:lnSpc>
              <a:spcAft>
                <a:spcPts val="600"/>
              </a:spcAft>
            </a:pPr>
            <a:endParaRPr lang="en-US" sz="3000" kern="1200">
              <a:solidFill>
                <a:srgbClr val="FFFFFF"/>
              </a:solidFill>
              <a:latin typeface="+mj-lt"/>
              <a:ea typeface="+mj-ea"/>
              <a:cs typeface="+mj-cs"/>
            </a:endParaRPr>
          </a:p>
        </p:txBody>
      </p:sp>
      <p:pic>
        <p:nvPicPr>
          <p:cNvPr id="3" name="Picture 2">
            <a:extLst>
              <a:ext uri="{FF2B5EF4-FFF2-40B4-BE49-F238E27FC236}">
                <a16:creationId xmlns:a16="http://schemas.microsoft.com/office/drawing/2014/main" id="{42F1ECFF-7E96-4864-2B19-CCAEF234346D}"/>
              </a:ext>
            </a:extLst>
          </p:cNvPr>
          <p:cNvPicPr>
            <a:picLocks noChangeAspect="1"/>
          </p:cNvPicPr>
          <p:nvPr/>
        </p:nvPicPr>
        <p:blipFill>
          <a:blip r:embed="rId3"/>
          <a:stretch>
            <a:fillRect/>
          </a:stretch>
        </p:blipFill>
        <p:spPr>
          <a:xfrm>
            <a:off x="-4570" y="4517848"/>
            <a:ext cx="9144000" cy="625642"/>
          </a:xfrm>
          <a:prstGeom prst="rect">
            <a:avLst/>
          </a:prstGeom>
        </p:spPr>
      </p:pic>
      <p:pic>
        <p:nvPicPr>
          <p:cNvPr id="5" name="Picture 4" descr="A map of the roman empire&#10;&#10;AI-generated content may be incorrect.">
            <a:extLst>
              <a:ext uri="{FF2B5EF4-FFF2-40B4-BE49-F238E27FC236}">
                <a16:creationId xmlns:a16="http://schemas.microsoft.com/office/drawing/2014/main" id="{2883E45F-A732-40FE-BB3C-484B11A67034}"/>
              </a:ext>
            </a:extLst>
          </p:cNvPr>
          <p:cNvPicPr>
            <a:picLocks noChangeAspect="1"/>
          </p:cNvPicPr>
          <p:nvPr/>
        </p:nvPicPr>
        <p:blipFill>
          <a:blip r:embed="rId4"/>
          <a:stretch>
            <a:fillRect/>
          </a:stretch>
        </p:blipFill>
        <p:spPr>
          <a:xfrm>
            <a:off x="3299945" y="-88685"/>
            <a:ext cx="5539219" cy="4339070"/>
          </a:xfrm>
          <a:prstGeom prst="rect">
            <a:avLst/>
          </a:prstGeom>
        </p:spPr>
      </p:pic>
      <p:sp>
        <p:nvSpPr>
          <p:cNvPr id="6" name="TextBox 5">
            <a:extLst>
              <a:ext uri="{FF2B5EF4-FFF2-40B4-BE49-F238E27FC236}">
                <a16:creationId xmlns:a16="http://schemas.microsoft.com/office/drawing/2014/main" id="{2E2F9823-D4EC-220B-0067-CBDBEBFEE67B}"/>
              </a:ext>
            </a:extLst>
          </p:cNvPr>
          <p:cNvSpPr txBox="1"/>
          <p:nvPr/>
        </p:nvSpPr>
        <p:spPr>
          <a:xfrm>
            <a:off x="7772400" y="4273893"/>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highlight>
                  <a:srgbClr val="F5F5F5"/>
                </a:highlight>
                <a:latin typeface="Calibri"/>
                <a:ea typeface="Calibri"/>
                <a:cs typeface="Arial"/>
              </a:rPr>
              <a:t>Image: History Rocks</a:t>
            </a:r>
            <a:endParaRPr lang="en-US" sz="1000">
              <a:latin typeface="Calibri"/>
              <a:ea typeface="Calibri"/>
              <a:cs typeface="Calibri"/>
            </a:endParaRPr>
          </a:p>
        </p:txBody>
      </p:sp>
    </p:spTree>
    <p:extLst>
      <p:ext uri="{BB962C8B-B14F-4D97-AF65-F5344CB8AC3E}">
        <p14:creationId xmlns:p14="http://schemas.microsoft.com/office/powerpoint/2010/main" val="3221113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5FBF-6CDB-CD65-2632-50EBA8875BB7}"/>
              </a:ext>
            </a:extLst>
          </p:cNvPr>
          <p:cNvSpPr>
            <a:spLocks noGrp="1"/>
          </p:cNvSpPr>
          <p:nvPr>
            <p:ph type="title"/>
          </p:nvPr>
        </p:nvSpPr>
        <p:spPr>
          <a:xfrm>
            <a:off x="343310" y="725260"/>
            <a:ext cx="3990155" cy="1151165"/>
          </a:xfrm>
        </p:spPr>
        <p:txBody>
          <a:bodyPr vert="horz" wrap="square" lIns="68580" tIns="34290" rIns="68580" bIns="34290" numCol="1" rtlCol="0" anchor="b" anchorCtr="0" compatLnSpc="1">
            <a:prstTxWarp prst="textNoShape">
              <a:avLst/>
            </a:prstTxWarp>
            <a:normAutofit/>
          </a:bodyPr>
          <a:lstStyle/>
          <a:p>
            <a:pPr algn="ctr"/>
            <a:r>
              <a:rPr lang="en-US">
                <a:solidFill>
                  <a:srgbClr val="002060"/>
                </a:solidFill>
              </a:rPr>
              <a:t>Focus for today: </a:t>
            </a:r>
            <a:br>
              <a:rPr lang="en-US">
                <a:solidFill>
                  <a:srgbClr val="002060"/>
                </a:solidFill>
              </a:rPr>
            </a:br>
            <a:endParaRPr lang="en-US">
              <a:solidFill>
                <a:srgbClr val="002060"/>
              </a:solidFill>
            </a:endParaRPr>
          </a:p>
        </p:txBody>
      </p:sp>
      <p:pic>
        <p:nvPicPr>
          <p:cNvPr id="12294" name="Picture 6" descr="Free York Minster Road photo and picture">
            <a:extLst>
              <a:ext uri="{FF2B5EF4-FFF2-40B4-BE49-F238E27FC236}">
                <a16:creationId xmlns:a16="http://schemas.microsoft.com/office/drawing/2014/main" id="{47D53448-44CA-1864-C4F2-1B1207286EB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r="42"/>
          <a:stretch/>
        </p:blipFill>
        <p:spPr bwMode="auto">
          <a:xfrm>
            <a:off x="4676775" y="7"/>
            <a:ext cx="4467226" cy="5143493"/>
          </a:xfrm>
          <a:custGeom>
            <a:avLst/>
            <a:gdLst/>
            <a:ahLst/>
            <a:cxnLst/>
            <a:rect l="l" t="t" r="r" b="b"/>
            <a:pathLst>
              <a:path w="4575785" h="6857999">
                <a:moveTo>
                  <a:pt x="517468" y="0"/>
                </a:moveTo>
                <a:lnTo>
                  <a:pt x="4575785" y="0"/>
                </a:lnTo>
                <a:lnTo>
                  <a:pt x="4575785" y="6857999"/>
                </a:lnTo>
                <a:lnTo>
                  <a:pt x="960511" y="6857999"/>
                </a:lnTo>
                <a:lnTo>
                  <a:pt x="942694" y="6843617"/>
                </a:lnTo>
                <a:cubicBezTo>
                  <a:pt x="964945" y="6792705"/>
                  <a:pt x="892574" y="6836929"/>
                  <a:pt x="865960" y="6827318"/>
                </a:cubicBezTo>
                <a:lnTo>
                  <a:pt x="861487" y="6823037"/>
                </a:lnTo>
                <a:lnTo>
                  <a:pt x="859513" y="6806858"/>
                </a:lnTo>
                <a:lnTo>
                  <a:pt x="860461" y="6800037"/>
                </a:lnTo>
                <a:cubicBezTo>
                  <a:pt x="860484" y="6795612"/>
                  <a:pt x="859691" y="6793024"/>
                  <a:pt x="858251" y="6791626"/>
                </a:cubicBezTo>
                <a:lnTo>
                  <a:pt x="857660" y="6791654"/>
                </a:lnTo>
                <a:lnTo>
                  <a:pt x="856643" y="6783314"/>
                </a:lnTo>
                <a:cubicBezTo>
                  <a:pt x="856157" y="6768705"/>
                  <a:pt x="856848" y="6753980"/>
                  <a:pt x="858459" y="6739543"/>
                </a:cubicBezTo>
                <a:cubicBezTo>
                  <a:pt x="825704" y="6742272"/>
                  <a:pt x="849542" y="6681110"/>
                  <a:pt x="794118" y="6710916"/>
                </a:cubicBezTo>
                <a:cubicBezTo>
                  <a:pt x="794610" y="6692179"/>
                  <a:pt x="815573" y="6671806"/>
                  <a:pt x="779817" y="6693690"/>
                </a:cubicBezTo>
                <a:cubicBezTo>
                  <a:pt x="778915" y="6687990"/>
                  <a:pt x="774885" y="6685995"/>
                  <a:pt x="769310" y="6685745"/>
                </a:cubicBezTo>
                <a:lnTo>
                  <a:pt x="766802" y="6686064"/>
                </a:lnTo>
                <a:cubicBezTo>
                  <a:pt x="767473" y="6672038"/>
                  <a:pt x="768145" y="6658011"/>
                  <a:pt x="768816" y="6643985"/>
                </a:cubicBezTo>
                <a:lnTo>
                  <a:pt x="764758" y="6640288"/>
                </a:lnTo>
                <a:lnTo>
                  <a:pt x="771603" y="6610439"/>
                </a:lnTo>
                <a:cubicBezTo>
                  <a:pt x="771799" y="6605729"/>
                  <a:pt x="776328" y="6505678"/>
                  <a:pt x="776524" y="6500968"/>
                </a:cubicBezTo>
                <a:lnTo>
                  <a:pt x="716862" y="6252242"/>
                </a:lnTo>
                <a:cubicBezTo>
                  <a:pt x="710358" y="6209033"/>
                  <a:pt x="712158" y="6177416"/>
                  <a:pt x="706006" y="6116988"/>
                </a:cubicBezTo>
                <a:cubicBezTo>
                  <a:pt x="664744" y="6009788"/>
                  <a:pt x="669134" y="5997889"/>
                  <a:pt x="675681" y="5921438"/>
                </a:cubicBezTo>
                <a:cubicBezTo>
                  <a:pt x="609567" y="5910253"/>
                  <a:pt x="667197" y="5880778"/>
                  <a:pt x="646967" y="5848021"/>
                </a:cubicBezTo>
                <a:cubicBezTo>
                  <a:pt x="633539" y="5819166"/>
                  <a:pt x="610193" y="5775630"/>
                  <a:pt x="595120" y="5722308"/>
                </a:cubicBezTo>
                <a:cubicBezTo>
                  <a:pt x="587517" y="5685814"/>
                  <a:pt x="566330" y="5564010"/>
                  <a:pt x="556522" y="5528087"/>
                </a:cubicBezTo>
                <a:cubicBezTo>
                  <a:pt x="551310" y="5519174"/>
                  <a:pt x="556171" y="5505252"/>
                  <a:pt x="536270" y="5506770"/>
                </a:cubicBezTo>
                <a:cubicBezTo>
                  <a:pt x="512052" y="5506489"/>
                  <a:pt x="543356" y="5459435"/>
                  <a:pt x="516612" y="5473320"/>
                </a:cubicBezTo>
                <a:cubicBezTo>
                  <a:pt x="537947" y="5440196"/>
                  <a:pt x="486731" y="5435838"/>
                  <a:pt x="471989" y="5418523"/>
                </a:cubicBezTo>
                <a:cubicBezTo>
                  <a:pt x="493820" y="5390817"/>
                  <a:pt x="454363" y="5377479"/>
                  <a:pt x="442299" y="5333204"/>
                </a:cubicBezTo>
                <a:cubicBezTo>
                  <a:pt x="467689" y="5302287"/>
                  <a:pt x="420786" y="5307848"/>
                  <a:pt x="452960" y="5255192"/>
                </a:cubicBezTo>
                <a:cubicBezTo>
                  <a:pt x="453300" y="5233631"/>
                  <a:pt x="429983" y="5195187"/>
                  <a:pt x="431339" y="5156169"/>
                </a:cubicBezTo>
                <a:cubicBezTo>
                  <a:pt x="398945" y="5067566"/>
                  <a:pt x="403718" y="5079988"/>
                  <a:pt x="404757" y="5025421"/>
                </a:cubicBezTo>
                <a:cubicBezTo>
                  <a:pt x="400018" y="4966103"/>
                  <a:pt x="402758" y="4976631"/>
                  <a:pt x="395660" y="4924394"/>
                </a:cubicBezTo>
                <a:cubicBezTo>
                  <a:pt x="383838" y="4897752"/>
                  <a:pt x="406451" y="4876973"/>
                  <a:pt x="390158" y="4861232"/>
                </a:cubicBezTo>
                <a:cubicBezTo>
                  <a:pt x="362582" y="4877952"/>
                  <a:pt x="368360" y="4813711"/>
                  <a:pt x="341238" y="4838615"/>
                </a:cubicBezTo>
                <a:cubicBezTo>
                  <a:pt x="311503" y="4831441"/>
                  <a:pt x="352577" y="4804970"/>
                  <a:pt x="326273" y="4796524"/>
                </a:cubicBezTo>
                <a:lnTo>
                  <a:pt x="284996" y="4672372"/>
                </a:lnTo>
                <a:cubicBezTo>
                  <a:pt x="298118" y="4649489"/>
                  <a:pt x="287003" y="4640074"/>
                  <a:pt x="267970" y="4634255"/>
                </a:cubicBezTo>
                <a:cubicBezTo>
                  <a:pt x="263754" y="4595383"/>
                  <a:pt x="222766" y="4593405"/>
                  <a:pt x="203275" y="4555830"/>
                </a:cubicBezTo>
                <a:cubicBezTo>
                  <a:pt x="181514" y="4524570"/>
                  <a:pt x="154438" y="4520149"/>
                  <a:pt x="133797" y="4479914"/>
                </a:cubicBezTo>
                <a:cubicBezTo>
                  <a:pt x="124082" y="4457346"/>
                  <a:pt x="105185" y="4427564"/>
                  <a:pt x="84156" y="4415916"/>
                </a:cubicBezTo>
                <a:lnTo>
                  <a:pt x="83303" y="4414752"/>
                </a:lnTo>
                <a:lnTo>
                  <a:pt x="72062" y="4388525"/>
                </a:lnTo>
                <a:lnTo>
                  <a:pt x="75315" y="4375182"/>
                </a:lnTo>
                <a:cubicBezTo>
                  <a:pt x="75941" y="4370194"/>
                  <a:pt x="75530" y="4367154"/>
                  <a:pt x="74333" y="4365355"/>
                </a:cubicBezTo>
                <a:lnTo>
                  <a:pt x="68893" y="4364787"/>
                </a:lnTo>
                <a:cubicBezTo>
                  <a:pt x="68887" y="4364737"/>
                  <a:pt x="68881" y="4364686"/>
                  <a:pt x="68875" y="4364636"/>
                </a:cubicBezTo>
                <a:cubicBezTo>
                  <a:pt x="68620" y="4351507"/>
                  <a:pt x="69309" y="4337030"/>
                  <a:pt x="58168" y="4323582"/>
                </a:cubicBezTo>
                <a:cubicBezTo>
                  <a:pt x="61811" y="4263350"/>
                  <a:pt x="99263" y="4233013"/>
                  <a:pt x="79972" y="4208494"/>
                </a:cubicBezTo>
                <a:cubicBezTo>
                  <a:pt x="88758" y="4180446"/>
                  <a:pt x="125844" y="4152085"/>
                  <a:pt x="106280" y="4120638"/>
                </a:cubicBezTo>
                <a:cubicBezTo>
                  <a:pt x="111598" y="4121936"/>
                  <a:pt x="113804" y="4120147"/>
                  <a:pt x="114398" y="4116558"/>
                </a:cubicBezTo>
                <a:cubicBezTo>
                  <a:pt x="114157" y="4114248"/>
                  <a:pt x="113917" y="4111937"/>
                  <a:pt x="113677" y="4109627"/>
                </a:cubicBezTo>
                <a:lnTo>
                  <a:pt x="105699" y="4105626"/>
                </a:lnTo>
                <a:cubicBezTo>
                  <a:pt x="77890" y="4088880"/>
                  <a:pt x="108987" y="4082598"/>
                  <a:pt x="106408" y="4051443"/>
                </a:cubicBezTo>
                <a:cubicBezTo>
                  <a:pt x="106858" y="4036630"/>
                  <a:pt x="97032" y="3985550"/>
                  <a:pt x="103822" y="3988496"/>
                </a:cubicBezTo>
                <a:lnTo>
                  <a:pt x="75372" y="3857059"/>
                </a:lnTo>
                <a:cubicBezTo>
                  <a:pt x="82817" y="3836376"/>
                  <a:pt x="81742" y="3824520"/>
                  <a:pt x="64937" y="3815652"/>
                </a:cubicBezTo>
                <a:cubicBezTo>
                  <a:pt x="102287" y="3718925"/>
                  <a:pt x="55573" y="3772320"/>
                  <a:pt x="59080" y="3696747"/>
                </a:cubicBezTo>
                <a:cubicBezTo>
                  <a:pt x="66269" y="3629648"/>
                  <a:pt x="63240" y="3571908"/>
                  <a:pt x="85623" y="3491441"/>
                </a:cubicBezTo>
                <a:cubicBezTo>
                  <a:pt x="98410" y="3474059"/>
                  <a:pt x="99525" y="3431012"/>
                  <a:pt x="100691" y="3417526"/>
                </a:cubicBezTo>
                <a:cubicBezTo>
                  <a:pt x="101857" y="3404040"/>
                  <a:pt x="95556" y="3412369"/>
                  <a:pt x="92620" y="3410525"/>
                </a:cubicBezTo>
                <a:cubicBezTo>
                  <a:pt x="92153" y="3374230"/>
                  <a:pt x="83244" y="3285268"/>
                  <a:pt x="79737" y="3235496"/>
                </a:cubicBezTo>
                <a:cubicBezTo>
                  <a:pt x="70953" y="3207448"/>
                  <a:pt x="52012" y="3143347"/>
                  <a:pt x="71576" y="3111898"/>
                </a:cubicBezTo>
                <a:cubicBezTo>
                  <a:pt x="66408" y="3077014"/>
                  <a:pt x="53542" y="3056489"/>
                  <a:pt x="48725" y="3026189"/>
                </a:cubicBezTo>
                <a:cubicBezTo>
                  <a:pt x="35029" y="3013335"/>
                  <a:pt x="35295" y="2950066"/>
                  <a:pt x="42673" y="2930099"/>
                </a:cubicBezTo>
                <a:cubicBezTo>
                  <a:pt x="72765" y="2876461"/>
                  <a:pt x="20837" y="2811743"/>
                  <a:pt x="43260" y="2768401"/>
                </a:cubicBezTo>
                <a:cubicBezTo>
                  <a:pt x="44784" y="2755816"/>
                  <a:pt x="43709" y="2744724"/>
                  <a:pt x="41022" y="2734617"/>
                </a:cubicBezTo>
                <a:lnTo>
                  <a:pt x="29707" y="2708118"/>
                </a:lnTo>
                <a:lnTo>
                  <a:pt x="18896" y="2704187"/>
                </a:lnTo>
                <a:lnTo>
                  <a:pt x="16157" y="2686013"/>
                </a:lnTo>
                <a:lnTo>
                  <a:pt x="0" y="2656506"/>
                </a:lnTo>
                <a:cubicBezTo>
                  <a:pt x="46275" y="2648213"/>
                  <a:pt x="-21852" y="2580542"/>
                  <a:pt x="20000" y="2589495"/>
                </a:cubicBezTo>
                <a:cubicBezTo>
                  <a:pt x="9004" y="2539865"/>
                  <a:pt x="51725" y="2561406"/>
                  <a:pt x="4503" y="2517909"/>
                </a:cubicBezTo>
                <a:cubicBezTo>
                  <a:pt x="18312" y="2426183"/>
                  <a:pt x="2043" y="2320005"/>
                  <a:pt x="38580" y="2235940"/>
                </a:cubicBezTo>
                <a:cubicBezTo>
                  <a:pt x="39530" y="2131535"/>
                  <a:pt x="31342" y="1983035"/>
                  <a:pt x="28357" y="1891475"/>
                </a:cubicBezTo>
                <a:cubicBezTo>
                  <a:pt x="18536" y="1816240"/>
                  <a:pt x="53985" y="1820215"/>
                  <a:pt x="16422" y="1754299"/>
                </a:cubicBezTo>
                <a:cubicBezTo>
                  <a:pt x="22523" y="1748800"/>
                  <a:pt x="14115" y="1712020"/>
                  <a:pt x="17619" y="1704948"/>
                </a:cubicBezTo>
                <a:lnTo>
                  <a:pt x="11875" y="1640075"/>
                </a:lnTo>
                <a:lnTo>
                  <a:pt x="10148" y="1637400"/>
                </a:lnTo>
                <a:cubicBezTo>
                  <a:pt x="6571" y="1625366"/>
                  <a:pt x="7662" y="1617809"/>
                  <a:pt x="10809" y="1612250"/>
                </a:cubicBezTo>
                <a:lnTo>
                  <a:pt x="30710" y="1498099"/>
                </a:lnTo>
                <a:lnTo>
                  <a:pt x="28832" y="1497366"/>
                </a:lnTo>
                <a:lnTo>
                  <a:pt x="25420" y="1490044"/>
                </a:lnTo>
                <a:lnTo>
                  <a:pt x="36357" y="1429750"/>
                </a:lnTo>
                <a:cubicBezTo>
                  <a:pt x="56105" y="1395764"/>
                  <a:pt x="51096" y="1348657"/>
                  <a:pt x="63323" y="1316453"/>
                </a:cubicBezTo>
                <a:cubicBezTo>
                  <a:pt x="113953" y="1206017"/>
                  <a:pt x="97314" y="1160971"/>
                  <a:pt x="167299" y="1100758"/>
                </a:cubicBezTo>
                <a:cubicBezTo>
                  <a:pt x="183322" y="1066821"/>
                  <a:pt x="207320" y="1013057"/>
                  <a:pt x="218971" y="997428"/>
                </a:cubicBezTo>
                <a:cubicBezTo>
                  <a:pt x="225661" y="983599"/>
                  <a:pt x="245059" y="996998"/>
                  <a:pt x="249304" y="969068"/>
                </a:cubicBezTo>
                <a:cubicBezTo>
                  <a:pt x="273910" y="912445"/>
                  <a:pt x="257335" y="876944"/>
                  <a:pt x="307518" y="815816"/>
                </a:cubicBezTo>
                <a:cubicBezTo>
                  <a:pt x="319844" y="734499"/>
                  <a:pt x="427269" y="648257"/>
                  <a:pt x="438631" y="588216"/>
                </a:cubicBezTo>
                <a:cubicBezTo>
                  <a:pt x="468336" y="534577"/>
                  <a:pt x="480025" y="521047"/>
                  <a:pt x="494548" y="466832"/>
                </a:cubicBezTo>
                <a:cubicBezTo>
                  <a:pt x="513994" y="444023"/>
                  <a:pt x="469014" y="421695"/>
                  <a:pt x="512985" y="406165"/>
                </a:cubicBezTo>
                <a:cubicBezTo>
                  <a:pt x="519819" y="312467"/>
                  <a:pt x="496295" y="285415"/>
                  <a:pt x="499246" y="226337"/>
                </a:cubicBezTo>
                <a:cubicBezTo>
                  <a:pt x="511217" y="180655"/>
                  <a:pt x="525793" y="85726"/>
                  <a:pt x="530694" y="51692"/>
                </a:cubicBezTo>
                <a:cubicBezTo>
                  <a:pt x="512001" y="39736"/>
                  <a:pt x="522977" y="34428"/>
                  <a:pt x="528655" y="22135"/>
                </a:cubicBezTo>
                <a:cubicBezTo>
                  <a:pt x="511506" y="14446"/>
                  <a:pt x="513258" y="7722"/>
                  <a:pt x="516964" y="1039"/>
                </a:cubicBezTo>
                <a:close/>
              </a:path>
            </a:pathLst>
          </a:custGeom>
          <a:noFill/>
          <a:extLst>
            <a:ext uri="{909E8E84-426E-40DD-AFC4-6F175D3DCCD1}">
              <a14:hiddenFill xmlns:a14="http://schemas.microsoft.com/office/drawing/2010/main">
                <a:solidFill>
                  <a:srgbClr val="FFFFFF"/>
                </a:solidFill>
              </a14:hiddenFill>
            </a:ext>
          </a:extLst>
        </p:spPr>
      </p:pic>
      <p:graphicFrame>
        <p:nvGraphicFramePr>
          <p:cNvPr id="7" name="Content Placeholder 2">
            <a:extLst>
              <a:ext uri="{FF2B5EF4-FFF2-40B4-BE49-F238E27FC236}">
                <a16:creationId xmlns:a16="http://schemas.microsoft.com/office/drawing/2014/main" id="{4024FC60-4864-3AB2-B2D7-3321E0F0496A}"/>
              </a:ext>
            </a:extLst>
          </p:cNvPr>
          <p:cNvGraphicFramePr>
            <a:graphicFrameLocks/>
          </p:cNvGraphicFramePr>
          <p:nvPr>
            <p:extLst>
              <p:ext uri="{D42A27DB-BD31-4B8C-83A1-F6EECF244321}">
                <p14:modId xmlns:p14="http://schemas.microsoft.com/office/powerpoint/2010/main" val="3960330643"/>
              </p:ext>
            </p:extLst>
          </p:nvPr>
        </p:nvGraphicFramePr>
        <p:xfrm>
          <a:off x="595797" y="1499353"/>
          <a:ext cx="3485179" cy="27098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575406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510C6-3434-45AD-A2D0-5B1BBA4A60AB}"/>
              </a:ext>
            </a:extLst>
          </p:cNvPr>
          <p:cNvSpPr>
            <a:spLocks noGrp="1"/>
          </p:cNvSpPr>
          <p:nvPr>
            <p:ph type="title" idx="4294967295"/>
          </p:nvPr>
        </p:nvSpPr>
        <p:spPr>
          <a:xfrm>
            <a:off x="3452028" y="623936"/>
            <a:ext cx="5851225" cy="864394"/>
          </a:xfrm>
        </p:spPr>
        <p:txBody>
          <a:bodyPr anchor="b">
            <a:normAutofit fontScale="90000"/>
          </a:bodyPr>
          <a:lstStyle/>
          <a:p>
            <a:pPr algn="l"/>
            <a:r>
              <a:rPr lang="en-GB" sz="3000" b="1">
                <a:solidFill>
                  <a:srgbClr val="002060"/>
                </a:solidFill>
                <a:latin typeface="+mn-lt"/>
              </a:rPr>
              <a:t>Developing a More substantial Enquiry</a:t>
            </a:r>
            <a:br>
              <a:rPr lang="en-GB" sz="3000" b="1">
                <a:solidFill>
                  <a:srgbClr val="002060"/>
                </a:solidFill>
                <a:ea typeface="Calibri"/>
                <a:cs typeface="Calibri"/>
              </a:rPr>
            </a:br>
            <a:br>
              <a:rPr lang="en-GB" sz="3000" b="1">
                <a:solidFill>
                  <a:srgbClr val="002060"/>
                </a:solidFill>
                <a:ea typeface="Calibri"/>
                <a:cs typeface="Calibri"/>
              </a:rPr>
            </a:br>
            <a:endParaRPr lang="en-GB"/>
          </a:p>
        </p:txBody>
      </p:sp>
      <p:pic>
        <p:nvPicPr>
          <p:cNvPr id="7" name="Picture 6">
            <a:extLst>
              <a:ext uri="{FF2B5EF4-FFF2-40B4-BE49-F238E27FC236}">
                <a16:creationId xmlns:a16="http://schemas.microsoft.com/office/drawing/2014/main" id="{85818BBC-7A8B-442A-9843-BB4FCBC72D27}"/>
              </a:ext>
            </a:extLst>
          </p:cNvPr>
          <p:cNvPicPr>
            <a:picLocks noChangeAspect="1"/>
          </p:cNvPicPr>
          <p:nvPr/>
        </p:nvPicPr>
        <p:blipFill rotWithShape="1">
          <a:blip r:embed="rId3"/>
          <a:srcRect t="7206"/>
          <a:stretch/>
        </p:blipFill>
        <p:spPr>
          <a:xfrm>
            <a:off x="172902" y="11038"/>
            <a:ext cx="3272358" cy="4320480"/>
          </a:xfrm>
          <a:prstGeom prst="rect">
            <a:avLst/>
          </a:prstGeom>
        </p:spPr>
      </p:pic>
      <p:sp>
        <p:nvSpPr>
          <p:cNvPr id="3" name="Content Placeholder 2">
            <a:extLst>
              <a:ext uri="{FF2B5EF4-FFF2-40B4-BE49-F238E27FC236}">
                <a16:creationId xmlns:a16="http://schemas.microsoft.com/office/drawing/2014/main" id="{67C32DAC-63C4-E8AA-8AEA-236D9F6E1196}"/>
              </a:ext>
            </a:extLst>
          </p:cNvPr>
          <p:cNvSpPr txBox="1">
            <a:spLocks/>
          </p:cNvSpPr>
          <p:nvPr/>
        </p:nvSpPr>
        <p:spPr>
          <a:xfrm>
            <a:off x="3899298" y="1828800"/>
            <a:ext cx="5244703" cy="2839641"/>
          </a:xfrm>
          <a:prstGeom prst="rect">
            <a:avLst/>
          </a:prstGeom>
        </p:spPr>
        <p:txBody>
          <a:bodyPr vert="horz" lIns="0" tIns="34290" rIns="0" bIns="3429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endParaRPr lang="en-GB" sz="1500">
              <a:solidFill>
                <a:srgbClr val="FF0000"/>
              </a:solidFill>
            </a:endParaRPr>
          </a:p>
          <a:p>
            <a:pPr marL="0" indent="0">
              <a:buNone/>
            </a:pPr>
            <a:endParaRPr lang="en-GB" sz="1500">
              <a:solidFill>
                <a:srgbClr val="FF0000"/>
              </a:solidFill>
            </a:endParaRPr>
          </a:p>
          <a:p>
            <a:pPr marL="0" indent="0">
              <a:buNone/>
            </a:pPr>
            <a:endParaRPr lang="en-GB" sz="1500">
              <a:solidFill>
                <a:srgbClr val="FF0000"/>
              </a:solidFill>
            </a:endParaRPr>
          </a:p>
          <a:p>
            <a:pPr marL="0" indent="0">
              <a:buNone/>
            </a:pPr>
            <a:endParaRPr lang="en-GB" sz="1500">
              <a:solidFill>
                <a:srgbClr val="FF0000"/>
              </a:solidFill>
            </a:endParaRPr>
          </a:p>
          <a:p>
            <a:pPr marL="0" indent="0">
              <a:buNone/>
            </a:pPr>
            <a:endParaRPr lang="en-GB" sz="1500"/>
          </a:p>
        </p:txBody>
      </p:sp>
      <p:sp>
        <p:nvSpPr>
          <p:cNvPr id="5" name="TextBox 4">
            <a:extLst>
              <a:ext uri="{FF2B5EF4-FFF2-40B4-BE49-F238E27FC236}">
                <a16:creationId xmlns:a16="http://schemas.microsoft.com/office/drawing/2014/main" id="{D579B605-03A5-9156-33E1-CED9F13A972D}"/>
              </a:ext>
            </a:extLst>
          </p:cNvPr>
          <p:cNvSpPr txBox="1"/>
          <p:nvPr/>
        </p:nvSpPr>
        <p:spPr>
          <a:xfrm>
            <a:off x="7323259" y="4200496"/>
            <a:ext cx="2304256" cy="276999"/>
          </a:xfrm>
          <a:prstGeom prst="rect">
            <a:avLst/>
          </a:prstGeom>
          <a:noFill/>
        </p:spPr>
        <p:txBody>
          <a:bodyPr wrap="square" lIns="91440" tIns="45720" rIns="91440" bIns="45720" rtlCol="0" anchor="t">
            <a:spAutoFit/>
          </a:bodyPr>
          <a:lstStyle/>
          <a:p>
            <a:r>
              <a:rPr lang="en-GB" sz="1200">
                <a:latin typeface="Arial"/>
                <a:cs typeface="Arial"/>
              </a:rPr>
              <a:t>Image: Dawson, 2015</a:t>
            </a:r>
            <a:endParaRPr lang="en-GB" sz="120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ECC3B7D-7D94-5E14-2FC4-5E2BDC3CC51D}"/>
              </a:ext>
            </a:extLst>
          </p:cNvPr>
          <p:cNvSpPr txBox="1"/>
          <p:nvPr/>
        </p:nvSpPr>
        <p:spPr>
          <a:xfrm>
            <a:off x="3901296" y="1631470"/>
            <a:ext cx="5805577"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buAutoNum type="arabicPeriod"/>
            </a:pPr>
            <a:r>
              <a:rPr lang="en-GB" sz="2700">
                <a:solidFill>
                  <a:srgbClr val="002060"/>
                </a:solidFill>
                <a:latin typeface="Calibri"/>
              </a:rPr>
              <a:t>Roman burial</a:t>
            </a:r>
            <a:endParaRPr lang="en-US">
              <a:solidFill>
                <a:srgbClr val="002060"/>
              </a:solidFill>
            </a:endParaRPr>
          </a:p>
          <a:p>
            <a:pPr marL="514350" indent="-514350">
              <a:buAutoNum type="arabicPeriod"/>
            </a:pPr>
            <a:r>
              <a:rPr lang="en-GB" sz="2700">
                <a:solidFill>
                  <a:srgbClr val="002060"/>
                </a:solidFill>
                <a:latin typeface="Calibri"/>
              </a:rPr>
              <a:t>Roman York</a:t>
            </a:r>
            <a:endParaRPr lang="en-US">
              <a:solidFill>
                <a:srgbClr val="002060"/>
              </a:solidFill>
            </a:endParaRPr>
          </a:p>
          <a:p>
            <a:pPr marL="514350" indent="-514350">
              <a:buAutoNum type="arabicPeriod"/>
            </a:pPr>
            <a:r>
              <a:rPr lang="en-GB" sz="2700">
                <a:solidFill>
                  <a:srgbClr val="002060"/>
                </a:solidFill>
                <a:latin typeface="Calibri"/>
              </a:rPr>
              <a:t>Roman Britain</a:t>
            </a:r>
            <a:endParaRPr lang="en-US">
              <a:solidFill>
                <a:srgbClr val="002060"/>
              </a:solidFill>
            </a:endParaRPr>
          </a:p>
          <a:p>
            <a:pPr marL="514350" indent="-514350">
              <a:buAutoNum type="arabicPeriod"/>
            </a:pPr>
            <a:r>
              <a:rPr lang="en-GB" sz="2700">
                <a:solidFill>
                  <a:srgbClr val="002060"/>
                </a:solidFill>
                <a:latin typeface="Calibri"/>
              </a:rPr>
              <a:t>Historical themes</a:t>
            </a:r>
            <a:r>
              <a:rPr lang="en-US" sz="2700">
                <a:solidFill>
                  <a:srgbClr val="002060"/>
                </a:solidFill>
                <a:latin typeface="Calibri"/>
                <a:ea typeface="Calibri"/>
                <a:cs typeface="Calibri"/>
              </a:rPr>
              <a:t>​</a:t>
            </a:r>
            <a:br>
              <a:rPr lang="en-US" sz="2700">
                <a:latin typeface="Calibri"/>
                <a:ea typeface="Calibri"/>
                <a:cs typeface="Calibri"/>
              </a:rPr>
            </a:br>
            <a:r>
              <a:rPr lang="en-US" sz="3000">
                <a:latin typeface="Calibri"/>
                <a:ea typeface="Calibri"/>
                <a:cs typeface="Calibri"/>
              </a:rPr>
              <a:t>​</a:t>
            </a:r>
            <a:endParaRPr lang="en-US"/>
          </a:p>
        </p:txBody>
      </p:sp>
    </p:spTree>
    <p:extLst>
      <p:ext uri="{BB962C8B-B14F-4D97-AF65-F5344CB8AC3E}">
        <p14:creationId xmlns:p14="http://schemas.microsoft.com/office/powerpoint/2010/main" val="240611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84DF55BE-B4AB-4BA1-BDE1-E9F7FB3F1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16F45A-B76B-114A-68BF-C42E92775FB2}"/>
              </a:ext>
            </a:extLst>
          </p:cNvPr>
          <p:cNvSpPr>
            <a:spLocks noGrp="1"/>
          </p:cNvSpPr>
          <p:nvPr>
            <p:ph type="title"/>
          </p:nvPr>
        </p:nvSpPr>
        <p:spPr>
          <a:xfrm>
            <a:off x="479310" y="312229"/>
            <a:ext cx="4485959" cy="1263479"/>
          </a:xfrm>
        </p:spPr>
        <p:txBody>
          <a:bodyPr>
            <a:normAutofit/>
          </a:bodyPr>
          <a:lstStyle/>
          <a:p>
            <a:r>
              <a:rPr lang="en-GB" sz="3000" b="1">
                <a:solidFill>
                  <a:schemeClr val="tx2"/>
                </a:solidFill>
              </a:rPr>
              <a:t>Interdependence </a:t>
            </a:r>
          </a:p>
        </p:txBody>
      </p:sp>
      <p:sp>
        <p:nvSpPr>
          <p:cNvPr id="3" name="Content Placeholder 2">
            <a:extLst>
              <a:ext uri="{FF2B5EF4-FFF2-40B4-BE49-F238E27FC236}">
                <a16:creationId xmlns:a16="http://schemas.microsoft.com/office/drawing/2014/main" id="{91857692-DFBA-1A5F-3380-E175B5AF2D1E}"/>
              </a:ext>
            </a:extLst>
          </p:cNvPr>
          <p:cNvSpPr>
            <a:spLocks noGrp="1"/>
          </p:cNvSpPr>
          <p:nvPr>
            <p:ph idx="1"/>
          </p:nvPr>
        </p:nvSpPr>
        <p:spPr>
          <a:xfrm>
            <a:off x="1665" y="1899852"/>
            <a:ext cx="4719073" cy="2767913"/>
          </a:xfrm>
        </p:spPr>
        <p:txBody>
          <a:bodyPr>
            <a:normAutofit/>
          </a:bodyPr>
          <a:lstStyle/>
          <a:p>
            <a:pPr marL="256540" indent="-256540"/>
            <a:r>
              <a:rPr lang="en-GB" sz="1800" b="1">
                <a:solidFill>
                  <a:schemeClr val="tx2"/>
                </a:solidFill>
              </a:rPr>
              <a:t>Interdisciplinary geographical enquiry</a:t>
            </a:r>
            <a:endParaRPr lang="en-US">
              <a:solidFill>
                <a:schemeClr val="tx2"/>
              </a:solidFill>
            </a:endParaRPr>
          </a:p>
          <a:p>
            <a:pPr marL="256540" indent="-256540"/>
            <a:endParaRPr lang="en-GB" sz="1800" b="1">
              <a:solidFill>
                <a:schemeClr val="tx2"/>
              </a:solidFill>
              <a:ea typeface="Calibri"/>
              <a:cs typeface="Calibri"/>
            </a:endParaRPr>
          </a:p>
          <a:p>
            <a:pPr marL="256540" indent="-256540"/>
            <a:r>
              <a:rPr lang="en-GB" sz="1800" b="1">
                <a:solidFill>
                  <a:schemeClr val="tx2"/>
                </a:solidFill>
              </a:rPr>
              <a:t>Trade</a:t>
            </a:r>
            <a:r>
              <a:rPr lang="en-GB" sz="1800">
                <a:solidFill>
                  <a:schemeClr val="tx2"/>
                </a:solidFill>
              </a:rPr>
              <a:t> links &amp; </a:t>
            </a:r>
            <a:r>
              <a:rPr lang="en-GB" sz="1800" b="1">
                <a:solidFill>
                  <a:schemeClr val="tx2"/>
                </a:solidFill>
              </a:rPr>
              <a:t>Interdependence</a:t>
            </a:r>
            <a:endParaRPr lang="en-GB" sz="1800" b="1">
              <a:solidFill>
                <a:schemeClr val="tx2"/>
              </a:solidFill>
              <a:ea typeface="Calibri"/>
              <a:cs typeface="Calibri"/>
            </a:endParaRPr>
          </a:p>
          <a:p>
            <a:pPr marL="256540" indent="-256540"/>
            <a:endParaRPr lang="en-GB" sz="1800" b="1">
              <a:solidFill>
                <a:schemeClr val="tx2"/>
              </a:solidFill>
              <a:ea typeface="Calibri"/>
              <a:cs typeface="Calibri"/>
            </a:endParaRPr>
          </a:p>
          <a:p>
            <a:pPr marL="256540" indent="-256540"/>
            <a:r>
              <a:rPr lang="en-US" sz="1800">
                <a:solidFill>
                  <a:srgbClr val="002060"/>
                </a:solidFill>
                <a:ea typeface="Calibri"/>
                <a:cs typeface="Calibri"/>
              </a:rPr>
              <a:t>Incorporates </a:t>
            </a:r>
            <a:r>
              <a:rPr lang="en-US" sz="1800" b="1">
                <a:solidFill>
                  <a:srgbClr val="002060"/>
                </a:solidFill>
                <a:ea typeface="Calibri"/>
                <a:cs typeface="Calibri"/>
              </a:rPr>
              <a:t>students lived experiences</a:t>
            </a:r>
            <a:endParaRPr lang="en-GB" sz="1800" b="1">
              <a:solidFill>
                <a:schemeClr val="tx2"/>
              </a:solidFill>
              <a:ea typeface="Calibri"/>
              <a:cs typeface="Calibri"/>
            </a:endParaRPr>
          </a:p>
          <a:p>
            <a:pPr marL="256540" indent="-256540"/>
            <a:endParaRPr lang="en-GB" sz="1800" b="1">
              <a:solidFill>
                <a:schemeClr val="tx2"/>
              </a:solidFill>
              <a:ea typeface="Calibri"/>
              <a:cs typeface="Calibri"/>
            </a:endParaRPr>
          </a:p>
          <a:p>
            <a:pPr marL="256540" indent="-256540"/>
            <a:r>
              <a:rPr lang="en-GB" sz="1800" b="1">
                <a:solidFill>
                  <a:schemeClr val="tx2"/>
                </a:solidFill>
              </a:rPr>
              <a:t>Similarities and differences </a:t>
            </a:r>
            <a:r>
              <a:rPr lang="en-GB" sz="1800">
                <a:solidFill>
                  <a:schemeClr val="tx2"/>
                </a:solidFill>
              </a:rPr>
              <a:t>with </a:t>
            </a:r>
            <a:r>
              <a:rPr lang="en-GB" sz="1800" b="1">
                <a:solidFill>
                  <a:schemeClr val="tx2"/>
                </a:solidFill>
              </a:rPr>
              <a:t>Roman York</a:t>
            </a:r>
            <a:endParaRPr lang="en-GB" sz="1800" b="1">
              <a:solidFill>
                <a:schemeClr val="tx2"/>
              </a:solidFill>
              <a:ea typeface="Calibri"/>
              <a:cs typeface="Calibri"/>
            </a:endParaRPr>
          </a:p>
        </p:txBody>
      </p:sp>
      <p:pic>
        <p:nvPicPr>
          <p:cNvPr id="9" name="Picture 8">
            <a:extLst>
              <a:ext uri="{FF2B5EF4-FFF2-40B4-BE49-F238E27FC236}">
                <a16:creationId xmlns:a16="http://schemas.microsoft.com/office/drawing/2014/main" id="{E53A844B-A1E5-971B-905D-E606F0DE35AE}"/>
              </a:ext>
            </a:extLst>
          </p:cNvPr>
          <p:cNvPicPr>
            <a:picLocks noChangeAspect="1"/>
          </p:cNvPicPr>
          <p:nvPr/>
        </p:nvPicPr>
        <p:blipFill>
          <a:blip r:embed="rId3"/>
          <a:stretch>
            <a:fillRect/>
          </a:stretch>
        </p:blipFill>
        <p:spPr>
          <a:xfrm>
            <a:off x="4721810" y="948643"/>
            <a:ext cx="4485958" cy="2960733"/>
          </a:xfrm>
          <a:prstGeom prst="rect">
            <a:avLst/>
          </a:prstGeom>
        </p:spPr>
      </p:pic>
      <p:sp>
        <p:nvSpPr>
          <p:cNvPr id="5" name="TextBox 4">
            <a:extLst>
              <a:ext uri="{FF2B5EF4-FFF2-40B4-BE49-F238E27FC236}">
                <a16:creationId xmlns:a16="http://schemas.microsoft.com/office/drawing/2014/main" id="{7FC65467-BD93-F1BF-DC68-90DB66B17987}"/>
              </a:ext>
            </a:extLst>
          </p:cNvPr>
          <p:cNvSpPr txBox="1"/>
          <p:nvPr/>
        </p:nvSpPr>
        <p:spPr>
          <a:xfrm>
            <a:off x="7491562" y="4868751"/>
            <a:ext cx="2304256" cy="276999"/>
          </a:xfrm>
          <a:prstGeom prst="rect">
            <a:avLst/>
          </a:prstGeom>
          <a:noFill/>
        </p:spPr>
        <p:txBody>
          <a:bodyPr wrap="square" lIns="91440" tIns="45720" rIns="91440" bIns="45720" rtlCol="0" anchor="t">
            <a:spAutoFit/>
          </a:bodyPr>
          <a:lstStyle/>
          <a:p>
            <a:r>
              <a:rPr lang="en-GB" sz="1200">
                <a:latin typeface="Calibri"/>
                <a:ea typeface="Calibri"/>
                <a:cs typeface="Arial"/>
              </a:rPr>
              <a:t>Image: </a:t>
            </a:r>
            <a:r>
              <a:rPr lang="en-GB" sz="1200">
                <a:latin typeface="Calibri"/>
                <a:ea typeface="Calibri"/>
                <a:cs typeface="Times New Roman"/>
              </a:rPr>
              <a:t>EDINA, 2024</a:t>
            </a:r>
            <a:endParaRPr lang="en-GB" sz="1200">
              <a:latin typeface="Calibri"/>
              <a:ea typeface="Calibri"/>
              <a:cs typeface="Arial" panose="020B0604020202020204" pitchFamily="34" charset="0"/>
            </a:endParaRPr>
          </a:p>
        </p:txBody>
      </p:sp>
    </p:spTree>
    <p:extLst>
      <p:ext uri="{BB962C8B-B14F-4D97-AF65-F5344CB8AC3E}">
        <p14:creationId xmlns:p14="http://schemas.microsoft.com/office/powerpoint/2010/main" val="25318408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08E903-4CBF-967E-F934-BC53B98688AA}"/>
            </a:ext>
          </a:extLst>
        </p:cNvPr>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649C91A9-84E7-4BF0-9026-62F01380D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extBox 1">
            <a:extLst>
              <a:ext uri="{FF2B5EF4-FFF2-40B4-BE49-F238E27FC236}">
                <a16:creationId xmlns:a16="http://schemas.microsoft.com/office/drawing/2014/main" id="{E24FD8B8-C880-6E8F-DB79-1C302F80EE28}"/>
              </a:ext>
            </a:extLst>
          </p:cNvPr>
          <p:cNvSpPr txBox="1"/>
          <p:nvPr/>
        </p:nvSpPr>
        <p:spPr>
          <a:xfrm>
            <a:off x="179512" y="307945"/>
            <a:ext cx="4752528" cy="4371950"/>
          </a:xfrm>
          <a:prstGeom prst="rect">
            <a:avLst/>
          </a:prstGeom>
        </p:spPr>
        <p:txBody>
          <a:bodyPr vert="horz" lIns="91440" tIns="45720" rIns="91440" bIns="45720" rtlCol="0" anchor="ctr">
            <a:normAutofit/>
          </a:bodyPr>
          <a:lstStyle/>
          <a:p>
            <a:pPr marL="285750" indent="-228600" eaLnBrk="1" hangingPunct="1">
              <a:lnSpc>
                <a:spcPct val="170000"/>
              </a:lnSpc>
              <a:spcAft>
                <a:spcPts val="600"/>
              </a:spcAft>
              <a:buFont typeface="Arial" panose="020B0604020202020204" pitchFamily="34" charset="0"/>
              <a:buChar char="•"/>
            </a:pPr>
            <a:r>
              <a:rPr lang="en-US" sz="1900" b="1">
                <a:solidFill>
                  <a:srgbClr val="002060"/>
                </a:solidFill>
                <a:latin typeface="+mn-lt"/>
              </a:rPr>
              <a:t>Enquiry grounded in the locality</a:t>
            </a:r>
          </a:p>
          <a:p>
            <a:pPr marL="285750" indent="-228600" eaLnBrk="1" hangingPunct="1">
              <a:lnSpc>
                <a:spcPct val="170000"/>
              </a:lnSpc>
              <a:spcAft>
                <a:spcPts val="600"/>
              </a:spcAft>
              <a:buFont typeface="Arial" panose="020B0604020202020204" pitchFamily="34" charset="0"/>
              <a:buChar char="•"/>
            </a:pPr>
            <a:r>
              <a:rPr lang="en-US" sz="1900" b="1">
                <a:solidFill>
                  <a:srgbClr val="002060"/>
                </a:solidFill>
                <a:latin typeface="+mn-lt"/>
              </a:rPr>
              <a:t>Relevant &amp; meaningful</a:t>
            </a:r>
            <a:endParaRPr lang="en-US" sz="1900" b="1">
              <a:solidFill>
                <a:srgbClr val="002060"/>
              </a:solidFill>
              <a:latin typeface="+mn-lt"/>
              <a:ea typeface="Calibri"/>
              <a:cs typeface="Calibri"/>
            </a:endParaRPr>
          </a:p>
          <a:p>
            <a:pPr marL="285750" indent="-228600" eaLnBrk="1" hangingPunct="1">
              <a:lnSpc>
                <a:spcPct val="170000"/>
              </a:lnSpc>
              <a:spcAft>
                <a:spcPts val="600"/>
              </a:spcAft>
              <a:buFont typeface="Arial" panose="020B0604020202020204" pitchFamily="34" charset="0"/>
              <a:buChar char="•"/>
            </a:pPr>
            <a:r>
              <a:rPr lang="en-US" sz="1900">
                <a:solidFill>
                  <a:srgbClr val="002060"/>
                </a:solidFill>
                <a:latin typeface="+mn-lt"/>
              </a:rPr>
              <a:t>Connections</a:t>
            </a:r>
            <a:r>
              <a:rPr lang="en-US" sz="1900" b="1">
                <a:solidFill>
                  <a:srgbClr val="002060"/>
                </a:solidFill>
                <a:latin typeface="+mn-lt"/>
              </a:rPr>
              <a:t> beyond local</a:t>
            </a:r>
            <a:endParaRPr lang="en-US" sz="1900" b="1">
              <a:solidFill>
                <a:srgbClr val="002060"/>
              </a:solidFill>
              <a:latin typeface="+mn-lt"/>
              <a:ea typeface="Calibri"/>
              <a:cs typeface="Calibri"/>
            </a:endParaRPr>
          </a:p>
          <a:p>
            <a:pPr marL="285750" indent="-228600" eaLnBrk="1" hangingPunct="1">
              <a:lnSpc>
                <a:spcPct val="170000"/>
              </a:lnSpc>
              <a:spcAft>
                <a:spcPts val="600"/>
              </a:spcAft>
              <a:buFont typeface="Arial" panose="020B0604020202020204" pitchFamily="34" charset="0"/>
              <a:buChar char="•"/>
            </a:pPr>
            <a:r>
              <a:rPr lang="en-US" sz="1900" b="1">
                <a:solidFill>
                  <a:srgbClr val="002060"/>
                </a:solidFill>
                <a:latin typeface="+mn-lt"/>
              </a:rPr>
              <a:t>Interdisciplinary </a:t>
            </a:r>
            <a:endParaRPr lang="en-US" sz="1900" b="1">
              <a:solidFill>
                <a:srgbClr val="002060"/>
              </a:solidFill>
              <a:latin typeface="+mn-lt"/>
              <a:ea typeface="Calibri"/>
              <a:cs typeface="Calibri"/>
            </a:endParaRPr>
          </a:p>
          <a:p>
            <a:pPr marL="57150" eaLnBrk="1" hangingPunct="1">
              <a:lnSpc>
                <a:spcPct val="90000"/>
              </a:lnSpc>
              <a:spcAft>
                <a:spcPts val="600"/>
              </a:spcAft>
            </a:pPr>
            <a:endParaRPr lang="en-US" sz="1900">
              <a:solidFill>
                <a:srgbClr val="002060"/>
              </a:solidFill>
              <a:latin typeface="+mn-lt"/>
              <a:ea typeface="Calibri"/>
              <a:cs typeface="Calibri"/>
            </a:endParaRPr>
          </a:p>
          <a:p>
            <a:pPr marL="285750" indent="-228600" eaLnBrk="1" hangingPunct="1">
              <a:lnSpc>
                <a:spcPct val="90000"/>
              </a:lnSpc>
              <a:spcAft>
                <a:spcPts val="600"/>
              </a:spcAft>
              <a:buFont typeface="Arial" panose="020B0604020202020204" pitchFamily="34" charset="0"/>
              <a:buChar char="•"/>
            </a:pPr>
            <a:r>
              <a:rPr lang="en-US" sz="1900" b="1">
                <a:solidFill>
                  <a:srgbClr val="002060"/>
                </a:solidFill>
                <a:latin typeface="+mn-lt"/>
              </a:rPr>
              <a:t>Makes the abstract tangible:</a:t>
            </a:r>
            <a:endParaRPr lang="en-US" sz="1900" b="1">
              <a:solidFill>
                <a:srgbClr val="002060"/>
              </a:solidFill>
              <a:latin typeface="+mn-lt"/>
              <a:ea typeface="Calibri"/>
              <a:cs typeface="Calibri"/>
            </a:endParaRPr>
          </a:p>
          <a:p>
            <a:pPr marL="400050" indent="-342900" eaLnBrk="1" hangingPunct="1">
              <a:lnSpc>
                <a:spcPct val="90000"/>
              </a:lnSpc>
              <a:spcAft>
                <a:spcPts val="600"/>
              </a:spcAft>
              <a:buFont typeface="Courier New" panose="02070309020205020404" pitchFamily="49" charset="0"/>
              <a:buChar char="o"/>
            </a:pPr>
            <a:r>
              <a:rPr lang="en-US" sz="1900">
                <a:solidFill>
                  <a:srgbClr val="002060"/>
                </a:solidFill>
                <a:latin typeface="+mn-lt"/>
              </a:rPr>
              <a:t>empire</a:t>
            </a:r>
            <a:endParaRPr lang="en-US" sz="1900">
              <a:solidFill>
                <a:srgbClr val="002060"/>
              </a:solidFill>
              <a:latin typeface="+mn-lt"/>
              <a:ea typeface="Calibri"/>
              <a:cs typeface="Calibri"/>
            </a:endParaRPr>
          </a:p>
          <a:p>
            <a:pPr marL="400050" indent="-342900" eaLnBrk="1" hangingPunct="1">
              <a:lnSpc>
                <a:spcPct val="90000"/>
              </a:lnSpc>
              <a:spcAft>
                <a:spcPts val="600"/>
              </a:spcAft>
              <a:buFont typeface="Courier New" panose="02070309020205020404" pitchFamily="49" charset="0"/>
              <a:buChar char="o"/>
            </a:pPr>
            <a:r>
              <a:rPr lang="en-US" sz="1900">
                <a:solidFill>
                  <a:srgbClr val="002060"/>
                </a:solidFill>
                <a:latin typeface="+mn-lt"/>
              </a:rPr>
              <a:t>trade</a:t>
            </a:r>
            <a:endParaRPr lang="en-US" sz="1400">
              <a:latin typeface="+mn-lt"/>
            </a:endParaRPr>
          </a:p>
          <a:p>
            <a:pPr marL="285750" indent="-228600" eaLnBrk="1" hangingPunct="1">
              <a:lnSpc>
                <a:spcPct val="90000"/>
              </a:lnSpc>
              <a:spcAft>
                <a:spcPts val="600"/>
              </a:spcAft>
              <a:buFont typeface="Arial" panose="020B0604020202020204" pitchFamily="34" charset="0"/>
              <a:buChar char="•"/>
            </a:pPr>
            <a:endParaRPr lang="en-US" sz="1400">
              <a:latin typeface="+mn-lt"/>
            </a:endParaRPr>
          </a:p>
        </p:txBody>
      </p:sp>
      <p:sp>
        <p:nvSpPr>
          <p:cNvPr id="12" name="Rectangle 11">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7650" y="0"/>
            <a:ext cx="5086349" cy="5143500"/>
          </a:xfrm>
          <a:prstGeom prst="rect">
            <a:avLst/>
          </a:prstGeom>
          <a:solidFill>
            <a:srgbClr val="FFFFFF"/>
          </a:solidFill>
          <a:ln>
            <a:noFill/>
          </a:ln>
          <a:effectLst>
            <a:outerShdw blurRad="177800" dist="215900" dir="8520000" sx="94000" sy="94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607B6DF-80EF-204D-46E3-89E112CE0F19}"/>
              </a:ext>
            </a:extLst>
          </p:cNvPr>
          <p:cNvPicPr>
            <a:picLocks noChangeAspect="1"/>
          </p:cNvPicPr>
          <p:nvPr/>
        </p:nvPicPr>
        <p:blipFill>
          <a:blip r:embed="rId3"/>
          <a:srcRect t="18893" b="12714"/>
          <a:stretch/>
        </p:blipFill>
        <p:spPr>
          <a:xfrm>
            <a:off x="4057650" y="1721470"/>
            <a:ext cx="5076084" cy="1544900"/>
          </a:xfrm>
          <a:prstGeom prst="rect">
            <a:avLst/>
          </a:prstGeom>
        </p:spPr>
      </p:pic>
      <p:pic>
        <p:nvPicPr>
          <p:cNvPr id="6" name="Picture 5">
            <a:extLst>
              <a:ext uri="{FF2B5EF4-FFF2-40B4-BE49-F238E27FC236}">
                <a16:creationId xmlns:a16="http://schemas.microsoft.com/office/drawing/2014/main" id="{90D97D8D-33D2-8870-98E4-8B6DADB63070}"/>
              </a:ext>
            </a:extLst>
          </p:cNvPr>
          <p:cNvPicPr>
            <a:picLocks noChangeAspect="1"/>
          </p:cNvPicPr>
          <p:nvPr/>
        </p:nvPicPr>
        <p:blipFill>
          <a:blip r:embed="rId4"/>
          <a:stretch>
            <a:fillRect/>
          </a:stretch>
        </p:blipFill>
        <p:spPr>
          <a:xfrm>
            <a:off x="-4570" y="4517848"/>
            <a:ext cx="9144000" cy="625642"/>
          </a:xfrm>
          <a:prstGeom prst="rect">
            <a:avLst/>
          </a:prstGeom>
        </p:spPr>
      </p:pic>
      <p:sp>
        <p:nvSpPr>
          <p:cNvPr id="4" name="TextBox 3">
            <a:extLst>
              <a:ext uri="{FF2B5EF4-FFF2-40B4-BE49-F238E27FC236}">
                <a16:creationId xmlns:a16="http://schemas.microsoft.com/office/drawing/2014/main" id="{DC721E7B-7A8C-1963-8AEF-2132E49FBB62}"/>
              </a:ext>
            </a:extLst>
          </p:cNvPr>
          <p:cNvSpPr txBox="1"/>
          <p:nvPr/>
        </p:nvSpPr>
        <p:spPr>
          <a:xfrm>
            <a:off x="7992954" y="4195926"/>
            <a:ext cx="2304256" cy="276999"/>
          </a:xfrm>
          <a:prstGeom prst="rect">
            <a:avLst/>
          </a:prstGeom>
          <a:noFill/>
        </p:spPr>
        <p:txBody>
          <a:bodyPr wrap="square" lIns="91440" tIns="45720" rIns="91440" bIns="45720" rtlCol="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2286000" algn="l" defTabSz="914400" rtl="0" eaLnBrk="1" latinLnBrk="0" hangingPunct="1">
              <a:defRPr kern="1200">
                <a:solidFill>
                  <a:schemeClr val="tx1"/>
                </a:solidFill>
                <a:latin typeface="Arial Black" panose="020B0604020202020204" pitchFamily="34" charset="0"/>
                <a:ea typeface="+mn-ea"/>
                <a:cs typeface="+mn-cs"/>
              </a:defRPr>
            </a:lvl6pPr>
            <a:lvl7pPr marL="2743200" algn="l" defTabSz="914400" rtl="0" eaLnBrk="1" latinLnBrk="0" hangingPunct="1">
              <a:defRPr kern="1200">
                <a:solidFill>
                  <a:schemeClr val="tx1"/>
                </a:solidFill>
                <a:latin typeface="Arial Black" panose="020B0604020202020204" pitchFamily="34" charset="0"/>
                <a:ea typeface="+mn-ea"/>
                <a:cs typeface="+mn-cs"/>
              </a:defRPr>
            </a:lvl7pPr>
            <a:lvl8pPr marL="3200400" algn="l" defTabSz="914400" rtl="0" eaLnBrk="1" latinLnBrk="0" hangingPunct="1">
              <a:defRPr kern="1200">
                <a:solidFill>
                  <a:schemeClr val="tx1"/>
                </a:solidFill>
                <a:latin typeface="Arial Black" panose="020B0604020202020204" pitchFamily="34" charset="0"/>
                <a:ea typeface="+mn-ea"/>
                <a:cs typeface="+mn-cs"/>
              </a:defRPr>
            </a:lvl8pPr>
            <a:lvl9pPr marL="3657600" algn="l" defTabSz="914400" rtl="0" eaLnBrk="1" latinLnBrk="0" hangingPunct="1">
              <a:defRPr kern="1200">
                <a:solidFill>
                  <a:schemeClr val="tx1"/>
                </a:solidFill>
                <a:latin typeface="Arial Black" panose="020B0604020202020204" pitchFamily="34" charset="0"/>
                <a:ea typeface="+mn-ea"/>
                <a:cs typeface="+mn-cs"/>
              </a:defRPr>
            </a:lvl9pPr>
          </a:lstStyle>
          <a:p>
            <a:r>
              <a:rPr lang="en-GB" sz="1200">
                <a:latin typeface="Arial"/>
                <a:cs typeface="Arial"/>
              </a:rPr>
              <a:t>Images: YMT</a:t>
            </a:r>
            <a:endParaRPr lang="en-GB" sz="120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2561E889-8BB6-D8C4-4033-9360C327C0C2}"/>
              </a:ext>
            </a:extLst>
          </p:cNvPr>
          <p:cNvSpPr txBox="1">
            <a:spLocks/>
          </p:cNvSpPr>
          <p:nvPr/>
        </p:nvSpPr>
        <p:spPr>
          <a:xfrm>
            <a:off x="4220473" y="421640"/>
            <a:ext cx="4746685" cy="857250"/>
          </a:xfrm>
          <a:prstGeom prst="rect">
            <a:avLst/>
          </a:prstGeom>
        </p:spPr>
        <p:txBody>
          <a:bodyPr lIns="91440" tIns="45720" rIns="91440" bIns="45720" anchor="t"/>
          <a:lst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892" algn="ctr" rtl="0" fontAlgn="base">
              <a:spcBef>
                <a:spcPct val="0"/>
              </a:spcBef>
              <a:spcAft>
                <a:spcPct val="0"/>
              </a:spcAft>
              <a:defRPr sz="3300">
                <a:solidFill>
                  <a:schemeClr val="tx1"/>
                </a:solidFill>
                <a:latin typeface="Calibri" pitchFamily="34" charset="0"/>
              </a:defRPr>
            </a:lvl6pPr>
            <a:lvl7pPr marL="685783" algn="ctr" rtl="0" fontAlgn="base">
              <a:spcBef>
                <a:spcPct val="0"/>
              </a:spcBef>
              <a:spcAft>
                <a:spcPct val="0"/>
              </a:spcAft>
              <a:defRPr sz="3300">
                <a:solidFill>
                  <a:schemeClr val="tx1"/>
                </a:solidFill>
                <a:latin typeface="Calibri" pitchFamily="34" charset="0"/>
              </a:defRPr>
            </a:lvl7pPr>
            <a:lvl8pPr marL="1028675" algn="ctr" rtl="0" fontAlgn="base">
              <a:spcBef>
                <a:spcPct val="0"/>
              </a:spcBef>
              <a:spcAft>
                <a:spcPct val="0"/>
              </a:spcAft>
              <a:defRPr sz="3300">
                <a:solidFill>
                  <a:schemeClr val="tx1"/>
                </a:solidFill>
                <a:latin typeface="Calibri" pitchFamily="34" charset="0"/>
              </a:defRPr>
            </a:lvl8pPr>
            <a:lvl9pPr marL="1371566" algn="ctr" rtl="0" fontAlgn="base">
              <a:spcBef>
                <a:spcPct val="0"/>
              </a:spcBef>
              <a:spcAft>
                <a:spcPct val="0"/>
              </a:spcAft>
              <a:defRPr sz="3300">
                <a:solidFill>
                  <a:schemeClr val="tx1"/>
                </a:solidFill>
                <a:latin typeface="Calibri" pitchFamily="34" charset="0"/>
              </a:defRPr>
            </a:lvl9pPr>
          </a:lstStyle>
          <a:p>
            <a:r>
              <a:rPr lang="en-US" sz="2800" b="1">
                <a:solidFill>
                  <a:srgbClr val="002060"/>
                </a:solidFill>
                <a:ea typeface="Calibri"/>
                <a:cs typeface="Calibri"/>
              </a:rPr>
              <a:t>What is PBP about this?</a:t>
            </a:r>
            <a:endParaRPr lang="en-US" sz="2800" b="1">
              <a:ea typeface="Calibri"/>
              <a:cs typeface="Calibri"/>
            </a:endParaRPr>
          </a:p>
        </p:txBody>
      </p:sp>
    </p:spTree>
    <p:extLst>
      <p:ext uri="{BB962C8B-B14F-4D97-AF65-F5344CB8AC3E}">
        <p14:creationId xmlns:p14="http://schemas.microsoft.com/office/powerpoint/2010/main" val="283246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51434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63154" y="1063154"/>
            <a:ext cx="5156864" cy="3030558"/>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9674" y="1994553"/>
            <a:ext cx="3266696" cy="3030557"/>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Free York England photo and picture">
            <a:extLst>
              <a:ext uri="{FF2B5EF4-FFF2-40B4-BE49-F238E27FC236}">
                <a16:creationId xmlns:a16="http://schemas.microsoft.com/office/drawing/2014/main" id="{D86517EA-3D82-51BB-D589-829E2FAC7FD0}"/>
              </a:ext>
            </a:extLst>
          </p:cNvPr>
          <p:cNvPicPr>
            <a:picLocks noChangeAspect="1"/>
          </p:cNvPicPr>
          <p:nvPr/>
        </p:nvPicPr>
        <p:blipFill>
          <a:blip r:embed="rId2"/>
          <a:srcRect l="25124" r="1297" b="1"/>
          <a:stretch/>
        </p:blipFill>
        <p:spPr>
          <a:xfrm>
            <a:off x="3028949" y="10"/>
            <a:ext cx="6120019" cy="5156854"/>
          </a:xfrm>
          <a:prstGeom prst="rect">
            <a:avLst/>
          </a:prstGeom>
        </p:spPr>
      </p:pic>
      <p:sp>
        <p:nvSpPr>
          <p:cNvPr id="15" name="Freeform: Shape 1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560516" y="900984"/>
            <a:ext cx="3606227"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79750D2-7E7B-5918-E19A-7E6BD289C052}"/>
              </a:ext>
            </a:extLst>
          </p:cNvPr>
          <p:cNvSpPr>
            <a:spLocks noGrp="1"/>
          </p:cNvSpPr>
          <p:nvPr>
            <p:ph type="title"/>
          </p:nvPr>
        </p:nvSpPr>
        <p:spPr>
          <a:xfrm>
            <a:off x="400854" y="2212790"/>
            <a:ext cx="2289220" cy="2648552"/>
          </a:xfrm>
        </p:spPr>
        <p:txBody>
          <a:bodyPr vert="horz" lIns="91440" tIns="45720" rIns="91440" bIns="45720" rtlCol="0" anchor="t">
            <a:normAutofit/>
          </a:bodyPr>
          <a:lstStyle/>
          <a:p>
            <a:pPr algn="r" eaLnBrk="1" hangingPunct="1">
              <a:lnSpc>
                <a:spcPct val="90000"/>
              </a:lnSpc>
            </a:pPr>
            <a:r>
              <a:rPr lang="en-US" sz="3000">
                <a:solidFill>
                  <a:srgbClr val="FFFFFF"/>
                </a:solidFill>
              </a:rPr>
              <a:t>Conclusions</a:t>
            </a:r>
          </a:p>
        </p:txBody>
      </p:sp>
      <p:pic>
        <p:nvPicPr>
          <p:cNvPr id="6" name="Picture 5">
            <a:extLst>
              <a:ext uri="{FF2B5EF4-FFF2-40B4-BE49-F238E27FC236}">
                <a16:creationId xmlns:a16="http://schemas.microsoft.com/office/drawing/2014/main" id="{35115E46-C176-C3D4-BD27-A1C777DDD8CF}"/>
              </a:ext>
            </a:extLst>
          </p:cNvPr>
          <p:cNvPicPr>
            <a:picLocks noChangeAspect="1"/>
          </p:cNvPicPr>
          <p:nvPr/>
        </p:nvPicPr>
        <p:blipFill>
          <a:blip r:embed="rId3"/>
          <a:stretch>
            <a:fillRect/>
          </a:stretch>
        </p:blipFill>
        <p:spPr>
          <a:xfrm>
            <a:off x="-4570" y="4517848"/>
            <a:ext cx="9144000" cy="625642"/>
          </a:xfrm>
          <a:prstGeom prst="rect">
            <a:avLst/>
          </a:prstGeom>
        </p:spPr>
      </p:pic>
    </p:spTree>
    <p:extLst>
      <p:ext uri="{BB962C8B-B14F-4D97-AF65-F5344CB8AC3E}">
        <p14:creationId xmlns:p14="http://schemas.microsoft.com/office/powerpoint/2010/main" val="41609926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69D8E-9F2B-4738-1AED-CD1F0E0370A9}"/>
              </a:ext>
            </a:extLst>
          </p:cNvPr>
          <p:cNvSpPr>
            <a:spLocks noGrp="1"/>
          </p:cNvSpPr>
          <p:nvPr>
            <p:ph type="title"/>
          </p:nvPr>
        </p:nvSpPr>
        <p:spPr/>
        <p:txBody>
          <a:bodyPr/>
          <a:lstStyle/>
          <a:p>
            <a:r>
              <a:rPr lang="en-GB" b="1">
                <a:solidFill>
                  <a:srgbClr val="002060"/>
                </a:solidFill>
                <a:ea typeface="Calibri"/>
                <a:cs typeface="Calibri"/>
              </a:rPr>
              <a:t>Local History through PBP</a:t>
            </a:r>
          </a:p>
        </p:txBody>
      </p:sp>
      <p:sp>
        <p:nvSpPr>
          <p:cNvPr id="3" name="Content Placeholder 2">
            <a:extLst>
              <a:ext uri="{FF2B5EF4-FFF2-40B4-BE49-F238E27FC236}">
                <a16:creationId xmlns:a16="http://schemas.microsoft.com/office/drawing/2014/main" id="{115AD29D-8E3B-B39F-F142-2274F42706A8}"/>
              </a:ext>
            </a:extLst>
          </p:cNvPr>
          <p:cNvSpPr>
            <a:spLocks noGrp="1"/>
          </p:cNvSpPr>
          <p:nvPr>
            <p:ph sz="half" idx="1"/>
          </p:nvPr>
        </p:nvSpPr>
        <p:spPr>
          <a:xfrm>
            <a:off x="268448" y="1383660"/>
            <a:ext cx="4038600" cy="3027454"/>
          </a:xfrm>
        </p:spPr>
        <p:txBody>
          <a:bodyPr/>
          <a:lstStyle/>
          <a:p>
            <a:pPr marL="256540" indent="-256540"/>
            <a:r>
              <a:rPr lang="en-US" sz="2000" b="1">
                <a:solidFill>
                  <a:srgbClr val="002060"/>
                </a:solidFill>
                <a:ea typeface="Calibri"/>
                <a:cs typeface="Calibri"/>
              </a:rPr>
              <a:t>Initial focus: local history</a:t>
            </a:r>
            <a:r>
              <a:rPr lang="en-US" sz="2000">
                <a:solidFill>
                  <a:srgbClr val="002060"/>
                </a:solidFill>
                <a:ea typeface="Calibri"/>
                <a:cs typeface="Calibri"/>
              </a:rPr>
              <a:t> </a:t>
            </a:r>
            <a:r>
              <a:rPr lang="en-US" sz="2000" i="1">
                <a:solidFill>
                  <a:srgbClr val="002060"/>
                </a:solidFill>
                <a:ea typeface="Calibri"/>
                <a:cs typeface="Calibri"/>
              </a:rPr>
              <a:t>(locally focused, engaged with locality, connected beyond local )</a:t>
            </a:r>
            <a:endParaRPr lang="en-US" sz="2000">
              <a:ea typeface="Calibri"/>
              <a:cs typeface="Calibri"/>
            </a:endParaRPr>
          </a:p>
          <a:p>
            <a:pPr marL="256540" indent="-256540"/>
            <a:endParaRPr lang="en-US" sz="2000">
              <a:ea typeface="Calibri"/>
              <a:cs typeface="Calibri"/>
            </a:endParaRPr>
          </a:p>
          <a:p>
            <a:pPr marL="256540" indent="-256540"/>
            <a:r>
              <a:rPr lang="en-US" sz="2000">
                <a:solidFill>
                  <a:srgbClr val="002060"/>
                </a:solidFill>
                <a:ea typeface="Calibri"/>
                <a:cs typeface="Calibri"/>
              </a:rPr>
              <a:t>PBP </a:t>
            </a:r>
            <a:r>
              <a:rPr lang="en-US" sz="2000" b="1">
                <a:solidFill>
                  <a:srgbClr val="002060"/>
                </a:solidFill>
                <a:ea typeface="Calibri"/>
                <a:cs typeface="Calibri"/>
              </a:rPr>
              <a:t>enhances </a:t>
            </a:r>
            <a:r>
              <a:rPr lang="en-US" sz="2000">
                <a:solidFill>
                  <a:srgbClr val="002060"/>
                </a:solidFill>
                <a:ea typeface="Calibri"/>
                <a:cs typeface="Calibri"/>
              </a:rPr>
              <a:t>local history: </a:t>
            </a:r>
            <a:endParaRPr lang="en-US" sz="2000">
              <a:ea typeface="Calibri"/>
              <a:cs typeface="Calibri"/>
            </a:endParaRPr>
          </a:p>
          <a:p>
            <a:pPr marL="256540" indent="-256540"/>
            <a:r>
              <a:rPr lang="en-US" sz="2000">
                <a:solidFill>
                  <a:srgbClr val="002060"/>
                </a:solidFill>
                <a:ea typeface="Calibri"/>
                <a:cs typeface="Calibri"/>
              </a:rPr>
              <a:t>Sense of place &amp; connection</a:t>
            </a:r>
          </a:p>
          <a:p>
            <a:pPr marL="256540" indent="-256540"/>
            <a:r>
              <a:rPr lang="en-US" sz="2000">
                <a:solidFill>
                  <a:srgbClr val="002060"/>
                </a:solidFill>
                <a:ea typeface="Calibri"/>
                <a:cs typeface="Calibri"/>
              </a:rPr>
              <a:t>Experiential, first-hand</a:t>
            </a:r>
            <a:endParaRPr lang="en-US" sz="2000">
              <a:ea typeface="Calibri"/>
              <a:cs typeface="Calibri"/>
            </a:endParaRPr>
          </a:p>
          <a:p>
            <a:pPr marL="256540" indent="-256540"/>
            <a:r>
              <a:rPr lang="en-US" sz="2000">
                <a:solidFill>
                  <a:srgbClr val="002060"/>
                </a:solidFill>
                <a:ea typeface="Calibri"/>
                <a:cs typeface="Calibri"/>
              </a:rPr>
              <a:t>Interdisciplinary/holistic</a:t>
            </a:r>
            <a:endParaRPr lang="en-US" sz="2000">
              <a:ea typeface="Calibri"/>
              <a:cs typeface="Calibri"/>
            </a:endParaRPr>
          </a:p>
          <a:p>
            <a:pPr marL="256540" indent="-256540"/>
            <a:endParaRPr lang="en-GB" sz="2000">
              <a:ea typeface="Calibri"/>
              <a:cs typeface="Calibri"/>
            </a:endParaRPr>
          </a:p>
        </p:txBody>
      </p:sp>
      <p:sp>
        <p:nvSpPr>
          <p:cNvPr id="4" name="Content Placeholder 3">
            <a:extLst>
              <a:ext uri="{FF2B5EF4-FFF2-40B4-BE49-F238E27FC236}">
                <a16:creationId xmlns:a16="http://schemas.microsoft.com/office/drawing/2014/main" id="{00D6875B-1767-01F1-CD95-2BE772CA4772}"/>
              </a:ext>
            </a:extLst>
          </p:cNvPr>
          <p:cNvSpPr>
            <a:spLocks noGrp="1"/>
          </p:cNvSpPr>
          <p:nvPr>
            <p:ph sz="half" idx="2"/>
          </p:nvPr>
        </p:nvSpPr>
        <p:spPr>
          <a:xfrm>
            <a:off x="5104351" y="1530468"/>
            <a:ext cx="4038600" cy="2728596"/>
          </a:xfrm>
        </p:spPr>
        <p:txBody>
          <a:bodyPr/>
          <a:lstStyle/>
          <a:p>
            <a:pPr marL="256540" indent="-256540">
              <a:spcBef>
                <a:spcPct val="0"/>
              </a:spcBef>
            </a:pPr>
            <a:r>
              <a:rPr lang="en-GB" sz="2000">
                <a:solidFill>
                  <a:srgbClr val="002060"/>
                </a:solidFill>
                <a:ea typeface="Calibri"/>
                <a:cs typeface="Calibri"/>
              </a:rPr>
              <a:t>Aligns with and informs our professional values</a:t>
            </a:r>
          </a:p>
          <a:p>
            <a:pPr marL="256540" indent="-256540">
              <a:spcBef>
                <a:spcPct val="0"/>
              </a:spcBef>
            </a:pPr>
            <a:endParaRPr lang="en-GB" sz="2000">
              <a:solidFill>
                <a:srgbClr val="002060"/>
              </a:solidFill>
              <a:ea typeface="Calibri"/>
              <a:cs typeface="Calibri"/>
            </a:endParaRPr>
          </a:p>
          <a:p>
            <a:pPr marL="256540" indent="-256540">
              <a:spcBef>
                <a:spcPct val="0"/>
              </a:spcBef>
            </a:pPr>
            <a:r>
              <a:rPr lang="en-GB" sz="2000">
                <a:solidFill>
                  <a:srgbClr val="002060"/>
                </a:solidFill>
                <a:ea typeface="Calibri"/>
                <a:cs typeface="Calibri"/>
              </a:rPr>
              <a:t>Potential to make abstract historical concepts ‘real’ for student teachers </a:t>
            </a:r>
          </a:p>
        </p:txBody>
      </p:sp>
    </p:spTree>
    <p:extLst>
      <p:ext uri="{BB962C8B-B14F-4D97-AF65-F5344CB8AC3E}">
        <p14:creationId xmlns:p14="http://schemas.microsoft.com/office/powerpoint/2010/main" val="2003055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6AD65-8383-452D-D385-4CF862DBA9A1}"/>
              </a:ext>
            </a:extLst>
          </p:cNvPr>
          <p:cNvSpPr>
            <a:spLocks noGrp="1"/>
          </p:cNvSpPr>
          <p:nvPr>
            <p:ph type="title"/>
          </p:nvPr>
        </p:nvSpPr>
        <p:spPr/>
        <p:txBody>
          <a:bodyPr/>
          <a:lstStyle/>
          <a:p>
            <a:r>
              <a:rPr lang="en-GB">
                <a:solidFill>
                  <a:srgbClr val="002060"/>
                </a:solidFill>
              </a:rPr>
              <a:t>Next steps</a:t>
            </a:r>
          </a:p>
        </p:txBody>
      </p:sp>
      <p:sp>
        <p:nvSpPr>
          <p:cNvPr id="3" name="Content Placeholder 2">
            <a:extLst>
              <a:ext uri="{FF2B5EF4-FFF2-40B4-BE49-F238E27FC236}">
                <a16:creationId xmlns:a16="http://schemas.microsoft.com/office/drawing/2014/main" id="{FC27227C-6AC1-3481-A99E-166A7C73AC23}"/>
              </a:ext>
            </a:extLst>
          </p:cNvPr>
          <p:cNvSpPr>
            <a:spLocks noGrp="1"/>
          </p:cNvSpPr>
          <p:nvPr>
            <p:ph idx="1"/>
          </p:nvPr>
        </p:nvSpPr>
        <p:spPr/>
        <p:txBody>
          <a:bodyPr/>
          <a:lstStyle/>
          <a:p>
            <a:pPr marL="256540" indent="-256540"/>
            <a:r>
              <a:rPr lang="en-GB">
                <a:solidFill>
                  <a:srgbClr val="002060"/>
                </a:solidFill>
              </a:rPr>
              <a:t>Stepping back…</a:t>
            </a:r>
            <a:endParaRPr lang="en-US"/>
          </a:p>
          <a:p>
            <a:pPr marL="556895" lvl="1" indent="-213995">
              <a:buFont typeface="Calibri" panose="020B0604020202020204" pitchFamily="34" charset="0"/>
              <a:buChar char="-"/>
            </a:pPr>
            <a:r>
              <a:rPr lang="en-GB">
                <a:solidFill>
                  <a:srgbClr val="002060"/>
                </a:solidFill>
              </a:rPr>
              <a:t>The concept of ‘connection to place’ is explicit in our history teaching… what about ‘place-based pedagogies’?</a:t>
            </a:r>
            <a:endParaRPr lang="en-GB">
              <a:solidFill>
                <a:srgbClr val="002060"/>
              </a:solidFill>
              <a:ea typeface="Calibri"/>
              <a:cs typeface="Calibri"/>
            </a:endParaRPr>
          </a:p>
          <a:p>
            <a:pPr marL="556895" lvl="1" indent="-213995">
              <a:buFont typeface="Calibri" panose="020B0604020202020204" pitchFamily="34" charset="0"/>
              <a:buChar char="-"/>
            </a:pPr>
            <a:endParaRPr lang="en-GB">
              <a:solidFill>
                <a:srgbClr val="002060"/>
              </a:solidFill>
              <a:ea typeface="Calibri"/>
              <a:cs typeface="Calibri"/>
            </a:endParaRPr>
          </a:p>
          <a:p>
            <a:pPr marL="256540" indent="-256540"/>
            <a:r>
              <a:rPr lang="en-GB">
                <a:solidFill>
                  <a:srgbClr val="002060"/>
                </a:solidFill>
              </a:rPr>
              <a:t>Stepping forward… </a:t>
            </a:r>
            <a:endParaRPr lang="en-GB">
              <a:solidFill>
                <a:srgbClr val="002060"/>
              </a:solidFill>
              <a:ea typeface="Calibri"/>
              <a:cs typeface="Calibri"/>
            </a:endParaRPr>
          </a:p>
          <a:p>
            <a:pPr marL="556895" lvl="1" indent="-213995">
              <a:buFont typeface="Calibri" panose="020B0604020202020204" pitchFamily="34" charset="0"/>
              <a:buChar char="-"/>
            </a:pPr>
            <a:r>
              <a:rPr lang="en-GB">
                <a:solidFill>
                  <a:srgbClr val="002060"/>
                </a:solidFill>
              </a:rPr>
              <a:t>What values do student teachers perceive in learning through place-based pedagogies? Co-constructive research</a:t>
            </a:r>
            <a:endParaRPr lang="en-GB">
              <a:solidFill>
                <a:srgbClr val="002060"/>
              </a:solidFill>
              <a:ea typeface="Calibri"/>
              <a:cs typeface="Calibri"/>
            </a:endParaRPr>
          </a:p>
          <a:p>
            <a:pPr marL="556895" lvl="1" indent="-213995">
              <a:buFont typeface="Calibri" panose="020B0604020202020204" pitchFamily="34" charset="0"/>
              <a:buChar char="-"/>
            </a:pPr>
            <a:r>
              <a:rPr lang="en-GB">
                <a:solidFill>
                  <a:srgbClr val="002060"/>
                </a:solidFill>
                <a:ea typeface="Calibri"/>
                <a:cs typeface="Calibri"/>
              </a:rPr>
              <a:t>Strengthen our interdisciplinary connections</a:t>
            </a:r>
          </a:p>
        </p:txBody>
      </p:sp>
    </p:spTree>
    <p:extLst>
      <p:ext uri="{BB962C8B-B14F-4D97-AF65-F5344CB8AC3E}">
        <p14:creationId xmlns:p14="http://schemas.microsoft.com/office/powerpoint/2010/main" val="40619523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379E6-BA4E-E3EC-567E-A1A7862D2EDA}"/>
              </a:ext>
            </a:extLst>
          </p:cNvPr>
          <p:cNvSpPr>
            <a:spLocks noGrp="1"/>
          </p:cNvSpPr>
          <p:nvPr>
            <p:ph type="title"/>
          </p:nvPr>
        </p:nvSpPr>
        <p:spPr/>
        <p:txBody>
          <a:bodyPr/>
          <a:lstStyle/>
          <a:p>
            <a:r>
              <a:rPr lang="en-GB">
                <a:solidFill>
                  <a:srgbClr val="002060"/>
                </a:solidFill>
                <a:ea typeface="Calibri"/>
                <a:cs typeface="Calibri"/>
              </a:rPr>
              <a:t>Reflection and invitation</a:t>
            </a:r>
            <a:endParaRPr lang="en-US">
              <a:ea typeface="Calibri"/>
              <a:cs typeface="Calibri"/>
            </a:endParaRPr>
          </a:p>
        </p:txBody>
      </p:sp>
      <p:sp>
        <p:nvSpPr>
          <p:cNvPr id="3" name="Content Placeholder 2">
            <a:extLst>
              <a:ext uri="{FF2B5EF4-FFF2-40B4-BE49-F238E27FC236}">
                <a16:creationId xmlns:a16="http://schemas.microsoft.com/office/drawing/2014/main" id="{8D5AE882-BF36-2F49-9440-346ECA406F80}"/>
              </a:ext>
            </a:extLst>
          </p:cNvPr>
          <p:cNvSpPr>
            <a:spLocks noGrp="1"/>
          </p:cNvSpPr>
          <p:nvPr>
            <p:ph sz="half" idx="1"/>
          </p:nvPr>
        </p:nvSpPr>
        <p:spPr>
          <a:xfrm>
            <a:off x="230572" y="884840"/>
            <a:ext cx="4610098" cy="3384618"/>
          </a:xfrm>
        </p:spPr>
        <p:txBody>
          <a:bodyPr vert="horz" wrap="square" lIns="91440" tIns="45720" rIns="91440" bIns="45720" numCol="1" anchor="ctr" anchorCtr="0" compatLnSpc="1">
            <a:prstTxWarp prst="textNoShape">
              <a:avLst/>
            </a:prstTxWarp>
          </a:bodyPr>
          <a:lstStyle/>
          <a:p>
            <a:pPr marL="256540" indent="-256540">
              <a:spcBef>
                <a:spcPts val="112"/>
              </a:spcBef>
              <a:spcAft>
                <a:spcPts val="112"/>
              </a:spcAft>
              <a:buNone/>
            </a:pPr>
            <a:r>
              <a:rPr lang="en-GB" sz="1600" b="1">
                <a:solidFill>
                  <a:srgbClr val="002060"/>
                </a:solidFill>
                <a:latin typeface="Lato"/>
                <a:ea typeface="Lato"/>
                <a:cs typeface="Lato"/>
              </a:rPr>
              <a:t>Learning outcomes:</a:t>
            </a:r>
          </a:p>
          <a:p>
            <a:pPr marL="256540" indent="-256540">
              <a:spcBef>
                <a:spcPts val="112"/>
              </a:spcBef>
              <a:spcAft>
                <a:spcPts val="112"/>
              </a:spcAft>
              <a:buNone/>
            </a:pPr>
            <a:endParaRPr lang="en-GB" sz="1600" b="1">
              <a:solidFill>
                <a:srgbClr val="002060"/>
              </a:solidFill>
              <a:latin typeface="Lato"/>
              <a:ea typeface="Lato"/>
              <a:cs typeface="Lato"/>
            </a:endParaRPr>
          </a:p>
          <a:p>
            <a:pPr marL="256540" indent="-256540">
              <a:spcBef>
                <a:spcPts val="112"/>
              </a:spcBef>
              <a:spcAft>
                <a:spcPts val="112"/>
              </a:spcAft>
              <a:buFont typeface="Arial"/>
              <a:buChar char="•"/>
            </a:pPr>
            <a:r>
              <a:rPr lang="en-GB" sz="1600">
                <a:solidFill>
                  <a:srgbClr val="002060"/>
                </a:solidFill>
                <a:latin typeface="Lato"/>
                <a:ea typeface="Lato"/>
                <a:cs typeface="Lato"/>
              </a:rPr>
              <a:t>To reflect on h</a:t>
            </a:r>
            <a:r>
              <a:rPr lang="en-GB" sz="1600" b="1">
                <a:solidFill>
                  <a:srgbClr val="002060"/>
                </a:solidFill>
                <a:latin typeface="Lato"/>
                <a:ea typeface="Lato"/>
                <a:cs typeface="Lato"/>
              </a:rPr>
              <a:t>ow best to support student</a:t>
            </a:r>
            <a:r>
              <a:rPr lang="en-GB" sz="1600">
                <a:solidFill>
                  <a:srgbClr val="002060"/>
                </a:solidFill>
                <a:latin typeface="Lato"/>
                <a:ea typeface="Lato"/>
                <a:cs typeface="Lato"/>
              </a:rPr>
              <a:t> teachers and early career teachers in </a:t>
            </a:r>
            <a:r>
              <a:rPr lang="en-GB" sz="1600" b="1">
                <a:solidFill>
                  <a:srgbClr val="002060"/>
                </a:solidFill>
                <a:latin typeface="Lato"/>
                <a:ea typeface="Lato"/>
                <a:cs typeface="Lato"/>
              </a:rPr>
              <a:t>primary history</a:t>
            </a:r>
          </a:p>
          <a:p>
            <a:pPr marL="256540" indent="-256540">
              <a:spcBef>
                <a:spcPts val="112"/>
              </a:spcBef>
              <a:spcAft>
                <a:spcPts val="112"/>
              </a:spcAft>
              <a:buFont typeface="Arial"/>
              <a:buChar char="•"/>
            </a:pPr>
            <a:endParaRPr lang="en-GB" sz="1600" b="1">
              <a:solidFill>
                <a:srgbClr val="002060"/>
              </a:solidFill>
              <a:latin typeface="Lato"/>
              <a:ea typeface="Lato"/>
              <a:cs typeface="Lato"/>
            </a:endParaRPr>
          </a:p>
          <a:p>
            <a:pPr marL="256540" indent="-256540">
              <a:spcBef>
                <a:spcPts val="112"/>
              </a:spcBef>
              <a:spcAft>
                <a:spcPts val="112"/>
              </a:spcAft>
              <a:buFont typeface="Arial"/>
              <a:buChar char="•"/>
            </a:pPr>
            <a:r>
              <a:rPr lang="en-GB" sz="1600">
                <a:solidFill>
                  <a:srgbClr val="002060"/>
                </a:solidFill>
                <a:latin typeface="Lato"/>
                <a:ea typeface="Lato"/>
                <a:cs typeface="Lato"/>
              </a:rPr>
              <a:t>To know how</a:t>
            </a:r>
            <a:r>
              <a:rPr lang="en-GB" sz="1600" b="1">
                <a:solidFill>
                  <a:srgbClr val="002060"/>
                </a:solidFill>
                <a:latin typeface="Lato"/>
                <a:ea typeface="Lato"/>
                <a:cs typeface="Lato"/>
              </a:rPr>
              <a:t> key concepts in primary history</a:t>
            </a:r>
            <a:r>
              <a:rPr lang="en-GB" sz="1600">
                <a:solidFill>
                  <a:srgbClr val="002060"/>
                </a:solidFill>
                <a:latin typeface="Lato"/>
                <a:ea typeface="Lato"/>
                <a:cs typeface="Lato"/>
              </a:rPr>
              <a:t> may be </a:t>
            </a:r>
            <a:r>
              <a:rPr lang="en-GB" sz="1600" b="1">
                <a:solidFill>
                  <a:srgbClr val="002060"/>
                </a:solidFill>
                <a:latin typeface="Lato"/>
                <a:ea typeface="Lato"/>
                <a:cs typeface="Lato"/>
              </a:rPr>
              <a:t>taught through </a:t>
            </a:r>
            <a:r>
              <a:rPr lang="en-GB" sz="1600" b="1" err="1">
                <a:solidFill>
                  <a:srgbClr val="002060"/>
                </a:solidFill>
                <a:latin typeface="Lato"/>
                <a:ea typeface="Lato"/>
                <a:cs typeface="Lato"/>
              </a:rPr>
              <a:t>pbp</a:t>
            </a:r>
            <a:endParaRPr lang="en-GB" sz="1600" err="1">
              <a:solidFill>
                <a:srgbClr val="002060"/>
              </a:solidFill>
              <a:latin typeface="Lato"/>
              <a:ea typeface="Lato"/>
              <a:cs typeface="Lato"/>
            </a:endParaRPr>
          </a:p>
          <a:p>
            <a:pPr marL="256540" indent="-256540">
              <a:spcBef>
                <a:spcPts val="112"/>
              </a:spcBef>
              <a:spcAft>
                <a:spcPts val="112"/>
              </a:spcAft>
              <a:buFont typeface="Arial"/>
              <a:buChar char="•"/>
            </a:pPr>
            <a:endParaRPr lang="en-GB" sz="1600" b="1">
              <a:solidFill>
                <a:srgbClr val="002060"/>
              </a:solidFill>
              <a:latin typeface="Lato"/>
              <a:ea typeface="Lato"/>
              <a:cs typeface="Lato"/>
            </a:endParaRPr>
          </a:p>
          <a:p>
            <a:pPr marL="256540" indent="-256540">
              <a:spcBef>
                <a:spcPts val="112"/>
              </a:spcBef>
              <a:spcAft>
                <a:spcPts val="112"/>
              </a:spcAft>
              <a:buFont typeface="Arial"/>
              <a:buChar char="•"/>
            </a:pPr>
            <a:r>
              <a:rPr lang="en-GB" sz="1600">
                <a:solidFill>
                  <a:srgbClr val="002060"/>
                </a:solidFill>
                <a:latin typeface="Lato"/>
                <a:ea typeface="Lato"/>
                <a:cs typeface="Lato"/>
              </a:rPr>
              <a:t>To take part in </a:t>
            </a:r>
            <a:r>
              <a:rPr lang="en-GB" sz="1600" b="1" err="1">
                <a:solidFill>
                  <a:srgbClr val="002060"/>
                </a:solidFill>
                <a:latin typeface="Lato"/>
                <a:ea typeface="Lato"/>
                <a:cs typeface="Lato"/>
              </a:rPr>
              <a:t>pbp</a:t>
            </a:r>
            <a:r>
              <a:rPr lang="en-GB" sz="1600" b="1">
                <a:solidFill>
                  <a:srgbClr val="002060"/>
                </a:solidFill>
                <a:latin typeface="Lato"/>
                <a:ea typeface="Lato"/>
                <a:cs typeface="Lato"/>
              </a:rPr>
              <a:t> activities</a:t>
            </a:r>
            <a:r>
              <a:rPr lang="en-GB" sz="1600">
                <a:solidFill>
                  <a:srgbClr val="002060"/>
                </a:solidFill>
                <a:latin typeface="Lato"/>
                <a:ea typeface="Lato"/>
                <a:cs typeface="Lato"/>
              </a:rPr>
              <a:t> suitable for primary history lessons</a:t>
            </a:r>
            <a:endParaRPr lang="en-GB" sz="1600"/>
          </a:p>
        </p:txBody>
      </p:sp>
      <p:sp>
        <p:nvSpPr>
          <p:cNvPr id="4" name="Content Placeholder 3">
            <a:extLst>
              <a:ext uri="{FF2B5EF4-FFF2-40B4-BE49-F238E27FC236}">
                <a16:creationId xmlns:a16="http://schemas.microsoft.com/office/drawing/2014/main" id="{F89FCD7C-1F42-8AC7-40BA-6F424BD939F6}"/>
              </a:ext>
            </a:extLst>
          </p:cNvPr>
          <p:cNvSpPr>
            <a:spLocks noGrp="1"/>
          </p:cNvSpPr>
          <p:nvPr>
            <p:ph sz="half" idx="2"/>
          </p:nvPr>
        </p:nvSpPr>
        <p:spPr>
          <a:xfrm>
            <a:off x="4845270" y="1062203"/>
            <a:ext cx="4156840" cy="3384619"/>
          </a:xfrm>
        </p:spPr>
        <p:txBody>
          <a:bodyPr vert="horz" wrap="square" lIns="91440" tIns="45720" rIns="91440" bIns="45720" numCol="1" anchor="ctr" anchorCtr="0" compatLnSpc="1">
            <a:prstTxWarp prst="textNoShape">
              <a:avLst/>
            </a:prstTxWarp>
          </a:bodyPr>
          <a:lstStyle/>
          <a:p>
            <a:pPr marL="256540" indent="-256540">
              <a:spcBef>
                <a:spcPts val="112"/>
              </a:spcBef>
              <a:spcAft>
                <a:spcPts val="112"/>
              </a:spcAft>
            </a:pPr>
            <a:r>
              <a:rPr lang="en-GB" sz="1800" i="1">
                <a:solidFill>
                  <a:srgbClr val="002060"/>
                </a:solidFill>
                <a:latin typeface="Lato"/>
                <a:ea typeface="Lato"/>
                <a:cs typeface="Lato"/>
              </a:rPr>
              <a:t>What does place-based pedagogy offer you in your thinking about history education? </a:t>
            </a:r>
            <a:endParaRPr lang="en-GB" sz="1800">
              <a:latin typeface="Lato"/>
              <a:ea typeface="Lato"/>
              <a:cs typeface="Lato"/>
            </a:endParaRPr>
          </a:p>
          <a:p>
            <a:pPr marL="256540" indent="-256540">
              <a:spcBef>
                <a:spcPts val="112"/>
              </a:spcBef>
              <a:spcAft>
                <a:spcPts val="112"/>
              </a:spcAft>
            </a:pPr>
            <a:endParaRPr lang="en-GB" sz="1800" i="1">
              <a:solidFill>
                <a:srgbClr val="002060"/>
              </a:solidFill>
              <a:latin typeface="Lato"/>
              <a:ea typeface="Lato"/>
              <a:cs typeface="Lato"/>
            </a:endParaRPr>
          </a:p>
          <a:p>
            <a:pPr marL="256540" indent="-256540">
              <a:spcBef>
                <a:spcPts val="112"/>
              </a:spcBef>
              <a:spcAft>
                <a:spcPts val="112"/>
              </a:spcAft>
            </a:pPr>
            <a:r>
              <a:rPr lang="en-GB" sz="1800" i="1">
                <a:solidFill>
                  <a:srgbClr val="002060"/>
                </a:solidFill>
                <a:latin typeface="Lato"/>
                <a:ea typeface="Lato"/>
                <a:cs typeface="Lato"/>
              </a:rPr>
              <a:t>How might you may weave PBP into your next teaching encounter? </a:t>
            </a:r>
            <a:endParaRPr lang="en-US" sz="1800">
              <a:latin typeface="Lato"/>
              <a:ea typeface="Lato"/>
              <a:cs typeface="Lato"/>
            </a:endParaRPr>
          </a:p>
          <a:p>
            <a:pPr marL="256540" indent="-256540">
              <a:spcBef>
                <a:spcPts val="112"/>
              </a:spcBef>
              <a:spcAft>
                <a:spcPts val="112"/>
              </a:spcAft>
            </a:pPr>
            <a:endParaRPr lang="en-GB" sz="1800" i="1">
              <a:solidFill>
                <a:srgbClr val="002060"/>
              </a:solidFill>
              <a:latin typeface="Lato"/>
              <a:ea typeface="Lato"/>
              <a:cs typeface="Lato"/>
            </a:endParaRPr>
          </a:p>
          <a:p>
            <a:pPr marL="256540" indent="-256540">
              <a:spcBef>
                <a:spcPts val="112"/>
              </a:spcBef>
              <a:spcAft>
                <a:spcPts val="112"/>
              </a:spcAft>
            </a:pPr>
            <a:r>
              <a:rPr lang="en-GB" sz="1800" i="1">
                <a:solidFill>
                  <a:srgbClr val="002060"/>
                </a:solidFill>
                <a:latin typeface="Lato"/>
                <a:ea typeface="Lato"/>
                <a:cs typeface="Lato"/>
              </a:rPr>
              <a:t>Why might PBP matter to the places and communities you work in?</a:t>
            </a:r>
            <a:endParaRPr lang="en-GB" sz="1800">
              <a:latin typeface="Lato"/>
              <a:ea typeface="Lato"/>
              <a:cs typeface="Lato"/>
            </a:endParaRPr>
          </a:p>
        </p:txBody>
      </p:sp>
    </p:spTree>
    <p:extLst>
      <p:ext uri="{BB962C8B-B14F-4D97-AF65-F5344CB8AC3E}">
        <p14:creationId xmlns:p14="http://schemas.microsoft.com/office/powerpoint/2010/main" val="3652526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AF11D-6772-5981-E5C5-D69941947B91}"/>
              </a:ext>
            </a:extLst>
          </p:cNvPr>
          <p:cNvSpPr>
            <a:spLocks noGrp="1"/>
          </p:cNvSpPr>
          <p:nvPr>
            <p:ph type="title"/>
          </p:nvPr>
        </p:nvSpPr>
        <p:spPr/>
        <p:txBody>
          <a:bodyPr/>
          <a:lstStyle/>
          <a:p>
            <a:r>
              <a:rPr lang="en-GB" sz="3200" b="1">
                <a:solidFill>
                  <a:srgbClr val="002060"/>
                </a:solidFill>
              </a:rPr>
              <a:t>With thanks to </a:t>
            </a:r>
            <a:endParaRPr lang="en-GB" sz="3200" b="1">
              <a:solidFill>
                <a:srgbClr val="002060"/>
              </a:solidFill>
              <a:ea typeface="Calibri"/>
              <a:cs typeface="Calibri"/>
            </a:endParaRPr>
          </a:p>
        </p:txBody>
      </p:sp>
      <p:pic>
        <p:nvPicPr>
          <p:cNvPr id="3" name="Content Placeholder 2" descr="A grey and black logo&#10;&#10;AI-generated content may be incorrect.">
            <a:extLst>
              <a:ext uri="{FF2B5EF4-FFF2-40B4-BE49-F238E27FC236}">
                <a16:creationId xmlns:a16="http://schemas.microsoft.com/office/drawing/2014/main" id="{61CE1BF2-256F-869A-681C-4AB64F66DAAA}"/>
              </a:ext>
            </a:extLst>
          </p:cNvPr>
          <p:cNvPicPr>
            <a:picLocks noGrp="1" noChangeAspect="1"/>
          </p:cNvPicPr>
          <p:nvPr>
            <p:ph idx="1"/>
          </p:nvPr>
        </p:nvPicPr>
        <p:blipFill>
          <a:blip r:embed="rId2"/>
          <a:stretch>
            <a:fillRect/>
          </a:stretch>
        </p:blipFill>
        <p:spPr>
          <a:xfrm>
            <a:off x="457760" y="1857778"/>
            <a:ext cx="3383715" cy="497241"/>
          </a:xfrm>
        </p:spPr>
      </p:pic>
      <p:pic>
        <p:nvPicPr>
          <p:cNvPr id="6" name="Picture 5" descr="A black text on a white background&#10;&#10;AI-generated content may be incorrect.">
            <a:extLst>
              <a:ext uri="{FF2B5EF4-FFF2-40B4-BE49-F238E27FC236}">
                <a16:creationId xmlns:a16="http://schemas.microsoft.com/office/drawing/2014/main" id="{717DE68C-08F8-28BB-4170-ACE6D066AE6B}"/>
              </a:ext>
            </a:extLst>
          </p:cNvPr>
          <p:cNvPicPr>
            <a:picLocks noChangeAspect="1"/>
          </p:cNvPicPr>
          <p:nvPr/>
        </p:nvPicPr>
        <p:blipFill>
          <a:blip r:embed="rId3"/>
          <a:srcRect r="2795" b="7143"/>
          <a:stretch/>
        </p:blipFill>
        <p:spPr>
          <a:xfrm>
            <a:off x="5045145" y="1497909"/>
            <a:ext cx="3228314" cy="1211407"/>
          </a:xfrm>
          <a:prstGeom prst="rect">
            <a:avLst/>
          </a:prstGeom>
        </p:spPr>
      </p:pic>
    </p:spTree>
    <p:extLst>
      <p:ext uri="{BB962C8B-B14F-4D97-AF65-F5344CB8AC3E}">
        <p14:creationId xmlns:p14="http://schemas.microsoft.com/office/powerpoint/2010/main" val="2092496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6C23E-D548-81E1-31C9-AA792118FE90}"/>
              </a:ext>
            </a:extLst>
          </p:cNvPr>
          <p:cNvSpPr>
            <a:spLocks noGrp="1"/>
          </p:cNvSpPr>
          <p:nvPr>
            <p:ph type="title"/>
          </p:nvPr>
        </p:nvSpPr>
        <p:spPr/>
        <p:txBody>
          <a:bodyPr/>
          <a:lstStyle/>
          <a:p>
            <a:r>
              <a:rPr lang="en-GB"/>
              <a:t>References</a:t>
            </a:r>
          </a:p>
        </p:txBody>
      </p:sp>
      <p:sp>
        <p:nvSpPr>
          <p:cNvPr id="3" name="Content Placeholder 2">
            <a:extLst>
              <a:ext uri="{FF2B5EF4-FFF2-40B4-BE49-F238E27FC236}">
                <a16:creationId xmlns:a16="http://schemas.microsoft.com/office/drawing/2014/main" id="{19CA0E14-5F10-5A98-FB2D-DA76F2B6E4E5}"/>
              </a:ext>
            </a:extLst>
          </p:cNvPr>
          <p:cNvSpPr>
            <a:spLocks noGrp="1"/>
          </p:cNvSpPr>
          <p:nvPr>
            <p:ph idx="1"/>
          </p:nvPr>
        </p:nvSpPr>
        <p:spPr>
          <a:xfrm>
            <a:off x="148281" y="875078"/>
            <a:ext cx="8376407" cy="3394472"/>
          </a:xfrm>
        </p:spPr>
        <p:txBody>
          <a:bodyPr/>
          <a:lstStyle/>
          <a:p>
            <a:pPr marL="256540" indent="-256540"/>
            <a:endParaRPr lang="en-GB" sz="1100">
              <a:ea typeface="Calibri"/>
              <a:cs typeface="Calibri"/>
            </a:endParaRPr>
          </a:p>
          <a:p>
            <a:pPr marL="256540" indent="-256540"/>
            <a:r>
              <a:rPr lang="en-GB" sz="1100" dirty="0">
                <a:ea typeface="+mn-lt"/>
                <a:cs typeface="+mn-lt"/>
              </a:rPr>
              <a:t>Barlow, A. &amp; Whitehouse, S., 2019. </a:t>
            </a:r>
            <a:r>
              <a:rPr lang="en-GB" sz="1100" i="1" dirty="0">
                <a:ea typeface="+mn-lt"/>
                <a:cs typeface="+mn-lt"/>
              </a:rPr>
              <a:t>Mastering Primary Geography</a:t>
            </a:r>
            <a:r>
              <a:rPr lang="en-GB" sz="1100" dirty="0">
                <a:ea typeface="+mn-lt"/>
                <a:cs typeface="+mn-lt"/>
              </a:rPr>
              <a:t>. London: Bloomsbury Academic.</a:t>
            </a:r>
          </a:p>
          <a:p>
            <a:pPr marL="256540" indent="-256540"/>
            <a:r>
              <a:rPr lang="en-GB" sz="1100" dirty="0">
                <a:ea typeface="+mn-lt"/>
                <a:cs typeface="+mn-lt"/>
              </a:rPr>
              <a:t>Beames, S. and Ross, H. (2010) 'Learning through local landscapes', in Higgins, P., Nicol, R. and Beames, S. (eds.) </a:t>
            </a:r>
            <a:r>
              <a:rPr lang="en-GB" sz="1100" i="1" dirty="0">
                <a:ea typeface="+mn-lt"/>
                <a:cs typeface="+mn-lt"/>
              </a:rPr>
              <a:t>Learning Outside the Classroom</a:t>
            </a:r>
            <a:r>
              <a:rPr lang="en-GB" sz="1100" dirty="0">
                <a:ea typeface="+mn-lt"/>
                <a:cs typeface="+mn-lt"/>
              </a:rPr>
              <a:t>. London: Routledge.</a:t>
            </a:r>
            <a:endParaRPr lang="en-GB" dirty="0"/>
          </a:p>
          <a:p>
            <a:pPr marL="256540" indent="-256540"/>
            <a:r>
              <a:rPr lang="en-GB" sz="1100" dirty="0">
                <a:ea typeface="+mn-lt"/>
                <a:cs typeface="+mn-lt"/>
              </a:rPr>
              <a:t>Beames, S., Higgins, P. &amp; Nicol, R., 2011. </a:t>
            </a:r>
            <a:r>
              <a:rPr lang="en-GB" sz="1100" i="1" dirty="0">
                <a:ea typeface="+mn-lt"/>
                <a:cs typeface="+mn-lt"/>
              </a:rPr>
              <a:t>Learning Outside the Classroom: Theory and Guidelines for Practice</a:t>
            </a:r>
            <a:r>
              <a:rPr lang="en-GB" sz="1100" dirty="0">
                <a:ea typeface="+mn-lt"/>
                <a:cs typeface="+mn-lt"/>
              </a:rPr>
              <a:t>. Abingdon: Routledge.</a:t>
            </a:r>
            <a:endParaRPr lang="en-GB" dirty="0"/>
          </a:p>
          <a:p>
            <a:pPr marL="256540" indent="-256540"/>
            <a:r>
              <a:rPr lang="en-GB" sz="1100" dirty="0">
                <a:ea typeface="+mn-lt"/>
                <a:cs typeface="+mn-lt"/>
              </a:rPr>
              <a:t>Catling, S. &amp; Martin, F., 2011. Contesting powerful knowledge: the primary geography curriculum as an articulation between academic and children’s (ethno-) geographies. </a:t>
            </a:r>
            <a:r>
              <a:rPr lang="en-GB" sz="1100" i="1" dirty="0">
                <a:ea typeface="+mn-lt"/>
                <a:cs typeface="+mn-lt"/>
              </a:rPr>
              <a:t>The Curriculum Journal</a:t>
            </a:r>
            <a:r>
              <a:rPr lang="en-GB" sz="1100" dirty="0">
                <a:ea typeface="+mn-lt"/>
                <a:cs typeface="+mn-lt"/>
              </a:rPr>
              <a:t>, 22(3), pp.317–335.</a:t>
            </a:r>
            <a:endParaRPr lang="en-GB" dirty="0"/>
          </a:p>
          <a:p>
            <a:pPr marL="256540" indent="-256540"/>
            <a:r>
              <a:rPr lang="en-GB" sz="1100" dirty="0">
                <a:ea typeface="+mn-lt"/>
                <a:cs typeface="+mn-lt"/>
              </a:rPr>
              <a:t>Dawson, I. (2015) 'Enquiry: developing puzzling, enjoyable, effective historical investigations', </a:t>
            </a:r>
            <a:r>
              <a:rPr lang="en-GB" sz="1100" i="1" dirty="0">
                <a:ea typeface="+mn-lt"/>
                <a:cs typeface="+mn-lt"/>
              </a:rPr>
              <a:t>Primary History</a:t>
            </a:r>
            <a:r>
              <a:rPr lang="en-GB" sz="1100" dirty="0">
                <a:ea typeface="+mn-lt"/>
                <a:cs typeface="+mn-lt"/>
              </a:rPr>
              <a:t>, 70, Summer. Available at: </a:t>
            </a:r>
            <a:r>
              <a:rPr lang="en-GB" sz="1100" dirty="0">
                <a:ea typeface="+mn-lt"/>
                <a:cs typeface="+mn-lt"/>
                <a:hlinkClick r:id="rId3"/>
              </a:rPr>
              <a:t>https://www.history.org.uk/publications/categories/299/resource/8381/developing-enjoyable-historical-investigations</a:t>
            </a:r>
            <a:r>
              <a:rPr lang="en-GB" sz="1100" dirty="0">
                <a:ea typeface="+mn-lt"/>
                <a:cs typeface="+mn-lt"/>
              </a:rPr>
              <a:t> (Accessed: 3 May 2025).  </a:t>
            </a:r>
            <a:endParaRPr lang="en-GB" dirty="0"/>
          </a:p>
          <a:p>
            <a:pPr marL="256540" indent="-256540"/>
            <a:r>
              <a:rPr lang="en-GB" sz="1100" dirty="0">
                <a:ea typeface="+mn-lt"/>
                <a:cs typeface="+mn-lt"/>
              </a:rPr>
              <a:t>EDINA (2024) 'The World Came to My Place Today', Digimap for Schools. Available at: </a:t>
            </a:r>
            <a:r>
              <a:rPr lang="en-GB" sz="1100" dirty="0">
                <a:ea typeface="+mn-lt"/>
                <a:cs typeface="+mn-lt"/>
                <a:hlinkClick r:id="rId4"/>
              </a:rPr>
              <a:t>https://digimapforschools.edina.ac.uk/learning-resources/resource/3-world-came-my-place-today.html</a:t>
            </a:r>
            <a:r>
              <a:rPr lang="en-GB" sz="1100" dirty="0">
                <a:ea typeface="+mn-lt"/>
                <a:cs typeface="+mn-lt"/>
              </a:rPr>
              <a:t> (Accessed: 2 May 2025). </a:t>
            </a:r>
            <a:endParaRPr lang="en-GB" dirty="0"/>
          </a:p>
          <a:p>
            <a:pPr marL="256540" indent="-256540"/>
            <a:r>
              <a:rPr lang="en-GB" sz="1100" dirty="0">
                <a:ea typeface="+mn-lt"/>
                <a:cs typeface="+mn-lt"/>
              </a:rPr>
              <a:t>Grossman, P. </a:t>
            </a:r>
            <a:r>
              <a:rPr lang="en-GB" sz="1100" i="1" dirty="0">
                <a:ea typeface="+mn-lt"/>
                <a:cs typeface="+mn-lt"/>
              </a:rPr>
              <a:t>et al.</a:t>
            </a:r>
            <a:r>
              <a:rPr lang="en-GB" sz="1100" dirty="0">
                <a:ea typeface="+mn-lt"/>
                <a:cs typeface="+mn-lt"/>
              </a:rPr>
              <a:t> (2009) ‘Teaching Practice: A Cross-Professional Perspective’, </a:t>
            </a:r>
            <a:r>
              <a:rPr lang="en-GB" sz="1100" i="1" dirty="0">
                <a:ea typeface="+mn-lt"/>
                <a:cs typeface="+mn-lt"/>
              </a:rPr>
              <a:t>Teachers College Record: The Voice of Scholarship in Education</a:t>
            </a:r>
            <a:r>
              <a:rPr lang="en-GB" sz="1100" dirty="0">
                <a:ea typeface="+mn-lt"/>
                <a:cs typeface="+mn-lt"/>
              </a:rPr>
              <a:t>, 111(9), pp. 2055–2100. Available at: </a:t>
            </a:r>
            <a:r>
              <a:rPr lang="en-GB" sz="1100" dirty="0">
                <a:ea typeface="+mn-lt"/>
                <a:cs typeface="+mn-lt"/>
                <a:hlinkClick r:id="rId5"/>
              </a:rPr>
              <a:t>https://doi.org/10.1177/016146810911100905</a:t>
            </a:r>
            <a:r>
              <a:rPr lang="en-GB" sz="1100" dirty="0">
                <a:ea typeface="+mn-lt"/>
                <a:cs typeface="+mn-lt"/>
              </a:rPr>
              <a:t>.</a:t>
            </a:r>
            <a:r>
              <a:rPr lang="en-US" sz="1100" dirty="0">
                <a:ea typeface="+mn-lt"/>
                <a:cs typeface="+mn-lt"/>
              </a:rPr>
              <a:t> </a:t>
            </a:r>
            <a:endParaRPr lang="en-GB" dirty="0"/>
          </a:p>
          <a:p>
            <a:pPr marL="256540" indent="-256540"/>
            <a:r>
              <a:rPr lang="en-US" sz="1100" dirty="0">
                <a:ea typeface="+mn-lt"/>
                <a:cs typeface="+mn-lt"/>
              </a:rPr>
              <a:t>Gruenewald, D. A. (2003). The best of both worlds: A critical pedagogy of place. Educational Researcher, 32(4), 3–12.</a:t>
            </a:r>
            <a:r>
              <a:rPr lang="en-GB" sz="1100" dirty="0">
                <a:ea typeface="+mn-lt"/>
                <a:cs typeface="+mn-lt"/>
              </a:rPr>
              <a:t> </a:t>
            </a:r>
            <a:endParaRPr lang="en-GB" dirty="0"/>
          </a:p>
          <a:p>
            <a:pPr marL="256540" indent="-256540"/>
            <a:r>
              <a:rPr lang="en-US" sz="1200" dirty="0">
                <a:ea typeface="+mn-lt"/>
                <a:cs typeface="+mn-lt"/>
              </a:rPr>
              <a:t>Gruenewald, D.A., Koppelman, N. and Elam, A. (2007) 'Our Place in History: Inspiring Place-Based Social History in Schools and Communities', </a:t>
            </a:r>
            <a:r>
              <a:rPr lang="en-US" sz="1100" i="1" dirty="0">
                <a:ea typeface="+mn-lt"/>
                <a:cs typeface="+mn-lt"/>
              </a:rPr>
              <a:t>Journal of Museum Education</a:t>
            </a:r>
            <a:r>
              <a:rPr lang="en-US" sz="1100" dirty="0">
                <a:ea typeface="+mn-lt"/>
                <a:cs typeface="+mn-lt"/>
              </a:rPr>
              <a:t>, 32(3), pp. 233–242. Available at: </a:t>
            </a:r>
            <a:r>
              <a:rPr lang="en-US" sz="1200" dirty="0">
                <a:solidFill>
                  <a:srgbClr val="467886"/>
                </a:solidFill>
                <a:ea typeface="+mn-lt"/>
                <a:cs typeface="+mn-lt"/>
                <a:hlinkClick r:id="rId6"/>
              </a:rPr>
              <a:t>https://www.jstor.org/stable/40479614</a:t>
            </a:r>
            <a:r>
              <a:rPr lang="en-US" sz="1200" dirty="0">
                <a:ea typeface="+mn-lt"/>
                <a:cs typeface="+mn-lt"/>
              </a:rPr>
              <a:t> (Accessed: 1 May 2025).</a:t>
            </a:r>
            <a:endParaRPr lang="en-GB" dirty="0"/>
          </a:p>
          <a:p>
            <a:pPr marL="256540" indent="-256540"/>
            <a:endParaRPr lang="en-GB" sz="1100">
              <a:ea typeface="Calibri"/>
              <a:cs typeface="Calibri"/>
            </a:endParaRPr>
          </a:p>
          <a:p>
            <a:pPr marL="256540" indent="-256540"/>
            <a:endParaRPr lang="en-GB" sz="1200">
              <a:ea typeface="Calibri"/>
              <a:cs typeface="Calibri"/>
            </a:endParaRPr>
          </a:p>
        </p:txBody>
      </p:sp>
    </p:spTree>
    <p:extLst>
      <p:ext uri="{BB962C8B-B14F-4D97-AF65-F5344CB8AC3E}">
        <p14:creationId xmlns:p14="http://schemas.microsoft.com/office/powerpoint/2010/main" val="15319668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50AF9-051C-3B97-7FC6-CA67E4D48F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D30E87-8DC2-D260-42B8-0261BAB102B2}"/>
              </a:ext>
            </a:extLst>
          </p:cNvPr>
          <p:cNvSpPr>
            <a:spLocks noGrp="1"/>
          </p:cNvSpPr>
          <p:nvPr>
            <p:ph type="title"/>
          </p:nvPr>
        </p:nvSpPr>
        <p:spPr/>
        <p:txBody>
          <a:bodyPr/>
          <a:lstStyle/>
          <a:p>
            <a:r>
              <a:rPr lang="en-GB"/>
              <a:t>References</a:t>
            </a:r>
          </a:p>
        </p:txBody>
      </p:sp>
      <p:sp>
        <p:nvSpPr>
          <p:cNvPr id="3" name="Content Placeholder 2">
            <a:extLst>
              <a:ext uri="{FF2B5EF4-FFF2-40B4-BE49-F238E27FC236}">
                <a16:creationId xmlns:a16="http://schemas.microsoft.com/office/drawing/2014/main" id="{CE71A2C6-3754-0B3E-3AB2-2DF2607E7A73}"/>
              </a:ext>
            </a:extLst>
          </p:cNvPr>
          <p:cNvSpPr>
            <a:spLocks noGrp="1"/>
          </p:cNvSpPr>
          <p:nvPr>
            <p:ph idx="1"/>
          </p:nvPr>
        </p:nvSpPr>
        <p:spPr>
          <a:xfrm>
            <a:off x="133073" y="987358"/>
            <a:ext cx="8376407" cy="3394472"/>
          </a:xfrm>
        </p:spPr>
        <p:txBody>
          <a:bodyPr/>
          <a:lstStyle/>
          <a:p>
            <a:pPr marL="256540" indent="-256540"/>
            <a:endParaRPr lang="en-GB" sz="1100">
              <a:ea typeface="Calibri"/>
              <a:cs typeface="Calibri"/>
            </a:endParaRPr>
          </a:p>
          <a:p>
            <a:pPr marL="256540" indent="-256540"/>
            <a:r>
              <a:rPr lang="en-US" sz="1100" dirty="0">
                <a:ea typeface="Calibri"/>
                <a:cs typeface="Calibri"/>
              </a:rPr>
              <a:t>Hein, G. E. (1998). Learning in the Museum. Routledge.</a:t>
            </a:r>
            <a:r>
              <a:rPr lang="en-GB" sz="1100" dirty="0">
                <a:ea typeface="Calibri"/>
                <a:cs typeface="Calibri"/>
              </a:rPr>
              <a:t> </a:t>
            </a:r>
          </a:p>
          <a:p>
            <a:pPr marL="256540" indent="-256540"/>
            <a:r>
              <a:rPr lang="en-US" sz="1100" dirty="0">
                <a:ea typeface="Calibri"/>
                <a:cs typeface="Calibri"/>
              </a:rPr>
              <a:t>Hooper-Greenhill, E. (2007). Museums and Education: Purpose, Pedagogy, Performance. Routledge.</a:t>
            </a:r>
            <a:r>
              <a:rPr lang="en-GB" sz="1100" dirty="0">
                <a:ea typeface="Calibri"/>
                <a:cs typeface="Calibri"/>
              </a:rPr>
              <a:t> </a:t>
            </a:r>
            <a:endParaRPr lang="en-GB" dirty="0"/>
          </a:p>
          <a:p>
            <a:pPr marL="256540" indent="-256540"/>
            <a:r>
              <a:rPr lang="en-GB" sz="1100" dirty="0">
                <a:ea typeface="Calibri"/>
                <a:cs typeface="Calibri"/>
              </a:rPr>
              <a:t>Husband, A. (2016) 'Local history as a way of developing a sense of identity and place', </a:t>
            </a:r>
            <a:r>
              <a:rPr lang="en-GB" sz="1100" i="1" dirty="0">
                <a:ea typeface="Calibri"/>
                <a:cs typeface="Calibri"/>
              </a:rPr>
              <a:t>Primary History</a:t>
            </a:r>
            <a:r>
              <a:rPr lang="en-GB" sz="1100" dirty="0">
                <a:ea typeface="Calibri"/>
                <a:cs typeface="Calibri"/>
              </a:rPr>
              <a:t>, 74, Autumn. Available at: </a:t>
            </a:r>
            <a:r>
              <a:rPr lang="en-GB" sz="1100" dirty="0">
                <a:ea typeface="Calibri"/>
                <a:cs typeface="Calibri"/>
                <a:hlinkClick r:id="rId3"/>
              </a:rPr>
              <a:t>https://www.history.org.uk/publications/resource/9006/local-history-and-a-sense-of-identity</a:t>
            </a:r>
            <a:r>
              <a:rPr lang="en-GB" sz="1100" dirty="0">
                <a:ea typeface="Calibri"/>
                <a:cs typeface="Calibri"/>
              </a:rPr>
              <a:t> (Accessed: 3 May 2025). </a:t>
            </a:r>
            <a:r>
              <a:rPr lang="en-US" sz="1100" dirty="0">
                <a:ea typeface="Calibri"/>
                <a:cs typeface="Calibri"/>
              </a:rPr>
              <a:t> </a:t>
            </a:r>
            <a:endParaRPr lang="en-GB" dirty="0"/>
          </a:p>
          <a:p>
            <a:pPr marL="256540" indent="-256540"/>
            <a:r>
              <a:rPr lang="en-US" sz="1100" dirty="0">
                <a:ea typeface="Calibri"/>
                <a:cs typeface="Calibri"/>
              </a:rPr>
              <a:t>Israel, A. L. (2012). Putting Geography Education into Place: What Geography Educators Can Learn from Place-Based Education, and Vice Versa. </a:t>
            </a:r>
            <a:r>
              <a:rPr lang="en-US" sz="1100" i="1" dirty="0">
                <a:ea typeface="+mn-lt"/>
                <a:cs typeface="+mn-lt"/>
              </a:rPr>
              <a:t>Journal of Geography</a:t>
            </a:r>
            <a:r>
              <a:rPr lang="en-US" sz="1100" dirty="0">
                <a:ea typeface="+mn-lt"/>
                <a:cs typeface="+mn-lt"/>
              </a:rPr>
              <a:t>, </a:t>
            </a:r>
            <a:r>
              <a:rPr lang="en-US" sz="1100" i="1" dirty="0">
                <a:ea typeface="+mn-lt"/>
                <a:cs typeface="+mn-lt"/>
              </a:rPr>
              <a:t>111</a:t>
            </a:r>
            <a:r>
              <a:rPr lang="en-US" sz="1100" dirty="0">
                <a:ea typeface="+mn-lt"/>
                <a:cs typeface="+mn-lt"/>
              </a:rPr>
              <a:t>(2), 76–81. </a:t>
            </a:r>
            <a:r>
              <a:rPr lang="en-US" sz="1100" dirty="0">
                <a:solidFill>
                  <a:srgbClr val="467886"/>
                </a:solidFill>
                <a:ea typeface="Calibri"/>
                <a:cs typeface="Calibri"/>
                <a:hlinkClick r:id="rId4"/>
              </a:rPr>
              <a:t>https://doi.org/10.1080/00221341.2011.583264</a:t>
            </a:r>
            <a:r>
              <a:rPr lang="en-US" sz="1100" dirty="0">
                <a:ea typeface="Calibri"/>
                <a:cs typeface="Calibri"/>
              </a:rPr>
              <a:t> </a:t>
            </a:r>
            <a:endParaRPr lang="en-GB" dirty="0"/>
          </a:p>
          <a:p>
            <a:pPr marL="256540" indent="-256540"/>
            <a:r>
              <a:rPr lang="en-US" sz="1100" dirty="0">
                <a:ea typeface="Calibri"/>
                <a:cs typeface="Calibri"/>
              </a:rPr>
              <a:t>Lomas, T., 2019. 'Getting to grips with concepts in primary history'. </a:t>
            </a:r>
            <a:r>
              <a:rPr lang="en-US" sz="1100" i="1" dirty="0">
                <a:ea typeface="Calibri"/>
                <a:cs typeface="Calibri"/>
              </a:rPr>
              <a:t>Primary History</a:t>
            </a:r>
            <a:r>
              <a:rPr lang="en-US" sz="1100" dirty="0">
                <a:ea typeface="Calibri"/>
                <a:cs typeface="Calibri"/>
              </a:rPr>
              <a:t>, (82), pp.9–17.</a:t>
            </a:r>
            <a:endParaRPr lang="en-GB" dirty="0"/>
          </a:p>
          <a:p>
            <a:pPr marL="256540" indent="-256540"/>
            <a:r>
              <a:rPr lang="en-GB" sz="1100" dirty="0">
                <a:ea typeface="Calibri"/>
                <a:cs typeface="Calibri"/>
              </a:rPr>
              <a:t>Nichols, J.B., Howson, P.H., Mulrey, B.C., Ackerman, A. &amp; Gately, S.E., 2016. Promise of place: Using place-based education principles to enhance learning. </a:t>
            </a:r>
            <a:r>
              <a:rPr lang="en-GB" sz="1100" i="1" dirty="0">
                <a:ea typeface="Calibri"/>
                <a:cs typeface="Calibri"/>
              </a:rPr>
              <a:t>International Journal of Pedagogy and Curriculum</a:t>
            </a:r>
            <a:r>
              <a:rPr lang="en-GB" sz="1100" dirty="0">
                <a:ea typeface="Calibri"/>
                <a:cs typeface="Calibri"/>
              </a:rPr>
              <a:t>, 23(2), pp.27–41</a:t>
            </a:r>
            <a:endParaRPr lang="en-GB" dirty="0"/>
          </a:p>
          <a:p>
            <a:pPr marL="256540" indent="-256540"/>
            <a:r>
              <a:rPr lang="en-GB" sz="1100" dirty="0">
                <a:ea typeface="Calibri"/>
                <a:cs typeface="Calibri"/>
              </a:rPr>
              <a:t>Ofsted (2023) </a:t>
            </a:r>
            <a:r>
              <a:rPr lang="en-GB" sz="1100" i="1" dirty="0">
                <a:ea typeface="Calibri"/>
                <a:cs typeface="Calibri"/>
              </a:rPr>
              <a:t>Rich encounters with the past: history subject report</a:t>
            </a:r>
            <a:r>
              <a:rPr lang="en-GB" sz="1100" dirty="0">
                <a:ea typeface="Calibri"/>
                <a:cs typeface="Calibri"/>
              </a:rPr>
              <a:t>. Department for Education. Available at: </a:t>
            </a:r>
            <a:r>
              <a:rPr lang="en-GB" sz="1100" dirty="0">
                <a:ea typeface="Calibri"/>
                <a:cs typeface="Calibri"/>
                <a:hlinkClick r:id="rId5"/>
              </a:rPr>
              <a:t>https://www.gov.uk/government/publications/subject-report-series-history/rich-encounters-with-the-past-history-subject-report#main-findings</a:t>
            </a:r>
            <a:r>
              <a:rPr lang="en-GB" sz="1100" dirty="0">
                <a:ea typeface="Calibri"/>
                <a:cs typeface="Calibri"/>
              </a:rPr>
              <a:t> (Accessed: 6 February 2025).</a:t>
            </a:r>
            <a:r>
              <a:rPr lang="en-US" sz="1100" dirty="0">
                <a:ea typeface="Calibri"/>
                <a:cs typeface="Calibri"/>
              </a:rPr>
              <a:t> </a:t>
            </a:r>
            <a:endParaRPr lang="en-GB" dirty="0"/>
          </a:p>
          <a:p>
            <a:pPr marL="256540" indent="-256540"/>
            <a:r>
              <a:rPr lang="en-GB" sz="1100" dirty="0">
                <a:ea typeface="Calibri"/>
                <a:cs typeface="Calibri"/>
              </a:rPr>
              <a:t>Shulman, L.S. (1986) ‘Those Who Understand: Knowledge Growth in Teaching’, </a:t>
            </a:r>
            <a:r>
              <a:rPr lang="en-GB" sz="1100" i="1" dirty="0">
                <a:ea typeface="Calibri"/>
                <a:cs typeface="Calibri"/>
              </a:rPr>
              <a:t>Educational Researcher</a:t>
            </a:r>
            <a:r>
              <a:rPr lang="en-GB" sz="1100" dirty="0">
                <a:ea typeface="Calibri"/>
                <a:cs typeface="Calibri"/>
              </a:rPr>
              <a:t>, 15(2), pp. 4–14. Available at: </a:t>
            </a:r>
            <a:r>
              <a:rPr lang="en-GB" sz="1100" dirty="0">
                <a:ea typeface="Calibri"/>
                <a:cs typeface="Calibri"/>
                <a:hlinkClick r:id="rId6"/>
              </a:rPr>
              <a:t>https://doi.org/10.3102/0013189X015002004</a:t>
            </a:r>
            <a:r>
              <a:rPr lang="en-GB" sz="1100" dirty="0">
                <a:ea typeface="Calibri"/>
                <a:cs typeface="Calibri"/>
              </a:rPr>
              <a:t>.</a:t>
            </a:r>
            <a:r>
              <a:rPr lang="en-US" sz="1100" dirty="0">
                <a:ea typeface="Calibri"/>
                <a:cs typeface="Calibri"/>
              </a:rPr>
              <a:t> </a:t>
            </a:r>
            <a:endParaRPr lang="en-GB" dirty="0"/>
          </a:p>
          <a:p>
            <a:pPr marL="256540" indent="-256540"/>
            <a:endParaRPr lang="en-GB" sz="1100" dirty="0">
              <a:ea typeface="Calibri"/>
              <a:cs typeface="Calibri"/>
            </a:endParaRPr>
          </a:p>
        </p:txBody>
      </p:sp>
    </p:spTree>
    <p:extLst>
      <p:ext uri="{BB962C8B-B14F-4D97-AF65-F5344CB8AC3E}">
        <p14:creationId xmlns:p14="http://schemas.microsoft.com/office/powerpoint/2010/main" val="2153228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530" name="Picture 2" descr="Free Children Girl photo and picture">
            <a:extLst>
              <a:ext uri="{FF2B5EF4-FFF2-40B4-BE49-F238E27FC236}">
                <a16:creationId xmlns:a16="http://schemas.microsoft.com/office/drawing/2014/main" id="{18485A01-2187-1881-F296-594F1AFA231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0500" b="5231"/>
          <a:stretch/>
        </p:blipFill>
        <p:spPr bwMode="auto">
          <a:xfrm>
            <a:off x="20" y="10"/>
            <a:ext cx="9143980" cy="5143490"/>
          </a:xfrm>
          <a:prstGeom prst="rect">
            <a:avLst/>
          </a:prstGeom>
          <a:noFill/>
          <a:extLst>
            <a:ext uri="{909E8E84-426E-40DD-AFC4-6F175D3DCCD1}">
              <a14:hiddenFill xmlns:a14="http://schemas.microsoft.com/office/drawing/2010/main">
                <a:solidFill>
                  <a:srgbClr val="FFFFFF"/>
                </a:solidFill>
              </a14:hiddenFill>
            </a:ext>
          </a:extLst>
        </p:spPr>
      </p:pic>
      <p:sp>
        <p:nvSpPr>
          <p:cNvPr id="22535" name="Rectangle 2253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990106"/>
            <a:ext cx="9144000" cy="552413"/>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CE5C09-B362-EE98-CEB1-5091D10EFD9A}"/>
              </a:ext>
            </a:extLst>
          </p:cNvPr>
          <p:cNvSpPr>
            <a:spLocks noGrp="1"/>
          </p:cNvSpPr>
          <p:nvPr>
            <p:ph type="title"/>
          </p:nvPr>
        </p:nvSpPr>
        <p:spPr>
          <a:xfrm>
            <a:off x="392906" y="3987930"/>
            <a:ext cx="8408194" cy="558627"/>
          </a:xfrm>
        </p:spPr>
        <p:txBody>
          <a:bodyPr vert="horz" lIns="91440" tIns="45720" rIns="91440" bIns="45720" rtlCol="0" anchor="ctr">
            <a:normAutofit fontScale="90000"/>
          </a:bodyPr>
          <a:lstStyle/>
          <a:p>
            <a:pPr eaLnBrk="1" hangingPunct="1">
              <a:lnSpc>
                <a:spcPct val="90000"/>
              </a:lnSpc>
            </a:pPr>
            <a:r>
              <a:rPr lang="en-US" sz="3100" b="1">
                <a:solidFill>
                  <a:srgbClr val="002060"/>
                </a:solidFill>
              </a:rPr>
              <a:t>Place-Based Pedagogy (PBP)</a:t>
            </a:r>
            <a:br>
              <a:rPr lang="en-US" sz="1700" b="1">
                <a:solidFill>
                  <a:schemeClr val="tx1">
                    <a:lumMod val="85000"/>
                    <a:lumOff val="15000"/>
                  </a:schemeClr>
                </a:solidFill>
              </a:rPr>
            </a:br>
            <a:endParaRPr lang="en-US" sz="1700">
              <a:solidFill>
                <a:schemeClr val="tx1">
                  <a:lumMod val="85000"/>
                  <a:lumOff val="15000"/>
                </a:schemeClr>
              </a:solidFill>
            </a:endParaRPr>
          </a:p>
        </p:txBody>
      </p:sp>
      <p:cxnSp>
        <p:nvCxnSpPr>
          <p:cNvPr id="22537" name="Straight Connector 2253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931487"/>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2539" name="Straight Connector 2253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601139"/>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5FADA9E-1CA0-A281-DE02-298963A68C1D}"/>
              </a:ext>
            </a:extLst>
          </p:cNvPr>
          <p:cNvPicPr>
            <a:picLocks noChangeAspect="1"/>
          </p:cNvPicPr>
          <p:nvPr/>
        </p:nvPicPr>
        <p:blipFill>
          <a:blip r:embed="rId4"/>
          <a:stretch>
            <a:fillRect/>
          </a:stretch>
        </p:blipFill>
        <p:spPr>
          <a:xfrm>
            <a:off x="-20" y="4519877"/>
            <a:ext cx="9144000" cy="625642"/>
          </a:xfrm>
          <a:prstGeom prst="rect">
            <a:avLst/>
          </a:prstGeom>
        </p:spPr>
      </p:pic>
    </p:spTree>
    <p:extLst>
      <p:ext uri="{BB962C8B-B14F-4D97-AF65-F5344CB8AC3E}">
        <p14:creationId xmlns:p14="http://schemas.microsoft.com/office/powerpoint/2010/main" val="6989108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14C9-81EB-817F-894C-7A4FFD1A94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C1A1E9-F9F8-0D69-D4AC-5A40B7CCFD75}"/>
              </a:ext>
            </a:extLst>
          </p:cNvPr>
          <p:cNvSpPr>
            <a:spLocks noGrp="1"/>
          </p:cNvSpPr>
          <p:nvPr>
            <p:ph type="title"/>
          </p:nvPr>
        </p:nvSpPr>
        <p:spPr/>
        <p:txBody>
          <a:bodyPr/>
          <a:lstStyle/>
          <a:p>
            <a:r>
              <a:rPr lang="en-GB"/>
              <a:t>References</a:t>
            </a:r>
          </a:p>
        </p:txBody>
      </p:sp>
      <p:sp>
        <p:nvSpPr>
          <p:cNvPr id="3" name="Content Placeholder 2">
            <a:extLst>
              <a:ext uri="{FF2B5EF4-FFF2-40B4-BE49-F238E27FC236}">
                <a16:creationId xmlns:a16="http://schemas.microsoft.com/office/drawing/2014/main" id="{262B5A79-CBEC-7B2C-CAFF-F41FCD2B5365}"/>
              </a:ext>
            </a:extLst>
          </p:cNvPr>
          <p:cNvSpPr>
            <a:spLocks noGrp="1"/>
          </p:cNvSpPr>
          <p:nvPr>
            <p:ph idx="1"/>
          </p:nvPr>
        </p:nvSpPr>
        <p:spPr>
          <a:xfrm>
            <a:off x="124281" y="1286297"/>
            <a:ext cx="8376407" cy="3394472"/>
          </a:xfrm>
        </p:spPr>
        <p:txBody>
          <a:bodyPr/>
          <a:lstStyle/>
          <a:p>
            <a:pPr marL="256540" indent="-256540"/>
            <a:r>
              <a:rPr lang="en-US" sz="1200" dirty="0">
                <a:ea typeface="Calibri"/>
                <a:cs typeface="Calibri"/>
              </a:rPr>
              <a:t>Smith, G. A. (2002). Place-Based Education: Learning to Be Where We are. Phi Delta </a:t>
            </a:r>
            <a:r>
              <a:rPr lang="en-US" sz="1200" dirty="0" err="1">
                <a:ea typeface="Calibri"/>
                <a:cs typeface="Calibri"/>
              </a:rPr>
              <a:t>Kappan</a:t>
            </a:r>
            <a:r>
              <a:rPr lang="en-US" sz="1200" dirty="0">
                <a:ea typeface="Calibri"/>
                <a:cs typeface="Calibri"/>
              </a:rPr>
              <a:t>, 83(8), 584-594. </a:t>
            </a:r>
            <a:r>
              <a:rPr lang="en-US" sz="1200" dirty="0">
                <a:ea typeface="Calibri"/>
                <a:cs typeface="Calibri"/>
                <a:hlinkClick r:id="rId3"/>
              </a:rPr>
              <a:t>https://doi.org/10.1177/003172170208300806</a:t>
            </a:r>
            <a:r>
              <a:rPr lang="en-US" sz="1200" dirty="0">
                <a:ea typeface="Calibri"/>
                <a:cs typeface="Calibri"/>
              </a:rPr>
              <a:t> (Original work published 2002)</a:t>
            </a:r>
            <a:endParaRPr lang="en-GB" sz="1200" dirty="0">
              <a:ea typeface="Calibri"/>
              <a:cs typeface="Calibri"/>
            </a:endParaRPr>
          </a:p>
          <a:p>
            <a:pPr marL="256540" indent="-256540"/>
            <a:r>
              <a:rPr lang="en-US" sz="1200" dirty="0">
                <a:ea typeface="Calibri"/>
                <a:cs typeface="Calibri"/>
              </a:rPr>
              <a:t>Smith, G. A., &amp; Sobel, D. (2010). Place- and Community-Based Education in Schools.</a:t>
            </a:r>
            <a:r>
              <a:rPr lang="en-GB" sz="1200" dirty="0">
                <a:ea typeface="Calibri"/>
                <a:cs typeface="Calibri"/>
              </a:rPr>
              <a:t> </a:t>
            </a:r>
            <a:endParaRPr lang="en-GB" sz="1200">
              <a:ea typeface="Calibri"/>
              <a:cs typeface="Calibri"/>
            </a:endParaRPr>
          </a:p>
          <a:p>
            <a:pPr marL="256540" indent="-256540"/>
            <a:r>
              <a:rPr lang="en-GB" sz="1200" dirty="0">
                <a:ea typeface="Calibri"/>
                <a:cs typeface="Calibri"/>
              </a:rPr>
              <a:t>Sobel, D., 2004. </a:t>
            </a:r>
            <a:r>
              <a:rPr lang="en-GB" sz="1200" i="1" dirty="0">
                <a:ea typeface="Calibri"/>
                <a:cs typeface="Calibri"/>
              </a:rPr>
              <a:t>Place-Based Education: Connecting Classrooms &amp; Communities</a:t>
            </a:r>
            <a:r>
              <a:rPr lang="en-GB" sz="1200" dirty="0">
                <a:ea typeface="Calibri"/>
                <a:cs typeface="Calibri"/>
              </a:rPr>
              <a:t>. Great Barrington, MA: Orion Society.</a:t>
            </a:r>
            <a:endParaRPr lang="en-GB" sz="1200">
              <a:ea typeface="Calibri"/>
              <a:cs typeface="Calibri"/>
            </a:endParaRPr>
          </a:p>
          <a:p>
            <a:pPr marL="256540" indent="-256540"/>
            <a:r>
              <a:rPr lang="en-US" sz="1200" dirty="0">
                <a:ea typeface="Calibri"/>
                <a:cs typeface="Calibri"/>
              </a:rPr>
              <a:t>Waite, S. (2013). ‘Knowing your place in the world’: how place and culture support and obstruct educational aims. </a:t>
            </a:r>
            <a:r>
              <a:rPr lang="en-US" sz="1200" i="1" dirty="0">
                <a:ea typeface="+mn-lt"/>
                <a:cs typeface="+mn-lt"/>
              </a:rPr>
              <a:t>Cambridge Journal of Education</a:t>
            </a:r>
            <a:r>
              <a:rPr lang="en-US" sz="1200" dirty="0">
                <a:ea typeface="+mn-lt"/>
                <a:cs typeface="+mn-lt"/>
              </a:rPr>
              <a:t>, </a:t>
            </a:r>
            <a:r>
              <a:rPr lang="en-US" sz="1200" i="1" dirty="0">
                <a:ea typeface="+mn-lt"/>
                <a:cs typeface="+mn-lt"/>
              </a:rPr>
              <a:t>43</a:t>
            </a:r>
            <a:r>
              <a:rPr lang="en-US" sz="1200" dirty="0">
                <a:ea typeface="+mn-lt"/>
                <a:cs typeface="+mn-lt"/>
              </a:rPr>
              <a:t>(4), 413–433. </a:t>
            </a:r>
            <a:r>
              <a:rPr lang="en-US" sz="1200" dirty="0">
                <a:solidFill>
                  <a:srgbClr val="467886"/>
                </a:solidFill>
                <a:ea typeface="Calibri"/>
                <a:cs typeface="Calibri"/>
                <a:hlinkClick r:id="rId4"/>
              </a:rPr>
              <a:t>https://doi.org/10.1080/0305764X.2013.792787</a:t>
            </a:r>
            <a:r>
              <a:rPr lang="en-US" sz="1200" dirty="0">
                <a:ea typeface="Calibri"/>
                <a:cs typeface="Calibri"/>
              </a:rPr>
              <a:t> </a:t>
            </a:r>
            <a:endParaRPr lang="en-GB" sz="1200">
              <a:ea typeface="Calibri"/>
              <a:cs typeface="Calibri"/>
            </a:endParaRPr>
          </a:p>
          <a:p>
            <a:pPr marL="256540" indent="-256540"/>
            <a:r>
              <a:rPr lang="en-US" sz="1200" dirty="0">
                <a:ea typeface="Calibri"/>
                <a:cs typeface="Calibri"/>
              </a:rPr>
              <a:t>Woodhouse, J.L. and Knapp, C.E. (2000) </a:t>
            </a:r>
            <a:r>
              <a:rPr lang="en-US" sz="1200" i="1" dirty="0">
                <a:ea typeface="Calibri"/>
                <a:cs typeface="Calibri"/>
              </a:rPr>
              <a:t>Place-Based Curriculum and Instruction: Outdoor and Environmental Education Approaches</a:t>
            </a:r>
            <a:r>
              <a:rPr lang="en-US" sz="1200" dirty="0">
                <a:ea typeface="Calibri"/>
                <a:cs typeface="Calibri"/>
              </a:rPr>
              <a:t>. ERIC Digest. Available at: </a:t>
            </a:r>
            <a:r>
              <a:rPr lang="en-US" sz="1200" dirty="0">
                <a:ea typeface="Calibri"/>
                <a:cs typeface="Calibri"/>
                <a:hlinkClick r:id="rId5"/>
              </a:rPr>
              <a:t>https://files.eric.ed.gov/fulltext/ED448012.pdf</a:t>
            </a:r>
            <a:r>
              <a:rPr lang="en-US" sz="1200" dirty="0">
                <a:ea typeface="Calibri"/>
                <a:cs typeface="Calibri"/>
              </a:rPr>
              <a:t> (Accessed: 30 April 2025).</a:t>
            </a:r>
            <a:r>
              <a:rPr lang="en-GB" sz="1200" dirty="0">
                <a:ea typeface="Calibri"/>
                <a:cs typeface="Calibri"/>
              </a:rPr>
              <a:t> </a:t>
            </a:r>
            <a:endParaRPr lang="en-GB" sz="1200">
              <a:ea typeface="Calibri"/>
              <a:cs typeface="Calibri"/>
            </a:endParaRPr>
          </a:p>
          <a:p>
            <a:pPr marL="256540" indent="-256540"/>
            <a:r>
              <a:rPr lang="en-US" sz="1200" dirty="0">
                <a:solidFill>
                  <a:srgbClr val="333333"/>
                </a:solidFill>
                <a:ea typeface="Calibri"/>
                <a:cs typeface="Calibri"/>
              </a:rPr>
              <a:t>Yemini, M., Engel, L., &amp; Ben Simon, A. (2023). Place-based education </a:t>
            </a:r>
            <a:r>
              <a:rPr lang="en-US" sz="1200" b="1" dirty="0">
                <a:ea typeface="+mn-lt"/>
                <a:cs typeface="+mn-lt"/>
              </a:rPr>
              <a:t>–</a:t>
            </a:r>
            <a:r>
              <a:rPr lang="en-US" sz="1200" dirty="0">
                <a:ea typeface="+mn-lt"/>
                <a:cs typeface="+mn-lt"/>
              </a:rPr>
              <a:t> a systematic review of literature. </a:t>
            </a:r>
            <a:r>
              <a:rPr lang="en-US" sz="1200" i="1" dirty="0">
                <a:ea typeface="+mn-lt"/>
                <a:cs typeface="+mn-lt"/>
              </a:rPr>
              <a:t>Educational Review</a:t>
            </a:r>
            <a:r>
              <a:rPr lang="en-US" sz="1200" dirty="0">
                <a:ea typeface="+mn-lt"/>
                <a:cs typeface="+mn-lt"/>
              </a:rPr>
              <a:t>, </a:t>
            </a:r>
            <a:r>
              <a:rPr lang="en-US" sz="1200" i="1" dirty="0">
                <a:ea typeface="+mn-lt"/>
                <a:cs typeface="+mn-lt"/>
              </a:rPr>
              <a:t>77</a:t>
            </a:r>
            <a:r>
              <a:rPr lang="en-US" sz="1200" dirty="0">
                <a:ea typeface="+mn-lt"/>
                <a:cs typeface="+mn-lt"/>
              </a:rPr>
              <a:t>(2), 640–660. </a:t>
            </a:r>
            <a:r>
              <a:rPr lang="en-US" sz="1200" dirty="0">
                <a:ea typeface="+mn-lt"/>
                <a:cs typeface="+mn-lt"/>
                <a:hlinkClick r:id="rId6"/>
              </a:rPr>
              <a:t>https://doi.org/10.1080/00131911.2023.2177260</a:t>
            </a:r>
            <a:r>
              <a:rPr lang="en-US" sz="1200" dirty="0">
                <a:solidFill>
                  <a:srgbClr val="333333"/>
                </a:solidFill>
                <a:ea typeface="Calibri"/>
                <a:cs typeface="Calibri"/>
              </a:rPr>
              <a:t> </a:t>
            </a:r>
            <a:endParaRPr lang="en-GB" sz="1200">
              <a:ea typeface="Calibri"/>
              <a:cs typeface="Calibri"/>
            </a:endParaRPr>
          </a:p>
          <a:p>
            <a:pPr marL="256540" indent="-256540"/>
            <a:endParaRPr lang="en-GB"/>
          </a:p>
          <a:p>
            <a:pPr marL="256540" indent="-256540"/>
            <a:endParaRPr lang="en-GB"/>
          </a:p>
          <a:p>
            <a:pPr marL="256540" indent="-256540"/>
            <a:endParaRPr lang="en-GB" sz="1100" dirty="0">
              <a:ea typeface="Calibri"/>
              <a:cs typeface="Calibri"/>
            </a:endParaRPr>
          </a:p>
          <a:p>
            <a:pPr marL="256540" indent="-256540"/>
            <a:endParaRPr lang="en-GB" dirty="0"/>
          </a:p>
        </p:txBody>
      </p:sp>
    </p:spTree>
    <p:extLst>
      <p:ext uri="{BB962C8B-B14F-4D97-AF65-F5344CB8AC3E}">
        <p14:creationId xmlns:p14="http://schemas.microsoft.com/office/powerpoint/2010/main" val="3039474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7FC08-18D0-B14D-E4CE-EA36AE14669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5CCF03-6B51-D7AE-C01C-1EF8443EE8DF}"/>
              </a:ext>
            </a:extLst>
          </p:cNvPr>
          <p:cNvSpPr>
            <a:spLocks noGrp="1"/>
          </p:cNvSpPr>
          <p:nvPr>
            <p:ph idx="1"/>
          </p:nvPr>
        </p:nvSpPr>
        <p:spPr>
          <a:xfrm>
            <a:off x="4572000" y="176359"/>
            <a:ext cx="4384037" cy="4536503"/>
          </a:xfrm>
        </p:spPr>
        <p:txBody>
          <a:bodyPr>
            <a:normAutofit fontScale="92500" lnSpcReduction="10000"/>
          </a:bodyPr>
          <a:lstStyle/>
          <a:p>
            <a:pPr marL="0" indent="0">
              <a:buNone/>
            </a:pPr>
            <a:r>
              <a:rPr lang="en-US" b="1">
                <a:solidFill>
                  <a:srgbClr val="002060"/>
                </a:solidFill>
                <a:latin typeface="Calibri"/>
                <a:ea typeface="Calibri"/>
                <a:cs typeface="Calibri"/>
              </a:rPr>
              <a:t>Aims</a:t>
            </a:r>
          </a:p>
          <a:p>
            <a:pPr marL="256540" indent="-256540"/>
            <a:r>
              <a:rPr lang="en-GB">
                <a:solidFill>
                  <a:srgbClr val="002060"/>
                </a:solidFill>
                <a:latin typeface="Calibri"/>
                <a:ea typeface="Calibri"/>
                <a:cs typeface="Calibri"/>
              </a:rPr>
              <a:t>Grounding learning </a:t>
            </a:r>
            <a:r>
              <a:rPr lang="en-GB" b="1">
                <a:solidFill>
                  <a:srgbClr val="002060"/>
                </a:solidFill>
                <a:latin typeface="Calibri"/>
                <a:ea typeface="Calibri"/>
                <a:cs typeface="Calibri"/>
              </a:rPr>
              <a:t>in</a:t>
            </a:r>
            <a:r>
              <a:rPr lang="en-GB" b="1" i="0">
                <a:solidFill>
                  <a:srgbClr val="002060"/>
                </a:solidFill>
                <a:effectLst/>
                <a:latin typeface="Calibri"/>
                <a:ea typeface="Calibri"/>
                <a:cs typeface="Calibri"/>
              </a:rPr>
              <a:t> local cultural, environmental and historical contexts </a:t>
            </a:r>
            <a:r>
              <a:rPr lang="en-GB" sz="1350" b="1" i="1">
                <a:solidFill>
                  <a:srgbClr val="002060"/>
                </a:solidFill>
                <a:latin typeface="Calibri"/>
                <a:ea typeface="Calibri"/>
                <a:cs typeface="Calibri"/>
              </a:rPr>
              <a:t>(</a:t>
            </a:r>
            <a:r>
              <a:rPr lang="en-GB" sz="1350" i="1">
                <a:solidFill>
                  <a:srgbClr val="002060"/>
                </a:solidFill>
                <a:latin typeface="Calibri"/>
                <a:ea typeface="Calibri"/>
                <a:cs typeface="Calibri"/>
              </a:rPr>
              <a:t>Gruenewald, 2003; Smith, 2002)</a:t>
            </a:r>
            <a:endParaRPr lang="en-US">
              <a:solidFill>
                <a:srgbClr val="000000"/>
              </a:solidFill>
              <a:latin typeface="Calibri"/>
              <a:ea typeface="Calibri"/>
              <a:cs typeface="Calibri"/>
            </a:endParaRPr>
          </a:p>
          <a:p>
            <a:pPr marL="256540" indent="-256540"/>
            <a:endParaRPr lang="en-GB" sz="1350" i="1">
              <a:solidFill>
                <a:srgbClr val="002060"/>
              </a:solidFill>
              <a:latin typeface="Calibri"/>
              <a:ea typeface="Calibri"/>
              <a:cs typeface="Calibri"/>
            </a:endParaRPr>
          </a:p>
          <a:p>
            <a:pPr marL="256540" indent="-256540"/>
            <a:r>
              <a:rPr lang="en-GB">
                <a:solidFill>
                  <a:srgbClr val="002060"/>
                </a:solidFill>
                <a:latin typeface="Calibri"/>
                <a:ea typeface="Calibri"/>
                <a:cs typeface="Calibri"/>
              </a:rPr>
              <a:t>Understanding </a:t>
            </a:r>
            <a:r>
              <a:rPr lang="en-GB" b="1">
                <a:solidFill>
                  <a:srgbClr val="002060"/>
                </a:solidFill>
                <a:latin typeface="Calibri"/>
                <a:ea typeface="Calibri"/>
                <a:cs typeface="Calibri"/>
              </a:rPr>
              <a:t>your place in the local story </a:t>
            </a:r>
            <a:r>
              <a:rPr lang="en-GB" sz="1400" i="1">
                <a:solidFill>
                  <a:srgbClr val="002060"/>
                </a:solidFill>
                <a:latin typeface="Calibri"/>
                <a:ea typeface="Calibri"/>
                <a:cs typeface="Calibri"/>
              </a:rPr>
              <a:t>(Beames and Ross, 2010)</a:t>
            </a:r>
            <a:endParaRPr lang="en-US">
              <a:latin typeface="Calibri"/>
              <a:ea typeface="Calibri"/>
              <a:cs typeface="Calibri"/>
            </a:endParaRPr>
          </a:p>
          <a:p>
            <a:pPr marL="256540" indent="-256540"/>
            <a:endParaRPr lang="en-GB" sz="1400" i="1">
              <a:solidFill>
                <a:srgbClr val="002060"/>
              </a:solidFill>
              <a:latin typeface="Calibri"/>
              <a:ea typeface="Calibri"/>
              <a:cs typeface="Calibri"/>
            </a:endParaRPr>
          </a:p>
          <a:p>
            <a:pPr marL="256540" indent="-256540"/>
            <a:r>
              <a:rPr lang="en-US" b="0" i="0">
                <a:solidFill>
                  <a:srgbClr val="002060"/>
                </a:solidFill>
                <a:effectLst/>
                <a:latin typeface="Calibri"/>
                <a:ea typeface="Calibri"/>
                <a:cs typeface="Calibri"/>
              </a:rPr>
              <a:t>Creating a </a:t>
            </a:r>
            <a:r>
              <a:rPr lang="en-US" b="1" i="0">
                <a:solidFill>
                  <a:srgbClr val="002060"/>
                </a:solidFill>
                <a:effectLst/>
                <a:latin typeface="Calibri"/>
                <a:ea typeface="Calibri"/>
                <a:cs typeface="Calibri"/>
              </a:rPr>
              <a:t>greater attachment to local community and context </a:t>
            </a:r>
            <a:r>
              <a:rPr lang="en-US" sz="1350" i="1">
                <a:solidFill>
                  <a:srgbClr val="002060"/>
                </a:solidFill>
                <a:latin typeface="Calibri"/>
                <a:ea typeface="Calibri"/>
                <a:cs typeface="Calibri"/>
              </a:rPr>
              <a:t>(Nichols et al. 2016; Yemini et al. 2023) </a:t>
            </a:r>
          </a:p>
          <a:p>
            <a:pPr marL="256540" indent="-256540"/>
            <a:endParaRPr lang="en-GB" sz="1350" i="1">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56540" indent="-256540"/>
            <a:endParaRPr lang="en-GB" sz="1400" i="1">
              <a:solidFill>
                <a:srgbClr val="002060"/>
              </a:solidFill>
              <a:ea typeface="Calibri"/>
              <a:cs typeface="Calibri"/>
            </a:endParaRPr>
          </a:p>
          <a:p>
            <a:pPr marL="256540" indent="-256540"/>
            <a:endParaRPr lang="en-GB" sz="1350" i="1">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350">
                <a:solidFill>
                  <a:srgbClr val="002060"/>
                </a:solidFill>
                <a:latin typeface="Calibri" panose="020F0502020204030204" pitchFamily="34" charset="0"/>
              </a:rPr>
              <a:t> </a:t>
            </a:r>
            <a:r>
              <a:rPr lang="en-US" sz="1350">
                <a:solidFill>
                  <a:srgbClr val="002060"/>
                </a:solidFill>
                <a:latin typeface="Calibri" panose="020F0502020204030204" pitchFamily="34" charset="0"/>
              </a:rPr>
              <a:t> </a:t>
            </a:r>
            <a:endParaRPr lang="en-GB" sz="1350">
              <a:solidFill>
                <a:srgbClr val="002060"/>
              </a:solidFill>
              <a:latin typeface="Calibri" panose="020F0502020204030204" pitchFamily="34" charset="0"/>
            </a:endParaRPr>
          </a:p>
          <a:p>
            <a:pPr marL="256540" indent="-256540"/>
            <a:endParaRPr lang="en-US" sz="1500">
              <a:latin typeface="Calibri" panose="020F0502020204030204" pitchFamily="34" charset="0"/>
              <a:ea typeface="Calibri" panose="020F0502020204030204" pitchFamily="34" charset="0"/>
              <a:cs typeface="Calibri" panose="020F0502020204030204" pitchFamily="34" charset="0"/>
            </a:endParaRPr>
          </a:p>
          <a:p>
            <a:pPr marL="256540" indent="-256540"/>
            <a:endParaRPr lang="en-US" sz="1500">
              <a:latin typeface="Calibri" panose="020F0502020204030204" pitchFamily="34" charset="0"/>
              <a:ea typeface="Calibri" panose="020F0502020204030204" pitchFamily="34" charset="0"/>
              <a:cs typeface="Calibri" panose="020F0502020204030204" pitchFamily="34" charset="0"/>
            </a:endParaRPr>
          </a:p>
          <a:p>
            <a:pPr marL="256540" indent="-256540"/>
            <a:endParaRPr lang="en-US" sz="1500">
              <a:latin typeface="Calibri" panose="020F0502020204030204" pitchFamily="34" charset="0"/>
              <a:ea typeface="Calibri" panose="020F0502020204030204" pitchFamily="34" charset="0"/>
              <a:cs typeface="Calibri" panose="020F0502020204030204" pitchFamily="34" charset="0"/>
            </a:endParaRPr>
          </a:p>
          <a:p>
            <a:pPr marL="256540" indent="-256540"/>
            <a:endParaRPr lang="en-GB" sz="1500">
              <a:ea typeface="Calibri"/>
              <a:cs typeface="Calibri"/>
            </a:endParaRPr>
          </a:p>
        </p:txBody>
      </p:sp>
      <p:pic>
        <p:nvPicPr>
          <p:cNvPr id="15362" name="Picture 2" descr="Free Child Friends photo and picture">
            <a:extLst>
              <a:ext uri="{FF2B5EF4-FFF2-40B4-BE49-F238E27FC236}">
                <a16:creationId xmlns:a16="http://schemas.microsoft.com/office/drawing/2014/main" id="{B2630989-86B8-D511-BF52-CA6A6DC9BE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99" r="9842"/>
          <a:stretch/>
        </p:blipFill>
        <p:spPr bwMode="auto">
          <a:xfrm>
            <a:off x="-8039" y="-21266"/>
            <a:ext cx="4428513" cy="4536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295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4949FB-148A-13C9-BB87-02C8515235E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71" y="0"/>
            <a:ext cx="9144000" cy="514349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9E34A0-5D9C-0A94-F552-60391F2057FF}"/>
              </a:ext>
            </a:extLst>
          </p:cNvPr>
          <p:cNvSpPr>
            <a:spLocks noGrp="1"/>
          </p:cNvSpPr>
          <p:nvPr>
            <p:ph type="title"/>
          </p:nvPr>
        </p:nvSpPr>
        <p:spPr>
          <a:xfrm>
            <a:off x="246949" y="284672"/>
            <a:ext cx="2696758" cy="998129"/>
          </a:xfrm>
        </p:spPr>
        <p:txBody>
          <a:bodyPr>
            <a:normAutofit/>
          </a:bodyPr>
          <a:lstStyle/>
          <a:p>
            <a:r>
              <a:rPr lang="en-GB" b="1">
                <a:solidFill>
                  <a:srgbClr val="002060"/>
                </a:solidFill>
              </a:rPr>
              <a:t>Our Purpose</a:t>
            </a:r>
          </a:p>
        </p:txBody>
      </p:sp>
      <p:sp>
        <p:nvSpPr>
          <p:cNvPr id="3" name="Content Placeholder 2">
            <a:extLst>
              <a:ext uri="{FF2B5EF4-FFF2-40B4-BE49-F238E27FC236}">
                <a16:creationId xmlns:a16="http://schemas.microsoft.com/office/drawing/2014/main" id="{42342E68-13E2-3C95-17DE-63CE012455F7}"/>
              </a:ext>
            </a:extLst>
          </p:cNvPr>
          <p:cNvSpPr>
            <a:spLocks noGrp="1"/>
          </p:cNvSpPr>
          <p:nvPr>
            <p:ph idx="1"/>
          </p:nvPr>
        </p:nvSpPr>
        <p:spPr>
          <a:xfrm>
            <a:off x="242724" y="1275606"/>
            <a:ext cx="3387613" cy="2931440"/>
          </a:xfrm>
        </p:spPr>
        <p:txBody>
          <a:bodyPr>
            <a:normAutofit/>
          </a:bodyPr>
          <a:lstStyle/>
          <a:p>
            <a:pPr marL="256540" indent="-256540">
              <a:buNone/>
            </a:pPr>
            <a:endParaRPr lang="en-US" sz="1500" b="1">
              <a:latin typeface="Calibri" panose="020F0502020204030204" pitchFamily="34" charset="0"/>
              <a:ea typeface="Calibri" panose="020F0502020204030204" pitchFamily="34" charset="0"/>
              <a:cs typeface="Calibri" panose="020F0502020204030204" pitchFamily="34" charset="0"/>
            </a:endParaRPr>
          </a:p>
          <a:p>
            <a:pPr marL="256540" indent="-256540">
              <a:buNone/>
            </a:pPr>
            <a:r>
              <a:rPr lang="en-US" sz="2000" b="1">
                <a:solidFill>
                  <a:srgbClr val="002060"/>
                </a:solidFill>
                <a:latin typeface="Calibri"/>
                <a:ea typeface="Calibri"/>
                <a:cs typeface="Calibri"/>
              </a:rPr>
              <a:t>Develops : </a:t>
            </a:r>
          </a:p>
          <a:p>
            <a:pPr marL="256540" indent="-256540"/>
            <a:r>
              <a:rPr lang="en-US" sz="2000" b="1">
                <a:solidFill>
                  <a:srgbClr val="002060"/>
                </a:solidFill>
                <a:latin typeface="Calibri"/>
                <a:ea typeface="Calibri"/>
                <a:cs typeface="Calibri"/>
              </a:rPr>
              <a:t>sense of place </a:t>
            </a:r>
            <a:r>
              <a:rPr lang="en-US" sz="1200" i="1">
                <a:solidFill>
                  <a:srgbClr val="002060"/>
                </a:solidFill>
                <a:ea typeface="Calibri"/>
                <a:cs typeface="Calibri"/>
              </a:rPr>
              <a:t>(Beames et al, 2023).</a:t>
            </a:r>
          </a:p>
          <a:p>
            <a:pPr marL="256540" indent="-256540"/>
            <a:r>
              <a:rPr lang="en-US" sz="2000" b="1">
                <a:solidFill>
                  <a:srgbClr val="002060"/>
                </a:solidFill>
                <a:ea typeface="Calibri"/>
                <a:cs typeface="Calibri"/>
              </a:rPr>
              <a:t>belonging &amp; identity</a:t>
            </a:r>
          </a:p>
          <a:p>
            <a:pPr marL="256540" indent="-256540"/>
            <a:r>
              <a:rPr lang="en-US" sz="2000">
                <a:solidFill>
                  <a:srgbClr val="002060"/>
                </a:solidFill>
                <a:ea typeface="Calibri"/>
                <a:cs typeface="Calibri"/>
              </a:rPr>
              <a:t>stronger </a:t>
            </a:r>
            <a:r>
              <a:rPr lang="en-US" sz="2000" b="1">
                <a:solidFill>
                  <a:srgbClr val="002060"/>
                </a:solidFill>
                <a:ea typeface="Calibri"/>
                <a:cs typeface="Calibri"/>
              </a:rPr>
              <a:t>communities </a:t>
            </a:r>
          </a:p>
          <a:p>
            <a:pPr marL="256540" indent="-256540">
              <a:buNone/>
            </a:pPr>
            <a:endParaRPr lang="en-US" sz="1500" i="1">
              <a:ea typeface="Calibri" panose="020F0502020204030204" pitchFamily="34" charset="0"/>
              <a:cs typeface="Calibri" panose="020F0502020204030204" pitchFamily="34" charset="0"/>
            </a:endParaRPr>
          </a:p>
          <a:p>
            <a:pPr marL="256540" indent="-256540">
              <a:buNone/>
            </a:pPr>
            <a:r>
              <a:rPr lang="en-US" sz="1200" i="1">
                <a:solidFill>
                  <a:srgbClr val="555555"/>
                </a:solidFill>
                <a:latin typeface="Calibri"/>
                <a:ea typeface="Calibri"/>
                <a:cs typeface="Times New Roman"/>
              </a:rPr>
              <a:t>(</a:t>
            </a:r>
            <a:r>
              <a:rPr lang="en-US" sz="1200" i="1">
                <a:solidFill>
                  <a:schemeClr val="tx2"/>
                </a:solidFill>
                <a:latin typeface="Calibri"/>
                <a:ea typeface="Calibri"/>
                <a:cs typeface="Times New Roman"/>
              </a:rPr>
              <a:t>Sobel, 2004; Beames et al. 2011)</a:t>
            </a:r>
            <a:endParaRPr lang="en-US" i="1">
              <a:solidFill>
                <a:schemeClr val="tx2"/>
              </a:solidFill>
              <a:latin typeface="Calibri"/>
              <a:ea typeface="Calibri"/>
              <a:cs typeface="Calibri"/>
            </a:endParaRPr>
          </a:p>
          <a:p>
            <a:pPr marL="256540" indent="-256540"/>
            <a:endParaRPr lang="en-US" sz="1500">
              <a:solidFill>
                <a:schemeClr val="tx2"/>
              </a:solidFill>
              <a:ea typeface="Calibri"/>
              <a:cs typeface="Calibri"/>
            </a:endParaRPr>
          </a:p>
          <a:p>
            <a:pPr marL="256540" indent="-256540">
              <a:buNone/>
            </a:pPr>
            <a:endParaRPr lang="en-US" sz="1500">
              <a:ea typeface="Calibri"/>
              <a:cs typeface="Calibri"/>
            </a:endParaRPr>
          </a:p>
          <a:p>
            <a:pPr marL="256540" indent="-256540">
              <a:buNone/>
            </a:pPr>
            <a:endParaRPr lang="en-US" sz="1500">
              <a:ea typeface="Calibri" panose="020F0502020204030204" pitchFamily="34" charset="0"/>
              <a:cs typeface="Calibri" panose="020F0502020204030204" pitchFamily="34" charset="0"/>
            </a:endParaRPr>
          </a:p>
          <a:p>
            <a:pPr marL="256540" indent="-256540">
              <a:buNone/>
            </a:pPr>
            <a:endParaRPr lang="en-US" sz="1500" b="0" i="0">
              <a:effectLst/>
              <a:ea typeface="Calibri"/>
              <a:cs typeface="Calibri"/>
            </a:endParaRPr>
          </a:p>
          <a:p>
            <a:pPr marL="256540" indent="-256540"/>
            <a:endParaRPr lang="en-GB" sz="1500">
              <a:ea typeface="Calibri"/>
              <a:cs typeface="Calibri"/>
            </a:endParaRPr>
          </a:p>
        </p:txBody>
      </p:sp>
      <p:pic>
        <p:nvPicPr>
          <p:cNvPr id="4" name="Picture 2" descr="Free York Minster Telephone Booth photo and picture">
            <a:extLst>
              <a:ext uri="{FF2B5EF4-FFF2-40B4-BE49-F238E27FC236}">
                <a16:creationId xmlns:a16="http://schemas.microsoft.com/office/drawing/2014/main" id="{F06BAE4A-7F01-A308-3477-7425207174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8182" r="1" b="18624"/>
          <a:stretch/>
        </p:blipFill>
        <p:spPr bwMode="auto">
          <a:xfrm>
            <a:off x="3711141" y="10"/>
            <a:ext cx="5432859" cy="5143490"/>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E2F6B5C2-78BD-7919-83CD-7F5816A9CC33}"/>
              </a:ext>
            </a:extLst>
          </p:cNvPr>
          <p:cNvPicPr>
            <a:picLocks noChangeAspect="1"/>
          </p:cNvPicPr>
          <p:nvPr/>
        </p:nvPicPr>
        <p:blipFill>
          <a:blip r:embed="rId4"/>
          <a:stretch>
            <a:fillRect/>
          </a:stretch>
        </p:blipFill>
        <p:spPr>
          <a:xfrm>
            <a:off x="-22542" y="4534593"/>
            <a:ext cx="9144000" cy="625642"/>
          </a:xfrm>
          <a:prstGeom prst="rect">
            <a:avLst/>
          </a:prstGeom>
        </p:spPr>
      </p:pic>
    </p:spTree>
    <p:extLst>
      <p:ext uri="{BB962C8B-B14F-4D97-AF65-F5344CB8AC3E}">
        <p14:creationId xmlns:p14="http://schemas.microsoft.com/office/powerpoint/2010/main" val="3641615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B2ED7-A204-7F37-BFF5-7E26B587BE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42F32-2C67-7A36-61F6-47B504839969}"/>
              </a:ext>
            </a:extLst>
          </p:cNvPr>
          <p:cNvSpPr>
            <a:spLocks noGrp="1"/>
          </p:cNvSpPr>
          <p:nvPr>
            <p:ph type="title"/>
          </p:nvPr>
        </p:nvSpPr>
        <p:spPr>
          <a:xfrm>
            <a:off x="5191593" y="58780"/>
            <a:ext cx="3795535" cy="843080"/>
          </a:xfrm>
        </p:spPr>
        <p:txBody>
          <a:bodyPr>
            <a:normAutofit fontScale="90000"/>
          </a:bodyPr>
          <a:lstStyle/>
          <a:p>
            <a:r>
              <a:rPr lang="en-GB" b="1">
                <a:solidFill>
                  <a:srgbClr val="002060"/>
                </a:solidFill>
              </a:rPr>
              <a:t>PBP Approaches in Local History :</a:t>
            </a:r>
          </a:p>
        </p:txBody>
      </p:sp>
      <p:pic>
        <p:nvPicPr>
          <p:cNvPr id="10242" name="Picture 2" descr="Free York City Walls Walkway photo and picture">
            <a:extLst>
              <a:ext uri="{FF2B5EF4-FFF2-40B4-BE49-F238E27FC236}">
                <a16:creationId xmlns:a16="http://schemas.microsoft.com/office/drawing/2014/main" id="{20D5DDAA-6E2D-ACFA-FC0B-908492D234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313" r="2511" b="-1"/>
          <a:stretch/>
        </p:blipFill>
        <p:spPr bwMode="auto">
          <a:xfrm>
            <a:off x="16" y="7"/>
            <a:ext cx="5176283" cy="5143493"/>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AD90EBA-B2EC-76D8-343A-873F8043A964}"/>
              </a:ext>
            </a:extLst>
          </p:cNvPr>
          <p:cNvSpPr>
            <a:spLocks noGrp="1"/>
          </p:cNvSpPr>
          <p:nvPr>
            <p:ph idx="1"/>
          </p:nvPr>
        </p:nvSpPr>
        <p:spPr>
          <a:xfrm>
            <a:off x="4942823" y="1560203"/>
            <a:ext cx="4288808" cy="3783310"/>
          </a:xfrm>
        </p:spPr>
        <p:txBody>
          <a:bodyPr>
            <a:normAutofit/>
          </a:bodyPr>
          <a:lstStyle/>
          <a:p>
            <a:pPr marL="256540" indent="-256540" fontAlgn="base"/>
            <a:r>
              <a:rPr lang="en-US" sz="1800" b="1">
                <a:solidFill>
                  <a:srgbClr val="002060"/>
                </a:solidFill>
                <a:latin typeface="Calibri"/>
                <a:ea typeface="Calibri"/>
                <a:cs typeface="Calibri"/>
              </a:rPr>
              <a:t>Exploring the local environment </a:t>
            </a:r>
            <a:r>
              <a:rPr lang="en-GB" sz="1050" i="1">
                <a:solidFill>
                  <a:srgbClr val="002060"/>
                </a:solidFill>
                <a:latin typeface="Calibri"/>
                <a:ea typeface="Calibri"/>
                <a:cs typeface="Calibri"/>
              </a:rPr>
              <a:t>(Isreal, 2012)</a:t>
            </a:r>
            <a:endParaRPr lang="en-US" sz="1050" i="1">
              <a:solidFill>
                <a:srgbClr val="002060"/>
              </a:solidFill>
              <a:latin typeface="Calibri"/>
              <a:ea typeface="Calibri"/>
              <a:cs typeface="Calibri"/>
            </a:endParaRPr>
          </a:p>
          <a:p>
            <a:pPr marL="256540" indent="-256540"/>
            <a:endParaRPr lang="en-GB" sz="1050" i="1">
              <a:solidFill>
                <a:srgbClr val="002060"/>
              </a:solidFill>
              <a:latin typeface="Calibri"/>
              <a:ea typeface="Calibri"/>
              <a:cs typeface="Calibri"/>
            </a:endParaRPr>
          </a:p>
          <a:p>
            <a:pPr marL="256540" indent="-256540"/>
            <a:r>
              <a:rPr lang="en-GB" sz="1800" b="1">
                <a:solidFill>
                  <a:srgbClr val="002060"/>
                </a:solidFill>
                <a:latin typeface="Calibri"/>
                <a:ea typeface="Calibri"/>
                <a:cs typeface="Calibri"/>
              </a:rPr>
              <a:t>First-hand</a:t>
            </a:r>
            <a:r>
              <a:rPr lang="en-US" sz="1800">
                <a:solidFill>
                  <a:srgbClr val="002060"/>
                </a:solidFill>
                <a:latin typeface="Calibri"/>
                <a:ea typeface="Calibri"/>
                <a:cs typeface="Calibri"/>
              </a:rPr>
              <a:t>, </a:t>
            </a:r>
            <a:r>
              <a:rPr lang="en-US" sz="1800" b="1">
                <a:solidFill>
                  <a:srgbClr val="002060"/>
                </a:solidFill>
                <a:latin typeface="Calibri"/>
                <a:ea typeface="Calibri"/>
                <a:cs typeface="Calibri"/>
              </a:rPr>
              <a:t>real-world learning  </a:t>
            </a:r>
            <a:r>
              <a:rPr lang="en-US" sz="1050" i="1">
                <a:solidFill>
                  <a:srgbClr val="002060"/>
                </a:solidFill>
                <a:latin typeface="Calibri"/>
                <a:ea typeface="Calibri"/>
                <a:cs typeface="Calibri"/>
              </a:rPr>
              <a:t>(</a:t>
            </a:r>
            <a:r>
              <a:rPr lang="en-GB" sz="1050" i="1">
                <a:solidFill>
                  <a:srgbClr val="002060"/>
                </a:solidFill>
                <a:latin typeface="Calibri"/>
                <a:ea typeface="Calibri"/>
                <a:cs typeface="Calibri"/>
              </a:rPr>
              <a:t>Waite, 2013)</a:t>
            </a:r>
            <a:endParaRPr lang="en-GB" sz="1050" b="1" i="1">
              <a:solidFill>
                <a:srgbClr val="002060"/>
              </a:solidFill>
              <a:latin typeface="Calibri"/>
              <a:ea typeface="Calibri"/>
              <a:cs typeface="Calibri"/>
            </a:endParaRPr>
          </a:p>
          <a:p>
            <a:pPr marL="256540" indent="-256540"/>
            <a:endParaRPr lang="en-GB" sz="1050" i="1">
              <a:solidFill>
                <a:srgbClr val="002060"/>
              </a:solidFill>
              <a:latin typeface="Calibri"/>
              <a:ea typeface="Calibri"/>
              <a:cs typeface="Calibri"/>
            </a:endParaRPr>
          </a:p>
          <a:p>
            <a:pPr marL="256540" indent="-256540"/>
            <a:r>
              <a:rPr lang="en-GB" sz="1800" b="1">
                <a:solidFill>
                  <a:srgbClr val="002060"/>
                </a:solidFill>
                <a:latin typeface="Calibri"/>
                <a:ea typeface="Calibri"/>
                <a:cs typeface="Calibri"/>
              </a:rPr>
              <a:t>Experiential, active, enquiry based learning</a:t>
            </a:r>
            <a:r>
              <a:rPr lang="en-GB" sz="1050" b="1">
                <a:solidFill>
                  <a:srgbClr val="002060"/>
                </a:solidFill>
                <a:latin typeface="Calibri"/>
                <a:ea typeface="Calibri"/>
                <a:cs typeface="Calibri"/>
              </a:rPr>
              <a:t> </a:t>
            </a:r>
            <a:r>
              <a:rPr lang="en-GB" sz="1050" i="1">
                <a:solidFill>
                  <a:srgbClr val="002060"/>
                </a:solidFill>
                <a:latin typeface="Calibri"/>
                <a:ea typeface="Calibri"/>
                <a:cs typeface="Calibri"/>
              </a:rPr>
              <a:t>(Isreal, 2012; Waite 2013; </a:t>
            </a:r>
            <a:r>
              <a:rPr lang="en-US" sz="1050" i="1">
                <a:solidFill>
                  <a:srgbClr val="002060"/>
                </a:solidFill>
                <a:latin typeface="Calibri"/>
                <a:ea typeface="Calibri"/>
                <a:cs typeface="Calibri"/>
              </a:rPr>
              <a:t>Yemini et al. 2023</a:t>
            </a:r>
            <a:r>
              <a:rPr lang="en-GB" sz="1050" i="1">
                <a:solidFill>
                  <a:srgbClr val="002060"/>
                </a:solidFill>
                <a:latin typeface="Calibri"/>
                <a:ea typeface="Calibri"/>
                <a:cs typeface="Calibri"/>
              </a:rPr>
              <a:t>)</a:t>
            </a:r>
          </a:p>
          <a:p>
            <a:pPr marL="256540" indent="-256540"/>
            <a:endParaRPr lang="en-GB" sz="1050" i="1">
              <a:solidFill>
                <a:srgbClr val="002060"/>
              </a:solidFill>
              <a:latin typeface="Calibri"/>
              <a:ea typeface="Calibri"/>
              <a:cs typeface="Calibri"/>
            </a:endParaRPr>
          </a:p>
          <a:p>
            <a:pPr marL="256540" indent="-256540"/>
            <a:r>
              <a:rPr lang="en-US" sz="1800">
                <a:solidFill>
                  <a:srgbClr val="002060"/>
                </a:solidFill>
                <a:latin typeface="Calibri"/>
                <a:ea typeface="Calibri"/>
                <a:cs typeface="Calibri"/>
              </a:rPr>
              <a:t>Incorporating </a:t>
            </a:r>
            <a:r>
              <a:rPr lang="en-US" sz="1800" b="1">
                <a:solidFill>
                  <a:srgbClr val="002060"/>
                </a:solidFill>
                <a:latin typeface="Calibri"/>
                <a:ea typeface="Calibri"/>
                <a:cs typeface="Calibri"/>
              </a:rPr>
              <a:t>students lived experiences</a:t>
            </a:r>
          </a:p>
          <a:p>
            <a:pPr marL="256540" indent="-256540"/>
            <a:endParaRPr lang="en-US" sz="1050" b="1">
              <a:solidFill>
                <a:srgbClr val="002060"/>
              </a:solidFill>
              <a:latin typeface="Calibri"/>
              <a:ea typeface="Calibri"/>
              <a:cs typeface="Calibri"/>
            </a:endParaRPr>
          </a:p>
          <a:p>
            <a:pPr marL="256540" indent="-256540"/>
            <a:r>
              <a:rPr lang="en-GB" sz="1800" b="1">
                <a:solidFill>
                  <a:srgbClr val="002060"/>
                </a:solidFill>
                <a:latin typeface="Calibri"/>
                <a:ea typeface="Calibri"/>
                <a:cs typeface="Calibri"/>
              </a:rPr>
              <a:t>Interdisciplinary</a:t>
            </a:r>
            <a:r>
              <a:rPr lang="en-GB" sz="1050" i="1">
                <a:solidFill>
                  <a:srgbClr val="002060"/>
                </a:solidFill>
                <a:latin typeface="Calibri"/>
                <a:ea typeface="Calibri"/>
                <a:cs typeface="Calibri"/>
              </a:rPr>
              <a:t> </a:t>
            </a:r>
            <a:r>
              <a:rPr lang="en-US" sz="1050" i="1">
                <a:solidFill>
                  <a:srgbClr val="002060"/>
                </a:solidFill>
                <a:latin typeface="Calibri"/>
                <a:ea typeface="Calibri"/>
                <a:cs typeface="Calibri"/>
              </a:rPr>
              <a:t>(</a:t>
            </a:r>
            <a:r>
              <a:rPr lang="en-US" sz="1050" i="1">
                <a:solidFill>
                  <a:srgbClr val="002060"/>
                </a:solidFill>
                <a:latin typeface="Calibri"/>
                <a:ea typeface="Calibri"/>
                <a:cs typeface="Times New Roman"/>
              </a:rPr>
              <a:t>Sobel, 2004; </a:t>
            </a:r>
            <a:r>
              <a:rPr lang="en-US" sz="1050" i="1">
                <a:solidFill>
                  <a:srgbClr val="002060"/>
                </a:solidFill>
                <a:latin typeface="Calibri"/>
                <a:ea typeface="Calibri"/>
                <a:cs typeface="Calibri"/>
              </a:rPr>
              <a:t>Gruenewald, Koppelman and Elam, 2007). </a:t>
            </a:r>
          </a:p>
          <a:p>
            <a:pPr marL="256540" indent="-256540"/>
            <a:endParaRPr lang="en-US" sz="1050" i="1">
              <a:solidFill>
                <a:srgbClr val="002060"/>
              </a:solidFill>
              <a:latin typeface="Calibri" panose="020F0502020204030204" pitchFamily="34" charset="0"/>
              <a:ea typeface="Calibri"/>
              <a:cs typeface="Calibri"/>
            </a:endParaRPr>
          </a:p>
          <a:p>
            <a:pPr marL="0" indent="0">
              <a:buNone/>
            </a:pPr>
            <a:endParaRPr lang="en-GB" sz="1500">
              <a:latin typeface="Calibri" panose="020F0502020204030204" pitchFamily="34" charset="0"/>
              <a:ea typeface="Calibri" panose="020F0502020204030204" pitchFamily="34" charset="0"/>
              <a:cs typeface="Calibri" panose="020F0502020204030204" pitchFamily="34" charset="0"/>
            </a:endParaRPr>
          </a:p>
          <a:p>
            <a:pPr marL="256540" indent="-256540"/>
            <a:endParaRPr lang="en-US" sz="1500">
              <a:latin typeface="Segoe UI" panose="020B0502040204020203" pitchFamily="34" charset="0"/>
              <a:ea typeface="Calibri" panose="020F0502020204030204" pitchFamily="34" charset="0"/>
              <a:cs typeface="Segoe UI" panose="020B0502040204020203" pitchFamily="34" charset="0"/>
            </a:endParaRPr>
          </a:p>
          <a:p>
            <a:pPr marL="256540" indent="-256540"/>
            <a:endParaRPr lang="en-GB" sz="1500">
              <a:latin typeface="Calibri" panose="020F0502020204030204" pitchFamily="34" charset="0"/>
              <a:ea typeface="Calibri" panose="020F0502020204030204" pitchFamily="34" charset="0"/>
              <a:cs typeface="Calibri" panose="020F0502020204030204" pitchFamily="34" charset="0"/>
            </a:endParaRPr>
          </a:p>
          <a:p>
            <a:pPr marL="256540" indent="-256540"/>
            <a:endParaRPr lang="en-GB" sz="1500">
              <a:ea typeface="Calibri"/>
              <a:cs typeface="Calibri"/>
            </a:endParaRPr>
          </a:p>
        </p:txBody>
      </p:sp>
    </p:spTree>
    <p:extLst>
      <p:ext uri="{BB962C8B-B14F-4D97-AF65-F5344CB8AC3E}">
        <p14:creationId xmlns:p14="http://schemas.microsoft.com/office/powerpoint/2010/main" val="3497873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3" name="Rectangle 11272">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5" name="Rectangle 11274">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71" y="0"/>
            <a:ext cx="9144000" cy="514349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27B865-31CB-BF14-EC47-77654A9B022E}"/>
              </a:ext>
            </a:extLst>
          </p:cNvPr>
          <p:cNvSpPr>
            <a:spLocks noGrp="1"/>
          </p:cNvSpPr>
          <p:nvPr>
            <p:ph type="title"/>
          </p:nvPr>
        </p:nvSpPr>
        <p:spPr>
          <a:xfrm>
            <a:off x="155904" y="0"/>
            <a:ext cx="3179124" cy="911386"/>
          </a:xfrm>
        </p:spPr>
        <p:txBody>
          <a:bodyPr>
            <a:normAutofit/>
          </a:bodyPr>
          <a:lstStyle/>
          <a:p>
            <a:r>
              <a:rPr lang="en-GB" b="1">
                <a:solidFill>
                  <a:srgbClr val="002060"/>
                </a:solidFill>
              </a:rPr>
              <a:t>Pedagogy that is: </a:t>
            </a:r>
          </a:p>
        </p:txBody>
      </p:sp>
      <p:sp>
        <p:nvSpPr>
          <p:cNvPr id="3" name="Content Placeholder 2">
            <a:extLst>
              <a:ext uri="{FF2B5EF4-FFF2-40B4-BE49-F238E27FC236}">
                <a16:creationId xmlns:a16="http://schemas.microsoft.com/office/drawing/2014/main" id="{45327618-E6E4-D4DD-5A5F-04C63641FB4F}"/>
              </a:ext>
            </a:extLst>
          </p:cNvPr>
          <p:cNvSpPr>
            <a:spLocks noGrp="1"/>
          </p:cNvSpPr>
          <p:nvPr>
            <p:ph idx="1"/>
          </p:nvPr>
        </p:nvSpPr>
        <p:spPr>
          <a:xfrm>
            <a:off x="30959" y="1287667"/>
            <a:ext cx="3680182" cy="3450906"/>
          </a:xfrm>
        </p:spPr>
        <p:txBody>
          <a:bodyPr>
            <a:normAutofit/>
          </a:bodyPr>
          <a:lstStyle/>
          <a:p>
            <a:pPr marL="256540" indent="-256540" fontAlgn="base"/>
            <a:r>
              <a:rPr lang="en-GB" sz="1800" b="1">
                <a:solidFill>
                  <a:srgbClr val="002060"/>
                </a:solidFill>
                <a:latin typeface="Calibri"/>
                <a:ea typeface="Calibri"/>
                <a:cs typeface="Calibri"/>
              </a:rPr>
              <a:t>Relevant  </a:t>
            </a:r>
            <a:r>
              <a:rPr lang="en-US" sz="1400" i="1">
                <a:solidFill>
                  <a:srgbClr val="002060"/>
                </a:solidFill>
                <a:latin typeface="Calibri"/>
                <a:ea typeface="Calibri"/>
                <a:cs typeface="Calibri"/>
              </a:rPr>
              <a:t>(Beames et al. 2011; </a:t>
            </a:r>
            <a:r>
              <a:rPr lang="en-GB" sz="1400" i="1">
                <a:solidFill>
                  <a:srgbClr val="002060"/>
                </a:solidFill>
                <a:latin typeface="Calibri"/>
                <a:ea typeface="Calibri"/>
                <a:cs typeface="Calibri"/>
              </a:rPr>
              <a:t>Gruenewald, 2003; Smith, 2002)</a:t>
            </a:r>
            <a:endParaRPr lang="en-US">
              <a:latin typeface="Calibri"/>
              <a:ea typeface="Calibri"/>
              <a:cs typeface="Calibri"/>
            </a:endParaRPr>
          </a:p>
          <a:p>
            <a:pPr marL="256540" indent="-256540" fontAlgn="base"/>
            <a:endParaRPr lang="en-GB" sz="800" i="1">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56540" indent="-256540"/>
            <a:r>
              <a:rPr lang="en-GB" sz="1800" b="1">
                <a:solidFill>
                  <a:srgbClr val="002060"/>
                </a:solidFill>
              </a:rPr>
              <a:t>Tangible &amp; immediate</a:t>
            </a:r>
            <a:endParaRPr lang="en-GB" sz="1800" b="1">
              <a:solidFill>
                <a:srgbClr val="002060"/>
              </a:solidFill>
              <a:ea typeface="Calibri"/>
              <a:cs typeface="Calibri"/>
            </a:endParaRPr>
          </a:p>
          <a:p>
            <a:pPr marL="256540" indent="-256540"/>
            <a:endParaRPr lang="en-GB" sz="800" b="1">
              <a:solidFill>
                <a:srgbClr val="002060"/>
              </a:solidFill>
              <a:ea typeface="Calibri"/>
              <a:cs typeface="Calibri"/>
            </a:endParaRPr>
          </a:p>
          <a:p>
            <a:pPr marL="256540" indent="-256540"/>
            <a:r>
              <a:rPr lang="en-GB" sz="1800" b="1">
                <a:solidFill>
                  <a:srgbClr val="002060"/>
                </a:solidFill>
              </a:rPr>
              <a:t>Inclusive </a:t>
            </a:r>
            <a:r>
              <a:rPr lang="en-GB" sz="1400" b="1">
                <a:solidFill>
                  <a:srgbClr val="002060"/>
                </a:solidFill>
              </a:rPr>
              <a:t>(</a:t>
            </a:r>
            <a:r>
              <a:rPr lang="en-GB" sz="1400" i="1">
                <a:solidFill>
                  <a:srgbClr val="002060"/>
                </a:solidFill>
                <a:latin typeface="Calibri"/>
                <a:ea typeface="Calibri"/>
                <a:cs typeface="Calibri"/>
              </a:rPr>
              <a:t>Gruenewald, 2003; Smith, 2002)</a:t>
            </a:r>
          </a:p>
          <a:p>
            <a:pPr marL="256540" indent="-256540"/>
            <a:endParaRPr lang="en-GB" sz="800">
              <a:solidFill>
                <a:srgbClr val="002060"/>
              </a:solidFill>
              <a:ea typeface="Calibri"/>
              <a:cs typeface="Calibri"/>
            </a:endParaRPr>
          </a:p>
          <a:p>
            <a:pPr marL="256540" indent="-256540"/>
            <a:r>
              <a:rPr lang="en-GB" sz="1800" b="1">
                <a:solidFill>
                  <a:srgbClr val="002060"/>
                </a:solidFill>
              </a:rPr>
              <a:t>Enriching </a:t>
            </a:r>
            <a:r>
              <a:rPr lang="en-GB" sz="1400" i="1">
                <a:solidFill>
                  <a:srgbClr val="002060"/>
                </a:solidFill>
              </a:rPr>
              <a:t>(</a:t>
            </a:r>
            <a:r>
              <a:rPr lang="en-US" sz="1400" i="1" kern="100">
                <a:solidFill>
                  <a:srgbClr val="002060"/>
                </a:solidFill>
                <a:effectLst/>
                <a:latin typeface="Aptos"/>
                <a:ea typeface="Aptos" panose="020B0004020202020204" pitchFamily="34" charset="0"/>
                <a:cs typeface="Times New Roman"/>
              </a:rPr>
              <a:t>Hein 1998; Hooper-Greenhill 2007) </a:t>
            </a:r>
          </a:p>
          <a:p>
            <a:pPr marL="256540" indent="-256540"/>
            <a:endParaRPr lang="en-US" sz="800" b="1">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56540" indent="-256540"/>
            <a:r>
              <a:rPr lang="en-GB" sz="1800" b="1">
                <a:solidFill>
                  <a:srgbClr val="002060"/>
                </a:solidFill>
              </a:rPr>
              <a:t>Connected beyond the local </a:t>
            </a:r>
            <a:r>
              <a:rPr lang="en-GB" sz="1400" i="1">
                <a:solidFill>
                  <a:srgbClr val="002060"/>
                </a:solidFill>
              </a:rPr>
              <a:t>(</a:t>
            </a:r>
            <a:r>
              <a:rPr lang="en-US" sz="1400" i="1">
                <a:solidFill>
                  <a:srgbClr val="002060"/>
                </a:solidFill>
                <a:latin typeface="Calibri"/>
                <a:ea typeface="Calibri"/>
                <a:cs typeface="Calibri"/>
              </a:rPr>
              <a:t>Gruenewald, 2003; Yemini et al. 2023)</a:t>
            </a:r>
            <a:endParaRPr lang="en-GB" sz="1400" i="1">
              <a:solidFill>
                <a:srgbClr val="002060"/>
              </a:solidFill>
              <a:latin typeface="Calibri"/>
              <a:ea typeface="Calibri"/>
              <a:cs typeface="Calibri"/>
            </a:endParaRPr>
          </a:p>
          <a:p>
            <a:pPr marL="0" indent="0">
              <a:buNone/>
            </a:pPr>
            <a:endParaRPr lang="en-US" sz="1100" i="1">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56540" indent="-256540" fontAlgn="base"/>
            <a:endParaRPr lang="en-GB" sz="1500">
              <a:latin typeface="Calibri" panose="020F0502020204030204" pitchFamily="34" charset="0"/>
              <a:ea typeface="Calibri" panose="020F0502020204030204" pitchFamily="34" charset="0"/>
              <a:cs typeface="Calibri" panose="020F0502020204030204" pitchFamily="34" charset="0"/>
            </a:endParaRPr>
          </a:p>
          <a:p>
            <a:pPr marL="256540" indent="-256540" fontAlgn="base"/>
            <a:endParaRPr lang="en-US" sz="1500">
              <a:latin typeface="Calibri" panose="020F0502020204030204" pitchFamily="34" charset="0"/>
              <a:ea typeface="Calibri" panose="020F0502020204030204" pitchFamily="34" charset="0"/>
              <a:cs typeface="Calibri" panose="020F0502020204030204" pitchFamily="34" charset="0"/>
            </a:endParaRPr>
          </a:p>
          <a:p>
            <a:pPr marL="256540" indent="-256540"/>
            <a:endParaRPr lang="en-GB" sz="1500">
              <a:ea typeface="Calibri"/>
              <a:cs typeface="Calibri"/>
            </a:endParaRPr>
          </a:p>
        </p:txBody>
      </p:sp>
      <p:pic>
        <p:nvPicPr>
          <p:cNvPr id="11268" name="Picture 4" descr="Free Abbey York photo and picture">
            <a:extLst>
              <a:ext uri="{FF2B5EF4-FFF2-40B4-BE49-F238E27FC236}">
                <a16:creationId xmlns:a16="http://schemas.microsoft.com/office/drawing/2014/main" id="{B3A818B8-78F8-CEDC-CBA2-106DB67C6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9215" r="1" b="17591"/>
          <a:stretch/>
        </p:blipFill>
        <p:spPr bwMode="auto">
          <a:xfrm>
            <a:off x="3711141" y="10"/>
            <a:ext cx="5432859" cy="5143490"/>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2E5B302-F806-349D-9908-9BCAA61AF604}"/>
              </a:ext>
            </a:extLst>
          </p:cNvPr>
          <p:cNvPicPr>
            <a:picLocks noChangeAspect="1"/>
          </p:cNvPicPr>
          <p:nvPr/>
        </p:nvPicPr>
        <p:blipFill>
          <a:blip r:embed="rId4"/>
          <a:stretch>
            <a:fillRect/>
          </a:stretch>
        </p:blipFill>
        <p:spPr>
          <a:xfrm>
            <a:off x="-22542" y="4534593"/>
            <a:ext cx="9144000" cy="625642"/>
          </a:xfrm>
          <a:prstGeom prst="rect">
            <a:avLst/>
          </a:prstGeom>
        </p:spPr>
      </p:pic>
    </p:spTree>
    <p:extLst>
      <p:ext uri="{BB962C8B-B14F-4D97-AF65-F5344CB8AC3E}">
        <p14:creationId xmlns:p14="http://schemas.microsoft.com/office/powerpoint/2010/main" val="11565119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06c7fbd-00f0-43b3-ace8-0a94f785836e" xsi:nil="true"/>
    <lcf76f155ced4ddcb4097134ff3c332f xmlns="ddda9a30-c1c2-4f44-b015-09c9695898c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4713B787F54A8429C2D32E263B53E0B" ma:contentTypeVersion="11" ma:contentTypeDescription="Create a new document." ma:contentTypeScope="" ma:versionID="d9a04cff6d47421a244e82714c96f08c">
  <xsd:schema xmlns:xsd="http://www.w3.org/2001/XMLSchema" xmlns:xs="http://www.w3.org/2001/XMLSchema" xmlns:p="http://schemas.microsoft.com/office/2006/metadata/properties" xmlns:ns2="ddda9a30-c1c2-4f44-b015-09c9695898ce" xmlns:ns3="e06c7fbd-00f0-43b3-ace8-0a94f785836e" targetNamespace="http://schemas.microsoft.com/office/2006/metadata/properties" ma:root="true" ma:fieldsID="7c133e742f20c015e06076a53e07339e" ns2:_="" ns3:_="">
    <xsd:import namespace="ddda9a30-c1c2-4f44-b015-09c9695898ce"/>
    <xsd:import namespace="e06c7fbd-00f0-43b3-ace8-0a94f78583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da9a30-c1c2-4f44-b015-09c9695898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e54ded8-d1f2-4abc-bb7c-a39a2d7e3c6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06c7fbd-00f0-43b3-ace8-0a94f785836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b38aa08-8cdf-4599-b70b-3e7ef15eaf6e}" ma:internalName="TaxCatchAll" ma:showField="CatchAllData" ma:web="e06c7fbd-00f0-43b3-ace8-0a94f78583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8D78F4-B3C8-4AC5-8737-FCE2F352F396}">
  <ds:schemaRefs>
    <ds:schemaRef ds:uri="ddda9a30-c1c2-4f44-b015-09c9695898ce"/>
    <ds:schemaRef ds:uri="e06c7fbd-00f0-43b3-ace8-0a94f785836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B8F4EDB-C24A-401D-A793-0CA8FBCA5DBC}">
  <ds:schemaRefs>
    <ds:schemaRef ds:uri="ddda9a30-c1c2-4f44-b015-09c9695898ce"/>
    <ds:schemaRef ds:uri="e06c7fbd-00f0-43b3-ace8-0a94f785836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4A0DF93-3FF1-450B-BF81-388DE9E6D9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(16:9)</PresentationFormat>
  <Slides>50</Slides>
  <Notes>44</Notes>
  <HiddenSlides>0</HiddenSlide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Local history: teaching and learning through place-based pedagogy </vt:lpstr>
      <vt:lpstr>PowerPoint Presentation</vt:lpstr>
      <vt:lpstr>What does Liverpool mean to you?</vt:lpstr>
      <vt:lpstr>Focus for today:  </vt:lpstr>
      <vt:lpstr>Place-Based Pedagogy (PBP) </vt:lpstr>
      <vt:lpstr>PowerPoint Presentation</vt:lpstr>
      <vt:lpstr>Our Purpose</vt:lpstr>
      <vt:lpstr>PBP Approaches in Local History :</vt:lpstr>
      <vt:lpstr>Pedagogy that is: </vt:lpstr>
      <vt:lpstr>Primary History in ITE at York St John University </vt:lpstr>
      <vt:lpstr> Aims:</vt:lpstr>
      <vt:lpstr>YSJ ITE Primary History Curriculum Concepts</vt:lpstr>
      <vt:lpstr>PBP, Local History and ITE</vt:lpstr>
      <vt:lpstr>Case Studies</vt:lpstr>
      <vt:lpstr>  How is this PBP?</vt:lpstr>
      <vt:lpstr>Substantive and disciplinary knowledge through PBP</vt:lpstr>
      <vt:lpstr>PowerPoint Presentation</vt:lpstr>
      <vt:lpstr>Substantive and disciplinary knowledge through PBP</vt:lpstr>
      <vt:lpstr>Pedagogical Content Knowledge of History through PBP</vt:lpstr>
      <vt:lpstr> </vt:lpstr>
      <vt:lpstr>Curricular knowledge through PBP</vt:lpstr>
      <vt:lpstr>Substantive and disciplinary knowledge through PBP</vt:lpstr>
      <vt:lpstr>Substantive and disciplinary knowledge through PBP</vt:lpstr>
      <vt:lpstr>What is PBP about this?</vt:lpstr>
      <vt:lpstr>PowerPoint Presentation</vt:lpstr>
      <vt:lpstr>Roman Microteach Examples</vt:lpstr>
      <vt:lpstr>PowerPoint Presentation</vt:lpstr>
      <vt:lpstr>PowerPoint Presentation</vt:lpstr>
      <vt:lpstr>PowerPoint Presentation</vt:lpstr>
      <vt:lpstr>PowerPoint Presentation</vt:lpstr>
      <vt:lpstr>PowerPoint Presentation</vt:lpstr>
      <vt:lpstr>The Enquiry process</vt:lpstr>
      <vt:lpstr>The Enquiry process</vt:lpstr>
      <vt:lpstr>The Enquiry process</vt:lpstr>
      <vt:lpstr>The Enquiry process</vt:lpstr>
      <vt:lpstr>Stage 4 Provide more information and evidence for children to explore to see if they can find answers to their questions. </vt:lpstr>
      <vt:lpstr>The Enquiry process</vt:lpstr>
      <vt:lpstr>PowerPoint Presentation</vt:lpstr>
      <vt:lpstr>PowerPoint Presentation</vt:lpstr>
      <vt:lpstr>Developing a More substantial Enquiry  </vt:lpstr>
      <vt:lpstr>Interdependence </vt:lpstr>
      <vt:lpstr>PowerPoint Presentation</vt:lpstr>
      <vt:lpstr>Conclusions</vt:lpstr>
      <vt:lpstr>Local History through PBP</vt:lpstr>
      <vt:lpstr>Next steps</vt:lpstr>
      <vt:lpstr>Reflection and invitation</vt:lpstr>
      <vt:lpstr>With thanks to </vt:lpstr>
      <vt:lpstr>References</vt:lpstr>
      <vt:lpstr>References</vt:lpstr>
      <vt:lpstr>References</vt:lpstr>
    </vt:vector>
  </TitlesOfParts>
  <Company>University of Southampton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Miss Caroline Lowing</dc:creator>
  <cp:revision>29</cp:revision>
  <cp:lastPrinted>1601-01-01T00:00:00Z</cp:lastPrinted>
  <dcterms:created xsi:type="dcterms:W3CDTF">2002-10-28T13:38:36Z</dcterms:created>
  <dcterms:modified xsi:type="dcterms:W3CDTF">2025-05-07T20:26:36Z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0x01010034713B787F54A8429C2D32E263B53E0B</vt:lpwstr>
  </property>
  <property fmtid="{D5CDD505-2E9C-101B-9397-08002B2CF9AE}" pid="3" name="MediaServiceImageTags">
    <vt:lpwstr/>
  </property>
  <property fmtid="{D5CDD505-2E9C-101B-9397-08002B2CF9AE}" pid="4" name="Order">
    <vt:r8>5846500</vt:r8>
  </property>
  <property fmtid="{D5CDD505-2E9C-101B-9397-08002B2CF9AE}" pid="5" name="TriggerFlowInfo">
    <vt:lpwstr/>
  </property>
  <property fmtid="{D5CDD505-2E9C-101B-9397-08002B2CF9AE}" pid="6" name="ComplianceAssetId">
    <vt:lpwstr/>
  </property>
  <property fmtid="{D5CDD505-2E9C-101B-9397-08002B2CF9AE}" pid="7" name="_ExtendedDescription">
    <vt:lpwstr/>
  </property>
</Properties>
</file>