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5" r:id="rId12"/>
  </p:sldIdLst>
  <p:sldSz cx="12192000" cy="6858000"/>
  <p:notesSz cx="6858000" cy="12192000"/>
  <p:embeddedFontLst>
    <p:embeddedFont>
      <p:font typeface="Fraunces Bold" panose="020B0604020202020204" charset="0"/>
      <p:regular r:id="rId14"/>
      <p:bold r:id="rId15"/>
    </p:embeddedFont>
    <p:embeddedFont>
      <p:font typeface="Fraunces ExtraBold" panose="020B0604020202020204" charset="0"/>
      <p:regular r:id="rId16"/>
    </p:embeddedFont>
    <p:embeddedFont>
      <p:font typeface="Nobile" panose="020B0604020202020204" charset="0"/>
      <p:regular r:id="rId17"/>
    </p:embeddedFont>
    <p:embeddedFont>
      <p:font typeface="Nobile Bold" panose="020B0604020202020204" charset="0"/>
      <p:regular r:id="rId18"/>
      <p:bold r:id="rId19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F947A77-1B15-F580-83B8-482F72183DC7}" v="341" dt="2026-06-27T16:30:44.972"/>
    <p1510:client id="{86313A17-B1F5-14D3-A1A2-C6537E4BD7BF}" v="13" dt="2026-06-28T10:05:31.378"/>
    <p1510:client id="{CB633F77-4E19-F853-A525-EAF5869858B1}" v="78" dt="2026-06-27T15:46:10.657"/>
    <p1510:client id="{E01FA657-3CBF-F3B5-59BB-9684B0583637}" v="156" dt="2026-06-28T10:27:37.28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22"/>
    <p:restoredTop sz="94658"/>
  </p:normalViewPr>
  <p:slideViewPr>
    <p:cSldViewPr snapToGrid="0">
      <p:cViewPr varScale="1">
        <p:scale>
          <a:sx n="106" d="100"/>
          <a:sy n="106" d="100"/>
        </p:scale>
        <p:origin x="67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269477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95D83F-086C-7E28-95D0-26B254CD53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FB8A8AC-47B9-D353-A57A-FC0EF810892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05FFF56-F888-951E-BE4F-3A0336B6EF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7D248D-263E-325A-BC3E-CC877E7F9DB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40561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DEEEE1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FFA"/>
          </a:solidFill>
          <a:ln/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doi.org/10.1371/journal.pone.0120644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233360" y="1484809"/>
            <a:ext cx="6509282" cy="444103"/>
          </a:xfrm>
          <a:prstGeom prst="roundRect">
            <a:avLst>
              <a:gd name="adj" fmla="val 38306"/>
            </a:avLst>
          </a:prstGeom>
          <a:noFill/>
          <a:ln/>
          <a:effectLst>
            <a:outerShdw blurRad="101600" dist="50800" dir="16200000" algn="bl" rotWithShape="0">
              <a:srgbClr val="438951">
                <a:alpha val="100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5" name="Text 2"/>
          <p:cNvSpPr/>
          <p:nvPr/>
        </p:nvSpPr>
        <p:spPr>
          <a:xfrm>
            <a:off x="5233360" y="2023368"/>
            <a:ext cx="6516326" cy="7382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n-US" sz="4650">
                <a:solidFill>
                  <a:srgbClr val="3B4540"/>
                </a:solidFill>
                <a:latin typeface="Fraunces ExtraBold"/>
                <a:ea typeface="Fraunces ExtraBold" pitchFamily="34" charset="-122"/>
                <a:cs typeface="Fraunces ExtraBold" pitchFamily="34" charset="-120"/>
              </a:rPr>
              <a:t>Beyond Content :</a:t>
            </a:r>
            <a:endParaRPr lang="en-US" sz="4650"/>
          </a:p>
        </p:txBody>
      </p:sp>
      <p:sp>
        <p:nvSpPr>
          <p:cNvPr id="6" name="Text 3"/>
          <p:cNvSpPr/>
          <p:nvPr/>
        </p:nvSpPr>
        <p:spPr>
          <a:xfrm>
            <a:off x="5233360" y="2856111"/>
            <a:ext cx="6296860" cy="17846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>
                <a:latin typeface="Fraunces ExtraBold"/>
                <a:ea typeface="Fraunces ExtraBold" pitchFamily="34" charset="-122"/>
                <a:cs typeface="Fraunces ExtraBold" pitchFamily="34" charset="-120"/>
              </a:rPr>
              <a:t>Rethinking Higher Education with LEGO</a:t>
            </a:r>
            <a:r>
              <a:rPr lang="en-US" sz="3700">
                <a:latin typeface="Twemoji Mozilla" pitchFamily="34" charset="0"/>
                <a:ea typeface="Twemoji Mozilla"/>
                <a:cs typeface="Twemoji Mozilla" pitchFamily="34" charset="-120"/>
              </a:rPr>
              <a:t>®</a:t>
            </a:r>
            <a:r>
              <a:rPr lang="en-US" sz="3700">
                <a:latin typeface="Fraunces ExtraBold"/>
                <a:ea typeface="Fraunces ExtraBold" pitchFamily="34" charset="-122"/>
                <a:cs typeface="Fraunces ExtraBold" pitchFamily="34" charset="-120"/>
              </a:rPr>
              <a:t> Serious Play</a:t>
            </a:r>
            <a:r>
              <a:rPr lang="en-US" sz="3700">
                <a:latin typeface="Twemoji Mozilla" pitchFamily="34" charset="0"/>
                <a:ea typeface="Twemoji Mozilla"/>
                <a:cs typeface="Twemoji Mozilla" pitchFamily="34" charset="-120"/>
              </a:rPr>
              <a:t>®</a:t>
            </a:r>
            <a:endParaRPr lang="en-US" sz="3700">
              <a:ea typeface="Calibri"/>
              <a:cs typeface="Calibri"/>
            </a:endParaRPr>
          </a:p>
        </p:txBody>
      </p:sp>
      <p:sp>
        <p:nvSpPr>
          <p:cNvPr id="7" name="Text 4"/>
          <p:cNvSpPr/>
          <p:nvPr/>
        </p:nvSpPr>
        <p:spPr>
          <a:xfrm>
            <a:off x="5233360" y="5598190"/>
            <a:ext cx="6906444" cy="3779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33000"/>
              </a:lnSpc>
            </a:pPr>
            <a:r>
              <a:rPr lang="en-US" sz="1500" b="1" i="1">
                <a:solidFill>
                  <a:srgbClr val="405449"/>
                </a:solidFill>
                <a:latin typeface="Nobile"/>
                <a:ea typeface="Nobile" pitchFamily="34" charset="-122"/>
                <a:cs typeface="Nobile" pitchFamily="34" charset="-120"/>
              </a:rPr>
              <a:t>Olalekan Adisa </a:t>
            </a:r>
            <a:r>
              <a:rPr lang="en-US" sz="1500" i="1">
                <a:solidFill>
                  <a:srgbClr val="405449"/>
                </a:solidFill>
                <a:latin typeface="Nobile"/>
                <a:ea typeface="Nobile" pitchFamily="34" charset="-122"/>
                <a:cs typeface="Nobile" pitchFamily="34" charset="-120"/>
              </a:rPr>
              <a:t>· </a:t>
            </a:r>
            <a:endParaRPr lang="en-US" sz="1500">
              <a:solidFill>
                <a:srgbClr val="000000"/>
              </a:solidFill>
              <a:latin typeface="Nobile"/>
              <a:ea typeface="Calibri" panose="020F0502020204030204"/>
              <a:cs typeface="Calibri" panose="020F0502020204030204"/>
            </a:endParaRPr>
          </a:p>
          <a:p>
            <a:pPr>
              <a:lnSpc>
                <a:spcPct val="133000"/>
              </a:lnSpc>
            </a:pPr>
            <a:r>
              <a:rPr lang="en-US" sz="1200" i="1">
                <a:solidFill>
                  <a:srgbClr val="405449"/>
                </a:solidFill>
                <a:latin typeface="Nobile"/>
                <a:ea typeface="Nobile" pitchFamily="34" charset="-122"/>
                <a:cs typeface="Nobile" pitchFamily="34" charset="-120"/>
              </a:rPr>
              <a:t>York St John University</a:t>
            </a:r>
            <a:r>
              <a:rPr lang="en-US" sz="1500" i="1">
                <a:solidFill>
                  <a:srgbClr val="405449"/>
                </a:solidFill>
                <a:latin typeface="Nobile"/>
                <a:ea typeface="Nobile" pitchFamily="34" charset="-122"/>
                <a:cs typeface="Nobile" pitchFamily="34" charset="-120"/>
              </a:rPr>
              <a:t> </a:t>
            </a:r>
            <a:endParaRPr lang="en-US" sz="1500">
              <a:latin typeface="Nobile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75" y="925513"/>
            <a:ext cx="1177995" cy="265113"/>
          </a:xfrm>
          <a:prstGeom prst="roundRect">
            <a:avLst>
              <a:gd name="adj" fmla="val 43113"/>
            </a:avLst>
          </a:prstGeom>
          <a:solidFill>
            <a:srgbClr val="DDEEE0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756722" y="973138"/>
            <a:ext cx="1597084" cy="1698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1000"/>
              </a:lnSpc>
              <a:buNone/>
            </a:pPr>
            <a:r>
              <a:rPr lang="en-US" sz="95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ABACKGROUND</a:t>
            </a:r>
            <a:endParaRPr lang="en-US" sz="950"/>
          </a:p>
        </p:txBody>
      </p:sp>
      <p:sp>
        <p:nvSpPr>
          <p:cNvPr id="4" name="Text 2"/>
          <p:cNvSpPr/>
          <p:nvPr/>
        </p:nvSpPr>
        <p:spPr>
          <a:xfrm>
            <a:off x="661475" y="1233289"/>
            <a:ext cx="11301328" cy="4960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100">
                <a:solidFill>
                  <a:srgbClr val="3B4540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From a Danish carpenter to a global learning method.</a:t>
            </a:r>
            <a:endParaRPr lang="en-US" sz="3100"/>
          </a:p>
        </p:txBody>
      </p:sp>
      <p:sp>
        <p:nvSpPr>
          <p:cNvPr id="5" name="Shape 3"/>
          <p:cNvSpPr/>
          <p:nvPr/>
        </p:nvSpPr>
        <p:spPr>
          <a:xfrm>
            <a:off x="6086323" y="1889323"/>
            <a:ext cx="19050" cy="3710781"/>
          </a:xfrm>
          <a:prstGeom prst="roundRect">
            <a:avLst>
              <a:gd name="adj" fmla="val 749981"/>
            </a:avLst>
          </a:prstGeom>
          <a:solidFill>
            <a:srgbClr val="CED9CE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6" name="Shape 4"/>
          <p:cNvSpPr/>
          <p:nvPr/>
        </p:nvSpPr>
        <p:spPr>
          <a:xfrm>
            <a:off x="5460070" y="2058392"/>
            <a:ext cx="476238" cy="19050"/>
          </a:xfrm>
          <a:prstGeom prst="roundRect">
            <a:avLst>
              <a:gd name="adj" fmla="val 749981"/>
            </a:avLst>
          </a:prstGeom>
          <a:solidFill>
            <a:srgbClr val="CED9CE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7" name="Shape 5"/>
          <p:cNvSpPr/>
          <p:nvPr/>
        </p:nvSpPr>
        <p:spPr>
          <a:xfrm>
            <a:off x="5917258" y="1889323"/>
            <a:ext cx="357179" cy="357187"/>
          </a:xfrm>
          <a:prstGeom prst="roundRect">
            <a:avLst>
              <a:gd name="adj" fmla="val 40000"/>
            </a:avLst>
          </a:prstGeom>
          <a:solidFill>
            <a:srgbClr val="E8F3E8"/>
          </a:solidFill>
          <a:ln/>
        </p:spPr>
        <p:txBody>
          <a:bodyPr/>
          <a:lstStyle/>
          <a:p>
            <a:endParaRPr lang="en-GB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6788" y="1948855"/>
            <a:ext cx="238119" cy="238125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3317792" y="1943894"/>
            <a:ext cx="1984325" cy="2480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ct val="104000"/>
              </a:lnSpc>
              <a:buNone/>
            </a:pPr>
            <a:r>
              <a:rPr lang="en-US" sz="155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1932 · Origins</a:t>
            </a:r>
            <a:endParaRPr lang="en-US" sz="1550"/>
          </a:p>
        </p:txBody>
      </p:sp>
      <p:sp>
        <p:nvSpPr>
          <p:cNvPr id="10" name="Text 7"/>
          <p:cNvSpPr/>
          <p:nvPr/>
        </p:nvSpPr>
        <p:spPr>
          <a:xfrm>
            <a:off x="661475" y="2255937"/>
            <a:ext cx="4640642" cy="4246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ct val="111000"/>
              </a:lnSpc>
              <a:buNone/>
            </a:pPr>
            <a:r>
              <a:rPr lang="en-US" sz="120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Ole Kirk Christiansen founded LEGO in Billund, Denmark — wooden toys first. </a:t>
            </a:r>
            <a:r>
              <a:rPr lang="en-US" sz="1200" i="1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Leg godt</a:t>
            </a:r>
            <a:r>
              <a:rPr lang="en-US" sz="120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— "play well."</a:t>
            </a:r>
            <a:endParaRPr lang="en-US" sz="1200"/>
          </a:p>
        </p:txBody>
      </p:sp>
      <p:sp>
        <p:nvSpPr>
          <p:cNvPr id="11" name="Shape 8"/>
          <p:cNvSpPr/>
          <p:nvPr/>
        </p:nvSpPr>
        <p:spPr>
          <a:xfrm>
            <a:off x="6255387" y="2906713"/>
            <a:ext cx="476238" cy="19050"/>
          </a:xfrm>
          <a:prstGeom prst="roundRect">
            <a:avLst>
              <a:gd name="adj" fmla="val 749981"/>
            </a:avLst>
          </a:prstGeom>
          <a:solidFill>
            <a:srgbClr val="CED9CE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2" name="Shape 9"/>
          <p:cNvSpPr/>
          <p:nvPr/>
        </p:nvSpPr>
        <p:spPr>
          <a:xfrm>
            <a:off x="5917258" y="2737644"/>
            <a:ext cx="357179" cy="357187"/>
          </a:xfrm>
          <a:prstGeom prst="roundRect">
            <a:avLst>
              <a:gd name="adj" fmla="val 40000"/>
            </a:avLst>
          </a:prstGeom>
          <a:solidFill>
            <a:srgbClr val="E8F3E8"/>
          </a:solidFill>
          <a:ln/>
        </p:spPr>
        <p:txBody>
          <a:bodyPr/>
          <a:lstStyle/>
          <a:p>
            <a:endParaRPr lang="en-GB"/>
          </a:p>
        </p:txBody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76788" y="2797175"/>
            <a:ext cx="238119" cy="238125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6889578" y="2792214"/>
            <a:ext cx="2226413" cy="2480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1949–1958 · The Brick</a:t>
            </a:r>
            <a:endParaRPr lang="en-US" sz="1550"/>
          </a:p>
        </p:txBody>
      </p:sp>
      <p:sp>
        <p:nvSpPr>
          <p:cNvPr id="15" name="Text 11"/>
          <p:cNvSpPr/>
          <p:nvPr/>
        </p:nvSpPr>
        <p:spPr>
          <a:xfrm>
            <a:off x="6889578" y="3104257"/>
            <a:ext cx="4640642" cy="4246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1000"/>
              </a:lnSpc>
              <a:buNone/>
            </a:pPr>
            <a:r>
              <a:rPr lang="en-US" sz="120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Plastic "Automatic Binding Bricks" (1949). The 1958 stud-and-tube patent created the LEGO System of Play.</a:t>
            </a:r>
            <a:endParaRPr lang="en-US" sz="1200"/>
          </a:p>
        </p:txBody>
      </p:sp>
      <p:sp>
        <p:nvSpPr>
          <p:cNvPr id="16" name="Shape 12"/>
          <p:cNvSpPr/>
          <p:nvPr/>
        </p:nvSpPr>
        <p:spPr>
          <a:xfrm>
            <a:off x="5460070" y="3675658"/>
            <a:ext cx="476238" cy="19050"/>
          </a:xfrm>
          <a:prstGeom prst="roundRect">
            <a:avLst>
              <a:gd name="adj" fmla="val 749981"/>
            </a:avLst>
          </a:prstGeom>
          <a:solidFill>
            <a:srgbClr val="CED9CE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7" name="Shape 13"/>
          <p:cNvSpPr/>
          <p:nvPr/>
        </p:nvSpPr>
        <p:spPr>
          <a:xfrm>
            <a:off x="5917258" y="3506589"/>
            <a:ext cx="357179" cy="357187"/>
          </a:xfrm>
          <a:prstGeom prst="roundRect">
            <a:avLst>
              <a:gd name="adj" fmla="val 40000"/>
            </a:avLst>
          </a:prstGeom>
          <a:solidFill>
            <a:srgbClr val="E8F3E8"/>
          </a:solidFill>
          <a:ln/>
        </p:spPr>
        <p:txBody>
          <a:bodyPr/>
          <a:lstStyle/>
          <a:p>
            <a:endParaRPr lang="en-GB"/>
          </a:p>
        </p:txBody>
      </p:sp>
      <p:pic>
        <p:nvPicPr>
          <p:cNvPr id="1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76788" y="3566120"/>
            <a:ext cx="238119" cy="238125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2833418" y="3561159"/>
            <a:ext cx="2468699" cy="2480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ct val="104000"/>
              </a:lnSpc>
              <a:buNone/>
            </a:pPr>
            <a:r>
              <a:rPr lang="en-US" sz="155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Late 1990s · Reinvention</a:t>
            </a:r>
            <a:endParaRPr lang="en-US" sz="1550"/>
          </a:p>
        </p:txBody>
      </p:sp>
      <p:sp>
        <p:nvSpPr>
          <p:cNvPr id="20" name="Text 15"/>
          <p:cNvSpPr/>
          <p:nvPr/>
        </p:nvSpPr>
        <p:spPr>
          <a:xfrm>
            <a:off x="661475" y="3873202"/>
            <a:ext cx="4640642" cy="4246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ct val="111000"/>
              </a:lnSpc>
              <a:buNone/>
            </a:pPr>
            <a:r>
              <a:rPr lang="en-US" sz="120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Financial difficulty drove reinvention: Mindstorms, LEGO Education, and major partnerships.</a:t>
            </a:r>
            <a:endParaRPr lang="en-US" sz="1200"/>
          </a:p>
        </p:txBody>
      </p:sp>
      <p:sp>
        <p:nvSpPr>
          <p:cNvPr id="21" name="Shape 16"/>
          <p:cNvSpPr/>
          <p:nvPr/>
        </p:nvSpPr>
        <p:spPr>
          <a:xfrm>
            <a:off x="6255387" y="4444603"/>
            <a:ext cx="476238" cy="19050"/>
          </a:xfrm>
          <a:prstGeom prst="roundRect">
            <a:avLst>
              <a:gd name="adj" fmla="val 749981"/>
            </a:avLst>
          </a:prstGeom>
          <a:solidFill>
            <a:srgbClr val="CED9CE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2" name="Shape 17"/>
          <p:cNvSpPr/>
          <p:nvPr/>
        </p:nvSpPr>
        <p:spPr>
          <a:xfrm>
            <a:off x="5917258" y="4275534"/>
            <a:ext cx="357179" cy="357187"/>
          </a:xfrm>
          <a:prstGeom prst="roundRect">
            <a:avLst>
              <a:gd name="adj" fmla="val 40000"/>
            </a:avLst>
          </a:prstGeom>
          <a:solidFill>
            <a:srgbClr val="E8F3E8"/>
          </a:solidFill>
          <a:ln/>
        </p:spPr>
        <p:txBody>
          <a:bodyPr/>
          <a:lstStyle/>
          <a:p>
            <a:endParaRPr lang="en-GB"/>
          </a:p>
        </p:txBody>
      </p:sp>
      <p:pic>
        <p:nvPicPr>
          <p:cNvPr id="2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6788" y="4335066"/>
            <a:ext cx="238119" cy="238125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6889578" y="4330105"/>
            <a:ext cx="2493900" cy="2480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Today · Learning at Scale</a:t>
            </a:r>
            <a:endParaRPr lang="en-US" sz="1550"/>
          </a:p>
        </p:txBody>
      </p:sp>
      <p:sp>
        <p:nvSpPr>
          <p:cNvPr id="25" name="Text 19"/>
          <p:cNvSpPr/>
          <p:nvPr/>
        </p:nvSpPr>
        <p:spPr>
          <a:xfrm>
            <a:off x="6889578" y="4642148"/>
            <a:ext cx="4640642" cy="6369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1000"/>
              </a:lnSpc>
              <a:buNone/>
            </a:pPr>
            <a:r>
              <a:rPr lang="en-US" sz="120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LEGO Foundation and LEGO Education champion creativity, problem-solving, collaboration, and critical thinking worldwide.</a:t>
            </a:r>
            <a:endParaRPr lang="en-US" sz="1200"/>
          </a:p>
        </p:txBody>
      </p:sp>
      <p:sp>
        <p:nvSpPr>
          <p:cNvPr id="26" name="Text 20"/>
          <p:cNvSpPr/>
          <p:nvPr/>
        </p:nvSpPr>
        <p:spPr>
          <a:xfrm>
            <a:off x="661475" y="5720060"/>
            <a:ext cx="11478330" cy="2123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1000"/>
              </a:lnSpc>
              <a:buNone/>
            </a:pPr>
            <a:r>
              <a:rPr lang="en-US" sz="1200" i="1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"Only the best is good enough." — Ole Kirk Christiansen</a:t>
            </a:r>
            <a:endParaRPr lang="en-US" sz="12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75" y="678755"/>
            <a:ext cx="3275228" cy="363240"/>
          </a:xfrm>
          <a:prstGeom prst="roundRect">
            <a:avLst>
              <a:gd name="adj" fmla="val 40247"/>
            </a:avLst>
          </a:prstGeom>
          <a:solidFill>
            <a:srgbClr val="DDEEE0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783213" y="739577"/>
            <a:ext cx="3641336" cy="2415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4000"/>
              </a:lnSpc>
              <a:buNone/>
            </a:pPr>
            <a:r>
              <a:rPr lang="en-US" sz="125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THE PROBLEM IN HIGHER EDUCATION</a:t>
            </a:r>
            <a:endParaRPr lang="en-US" sz="1250"/>
          </a:p>
        </p:txBody>
      </p:sp>
      <p:sp>
        <p:nvSpPr>
          <p:cNvPr id="4" name="Text 2"/>
          <p:cNvSpPr/>
          <p:nvPr/>
        </p:nvSpPr>
        <p:spPr>
          <a:xfrm>
            <a:off x="661475" y="1111746"/>
            <a:ext cx="10868745" cy="19035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950">
                <a:solidFill>
                  <a:srgbClr val="3B4540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Higher education is over-delivering content and under-developing meaning-making.</a:t>
            </a:r>
            <a:endParaRPr lang="en-US" sz="395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1475" y="3276997"/>
            <a:ext cx="3506601" cy="2403971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991468" y="3505398"/>
            <a:ext cx="2948211" cy="63440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5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~50% forgotten within 24 hours</a:t>
            </a:r>
            <a:endParaRPr lang="en-US" sz="1950"/>
          </a:p>
        </p:txBody>
      </p:sp>
      <p:sp>
        <p:nvSpPr>
          <p:cNvPr id="7" name="Text 4"/>
          <p:cNvSpPr/>
          <p:nvPr/>
        </p:nvSpPr>
        <p:spPr>
          <a:xfrm>
            <a:off x="991468" y="4244479"/>
            <a:ext cx="2948211" cy="9060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4000"/>
              </a:lnSpc>
              <a:buNone/>
            </a:pPr>
            <a:r>
              <a:rPr lang="en-US" sz="155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Of new lecture content is lost within a day. </a:t>
            </a:r>
            <a:r>
              <a:rPr lang="en-US" sz="1550" b="1">
                <a:solidFill>
                  <a:srgbClr val="405449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(Murre &amp; Dros, 2015)</a:t>
            </a:r>
            <a:endParaRPr lang="en-US" sz="155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342498" y="3276997"/>
            <a:ext cx="3506601" cy="2403971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4672491" y="3505398"/>
            <a:ext cx="2948211" cy="63440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5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+6% exam scores; −55% failure rates</a:t>
            </a:r>
            <a:endParaRPr lang="en-US" sz="1950"/>
          </a:p>
        </p:txBody>
      </p:sp>
      <p:sp>
        <p:nvSpPr>
          <p:cNvPr id="10" name="Text 6"/>
          <p:cNvSpPr/>
          <p:nvPr/>
        </p:nvSpPr>
        <p:spPr>
          <a:xfrm>
            <a:off x="4672491" y="4244479"/>
            <a:ext cx="2948211" cy="12080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4000"/>
              </a:lnSpc>
              <a:buNone/>
            </a:pPr>
            <a:r>
              <a:rPr lang="en-US" sz="155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Active learning in STEM dramatically improves outcomes. </a:t>
            </a:r>
            <a:r>
              <a:rPr lang="en-US" sz="1550" b="1">
                <a:solidFill>
                  <a:srgbClr val="405449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(Freeman et al., 2014)</a:t>
            </a:r>
            <a:endParaRPr lang="en-US" sz="1550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023520" y="3276997"/>
            <a:ext cx="3506700" cy="2403971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8353514" y="3505398"/>
            <a:ext cx="2948311" cy="63440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5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Students mis-rate passive lectures</a:t>
            </a:r>
            <a:endParaRPr lang="en-US" sz="1950"/>
          </a:p>
        </p:txBody>
      </p:sp>
      <p:sp>
        <p:nvSpPr>
          <p:cNvPr id="13" name="Text 8"/>
          <p:cNvSpPr/>
          <p:nvPr/>
        </p:nvSpPr>
        <p:spPr>
          <a:xfrm>
            <a:off x="8353514" y="4244479"/>
            <a:ext cx="2948311" cy="12080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4000"/>
              </a:lnSpc>
              <a:buNone/>
            </a:pPr>
            <a:r>
              <a:rPr lang="en-US" sz="155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Students prefer passive lectures even when they learn less. </a:t>
            </a:r>
            <a:r>
              <a:rPr lang="en-US" sz="1550" b="1">
                <a:solidFill>
                  <a:srgbClr val="405449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(Deslauriers et al., 2019)</a:t>
            </a:r>
            <a:endParaRPr lang="en-US" sz="1550"/>
          </a:p>
        </p:txBody>
      </p:sp>
      <p:sp>
        <p:nvSpPr>
          <p:cNvPr id="14" name="Text 9"/>
          <p:cNvSpPr/>
          <p:nvPr/>
        </p:nvSpPr>
        <p:spPr>
          <a:xfrm>
            <a:off x="661475" y="5877223"/>
            <a:ext cx="11478330" cy="3020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4000"/>
              </a:lnSpc>
              <a:buNone/>
            </a:pPr>
            <a:r>
              <a:rPr lang="en-US" sz="1550" i="1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Content alone undersells what higher education can do.</a:t>
            </a:r>
            <a:endParaRPr lang="en-US" sz="155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75" y="649684"/>
            <a:ext cx="695605" cy="184249"/>
          </a:xfrm>
          <a:prstGeom prst="roundRect">
            <a:avLst>
              <a:gd name="adj" fmla="val 46165"/>
            </a:avLst>
          </a:prstGeom>
          <a:solidFill>
            <a:srgbClr val="DDEEE0"/>
          </a:solidFill>
          <a:ln/>
        </p:spPr>
        <p:txBody>
          <a:bodyPr/>
          <a:lstStyle/>
          <a:p>
            <a:endParaRPr lang="en-GB" sz="1600"/>
          </a:p>
        </p:txBody>
      </p:sp>
      <p:sp>
        <p:nvSpPr>
          <p:cNvPr id="3" name="Text 1"/>
          <p:cNvSpPr/>
          <p:nvPr/>
        </p:nvSpPr>
        <p:spPr>
          <a:xfrm>
            <a:off x="732315" y="685105"/>
            <a:ext cx="1163509" cy="1134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60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YOUR TURN</a:t>
            </a:r>
            <a:endParaRPr lang="en-US" sz="1600"/>
          </a:p>
        </p:txBody>
      </p:sp>
      <p:sp>
        <p:nvSpPr>
          <p:cNvPr id="4" name="Text 2"/>
          <p:cNvSpPr/>
          <p:nvPr/>
        </p:nvSpPr>
        <p:spPr>
          <a:xfrm>
            <a:off x="672439" y="1104239"/>
            <a:ext cx="4649671" cy="3691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n-US" sz="2000">
                <a:solidFill>
                  <a:srgbClr val="3B4540"/>
                </a:solidFill>
                <a:latin typeface="Fraunces ExtraBold"/>
              </a:rPr>
              <a:t>LEGO ACTIVITY</a:t>
            </a:r>
          </a:p>
        </p:txBody>
      </p:sp>
      <p:sp>
        <p:nvSpPr>
          <p:cNvPr id="5" name="Text 3"/>
          <p:cNvSpPr/>
          <p:nvPr/>
        </p:nvSpPr>
        <p:spPr>
          <a:xfrm>
            <a:off x="661475" y="3689337"/>
            <a:ext cx="6792445" cy="1417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endParaRPr lang="en-US" sz="160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75" y="1753097"/>
            <a:ext cx="278801" cy="278804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661475" y="2087067"/>
            <a:ext cx="3061913" cy="12700"/>
          </a:xfrm>
          <a:prstGeom prst="rect">
            <a:avLst/>
          </a:prstGeom>
          <a:solidFill>
            <a:srgbClr val="438951"/>
          </a:solidFill>
          <a:ln/>
        </p:spPr>
        <p:txBody>
          <a:bodyPr/>
          <a:lstStyle/>
          <a:p>
            <a:endParaRPr lang="en-GB" sz="1600"/>
          </a:p>
        </p:txBody>
      </p:sp>
      <p:sp>
        <p:nvSpPr>
          <p:cNvPr id="8" name="Text 5"/>
          <p:cNvSpPr/>
          <p:nvPr/>
        </p:nvSpPr>
        <p:spPr>
          <a:xfrm>
            <a:off x="661475" y="2439864"/>
            <a:ext cx="3264747" cy="6377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b="1">
                <a:solidFill>
                  <a:srgbClr val="405449"/>
                </a:solidFill>
                <a:latin typeface="Fraunces Bold" pitchFamily="34" charset="0"/>
                <a:ea typeface="Fraunces Bold" pitchFamily="34" charset="-122"/>
                <a:cs typeface="Fraunces Bold" pitchFamily="34" charset="-120"/>
              </a:rPr>
              <a:t>Look at the zip locks of bricks in front of you.</a:t>
            </a:r>
            <a:endParaRPr lang="en-US" sz="1600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8753" y="1753097"/>
            <a:ext cx="278801" cy="278804"/>
          </a:xfrm>
          <a:prstGeom prst="rect">
            <a:avLst/>
          </a:prstGeom>
        </p:spPr>
      </p:pic>
      <p:sp>
        <p:nvSpPr>
          <p:cNvPr id="10" name="Shape 6"/>
          <p:cNvSpPr/>
          <p:nvPr/>
        </p:nvSpPr>
        <p:spPr>
          <a:xfrm>
            <a:off x="4138753" y="2087067"/>
            <a:ext cx="3061913" cy="12700"/>
          </a:xfrm>
          <a:prstGeom prst="rect">
            <a:avLst/>
          </a:prstGeom>
          <a:solidFill>
            <a:srgbClr val="438951"/>
          </a:solidFill>
          <a:ln/>
        </p:spPr>
        <p:txBody>
          <a:bodyPr/>
          <a:lstStyle/>
          <a:p>
            <a:endParaRPr lang="en-GB" sz="1600"/>
          </a:p>
        </p:txBody>
      </p:sp>
      <p:sp>
        <p:nvSpPr>
          <p:cNvPr id="11" name="Text 7"/>
          <p:cNvSpPr/>
          <p:nvPr/>
        </p:nvSpPr>
        <p:spPr>
          <a:xfrm>
            <a:off x="4138753" y="2346670"/>
            <a:ext cx="3061913" cy="553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sz="1600" b="1">
                <a:solidFill>
                  <a:srgbClr val="405449"/>
                </a:solidFill>
                <a:latin typeface="Fraunces Bold"/>
                <a:ea typeface="Fraunces Bold" pitchFamily="34" charset="-122"/>
                <a:cs typeface="Fraunces Bold" pitchFamily="34" charset="-120"/>
              </a:rPr>
              <a:t>In 2 minutes, pick ONE or Two  bricks that represents something true about you right now.</a:t>
            </a:r>
            <a:endParaRPr lang="en-US" sz="1600">
              <a:latin typeface="Fraunces Bold"/>
            </a:endParaRPr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2439" y="3549517"/>
            <a:ext cx="284754" cy="284757"/>
          </a:xfrm>
          <a:prstGeom prst="rect">
            <a:avLst/>
          </a:prstGeom>
        </p:spPr>
      </p:pic>
      <p:sp>
        <p:nvSpPr>
          <p:cNvPr id="13" name="Shape 8"/>
          <p:cNvSpPr/>
          <p:nvPr/>
        </p:nvSpPr>
        <p:spPr>
          <a:xfrm>
            <a:off x="661475" y="3417986"/>
            <a:ext cx="3061913" cy="12700"/>
          </a:xfrm>
          <a:prstGeom prst="rect">
            <a:avLst/>
          </a:prstGeom>
          <a:solidFill>
            <a:srgbClr val="438951"/>
          </a:solidFill>
          <a:ln/>
        </p:spPr>
        <p:txBody>
          <a:bodyPr/>
          <a:lstStyle/>
          <a:p>
            <a:endParaRPr lang="en-GB" sz="1600"/>
          </a:p>
        </p:txBody>
      </p:sp>
      <p:sp>
        <p:nvSpPr>
          <p:cNvPr id="14" name="Text 9"/>
          <p:cNvSpPr/>
          <p:nvPr/>
        </p:nvSpPr>
        <p:spPr>
          <a:xfrm>
            <a:off x="672439" y="4018545"/>
            <a:ext cx="3171553" cy="7692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ct val="104000"/>
              </a:lnSpc>
            </a:pPr>
            <a:r>
              <a:rPr lang="en-US" sz="1600" b="1">
                <a:solidFill>
                  <a:srgbClr val="405449"/>
                </a:solidFill>
                <a:latin typeface="Fraunces Bold"/>
                <a:ea typeface="Fraunces Bold" pitchFamily="34" charset="-122"/>
                <a:cs typeface="Fraunces Bold" pitchFamily="34" charset="-120"/>
              </a:rPr>
              <a:t>Turn to the person next to you and  tell them why you picked it.</a:t>
            </a:r>
            <a:endParaRPr lang="en-US" sz="1600">
              <a:latin typeface="Fraunces Bold"/>
            </a:endParaRPr>
          </a:p>
        </p:txBody>
      </p:sp>
      <p:pic>
        <p:nvPicPr>
          <p:cNvPr id="1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38753" y="3549517"/>
            <a:ext cx="284754" cy="284757"/>
          </a:xfrm>
          <a:prstGeom prst="rect">
            <a:avLst/>
          </a:prstGeom>
        </p:spPr>
      </p:pic>
      <p:sp>
        <p:nvSpPr>
          <p:cNvPr id="16" name="Shape 10"/>
          <p:cNvSpPr/>
          <p:nvPr/>
        </p:nvSpPr>
        <p:spPr>
          <a:xfrm>
            <a:off x="4138753" y="3417986"/>
            <a:ext cx="3061913" cy="12700"/>
          </a:xfrm>
          <a:prstGeom prst="rect">
            <a:avLst/>
          </a:prstGeom>
          <a:solidFill>
            <a:srgbClr val="438951"/>
          </a:solidFill>
          <a:ln/>
        </p:spPr>
        <p:txBody>
          <a:bodyPr/>
          <a:lstStyle/>
          <a:p>
            <a:endParaRPr lang="en-GB" sz="1600"/>
          </a:p>
        </p:txBody>
      </p:sp>
      <p:sp>
        <p:nvSpPr>
          <p:cNvPr id="17" name="Text 11"/>
          <p:cNvSpPr/>
          <p:nvPr/>
        </p:nvSpPr>
        <p:spPr>
          <a:xfrm>
            <a:off x="4138753" y="4018545"/>
            <a:ext cx="1614546" cy="1845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b="1">
                <a:solidFill>
                  <a:srgbClr val="405449"/>
                </a:solidFill>
                <a:latin typeface="Fraunces Bold"/>
                <a:ea typeface="Fraunces Bold" pitchFamily="34" charset="-122"/>
                <a:cs typeface="Fraunces Bold" pitchFamily="34" charset="-120"/>
              </a:rPr>
              <a:t>Listen to their reason(s).</a:t>
            </a:r>
            <a:endParaRPr lang="en-US" sz="1600">
              <a:latin typeface="Fraunces Bold"/>
            </a:endParaRPr>
          </a:p>
        </p:txBody>
      </p:sp>
      <p:pic>
        <p:nvPicPr>
          <p:cNvPr id="18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9783" y="4785785"/>
            <a:ext cx="302614" cy="344288"/>
          </a:xfrm>
          <a:prstGeom prst="rect">
            <a:avLst/>
          </a:prstGeom>
        </p:spPr>
      </p:pic>
      <p:sp>
        <p:nvSpPr>
          <p:cNvPr id="19" name="Shape 12"/>
          <p:cNvSpPr/>
          <p:nvPr/>
        </p:nvSpPr>
        <p:spPr>
          <a:xfrm>
            <a:off x="661475" y="5228197"/>
            <a:ext cx="6182860" cy="12700"/>
          </a:xfrm>
          <a:prstGeom prst="rect">
            <a:avLst/>
          </a:prstGeom>
          <a:solidFill>
            <a:srgbClr val="438951"/>
          </a:solidFill>
          <a:ln/>
        </p:spPr>
        <p:txBody>
          <a:bodyPr/>
          <a:lstStyle/>
          <a:p>
            <a:endParaRPr lang="en-GB" sz="1600"/>
          </a:p>
        </p:txBody>
      </p:sp>
      <p:sp>
        <p:nvSpPr>
          <p:cNvPr id="20" name="Text 13"/>
          <p:cNvSpPr/>
          <p:nvPr/>
        </p:nvSpPr>
        <p:spPr>
          <a:xfrm>
            <a:off x="661475" y="5312633"/>
            <a:ext cx="2241097" cy="1845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n-US" sz="1600" b="1">
                <a:solidFill>
                  <a:srgbClr val="405449"/>
                </a:solidFill>
                <a:latin typeface="Fraunces Bold"/>
                <a:ea typeface="Fraunces Bold" pitchFamily="34" charset="-122"/>
                <a:cs typeface="Fraunces Bold" pitchFamily="34" charset="-120"/>
              </a:rPr>
              <a:t>Let's listen to two or more stories.</a:t>
            </a:r>
            <a:endParaRPr lang="en-US" sz="1600">
              <a:latin typeface="Fraunces Bold"/>
            </a:endParaRPr>
          </a:p>
        </p:txBody>
      </p:sp>
      <p:sp>
        <p:nvSpPr>
          <p:cNvPr id="21" name="Shape 14"/>
          <p:cNvSpPr/>
          <p:nvPr/>
        </p:nvSpPr>
        <p:spPr>
          <a:xfrm>
            <a:off x="7510201" y="266361"/>
            <a:ext cx="4561865" cy="6406456"/>
          </a:xfrm>
          <a:prstGeom prst="roundRect">
            <a:avLst>
              <a:gd name="adj" fmla="val 3724"/>
            </a:avLst>
          </a:prstGeom>
          <a:solidFill>
            <a:srgbClr val="1A2438"/>
          </a:solidFill>
          <a:ln/>
        </p:spPr>
        <p:txBody>
          <a:bodyPr/>
          <a:lstStyle/>
          <a:p>
            <a:endParaRPr lang="en-GB" sz="1600"/>
          </a:p>
        </p:txBody>
      </p:sp>
      <p:pic>
        <p:nvPicPr>
          <p:cNvPr id="22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22315" y="297020"/>
            <a:ext cx="4331683" cy="5199856"/>
          </a:xfrm>
          <a:prstGeom prst="rect">
            <a:avLst/>
          </a:prstGeom>
        </p:spPr>
      </p:pic>
      <p:sp>
        <p:nvSpPr>
          <p:cNvPr id="24" name="Text 16"/>
          <p:cNvSpPr/>
          <p:nvPr/>
        </p:nvSpPr>
        <p:spPr>
          <a:xfrm>
            <a:off x="7630291" y="5719503"/>
            <a:ext cx="4331683" cy="336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spcAft>
                <a:spcPts val="400"/>
              </a:spcAft>
            </a:pPr>
            <a:endParaRPr lang="en-US" sz="1600" b="1">
              <a:solidFill>
                <a:srgbClr val="FFFFFF"/>
              </a:solidFill>
              <a:latin typeface="Nobile Bold"/>
              <a:ea typeface="Calibri"/>
              <a:cs typeface="Calibri"/>
            </a:endParaRPr>
          </a:p>
          <a:p>
            <a:pPr marL="0" indent="0" algn="l">
              <a:lnSpc>
                <a:spcPct val="100000"/>
              </a:lnSpc>
              <a:buNone/>
            </a:pPr>
            <a:r>
              <a:rPr lang="en-US" sz="1600" b="1" i="1">
                <a:solidFill>
                  <a:srgbClr val="FFFFFF"/>
                </a:solidFill>
                <a:latin typeface="Nobile Bold"/>
                <a:ea typeface="Nobile Bold" pitchFamily="34" charset="-122"/>
                <a:cs typeface="Nobile Bold" pitchFamily="34" charset="-120"/>
              </a:rPr>
              <a:t>What did the brick let you say that words wouldn't have?</a:t>
            </a:r>
            <a:endParaRPr lang="en-US" sz="1600">
              <a:latin typeface="Nobile Bold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75" y="821531"/>
            <a:ext cx="2674375" cy="321072"/>
          </a:xfrm>
          <a:prstGeom prst="roundRect">
            <a:avLst>
              <a:gd name="adj" fmla="val 41394"/>
            </a:avLst>
          </a:prstGeom>
          <a:solidFill>
            <a:srgbClr val="DDEEE0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772200" y="876895"/>
            <a:ext cx="3062509" cy="2103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9000"/>
              </a:lnSpc>
              <a:buNone/>
            </a:pPr>
            <a:r>
              <a:rPr lang="en-US" sz="115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WHAT YOU JUST DID HAS A NAME</a:t>
            </a:r>
            <a:endParaRPr lang="en-US" sz="1150"/>
          </a:p>
        </p:txBody>
      </p:sp>
      <p:sp>
        <p:nvSpPr>
          <p:cNvPr id="4" name="Text 2"/>
          <p:cNvSpPr/>
          <p:nvPr/>
        </p:nvSpPr>
        <p:spPr>
          <a:xfrm>
            <a:off x="661475" y="1200249"/>
            <a:ext cx="10868745" cy="115351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ct val="104000"/>
              </a:lnSpc>
            </a:pPr>
            <a:r>
              <a:rPr lang="en-US" sz="3600" dirty="0">
                <a:solidFill>
                  <a:srgbClr val="3B4540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LEGO Serious Play: a facilitated method, not a toy.</a:t>
            </a:r>
            <a:endParaRPr lang="en-US" sz="360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1475" y="2570063"/>
            <a:ext cx="3526741" cy="1872059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973014" y="2780010"/>
            <a:ext cx="3005261" cy="57685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0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Everyone builds. Everyone speaks.</a:t>
            </a:r>
            <a:endParaRPr lang="en-US" sz="1800"/>
          </a:p>
        </p:txBody>
      </p:sp>
      <p:sp>
        <p:nvSpPr>
          <p:cNvPr id="7" name="Text 4"/>
          <p:cNvSpPr/>
          <p:nvPr/>
        </p:nvSpPr>
        <p:spPr>
          <a:xfrm>
            <a:off x="973014" y="3443387"/>
            <a:ext cx="3005261" cy="52585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ct val="119000"/>
              </a:lnSpc>
            </a:pPr>
            <a:r>
              <a:rPr lang="en-US" sz="1450">
                <a:solidFill>
                  <a:srgbClr val="405449"/>
                </a:solidFill>
                <a:latin typeface="Nobile"/>
                <a:ea typeface="Nobile" pitchFamily="34" charset="-122"/>
                <a:cs typeface="Nobile" pitchFamily="34" charset="-120"/>
              </a:rPr>
              <a:t>100% participation is the rule. No one sits on the sidelines.</a:t>
            </a:r>
            <a:endParaRPr lang="en-US" sz="1450">
              <a:latin typeface="Nobile"/>
            </a:endParaRPr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332378" y="2570063"/>
            <a:ext cx="3526841" cy="1872059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4643917" y="2780010"/>
            <a:ext cx="3005360" cy="57685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0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The hand knows things the mind hasn't said yet.</a:t>
            </a:r>
            <a:endParaRPr lang="en-US" sz="1800"/>
          </a:p>
        </p:txBody>
      </p:sp>
      <p:sp>
        <p:nvSpPr>
          <p:cNvPr id="10" name="Text 6"/>
          <p:cNvSpPr/>
          <p:nvPr/>
        </p:nvSpPr>
        <p:spPr>
          <a:xfrm>
            <a:off x="4643917" y="3443387"/>
            <a:ext cx="3005360" cy="52585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9000"/>
              </a:lnSpc>
              <a:buNone/>
            </a:pPr>
            <a:r>
              <a:rPr lang="en-US" sz="145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Roos &amp; Victor (2018) call this "thinking with your hands."</a:t>
            </a:r>
            <a:endParaRPr lang="en-US" sz="1450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003379" y="2570063"/>
            <a:ext cx="3526841" cy="1872059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8314919" y="2780010"/>
            <a:ext cx="3005360" cy="57685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0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The model carries the meaning.</a:t>
            </a:r>
            <a:endParaRPr lang="en-US" sz="1800"/>
          </a:p>
        </p:txBody>
      </p:sp>
      <p:sp>
        <p:nvSpPr>
          <p:cNvPr id="13" name="Text 8"/>
          <p:cNvSpPr/>
          <p:nvPr/>
        </p:nvSpPr>
        <p:spPr>
          <a:xfrm>
            <a:off x="8314919" y="3443387"/>
            <a:ext cx="3005360" cy="7887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/>
          </a:bodyPr>
          <a:lstStyle/>
          <a:p>
            <a:pPr>
              <a:lnSpc>
                <a:spcPct val="119000"/>
              </a:lnSpc>
            </a:pPr>
            <a:r>
              <a:rPr lang="en-US" sz="1450">
                <a:solidFill>
                  <a:srgbClr val="405449"/>
                </a:solidFill>
                <a:latin typeface="Nobile"/>
                <a:ea typeface="Nobile" pitchFamily="34" charset="-122"/>
                <a:cs typeface="Nobile" pitchFamily="34" charset="-120"/>
              </a:rPr>
              <a:t>We discuss the build, not the builder and therefore reducing defensiveness and deepening dialogue.</a:t>
            </a:r>
            <a:endParaRPr lang="en-US" sz="1450">
              <a:latin typeface="Nobile"/>
              <a:ea typeface="Calibri"/>
              <a:cs typeface="Calibri"/>
            </a:endParaRPr>
          </a:p>
        </p:txBody>
      </p:sp>
      <p:sp>
        <p:nvSpPr>
          <p:cNvPr id="14" name="Shape 9"/>
          <p:cNvSpPr/>
          <p:nvPr/>
        </p:nvSpPr>
        <p:spPr>
          <a:xfrm>
            <a:off x="661475" y="4604345"/>
            <a:ext cx="10868745" cy="1006971"/>
          </a:xfrm>
          <a:prstGeom prst="roundRect">
            <a:avLst>
              <a:gd name="adj" fmla="val 16498"/>
            </a:avLst>
          </a:prstGeom>
          <a:solidFill>
            <a:srgbClr val="E8F3E8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5" name="Shape 10"/>
          <p:cNvSpPr/>
          <p:nvPr/>
        </p:nvSpPr>
        <p:spPr>
          <a:xfrm>
            <a:off x="661475" y="4604345"/>
            <a:ext cx="5434373" cy="1006971"/>
          </a:xfrm>
          <a:prstGeom prst="rect">
            <a:avLst/>
          </a:prstGeom>
          <a:solidFill>
            <a:srgbClr val="E8F3E8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6" name="Text 11"/>
          <p:cNvSpPr/>
          <p:nvPr/>
        </p:nvSpPr>
        <p:spPr>
          <a:xfrm>
            <a:off x="846017" y="4788892"/>
            <a:ext cx="2307274" cy="2884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0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Traditional</a:t>
            </a:r>
            <a:endParaRPr lang="en-US" sz="1800"/>
          </a:p>
        </p:txBody>
      </p:sp>
      <p:sp>
        <p:nvSpPr>
          <p:cNvPr id="17" name="Text 12"/>
          <p:cNvSpPr/>
          <p:nvPr/>
        </p:nvSpPr>
        <p:spPr>
          <a:xfrm>
            <a:off x="846017" y="5163840"/>
            <a:ext cx="5065288" cy="2629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9000"/>
              </a:lnSpc>
              <a:buNone/>
            </a:pPr>
            <a:r>
              <a:rPr lang="en-US" sz="145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Lecturer-centred · transmission · students as recipients</a:t>
            </a:r>
            <a:endParaRPr lang="en-US" sz="1450"/>
          </a:p>
        </p:txBody>
      </p:sp>
      <p:sp>
        <p:nvSpPr>
          <p:cNvPr id="18" name="Shape 13"/>
          <p:cNvSpPr/>
          <p:nvPr/>
        </p:nvSpPr>
        <p:spPr>
          <a:xfrm>
            <a:off x="6095848" y="4604345"/>
            <a:ext cx="5434373" cy="1006971"/>
          </a:xfrm>
          <a:prstGeom prst="rect">
            <a:avLst/>
          </a:prstGeom>
          <a:solidFill>
            <a:srgbClr val="E8F3E8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9" name="Shape 14"/>
          <p:cNvSpPr/>
          <p:nvPr/>
        </p:nvSpPr>
        <p:spPr>
          <a:xfrm>
            <a:off x="6095848" y="4604345"/>
            <a:ext cx="25399" cy="1006971"/>
          </a:xfrm>
          <a:prstGeom prst="roundRect">
            <a:avLst>
              <a:gd name="adj" fmla="val 654078"/>
            </a:avLst>
          </a:prstGeom>
          <a:solidFill>
            <a:srgbClr val="CED9CE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0" name="Text 15"/>
          <p:cNvSpPr/>
          <p:nvPr/>
        </p:nvSpPr>
        <p:spPr>
          <a:xfrm>
            <a:off x="6280390" y="4788892"/>
            <a:ext cx="2307274" cy="2884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0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LEGO Serious Play</a:t>
            </a:r>
            <a:endParaRPr lang="en-US" sz="1800"/>
          </a:p>
        </p:txBody>
      </p:sp>
      <p:sp>
        <p:nvSpPr>
          <p:cNvPr id="21" name="Text 16"/>
          <p:cNvSpPr/>
          <p:nvPr/>
        </p:nvSpPr>
        <p:spPr>
          <a:xfrm>
            <a:off x="6280390" y="5163840"/>
            <a:ext cx="5065288" cy="2629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9000"/>
              </a:lnSpc>
              <a:buNone/>
            </a:pPr>
            <a:r>
              <a:rPr lang="en-US" sz="145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Learner-centred · construction · students as contributors</a:t>
            </a:r>
            <a:endParaRPr lang="en-US" sz="1450"/>
          </a:p>
        </p:txBody>
      </p:sp>
      <p:sp>
        <p:nvSpPr>
          <p:cNvPr id="22" name="Text 17"/>
          <p:cNvSpPr/>
          <p:nvPr/>
        </p:nvSpPr>
        <p:spPr>
          <a:xfrm>
            <a:off x="661475" y="5773539"/>
            <a:ext cx="11478330" cy="2629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9000"/>
              </a:lnSpc>
              <a:buNone/>
            </a:pPr>
            <a:r>
              <a:rPr lang="en-US" sz="1450" i="1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Developed at IMD in the late 1990s by Roos and Victor with the LEGO Group; now used in over 30 countries.</a:t>
            </a:r>
            <a:endParaRPr lang="en-US" sz="145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40684" y="309799"/>
            <a:ext cx="1404307" cy="184249"/>
          </a:xfrm>
          <a:prstGeom prst="roundRect">
            <a:avLst>
              <a:gd name="adj" fmla="val 46165"/>
            </a:avLst>
          </a:prstGeom>
          <a:solidFill>
            <a:srgbClr val="DDEEE0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343092" y="372630"/>
            <a:ext cx="1872211" cy="1134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70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THE THEORY UNDERNEATH</a:t>
            </a:r>
            <a:endParaRPr lang="en-US" sz="700"/>
          </a:p>
        </p:txBody>
      </p:sp>
      <p:sp>
        <p:nvSpPr>
          <p:cNvPr id="4" name="Text 2"/>
          <p:cNvSpPr/>
          <p:nvPr/>
        </p:nvSpPr>
        <p:spPr>
          <a:xfrm>
            <a:off x="140684" y="830138"/>
            <a:ext cx="6905551" cy="3691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ct val="104000"/>
              </a:lnSpc>
              <a:buNone/>
            </a:pPr>
            <a:r>
              <a:rPr lang="en-US" sz="2300">
                <a:solidFill>
                  <a:srgbClr val="3B4540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Four traditions converging in one method.</a:t>
            </a:r>
            <a:endParaRPr lang="en-US" sz="2300">
              <a:ea typeface="Calibri" panose="020F0502020204030204"/>
              <a:cs typeface="Calibri" panose="020F0502020204030204"/>
            </a:endParaRPr>
          </a:p>
        </p:txBody>
      </p:sp>
      <p:sp>
        <p:nvSpPr>
          <p:cNvPr id="5" name="Text 3"/>
          <p:cNvSpPr/>
          <p:nvPr/>
        </p:nvSpPr>
        <p:spPr>
          <a:xfrm>
            <a:off x="343092" y="1556681"/>
            <a:ext cx="4174624" cy="28356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3200" dirty="0">
                <a:solidFill>
                  <a:srgbClr val="405449"/>
                </a:solidFill>
                <a:latin typeface="Nobile"/>
                <a:ea typeface="Nobile" pitchFamily="34" charset="-122"/>
                <a:cs typeface="Nobile" pitchFamily="34" charset="-120"/>
              </a:rPr>
              <a:t>LEGO Serious Play is not novel because it uses LEGO. It is rigorous because it sits at the intersection of four established traditions.</a:t>
            </a:r>
            <a:endParaRPr lang="en-US" sz="3200" dirty="0">
              <a:latin typeface="Nobile"/>
              <a:ea typeface="Calibri"/>
              <a:cs typeface="Calibri"/>
            </a:endParaRPr>
          </a:p>
        </p:txBody>
      </p:sp>
      <p:sp>
        <p:nvSpPr>
          <p:cNvPr id="7" name="Text 4"/>
          <p:cNvSpPr/>
          <p:nvPr/>
        </p:nvSpPr>
        <p:spPr>
          <a:xfrm>
            <a:off x="661475" y="7920633"/>
            <a:ext cx="10868745" cy="28356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90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Each pillar contributes something essential: Constructionism gives us </a:t>
            </a:r>
            <a:r>
              <a:rPr lang="en-US" sz="900" b="1">
                <a:solidFill>
                  <a:srgbClr val="405449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making as knowing</a:t>
            </a:r>
            <a:r>
              <a:rPr lang="en-US" sz="90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; Embodied Cognition gives us </a:t>
            </a:r>
            <a:r>
              <a:rPr lang="en-US" sz="900" b="1">
                <a:solidFill>
                  <a:srgbClr val="405449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the hand as a thinking tool</a:t>
            </a:r>
            <a:r>
              <a:rPr lang="en-US" sz="90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; Experiential Learning gives us </a:t>
            </a:r>
            <a:r>
              <a:rPr lang="en-US" sz="900" b="1">
                <a:solidFill>
                  <a:srgbClr val="405449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reflection on action</a:t>
            </a:r>
            <a:r>
              <a:rPr lang="en-US" sz="90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; and Play theory gives us </a:t>
            </a:r>
            <a:r>
              <a:rPr lang="en-US" sz="900" b="1">
                <a:solidFill>
                  <a:srgbClr val="405449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serious work in a low-stakes frame</a:t>
            </a:r>
            <a:r>
              <a:rPr lang="en-US" sz="90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. Together, they justify LSP as a method, not a gimmick.</a:t>
            </a:r>
            <a:endParaRPr lang="en-US" sz="90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BEF7FD1-5F5A-EAA5-9949-D57A03952B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3595" y="0"/>
            <a:ext cx="575840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75" y="684510"/>
            <a:ext cx="3034530" cy="265113"/>
          </a:xfrm>
          <a:prstGeom prst="roundRect">
            <a:avLst>
              <a:gd name="adj" fmla="val 43113"/>
            </a:avLst>
          </a:prstGeom>
          <a:solidFill>
            <a:srgbClr val="DDEEE0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756722" y="732135"/>
            <a:ext cx="3453619" cy="1698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1000"/>
              </a:lnSpc>
              <a:buNone/>
            </a:pPr>
            <a:r>
              <a:rPr lang="en-US" sz="95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WHY THIS MATTERS FOR HIGHER EDUCATION</a:t>
            </a:r>
            <a:endParaRPr lang="en-US" sz="950"/>
          </a:p>
        </p:txBody>
      </p:sp>
      <p:sp>
        <p:nvSpPr>
          <p:cNvPr id="4" name="Text 2"/>
          <p:cNvSpPr/>
          <p:nvPr/>
        </p:nvSpPr>
        <p:spPr>
          <a:xfrm>
            <a:off x="661475" y="992287"/>
            <a:ext cx="8689162" cy="4960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100">
                <a:solidFill>
                  <a:srgbClr val="3B4540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Five HE pain points LSP touches at once.</a:t>
            </a:r>
            <a:endParaRPr lang="en-US" sz="310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005" y="1653282"/>
            <a:ext cx="238119" cy="238125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177399" y="1648321"/>
            <a:ext cx="4281579" cy="2480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Disengagement → Structural participation</a:t>
            </a:r>
            <a:endParaRPr lang="en-US" sz="155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1005" y="2347813"/>
            <a:ext cx="238119" cy="238125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1177399" y="2342852"/>
            <a:ext cx="4895231" cy="2480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Surface learning → Tacit knowledge made visible</a:t>
            </a:r>
            <a:endParaRPr lang="en-US" sz="155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1005" y="3042345"/>
            <a:ext cx="238119" cy="238125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177399" y="3037384"/>
            <a:ext cx="5188019" cy="2480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Forgettable content → Embodied, reflected learning</a:t>
            </a:r>
            <a:endParaRPr lang="en-US" sz="1550"/>
          </a:p>
        </p:txBody>
      </p:sp>
      <p:pic>
        <p:nvPicPr>
          <p:cNvPr id="1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1005" y="3736876"/>
            <a:ext cx="238119" cy="238125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1177399" y="3731915"/>
            <a:ext cx="4551943" cy="2480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Lecturer-dominant rooms → Flattened power</a:t>
            </a:r>
            <a:endParaRPr lang="en-US" sz="155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1005" y="4431407"/>
            <a:ext cx="238119" cy="238125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1177399" y="4426446"/>
            <a:ext cx="4895926" cy="2480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Narrow assessment → Built artefacts as evidence</a:t>
            </a:r>
            <a:endParaRPr lang="en-US" sz="1550"/>
          </a:p>
        </p:txBody>
      </p:sp>
      <p:sp>
        <p:nvSpPr>
          <p:cNvPr id="15" name="Shape 8"/>
          <p:cNvSpPr/>
          <p:nvPr/>
        </p:nvSpPr>
        <p:spPr>
          <a:xfrm>
            <a:off x="661475" y="5027613"/>
            <a:ext cx="3551744" cy="813594"/>
          </a:xfrm>
          <a:prstGeom prst="roundRect">
            <a:avLst>
              <a:gd name="adj" fmla="val 17561"/>
            </a:avLst>
          </a:prstGeom>
          <a:solidFill>
            <a:srgbClr val="E8F3E8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6" name="Text 9"/>
          <p:cNvSpPr/>
          <p:nvPr/>
        </p:nvSpPr>
        <p:spPr>
          <a:xfrm>
            <a:off x="820221" y="5186363"/>
            <a:ext cx="1984325" cy="2480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Richer discussions</a:t>
            </a:r>
            <a:endParaRPr lang="en-US" sz="1550"/>
          </a:p>
        </p:txBody>
      </p:sp>
      <p:sp>
        <p:nvSpPr>
          <p:cNvPr id="17" name="Shape 10"/>
          <p:cNvSpPr/>
          <p:nvPr/>
        </p:nvSpPr>
        <p:spPr>
          <a:xfrm>
            <a:off x="4319876" y="5027613"/>
            <a:ext cx="3551843" cy="813594"/>
          </a:xfrm>
          <a:prstGeom prst="roundRect">
            <a:avLst>
              <a:gd name="adj" fmla="val 17561"/>
            </a:avLst>
          </a:prstGeom>
          <a:solidFill>
            <a:srgbClr val="E8F3E8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8" name="Text 11"/>
          <p:cNvSpPr/>
          <p:nvPr/>
        </p:nvSpPr>
        <p:spPr>
          <a:xfrm>
            <a:off x="4478622" y="5186363"/>
            <a:ext cx="3234351" cy="496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Better view of student perspectives</a:t>
            </a:r>
            <a:endParaRPr lang="en-US" sz="1550"/>
          </a:p>
        </p:txBody>
      </p:sp>
      <p:sp>
        <p:nvSpPr>
          <p:cNvPr id="19" name="Shape 12"/>
          <p:cNvSpPr/>
          <p:nvPr/>
        </p:nvSpPr>
        <p:spPr>
          <a:xfrm>
            <a:off x="7978377" y="5027613"/>
            <a:ext cx="3551843" cy="813594"/>
          </a:xfrm>
          <a:prstGeom prst="roundRect">
            <a:avLst>
              <a:gd name="adj" fmla="val 17561"/>
            </a:avLst>
          </a:prstGeom>
          <a:solidFill>
            <a:srgbClr val="E8F3E8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0" name="Text 13"/>
          <p:cNvSpPr/>
          <p:nvPr/>
        </p:nvSpPr>
        <p:spPr>
          <a:xfrm>
            <a:off x="8137123" y="5186363"/>
            <a:ext cx="2356287" cy="2480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More inclusive sessions</a:t>
            </a:r>
            <a:endParaRPr lang="en-US" sz="1550"/>
          </a:p>
        </p:txBody>
      </p:sp>
      <p:sp>
        <p:nvSpPr>
          <p:cNvPr id="21" name="Text 14"/>
          <p:cNvSpPr/>
          <p:nvPr/>
        </p:nvSpPr>
        <p:spPr>
          <a:xfrm>
            <a:off x="661475" y="5961162"/>
            <a:ext cx="11478330" cy="2123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1000"/>
              </a:lnSpc>
              <a:buNone/>
            </a:pPr>
            <a:r>
              <a:rPr lang="en-US" sz="1200" i="1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LSP does not fix all of these. But it touches all of them at once.</a:t>
            </a:r>
            <a:endParaRPr lang="en-US" sz="12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75" y="691356"/>
            <a:ext cx="2490824" cy="304602"/>
          </a:xfrm>
          <a:prstGeom prst="roundRect">
            <a:avLst>
              <a:gd name="adj" fmla="val 41887"/>
            </a:avLst>
          </a:prstGeom>
          <a:solidFill>
            <a:srgbClr val="DDEEE0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767735" y="744438"/>
            <a:ext cx="2887888" cy="1984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10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WHERE IT IS ALREADY WORKING</a:t>
            </a:r>
            <a:endParaRPr lang="en-US" sz="1100"/>
          </a:p>
        </p:txBody>
      </p:sp>
      <p:sp>
        <p:nvSpPr>
          <p:cNvPr id="4" name="Text 2"/>
          <p:cNvSpPr/>
          <p:nvPr/>
        </p:nvSpPr>
        <p:spPr>
          <a:xfrm>
            <a:off x="661475" y="1049040"/>
            <a:ext cx="7735892" cy="553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450">
                <a:solidFill>
                  <a:srgbClr val="3B4540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HE practice and evidence so far.</a:t>
            </a:r>
            <a:endParaRPr lang="en-US" sz="345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75" y="1802110"/>
            <a:ext cx="1140689" cy="704949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61475" y="2673152"/>
            <a:ext cx="2215003" cy="2769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0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Reflective Practice</a:t>
            </a:r>
            <a:endParaRPr lang="en-US" sz="1700"/>
          </a:p>
        </p:txBody>
      </p:sp>
      <p:sp>
        <p:nvSpPr>
          <p:cNvPr id="7" name="Text 4"/>
          <p:cNvSpPr/>
          <p:nvPr/>
        </p:nvSpPr>
        <p:spPr>
          <a:xfrm>
            <a:off x="661475" y="3029744"/>
            <a:ext cx="2592620" cy="496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ct val="117000"/>
              </a:lnSpc>
            </a:pPr>
            <a:r>
              <a:rPr lang="en-US" sz="1350" dirty="0">
                <a:solidFill>
                  <a:srgbClr val="405449"/>
                </a:solidFill>
                <a:latin typeface="Nobile"/>
                <a:ea typeface="Nobile" pitchFamily="34" charset="-122"/>
                <a:cs typeface="Nobile" pitchFamily="34" charset="-120"/>
              </a:rPr>
              <a:t>James (2015) : Professional reflection and identity work</a:t>
            </a:r>
            <a:endParaRPr lang="en-US" sz="1350" dirty="0">
              <a:latin typeface="Nobile"/>
            </a:endParaRPr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0183" y="1802110"/>
            <a:ext cx="1140689" cy="704949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3420183" y="2673152"/>
            <a:ext cx="2497472" cy="2769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0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Hospitality &amp; Tourism</a:t>
            </a:r>
            <a:endParaRPr lang="en-US" sz="1700"/>
          </a:p>
        </p:txBody>
      </p:sp>
      <p:sp>
        <p:nvSpPr>
          <p:cNvPr id="10" name="Text 6"/>
          <p:cNvSpPr/>
          <p:nvPr/>
        </p:nvSpPr>
        <p:spPr>
          <a:xfrm>
            <a:off x="3420183" y="3029744"/>
            <a:ext cx="2592620" cy="7441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ct val="117000"/>
              </a:lnSpc>
            </a:pPr>
            <a:r>
              <a:rPr lang="en-US" sz="1350">
                <a:solidFill>
                  <a:srgbClr val="405449"/>
                </a:solidFill>
                <a:latin typeface="Nobile"/>
                <a:ea typeface="Nobile" pitchFamily="34" charset="-122"/>
                <a:cs typeface="Nobile" pitchFamily="34" charset="-120"/>
              </a:rPr>
              <a:t>Wengel et al. (2022) : Experiential teaching in applied disciplines</a:t>
            </a:r>
            <a:endParaRPr lang="en-US" sz="1350">
              <a:latin typeface="Nobile"/>
            </a:endParaRPr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8892" y="1802110"/>
            <a:ext cx="1140689" cy="704949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6178892" y="2673152"/>
            <a:ext cx="2592620" cy="55383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0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Student Identity &amp; Transition</a:t>
            </a:r>
            <a:endParaRPr lang="en-US" sz="1700"/>
          </a:p>
        </p:txBody>
      </p:sp>
      <p:sp>
        <p:nvSpPr>
          <p:cNvPr id="13" name="Text 8"/>
          <p:cNvSpPr/>
          <p:nvPr/>
        </p:nvSpPr>
        <p:spPr>
          <a:xfrm>
            <a:off x="6178892" y="3306663"/>
            <a:ext cx="2592620" cy="7441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ct val="117000"/>
              </a:lnSpc>
            </a:pPr>
            <a:r>
              <a:rPr lang="en-US" sz="1350">
                <a:solidFill>
                  <a:srgbClr val="405449"/>
                </a:solidFill>
                <a:latin typeface="Nobile"/>
                <a:ea typeface="Nobile" pitchFamily="34" charset="-122"/>
                <a:cs typeface="Nobile" pitchFamily="34" charset="-120"/>
              </a:rPr>
              <a:t>McCusker (2014) : Supporting first-year belonging and self-concept</a:t>
            </a:r>
            <a:endParaRPr lang="en-US" sz="1350">
              <a:latin typeface="Nobile"/>
            </a:endParaRPr>
          </a:p>
        </p:txBody>
      </p:sp>
      <p:pic>
        <p:nvPicPr>
          <p:cNvPr id="14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37600" y="1802110"/>
            <a:ext cx="1140689" cy="704949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8937600" y="2673152"/>
            <a:ext cx="2592620" cy="55383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0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Research Methods &amp; Concept Mapping</a:t>
            </a:r>
            <a:endParaRPr lang="en-US" sz="1700"/>
          </a:p>
        </p:txBody>
      </p:sp>
      <p:sp>
        <p:nvSpPr>
          <p:cNvPr id="16" name="Text 10"/>
          <p:cNvSpPr/>
          <p:nvPr/>
        </p:nvSpPr>
        <p:spPr>
          <a:xfrm>
            <a:off x="8937600" y="3306663"/>
            <a:ext cx="2592620" cy="496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ct val="117000"/>
              </a:lnSpc>
            </a:pPr>
            <a:r>
              <a:rPr lang="en-US" sz="1350" err="1">
                <a:solidFill>
                  <a:srgbClr val="405449"/>
                </a:solidFill>
                <a:latin typeface="Nobile"/>
                <a:ea typeface="Nobile" pitchFamily="34" charset="-122"/>
                <a:cs typeface="Nobile" pitchFamily="34" charset="-120"/>
              </a:rPr>
              <a:t>Roos</a:t>
            </a:r>
            <a:r>
              <a:rPr lang="en-US" sz="1350">
                <a:solidFill>
                  <a:srgbClr val="405449"/>
                </a:solidFill>
                <a:latin typeface="Nobile"/>
                <a:ea typeface="Nobile" pitchFamily="34" charset="-122"/>
                <a:cs typeface="Nobile" pitchFamily="34" charset="-120"/>
              </a:rPr>
              <a:t> &amp; Victor (2018) : making abstract thinking tangible</a:t>
            </a:r>
            <a:endParaRPr lang="en-US" sz="1350">
              <a:latin typeface="Nobile"/>
            </a:endParaRPr>
          </a:p>
        </p:txBody>
      </p:sp>
      <p:sp>
        <p:nvSpPr>
          <p:cNvPr id="17" name="Text 11"/>
          <p:cNvSpPr/>
          <p:nvPr/>
        </p:nvSpPr>
        <p:spPr>
          <a:xfrm>
            <a:off x="661475" y="4250134"/>
            <a:ext cx="4730532" cy="4430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>
                <a:solidFill>
                  <a:srgbClr val="3B4540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Concerns → Responses</a:t>
            </a:r>
            <a:endParaRPr lang="en-US" sz="2750"/>
          </a:p>
        </p:txBody>
      </p:sp>
      <p:sp>
        <p:nvSpPr>
          <p:cNvPr id="18" name="Shape 12"/>
          <p:cNvSpPr/>
          <p:nvPr/>
        </p:nvSpPr>
        <p:spPr>
          <a:xfrm>
            <a:off x="661475" y="4892477"/>
            <a:ext cx="2617524" cy="1274068"/>
          </a:xfrm>
          <a:prstGeom prst="roundRect">
            <a:avLst>
              <a:gd name="adj" fmla="val 12518"/>
            </a:avLst>
          </a:prstGeom>
          <a:solidFill>
            <a:srgbClr val="FAFFFA"/>
          </a:solidFill>
          <a:ln w="19050">
            <a:solidFill>
              <a:srgbClr val="CED9CE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9" name="Text 13"/>
          <p:cNvSpPr/>
          <p:nvPr/>
        </p:nvSpPr>
        <p:spPr>
          <a:xfrm>
            <a:off x="857725" y="5088731"/>
            <a:ext cx="2215003" cy="2769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0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Time constraints</a:t>
            </a:r>
            <a:endParaRPr lang="en-US" sz="1700"/>
          </a:p>
        </p:txBody>
      </p:sp>
      <p:sp>
        <p:nvSpPr>
          <p:cNvPr id="20" name="Text 14"/>
          <p:cNvSpPr/>
          <p:nvPr/>
        </p:nvSpPr>
        <p:spPr>
          <a:xfrm>
            <a:off x="857725" y="5445323"/>
            <a:ext cx="2225024" cy="496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35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Start small — 15–30 minutes</a:t>
            </a:r>
            <a:endParaRPr lang="en-US" sz="1350"/>
          </a:p>
        </p:txBody>
      </p:sp>
      <p:sp>
        <p:nvSpPr>
          <p:cNvPr id="21" name="Shape 15"/>
          <p:cNvSpPr/>
          <p:nvPr/>
        </p:nvSpPr>
        <p:spPr>
          <a:xfrm>
            <a:off x="3411849" y="4892477"/>
            <a:ext cx="2617524" cy="1274068"/>
          </a:xfrm>
          <a:prstGeom prst="roundRect">
            <a:avLst>
              <a:gd name="adj" fmla="val 12518"/>
            </a:avLst>
          </a:prstGeom>
          <a:solidFill>
            <a:srgbClr val="FAFFFA"/>
          </a:solidFill>
          <a:ln w="19050">
            <a:solidFill>
              <a:srgbClr val="CED9CE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2" name="Text 16"/>
          <p:cNvSpPr/>
          <p:nvPr/>
        </p:nvSpPr>
        <p:spPr>
          <a:xfrm>
            <a:off x="3608099" y="5088731"/>
            <a:ext cx="2215003" cy="2769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0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Initial scepticism</a:t>
            </a:r>
            <a:endParaRPr lang="en-US" sz="1700"/>
          </a:p>
        </p:txBody>
      </p:sp>
      <p:sp>
        <p:nvSpPr>
          <p:cNvPr id="23" name="Text 17"/>
          <p:cNvSpPr/>
          <p:nvPr/>
        </p:nvSpPr>
        <p:spPr>
          <a:xfrm>
            <a:off x="3608099" y="5445323"/>
            <a:ext cx="2225024" cy="496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35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Link explicitly to learning outcomes</a:t>
            </a:r>
            <a:endParaRPr lang="en-US" sz="1350"/>
          </a:p>
        </p:txBody>
      </p:sp>
      <p:sp>
        <p:nvSpPr>
          <p:cNvPr id="24" name="Shape 18"/>
          <p:cNvSpPr/>
          <p:nvPr/>
        </p:nvSpPr>
        <p:spPr>
          <a:xfrm>
            <a:off x="6162223" y="4892477"/>
            <a:ext cx="2617524" cy="1274068"/>
          </a:xfrm>
          <a:prstGeom prst="roundRect">
            <a:avLst>
              <a:gd name="adj" fmla="val 12518"/>
            </a:avLst>
          </a:prstGeom>
          <a:solidFill>
            <a:srgbClr val="FAFFFA"/>
          </a:solidFill>
          <a:ln w="19050">
            <a:solidFill>
              <a:srgbClr val="CED9CE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5" name="Text 19"/>
          <p:cNvSpPr/>
          <p:nvPr/>
        </p:nvSpPr>
        <p:spPr>
          <a:xfrm>
            <a:off x="6358473" y="5088731"/>
            <a:ext cx="2215003" cy="2769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0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Large class sizes</a:t>
            </a:r>
            <a:endParaRPr lang="en-US" sz="1700"/>
          </a:p>
        </p:txBody>
      </p:sp>
      <p:sp>
        <p:nvSpPr>
          <p:cNvPr id="26" name="Text 20"/>
          <p:cNvSpPr/>
          <p:nvPr/>
        </p:nvSpPr>
        <p:spPr>
          <a:xfrm>
            <a:off x="6358473" y="5445323"/>
            <a:ext cx="2225024" cy="2480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35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Use table-level groups</a:t>
            </a:r>
            <a:endParaRPr lang="en-US" sz="1350"/>
          </a:p>
        </p:txBody>
      </p:sp>
      <p:sp>
        <p:nvSpPr>
          <p:cNvPr id="27" name="Shape 21"/>
          <p:cNvSpPr/>
          <p:nvPr/>
        </p:nvSpPr>
        <p:spPr>
          <a:xfrm>
            <a:off x="8912597" y="4892477"/>
            <a:ext cx="2617623" cy="1274068"/>
          </a:xfrm>
          <a:prstGeom prst="roundRect">
            <a:avLst>
              <a:gd name="adj" fmla="val 12518"/>
            </a:avLst>
          </a:prstGeom>
          <a:solidFill>
            <a:srgbClr val="FAFFFA"/>
          </a:solidFill>
          <a:ln w="19050">
            <a:solidFill>
              <a:srgbClr val="CED9CE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8" name="Text 22"/>
          <p:cNvSpPr/>
          <p:nvPr/>
        </p:nvSpPr>
        <p:spPr>
          <a:xfrm>
            <a:off x="9108847" y="5088731"/>
            <a:ext cx="2225123" cy="55383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0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Resource availability</a:t>
            </a:r>
            <a:endParaRPr lang="en-US" sz="1700"/>
          </a:p>
        </p:txBody>
      </p:sp>
      <p:sp>
        <p:nvSpPr>
          <p:cNvPr id="29" name="Text 23"/>
          <p:cNvSpPr/>
          <p:nvPr/>
        </p:nvSpPr>
        <p:spPr>
          <a:xfrm>
            <a:off x="9108847" y="5722243"/>
            <a:ext cx="2225123" cy="2480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35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Faculty kit pools</a:t>
            </a:r>
            <a:endParaRPr lang="en-US" sz="135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75" y="804565"/>
            <a:ext cx="5691045" cy="354608"/>
          </a:xfrm>
          <a:prstGeom prst="roundRect">
            <a:avLst>
              <a:gd name="adj" fmla="val 40477"/>
            </a:avLst>
          </a:prstGeom>
          <a:noFill/>
          <a:ln/>
          <a:effectLst>
            <a:outerShdw blurRad="101600" dist="50800" dir="16200000" algn="bl" rotWithShape="0">
              <a:srgbClr val="438951">
                <a:alpha val="100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781030" y="864295"/>
            <a:ext cx="6061519" cy="2351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1250">
                <a:solidFill>
                  <a:srgbClr val="438951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DIRECT ALIGNMENT WITH SEVEN UK HIGHER EDUCATION PRIORITIES</a:t>
            </a:r>
            <a:endParaRPr lang="en-US" sz="1250"/>
          </a:p>
        </p:txBody>
      </p:sp>
      <p:sp>
        <p:nvSpPr>
          <p:cNvPr id="4" name="Text 2"/>
          <p:cNvSpPr/>
          <p:nvPr/>
        </p:nvSpPr>
        <p:spPr>
          <a:xfrm>
            <a:off x="661475" y="1226443"/>
            <a:ext cx="11453129" cy="6228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900">
                <a:solidFill>
                  <a:srgbClr val="3B4540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What adopting LEGO Serious Play achieves</a:t>
            </a:r>
            <a:endParaRPr lang="en-US" sz="3900"/>
          </a:p>
        </p:txBody>
      </p:sp>
      <p:sp>
        <p:nvSpPr>
          <p:cNvPr id="5" name="Shape 3"/>
          <p:cNvSpPr/>
          <p:nvPr/>
        </p:nvSpPr>
        <p:spPr>
          <a:xfrm>
            <a:off x="661475" y="2101652"/>
            <a:ext cx="3510768" cy="1021755"/>
          </a:xfrm>
          <a:prstGeom prst="roundRect">
            <a:avLst>
              <a:gd name="adj" fmla="val 17560"/>
            </a:avLst>
          </a:prstGeom>
          <a:solidFill>
            <a:srgbClr val="E8F3E8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6" name="Text 4"/>
          <p:cNvSpPr/>
          <p:nvPr/>
        </p:nvSpPr>
        <p:spPr>
          <a:xfrm>
            <a:off x="860800" y="2300982"/>
            <a:ext cx="3112117" cy="623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5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Student Engagement &amp; Belonging</a:t>
            </a:r>
            <a:endParaRPr lang="en-US" sz="1950" dirty="0"/>
          </a:p>
        </p:txBody>
      </p:sp>
      <p:sp>
        <p:nvSpPr>
          <p:cNvPr id="7" name="Shape 5"/>
          <p:cNvSpPr/>
          <p:nvPr/>
        </p:nvSpPr>
        <p:spPr>
          <a:xfrm>
            <a:off x="4340414" y="2101652"/>
            <a:ext cx="3510768" cy="1021755"/>
          </a:xfrm>
          <a:prstGeom prst="roundRect">
            <a:avLst>
              <a:gd name="adj" fmla="val 17560"/>
            </a:avLst>
          </a:prstGeom>
          <a:solidFill>
            <a:srgbClr val="E8F3E8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8" name="Text 6"/>
          <p:cNvSpPr/>
          <p:nvPr/>
        </p:nvSpPr>
        <p:spPr>
          <a:xfrm>
            <a:off x="4539740" y="2300982"/>
            <a:ext cx="3112117" cy="623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5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Active &amp; Experiential Learning</a:t>
            </a:r>
            <a:endParaRPr lang="en-US" sz="1950"/>
          </a:p>
        </p:txBody>
      </p:sp>
      <p:sp>
        <p:nvSpPr>
          <p:cNvPr id="9" name="Shape 7"/>
          <p:cNvSpPr/>
          <p:nvPr/>
        </p:nvSpPr>
        <p:spPr>
          <a:xfrm>
            <a:off x="8019353" y="2101652"/>
            <a:ext cx="3510867" cy="1021755"/>
          </a:xfrm>
          <a:prstGeom prst="roundRect">
            <a:avLst>
              <a:gd name="adj" fmla="val 17560"/>
            </a:avLst>
          </a:prstGeom>
          <a:solidFill>
            <a:srgbClr val="E8F3E8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0" name="Text 8"/>
          <p:cNvSpPr/>
          <p:nvPr/>
        </p:nvSpPr>
        <p:spPr>
          <a:xfrm>
            <a:off x="8218679" y="2300982"/>
            <a:ext cx="3112216" cy="623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5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Inclusive Teaching Practices</a:t>
            </a:r>
            <a:endParaRPr lang="en-US" sz="1950"/>
          </a:p>
        </p:txBody>
      </p:sp>
      <p:sp>
        <p:nvSpPr>
          <p:cNvPr id="11" name="Shape 9"/>
          <p:cNvSpPr/>
          <p:nvPr/>
        </p:nvSpPr>
        <p:spPr>
          <a:xfrm>
            <a:off x="661475" y="3291582"/>
            <a:ext cx="3510768" cy="1021755"/>
          </a:xfrm>
          <a:prstGeom prst="roundRect">
            <a:avLst>
              <a:gd name="adj" fmla="val 17560"/>
            </a:avLst>
          </a:prstGeom>
          <a:solidFill>
            <a:srgbClr val="E8F3E8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2" name="Text 10"/>
          <p:cNvSpPr/>
          <p:nvPr/>
        </p:nvSpPr>
        <p:spPr>
          <a:xfrm>
            <a:off x="860800" y="3490913"/>
            <a:ext cx="3020540" cy="3115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5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Graduate Employability</a:t>
            </a:r>
            <a:endParaRPr lang="en-US" sz="1950" dirty="0"/>
          </a:p>
        </p:txBody>
      </p:sp>
      <p:sp>
        <p:nvSpPr>
          <p:cNvPr id="13" name="Shape 11"/>
          <p:cNvSpPr/>
          <p:nvPr/>
        </p:nvSpPr>
        <p:spPr>
          <a:xfrm>
            <a:off x="4340414" y="3291582"/>
            <a:ext cx="3510768" cy="1021755"/>
          </a:xfrm>
          <a:prstGeom prst="roundRect">
            <a:avLst>
              <a:gd name="adj" fmla="val 17560"/>
            </a:avLst>
          </a:prstGeom>
          <a:solidFill>
            <a:srgbClr val="E8F3E8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4" name="Text 12"/>
          <p:cNvSpPr/>
          <p:nvPr/>
        </p:nvSpPr>
        <p:spPr>
          <a:xfrm>
            <a:off x="4539740" y="3490913"/>
            <a:ext cx="3112117" cy="623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5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Innovation &amp; Entrepreneurship</a:t>
            </a:r>
            <a:endParaRPr lang="en-US" sz="1950"/>
          </a:p>
        </p:txBody>
      </p:sp>
      <p:sp>
        <p:nvSpPr>
          <p:cNvPr id="15" name="Shape 13"/>
          <p:cNvSpPr/>
          <p:nvPr/>
        </p:nvSpPr>
        <p:spPr>
          <a:xfrm>
            <a:off x="8019353" y="3291582"/>
            <a:ext cx="3510867" cy="1021755"/>
          </a:xfrm>
          <a:prstGeom prst="roundRect">
            <a:avLst>
              <a:gd name="adj" fmla="val 17560"/>
            </a:avLst>
          </a:prstGeom>
          <a:solidFill>
            <a:srgbClr val="E8F3E8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6" name="Text 14"/>
          <p:cNvSpPr/>
          <p:nvPr/>
        </p:nvSpPr>
        <p:spPr>
          <a:xfrm>
            <a:off x="8218679" y="3490913"/>
            <a:ext cx="2491916" cy="3115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5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Transferable Skills</a:t>
            </a:r>
            <a:endParaRPr lang="en-US" sz="1950"/>
          </a:p>
        </p:txBody>
      </p:sp>
      <p:sp>
        <p:nvSpPr>
          <p:cNvPr id="17" name="Shape 15"/>
          <p:cNvSpPr/>
          <p:nvPr/>
        </p:nvSpPr>
        <p:spPr>
          <a:xfrm>
            <a:off x="661475" y="4481513"/>
            <a:ext cx="10868745" cy="710208"/>
          </a:xfrm>
          <a:prstGeom prst="roundRect">
            <a:avLst>
              <a:gd name="adj" fmla="val 25263"/>
            </a:avLst>
          </a:prstGeom>
          <a:solidFill>
            <a:srgbClr val="E8F3E8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8" name="Text 16"/>
          <p:cNvSpPr/>
          <p:nvPr/>
        </p:nvSpPr>
        <p:spPr>
          <a:xfrm>
            <a:off x="860800" y="4680843"/>
            <a:ext cx="4785498" cy="3115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5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Reflective &amp; Transformative Learning</a:t>
            </a:r>
            <a:endParaRPr lang="en-US" sz="1950"/>
          </a:p>
        </p:txBody>
      </p:sp>
      <p:sp>
        <p:nvSpPr>
          <p:cNvPr id="19" name="Shape 17"/>
          <p:cNvSpPr/>
          <p:nvPr/>
        </p:nvSpPr>
        <p:spPr>
          <a:xfrm>
            <a:off x="661475" y="5380930"/>
            <a:ext cx="25399" cy="672405"/>
          </a:xfrm>
          <a:prstGeom prst="roundRect">
            <a:avLst>
              <a:gd name="adj" fmla="val 60001"/>
            </a:avLst>
          </a:prstGeom>
          <a:solidFill>
            <a:srgbClr val="438951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0" name="Text 18"/>
          <p:cNvSpPr/>
          <p:nvPr/>
        </p:nvSpPr>
        <p:spPr>
          <a:xfrm>
            <a:off x="960413" y="5570141"/>
            <a:ext cx="11179391" cy="2939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1550" i="1">
                <a:solidFill>
                  <a:srgbClr val="FFCC00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"Students don't learn what we deliver. They learn what they build."</a:t>
            </a:r>
            <a:endParaRPr lang="en-US" sz="155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8F5A63-7728-0E3B-D0D7-EF01AA01A9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6B174467-2117-4236-F3BE-3B38FE1CB8A1}"/>
              </a:ext>
            </a:extLst>
          </p:cNvPr>
          <p:cNvSpPr/>
          <p:nvPr/>
        </p:nvSpPr>
        <p:spPr>
          <a:xfrm>
            <a:off x="2604977" y="1944423"/>
            <a:ext cx="5699051" cy="2925289"/>
          </a:xfrm>
          <a:prstGeom prst="roundRect">
            <a:avLst>
              <a:gd name="adj" fmla="val 43113"/>
            </a:avLst>
          </a:prstGeom>
          <a:solidFill>
            <a:srgbClr val="DDEEE0"/>
          </a:solidFill>
          <a:ln/>
        </p:spPr>
        <p:txBody>
          <a:bodyPr lIns="91440" tIns="45720" rIns="91440" bIns="45720" anchor="t"/>
          <a:lstStyle/>
          <a:p>
            <a:pPr>
              <a:lnSpc>
                <a:spcPct val="150000"/>
              </a:lnSpc>
            </a:pPr>
            <a:r>
              <a:rPr lang="en-US" sz="2000" dirty="0">
                <a:ea typeface="Calibri" panose="020F0502020204030204"/>
                <a:cs typeface="Calibri" panose="020F0502020204030204"/>
              </a:rPr>
              <a:t>           </a:t>
            </a:r>
          </a:p>
          <a:p>
            <a:pPr>
              <a:lnSpc>
                <a:spcPct val="150000"/>
              </a:lnSpc>
            </a:pPr>
            <a:endParaRPr lang="en-US" sz="2000" dirty="0">
              <a:ea typeface="Calibri" panose="020F0502020204030204"/>
              <a:cs typeface="Calibri" panose="020F0502020204030204"/>
            </a:endParaRPr>
          </a:p>
          <a:p>
            <a:pPr>
              <a:lnSpc>
                <a:spcPct val="150000"/>
              </a:lnSpc>
            </a:pPr>
            <a:r>
              <a:rPr lang="en-US" sz="2000" dirty="0">
                <a:ea typeface="Calibri" panose="020F0502020204030204"/>
                <a:cs typeface="Calibri" panose="020F0502020204030204"/>
              </a:rPr>
              <a:t>                      Discussions/Feedback</a:t>
            </a:r>
            <a:endParaRPr lang="en-GB" sz="2000" dirty="0">
              <a:ea typeface="Calibri" panose="020F0502020204030204"/>
              <a:cs typeface="Calibri" panose="020F0502020204030204"/>
            </a:endParaRP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EBC54381-D9D3-8D24-F616-9CC0CA2CC3F2}"/>
              </a:ext>
            </a:extLst>
          </p:cNvPr>
          <p:cNvSpPr/>
          <p:nvPr/>
        </p:nvSpPr>
        <p:spPr>
          <a:xfrm>
            <a:off x="1668658" y="677940"/>
            <a:ext cx="5155306" cy="4161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50000"/>
              </a:lnSpc>
              <a:buNone/>
            </a:pPr>
            <a:endParaRPr lang="en-US" sz="1000" b="1" dirty="0">
              <a:ea typeface="Calibri" panose="020F0502020204030204"/>
              <a:cs typeface="Calibri" panose="020F0502020204030204"/>
            </a:endParaRPr>
          </a:p>
        </p:txBody>
      </p:sp>
      <p:sp>
        <p:nvSpPr>
          <p:cNvPr id="6" name="Text 3">
            <a:extLst>
              <a:ext uri="{FF2B5EF4-FFF2-40B4-BE49-F238E27FC236}">
                <a16:creationId xmlns:a16="http://schemas.microsoft.com/office/drawing/2014/main" id="{2C60EBA8-DFA4-4639-B209-A499E3E69748}"/>
              </a:ext>
            </a:extLst>
          </p:cNvPr>
          <p:cNvSpPr/>
          <p:nvPr/>
        </p:nvSpPr>
        <p:spPr>
          <a:xfrm>
            <a:off x="1177399" y="1715066"/>
            <a:ext cx="3620480" cy="3001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ct val="150000"/>
              </a:lnSpc>
            </a:pPr>
            <a:endParaRPr lang="en-US" sz="1550" dirty="0">
              <a:solidFill>
                <a:srgbClr val="405449"/>
              </a:solidFill>
              <a:latin typeface="Fraunces ExtraBold"/>
            </a:endParaRPr>
          </a:p>
        </p:txBody>
      </p:sp>
      <p:sp>
        <p:nvSpPr>
          <p:cNvPr id="16" name="Text 1">
            <a:extLst>
              <a:ext uri="{FF2B5EF4-FFF2-40B4-BE49-F238E27FC236}">
                <a16:creationId xmlns:a16="http://schemas.microsoft.com/office/drawing/2014/main" id="{DC946023-7A45-6C62-13BF-688BB9462A64}"/>
              </a:ext>
            </a:extLst>
          </p:cNvPr>
          <p:cNvSpPr/>
          <p:nvPr/>
        </p:nvSpPr>
        <p:spPr>
          <a:xfrm>
            <a:off x="7386090" y="635660"/>
            <a:ext cx="3620480" cy="2922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50000"/>
              </a:lnSpc>
              <a:buNone/>
            </a:pPr>
            <a:endParaRPr lang="en-US" sz="1000" b="1" dirty="0">
              <a:ea typeface="Calibri" panose="020F0502020204030204"/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7992213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5A95780-C7E3-289C-39B3-6B76C28785E1}"/>
              </a:ext>
            </a:extLst>
          </p:cNvPr>
          <p:cNvSpPr txBox="1"/>
          <p:nvPr/>
        </p:nvSpPr>
        <p:spPr>
          <a:xfrm>
            <a:off x="279583" y="-84971"/>
            <a:ext cx="9461956" cy="702346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200000"/>
              </a:lnSpc>
            </a:pPr>
            <a:endParaRPr lang="en-US" sz="1200" dirty="0">
              <a:latin typeface="Calibri"/>
              <a:ea typeface="Calibri"/>
              <a:cs typeface="Calibri"/>
            </a:endParaRPr>
          </a:p>
          <a:p>
            <a:pPr>
              <a:lnSpc>
                <a:spcPct val="200000"/>
              </a:lnSpc>
            </a:pPr>
            <a:r>
              <a:rPr lang="en-US" sz="1600">
                <a:latin typeface="Calibri"/>
                <a:ea typeface="Calibri"/>
                <a:cs typeface="Calibri"/>
              </a:rPr>
              <a:t>REFERENCE</a:t>
            </a:r>
            <a:endParaRPr lang="en-US" sz="1200" dirty="0">
              <a:latin typeface="Calibri"/>
              <a:ea typeface="Calibri"/>
              <a:cs typeface="Calibri"/>
            </a:endParaRPr>
          </a:p>
          <a:p>
            <a:pPr>
              <a:lnSpc>
                <a:spcPct val="200000"/>
              </a:lnSpc>
            </a:pPr>
            <a:r>
              <a:rPr lang="en-US" sz="1200">
                <a:latin typeface="Calibri"/>
                <a:ea typeface="Calibri"/>
                <a:cs typeface="Calibri"/>
              </a:rPr>
              <a:t>Deslauriers, L., McCarty, L.S., Miller, K., Callaghan, K. and Kestin, G. (2019) 'Measuring actual learning versus feeling of learning in response to being actively engaged in the classroom', Proceedings of the National Academy of Sciences, 116(39), pp.19251–19257. </a:t>
            </a:r>
            <a:r>
              <a:rPr lang="en-US" sz="1200" dirty="0">
                <a:latin typeface="Calibri"/>
                <a:ea typeface="Calibri"/>
                <a:cs typeface="Calibri"/>
              </a:rPr>
              <a:t>https://doi.org/10.1073/pnas.1821936116</a:t>
            </a:r>
          </a:p>
          <a:p>
            <a:pPr>
              <a:lnSpc>
                <a:spcPct val="200000"/>
              </a:lnSpc>
            </a:pPr>
            <a:r>
              <a:rPr lang="en-US" sz="1200">
                <a:latin typeface="Calibri"/>
                <a:ea typeface="Calibri"/>
                <a:cs typeface="Calibri"/>
              </a:rPr>
              <a:t>Freeman, S., Eddy, S.L., McDonough, M., Smith, M.K., Okoroafor, N., Jordt, H. and Wenderoth, M.P. (2014) 'Active learning increases student performance in science, engineering, and mathematics', Proceedings of the National Academy of Sciences, 111(23), pp.8410–8415. </a:t>
            </a:r>
            <a:r>
              <a:rPr lang="en-US" sz="1200" dirty="0">
                <a:latin typeface="Calibri"/>
                <a:ea typeface="Calibri"/>
                <a:cs typeface="Calibri"/>
              </a:rPr>
              <a:t>https://doi.org/10.1073/pnas.1319030111</a:t>
            </a:r>
          </a:p>
          <a:p>
            <a:pPr>
              <a:lnSpc>
                <a:spcPct val="200000"/>
              </a:lnSpc>
            </a:pPr>
            <a:r>
              <a:rPr lang="en-US" sz="1200">
                <a:latin typeface="Calibri"/>
                <a:ea typeface="Calibri"/>
                <a:cs typeface="Calibri"/>
              </a:rPr>
              <a:t>Huizinga, J. (1949) Homo Ludens: A Study of the Play Element in Culture. London: Routledge &amp; Kegan Paul.</a:t>
            </a:r>
            <a:endParaRPr lang="en-US" sz="1200" dirty="0">
              <a:latin typeface="Calibri"/>
              <a:ea typeface="Calibri"/>
              <a:cs typeface="Calibri"/>
            </a:endParaRPr>
          </a:p>
          <a:p>
            <a:pPr>
              <a:lnSpc>
                <a:spcPct val="200000"/>
              </a:lnSpc>
            </a:pPr>
            <a:r>
              <a:rPr lang="en-US" sz="1200">
                <a:latin typeface="Calibri"/>
                <a:ea typeface="Calibri"/>
                <a:cs typeface="Calibri"/>
              </a:rPr>
              <a:t>Kolb, D.A. (1984) Experiential Learning: Experience as the Source of Learning and Development. Englewood Cliffs, NJ: Prentice Hall.</a:t>
            </a:r>
            <a:endParaRPr lang="en-US" sz="1200" dirty="0">
              <a:latin typeface="Calibri"/>
              <a:ea typeface="Calibri"/>
              <a:cs typeface="Calibri"/>
            </a:endParaRPr>
          </a:p>
          <a:p>
            <a:pPr>
              <a:lnSpc>
                <a:spcPct val="200000"/>
              </a:lnSpc>
            </a:pPr>
            <a:r>
              <a:rPr lang="en-US" sz="1200">
                <a:latin typeface="Calibri"/>
                <a:ea typeface="Calibri"/>
                <a:cs typeface="Calibri"/>
              </a:rPr>
              <a:t>Murre, J.M.J. and Dros, J. (2015) 'Replication and analysis of Ebbinghaus' forgetting curve', PLOS ONE, 10(7), e0120644. </a:t>
            </a:r>
            <a:r>
              <a:rPr lang="en-US" sz="1200" dirty="0">
                <a:solidFill>
                  <a:srgbClr val="96607D"/>
                </a:solidFill>
                <a:latin typeface="Calibri"/>
                <a:ea typeface="Calibri"/>
                <a:cs typeface="Calibri"/>
                <a:hlinkClick r:id="rId2"/>
              </a:rPr>
              <a:t>https://doi.org/10.1371/journal.pone.0120644</a:t>
            </a:r>
            <a:endParaRPr lang="en-US" sz="1200" dirty="0">
              <a:solidFill>
                <a:srgbClr val="96607D"/>
              </a:solidFill>
              <a:latin typeface="Calibri"/>
              <a:ea typeface="Calibri"/>
              <a:cs typeface="Calibri"/>
            </a:endParaRPr>
          </a:p>
          <a:p>
            <a:pPr>
              <a:lnSpc>
                <a:spcPct val="200000"/>
              </a:lnSpc>
            </a:pPr>
            <a:r>
              <a:rPr lang="en-US" sz="1200" dirty="0" err="1">
                <a:latin typeface="Calibri"/>
                <a:ea typeface="Calibri"/>
                <a:cs typeface="Calibri"/>
              </a:rPr>
              <a:t>Papert</a:t>
            </a:r>
            <a:r>
              <a:rPr lang="en-US" sz="1200" dirty="0">
                <a:latin typeface="Calibri"/>
                <a:ea typeface="Calibri"/>
                <a:cs typeface="Calibri"/>
              </a:rPr>
              <a:t>, S. (1980) Mindstorms: Children, Computers, and Powerful Ideas. New York: Basic Books.</a:t>
            </a:r>
          </a:p>
          <a:p>
            <a:pPr>
              <a:lnSpc>
                <a:spcPct val="200000"/>
              </a:lnSpc>
            </a:pPr>
            <a:r>
              <a:rPr lang="en-US" sz="1200" dirty="0" err="1">
                <a:latin typeface="Calibri"/>
                <a:ea typeface="Calibri"/>
                <a:cs typeface="Calibri"/>
              </a:rPr>
              <a:t>Papert</a:t>
            </a:r>
            <a:r>
              <a:rPr lang="en-US" sz="1200" dirty="0">
                <a:latin typeface="Calibri"/>
                <a:ea typeface="Calibri"/>
                <a:cs typeface="Calibri"/>
              </a:rPr>
              <a:t>, S. (1991) 'Situating constructionism', in Harel, I. and </a:t>
            </a:r>
            <a:r>
              <a:rPr lang="en-US" sz="1200" dirty="0" err="1">
                <a:latin typeface="Calibri"/>
                <a:ea typeface="Calibri"/>
                <a:cs typeface="Calibri"/>
              </a:rPr>
              <a:t>Papert</a:t>
            </a:r>
            <a:r>
              <a:rPr lang="en-US" sz="1200" dirty="0">
                <a:latin typeface="Calibri"/>
                <a:ea typeface="Calibri"/>
                <a:cs typeface="Calibri"/>
              </a:rPr>
              <a:t>, S. (eds.) Constructionism. Norwood, NJ: </a:t>
            </a:r>
            <a:r>
              <a:rPr lang="en-US" sz="1200" dirty="0" err="1">
                <a:latin typeface="Calibri"/>
                <a:ea typeface="Calibri"/>
                <a:cs typeface="Calibri"/>
              </a:rPr>
              <a:t>Ablex</a:t>
            </a:r>
            <a:r>
              <a:rPr lang="en-US" sz="1200" dirty="0">
                <a:latin typeface="Calibri"/>
                <a:ea typeface="Calibri"/>
                <a:cs typeface="Calibri"/>
              </a:rPr>
              <a:t> Publishing, pp.1–11.</a:t>
            </a:r>
          </a:p>
          <a:p>
            <a:pPr>
              <a:lnSpc>
                <a:spcPct val="200000"/>
              </a:lnSpc>
            </a:pPr>
            <a:r>
              <a:rPr lang="en-US" sz="1200">
                <a:latin typeface="Calibri"/>
                <a:ea typeface="Calibri"/>
                <a:cs typeface="Calibri"/>
              </a:rPr>
              <a:t>Piaget, J. (1972) The Psychology of the Child. New York: Basic Books.</a:t>
            </a:r>
            <a:endParaRPr lang="en-US" sz="1200" dirty="0">
              <a:latin typeface="Calibri"/>
              <a:ea typeface="Calibri"/>
              <a:cs typeface="Calibri"/>
            </a:endParaRPr>
          </a:p>
          <a:p>
            <a:pPr>
              <a:lnSpc>
                <a:spcPct val="200000"/>
              </a:lnSpc>
            </a:pPr>
            <a:r>
              <a:rPr lang="en-US" sz="1200">
                <a:latin typeface="Calibri"/>
                <a:ea typeface="Calibri"/>
                <a:cs typeface="Calibri"/>
              </a:rPr>
              <a:t>Vygotsky, L.S. (1978) Mind in Society: The Development of Higher Psychological Processes. Cambridge, MA: Harvard University Press.</a:t>
            </a:r>
            <a:endParaRPr lang="en-US" sz="1200" dirty="0">
              <a:latin typeface="Calibri"/>
              <a:ea typeface="Calibri"/>
              <a:cs typeface="Calibri"/>
            </a:endParaRPr>
          </a:p>
          <a:p>
            <a:pPr>
              <a:lnSpc>
                <a:spcPct val="200000"/>
              </a:lnSpc>
            </a:pPr>
            <a:r>
              <a:rPr lang="en-US" sz="1200">
                <a:latin typeface="Calibri"/>
                <a:ea typeface="Calibri"/>
                <a:cs typeface="Calibri"/>
              </a:rPr>
              <a:t>Wilson, M. (2002) 'Six views of embodied cognition', Psychonomic Bulletin &amp; Review, 9(4), pp.625–636. https://doi.org/10.3758/BF03196322</a:t>
            </a:r>
            <a:endParaRPr lang="en-US" sz="1200" dirty="0">
              <a:latin typeface="Calibri"/>
              <a:ea typeface="Calibri"/>
              <a:cs typeface="Calibri"/>
            </a:endParaRPr>
          </a:p>
          <a:p>
            <a:pPr algn="ctr">
              <a:lnSpc>
                <a:spcPct val="200000"/>
              </a:lnSpc>
            </a:pPr>
            <a:endParaRPr lang="en-GB" sz="2000" dirty="0">
              <a:ea typeface="Calibri" panose="020F0502020204030204"/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9935721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1137</Words>
  <Application>Microsoft Office PowerPoint</Application>
  <PresentationFormat>Widescreen</PresentationFormat>
  <Paragraphs>115</Paragraphs>
  <Slides>11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Fraunces ExtraBold</vt:lpstr>
      <vt:lpstr>Nobile Bold</vt:lpstr>
      <vt:lpstr>Calibri</vt:lpstr>
      <vt:lpstr>Arial</vt:lpstr>
      <vt:lpstr>Nobile</vt:lpstr>
      <vt:lpstr>Fraunces Bold</vt:lpstr>
      <vt:lpstr>Twemoji Mozilla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Olalekan Adisa</dc:creator>
  <cp:lastModifiedBy>Ruth Mardall (R.Mardall)</cp:lastModifiedBy>
  <cp:revision>72</cp:revision>
  <dcterms:created xsi:type="dcterms:W3CDTF">2026-06-27T12:43:03Z</dcterms:created>
  <dcterms:modified xsi:type="dcterms:W3CDTF">2026-08-19T07:51:05Z</dcterms:modified>
</cp:coreProperties>
</file>