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0" r:id="rId5"/>
    <p:sldId id="262" r:id="rId6"/>
    <p:sldId id="263" r:id="rId7"/>
    <p:sldId id="267" r:id="rId8"/>
    <p:sldId id="268" r:id="rId9"/>
    <p:sldId id="269" r:id="rId10"/>
    <p:sldId id="270" r:id="rId11"/>
    <p:sldId id="271" r:id="rId12"/>
    <p:sldId id="258" r:id="rId13"/>
    <p:sldId id="273" r:id="rId14"/>
    <p:sldId id="264" r:id="rId15"/>
    <p:sldId id="272" r:id="rId16"/>
    <p:sldId id="276" r:id="rId17"/>
    <p:sldId id="278" r:id="rId18"/>
    <p:sldId id="277" r:id="rId19"/>
    <p:sldId id="280" r:id="rId20"/>
    <p:sldId id="281" r:id="rId21"/>
    <p:sldId id="282" r:id="rId22"/>
    <p:sldId id="279" r:id="rId23"/>
    <p:sldId id="274" r:id="rId24"/>
    <p:sldId id="265" r:id="rId25"/>
    <p:sldId id="275"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56" autoAdjust="0"/>
    <p:restoredTop sz="86364" autoAdjust="0"/>
  </p:normalViewPr>
  <p:slideViewPr>
    <p:cSldViewPr>
      <p:cViewPr>
        <p:scale>
          <a:sx n="67" d="100"/>
          <a:sy n="67" d="100"/>
        </p:scale>
        <p:origin x="-1122" y="672"/>
      </p:cViewPr>
      <p:guideLst>
        <p:guide orient="horz" pos="2160"/>
        <p:guide pos="2880"/>
      </p:guideLst>
    </p:cSldViewPr>
  </p:slideViewPr>
  <p:outlineViewPr>
    <p:cViewPr>
      <p:scale>
        <a:sx n="33" d="100"/>
        <a:sy n="33" d="100"/>
      </p:scale>
      <p:origin x="0" y="165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06B57C-1631-4B7E-8DA2-9BB2AE45ED33}" type="datetimeFigureOut">
              <a:rPr lang="en-GB" smtClean="0"/>
              <a:t>09/05/2016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23587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6B57C-1631-4B7E-8DA2-9BB2AE45ED33}" type="datetimeFigureOut">
              <a:rPr lang="en-GB" smtClean="0"/>
              <a:t>09/05/2016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181834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6B57C-1631-4B7E-8DA2-9BB2AE45ED33}" type="datetimeFigureOut">
              <a:rPr lang="en-GB" smtClean="0"/>
              <a:t>09/05/2016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382928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6B57C-1631-4B7E-8DA2-9BB2AE45ED33}" type="datetimeFigureOut">
              <a:rPr lang="en-GB" smtClean="0"/>
              <a:t>09/05/2016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91634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6B57C-1631-4B7E-8DA2-9BB2AE45ED33}" type="datetimeFigureOut">
              <a:rPr lang="en-GB" smtClean="0"/>
              <a:t>09/05/2016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277785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06B57C-1631-4B7E-8DA2-9BB2AE45ED33}" type="datetimeFigureOut">
              <a:rPr lang="en-GB" smtClean="0"/>
              <a:t>09/05/2016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267253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06B57C-1631-4B7E-8DA2-9BB2AE45ED33}" type="datetimeFigureOut">
              <a:rPr lang="en-GB" smtClean="0"/>
              <a:t>09/05/2016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75655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06B57C-1631-4B7E-8DA2-9BB2AE45ED33}" type="datetimeFigureOut">
              <a:rPr lang="en-GB" smtClean="0"/>
              <a:t>09/05/2016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125542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6B57C-1631-4B7E-8DA2-9BB2AE45ED33}" type="datetimeFigureOut">
              <a:rPr lang="en-GB" smtClean="0"/>
              <a:t>09/05/2016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113918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6B57C-1631-4B7E-8DA2-9BB2AE45ED33}" type="datetimeFigureOut">
              <a:rPr lang="en-GB" smtClean="0"/>
              <a:t>09/05/2016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375692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6B57C-1631-4B7E-8DA2-9BB2AE45ED33}" type="datetimeFigureOut">
              <a:rPr lang="en-GB" smtClean="0"/>
              <a:t>09/05/2016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235E9-E1A2-49EC-A14A-238F6ED3F877}" type="slidenum">
              <a:rPr lang="en-GB" smtClean="0"/>
              <a:t>‹#›</a:t>
            </a:fld>
            <a:endParaRPr lang="en-GB"/>
          </a:p>
        </p:txBody>
      </p:sp>
    </p:spTree>
    <p:extLst>
      <p:ext uri="{BB962C8B-B14F-4D97-AF65-F5344CB8AC3E}">
        <p14:creationId xmlns:p14="http://schemas.microsoft.com/office/powerpoint/2010/main" val="211583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6B57C-1631-4B7E-8DA2-9BB2AE45ED33}" type="datetimeFigureOut">
              <a:rPr lang="en-GB" smtClean="0"/>
              <a:t>09/05/2016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235E9-E1A2-49EC-A14A-238F6ED3F877}" type="slidenum">
              <a:rPr lang="en-GB" smtClean="0"/>
              <a:t>‹#›</a:t>
            </a:fld>
            <a:endParaRPr lang="en-GB"/>
          </a:p>
        </p:txBody>
      </p:sp>
    </p:spTree>
    <p:extLst>
      <p:ext uri="{BB962C8B-B14F-4D97-AF65-F5344CB8AC3E}">
        <p14:creationId xmlns:p14="http://schemas.microsoft.com/office/powerpoint/2010/main" val="4069984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ohn.wilson3@yorksj.ac.uk" TargetMode="External"/><Relationship Id="rId2" Type="http://schemas.openxmlformats.org/officeDocument/2006/relationships/hyperlink" Target="mailto:john@moorsidecounselling.co.uk"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0425"/>
            <a:ext cx="7992888" cy="1470025"/>
          </a:xfrm>
        </p:spPr>
        <p:txBody>
          <a:bodyPr>
            <a:normAutofit fontScale="90000"/>
          </a:bodyPr>
          <a:lstStyle/>
          <a:p>
            <a:r>
              <a:rPr lang="en-GB" dirty="0" smtClean="0"/>
              <a:t>BACP Research Conference 2016</a:t>
            </a:r>
            <a:br>
              <a:rPr lang="en-GB" dirty="0" smtClean="0"/>
            </a:br>
            <a:r>
              <a:rPr lang="en-GB" dirty="0" smtClean="0"/>
              <a:t/>
            </a:r>
            <a:br>
              <a:rPr lang="en-GB" dirty="0" smtClean="0"/>
            </a:br>
            <a:r>
              <a:rPr lang="en-GB" sz="3600" b="1" dirty="0" smtClean="0"/>
              <a:t>Meaning-making in bereavement counselling: clients’ assimilation of grief experiences</a:t>
            </a:r>
            <a:r>
              <a:rPr lang="en-GB" dirty="0" smtClean="0"/>
              <a:t/>
            </a:r>
            <a:br>
              <a:rPr lang="en-GB" dirty="0" smtClean="0"/>
            </a:br>
            <a:endParaRPr lang="en-GB" dirty="0"/>
          </a:p>
        </p:txBody>
      </p:sp>
      <p:sp>
        <p:nvSpPr>
          <p:cNvPr id="3" name="Subtitle 2"/>
          <p:cNvSpPr>
            <a:spLocks noGrp="1"/>
          </p:cNvSpPr>
          <p:nvPr>
            <p:ph type="subTitle" idx="1"/>
          </p:nvPr>
        </p:nvSpPr>
        <p:spPr>
          <a:xfrm>
            <a:off x="899592" y="3886200"/>
            <a:ext cx="7344816" cy="1752600"/>
          </a:xfrm>
        </p:spPr>
        <p:txBody>
          <a:bodyPr>
            <a:normAutofit fontScale="92500" lnSpcReduction="20000"/>
          </a:bodyPr>
          <a:lstStyle/>
          <a:p>
            <a:r>
              <a:rPr lang="en-GB" dirty="0" smtClean="0"/>
              <a:t>John Wilson</a:t>
            </a:r>
            <a:r>
              <a:rPr lang="en-GB" baseline="30000" dirty="0" smtClean="0"/>
              <a:t>1</a:t>
            </a:r>
            <a:r>
              <a:rPr lang="en-GB" dirty="0" smtClean="0"/>
              <a:t>, Lynne Gabriel</a:t>
            </a:r>
            <a:r>
              <a:rPr lang="en-GB" baseline="30000" dirty="0" smtClean="0"/>
              <a:t>2</a:t>
            </a:r>
            <a:r>
              <a:rPr lang="en-GB" dirty="0" smtClean="0"/>
              <a:t>, Hazel James</a:t>
            </a:r>
            <a:r>
              <a:rPr lang="en-GB" baseline="30000" dirty="0" smtClean="0"/>
              <a:t>2</a:t>
            </a:r>
          </a:p>
          <a:p>
            <a:r>
              <a:rPr lang="en-GB" sz="2100" dirty="0" smtClean="0">
                <a:solidFill>
                  <a:schemeClr val="tx1"/>
                </a:solidFill>
              </a:rPr>
              <a:t>Presenter: John Wilson</a:t>
            </a:r>
          </a:p>
          <a:p>
            <a:r>
              <a:rPr lang="en-GB" sz="2100" baseline="30000" dirty="0" smtClean="0"/>
              <a:t>1</a:t>
            </a:r>
            <a:r>
              <a:rPr lang="en-GB" sz="2100" dirty="0" smtClean="0"/>
              <a:t>Senior Bereavement Counsellor, Saint Catherine’s Hospice Scarborough</a:t>
            </a:r>
          </a:p>
          <a:p>
            <a:r>
              <a:rPr lang="en-GB" sz="2100" dirty="0"/>
              <a:t>a</a:t>
            </a:r>
            <a:r>
              <a:rPr lang="en-GB" sz="2100" dirty="0" smtClean="0"/>
              <a:t>nd PhD Student, York St John University</a:t>
            </a:r>
          </a:p>
          <a:p>
            <a:r>
              <a:rPr lang="en-GB" sz="2100" baseline="30000" dirty="0" smtClean="0"/>
              <a:t>2</a:t>
            </a:r>
            <a:r>
              <a:rPr lang="en-GB" sz="2100" dirty="0" smtClean="0"/>
              <a:t>York </a:t>
            </a:r>
            <a:r>
              <a:rPr lang="en-GB" sz="2100" dirty="0"/>
              <a:t>St John University</a:t>
            </a:r>
            <a:endParaRPr lang="en-GB" sz="2100" dirty="0" smtClean="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55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Assimilation of Problematic Experiences Scale</a:t>
            </a:r>
          </a:p>
        </p:txBody>
      </p:sp>
      <p:sp>
        <p:nvSpPr>
          <p:cNvPr id="3" name="Content Placeholder 2"/>
          <p:cNvSpPr>
            <a:spLocks noGrp="1"/>
          </p:cNvSpPr>
          <p:nvPr>
            <p:ph idx="1"/>
          </p:nvPr>
        </p:nvSpPr>
        <p:spPr>
          <a:xfrm>
            <a:off x="395536" y="1523183"/>
            <a:ext cx="8229600" cy="4525963"/>
          </a:xfrm>
        </p:spPr>
        <p:txBody>
          <a:bodyPr/>
          <a:lstStyle/>
          <a:p>
            <a:pPr marL="0" indent="0">
              <a:buNone/>
            </a:pPr>
            <a:r>
              <a:rPr lang="en-GB" dirty="0" smtClean="0"/>
              <a:t>8 point descriptive sequence:</a:t>
            </a:r>
          </a:p>
          <a:p>
            <a:pPr marL="0" indent="0">
              <a:buNone/>
            </a:pPr>
            <a:endParaRPr lang="en-GB" dirty="0" smtClean="0"/>
          </a:p>
          <a:p>
            <a:pPr marL="0" indent="0">
              <a:buNone/>
            </a:pPr>
            <a:endParaRPr lang="en-GB" dirty="0" smtClean="0"/>
          </a:p>
          <a:p>
            <a:pPr marL="0" indent="0">
              <a:buNone/>
            </a:pP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
        <p:nvSpPr>
          <p:cNvPr id="6" name="Control 1"/>
          <p:cNvSpPr>
            <a:spLocks noChangeArrowheads="1" noChangeShapeType="1"/>
          </p:cNvSpPr>
          <p:nvPr/>
        </p:nvSpPr>
        <p:spPr bwMode="auto">
          <a:xfrm>
            <a:off x="737829" y="2276872"/>
            <a:ext cx="6723063" cy="61388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8" name="Control 2"/>
          <p:cNvSpPr>
            <a:spLocks noChangeArrowheads="1" noChangeShapeType="1"/>
          </p:cNvSpPr>
          <p:nvPr/>
        </p:nvSpPr>
        <p:spPr bwMode="auto">
          <a:xfrm>
            <a:off x="1668463" y="2705100"/>
            <a:ext cx="6723062" cy="24907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4061455822"/>
              </p:ext>
            </p:extLst>
          </p:nvPr>
        </p:nvGraphicFramePr>
        <p:xfrm>
          <a:off x="1210182" y="3101530"/>
          <a:ext cx="6723635" cy="2005076"/>
        </p:xfrm>
        <a:graphic>
          <a:graphicData uri="http://schemas.openxmlformats.org/drawingml/2006/table">
            <a:tbl>
              <a:tblPr/>
              <a:tblGrid>
                <a:gridCol w="689373"/>
                <a:gridCol w="1268928"/>
                <a:gridCol w="4765334"/>
              </a:tblGrid>
              <a:tr h="538429">
                <a:tc>
                  <a:txBody>
                    <a:bodyPr/>
                    <a:lstStyle/>
                    <a:p>
                      <a:pPr marR="0" indent="457200" algn="ctr"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Problem solution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45720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Client </a:t>
                      </a:r>
                      <a:r>
                        <a:rPr lang="en-GB" sz="1600" kern="1400" dirty="0" smtClean="0">
                          <a:solidFill>
                            <a:srgbClr val="000000"/>
                          </a:solidFill>
                          <a:effectLst/>
                          <a:latin typeface="Arial" panose="020B0604020202020204" pitchFamily="34" charset="0"/>
                          <a:cs typeface="Arial" panose="020B0604020202020204" pitchFamily="34" charset="0"/>
                        </a:rPr>
                        <a:t>achieves a </a:t>
                      </a:r>
                      <a:r>
                        <a:rPr lang="en-GB" sz="1600" kern="1400" dirty="0">
                          <a:solidFill>
                            <a:srgbClr val="000000"/>
                          </a:solidFill>
                          <a:effectLst/>
                          <a:latin typeface="Arial" panose="020B0604020202020204" pitchFamily="34" charset="0"/>
                          <a:cs typeface="Arial" panose="020B0604020202020204" pitchFamily="34" charset="0"/>
                        </a:rPr>
                        <a:t>successful solution </a:t>
                      </a:r>
                      <a:r>
                        <a:rPr lang="en-GB" sz="1600" kern="1400" dirty="0" smtClean="0">
                          <a:solidFill>
                            <a:srgbClr val="000000"/>
                          </a:solidFill>
                          <a:effectLst/>
                          <a:latin typeface="Arial" panose="020B0604020202020204" pitchFamily="34" charset="0"/>
                          <a:cs typeface="Arial" panose="020B0604020202020204" pitchFamily="34" charset="0"/>
                        </a:rPr>
                        <a:t>for a specific problem</a:t>
                      </a:r>
                      <a:r>
                        <a:rPr lang="en-GB" sz="1600" kern="1400" dirty="0">
                          <a:solidFill>
                            <a:srgbClr val="000000"/>
                          </a:solidFill>
                          <a:effectLst/>
                          <a:latin typeface="Arial" panose="020B0604020202020204" pitchFamily="34" charset="0"/>
                          <a:cs typeface="Arial" panose="020B0604020202020204" pitchFamily="34" charset="0"/>
                        </a:rPr>
                        <a:t>. Voices </a:t>
                      </a:r>
                      <a:r>
                        <a:rPr lang="en-GB" sz="1600" kern="1400" dirty="0" smtClean="0">
                          <a:solidFill>
                            <a:srgbClr val="000000"/>
                          </a:solidFill>
                          <a:effectLst/>
                          <a:latin typeface="Arial" panose="020B0604020202020204" pitchFamily="34" charset="0"/>
                          <a:cs typeface="Arial" panose="020B0604020202020204" pitchFamily="34" charset="0"/>
                        </a:rPr>
                        <a:t>work together to address problems of living. </a:t>
                      </a:r>
                      <a:r>
                        <a:rPr lang="en-GB" sz="1600" kern="1400" dirty="0" smtClean="0">
                          <a:solidFill>
                            <a:srgbClr val="000000"/>
                          </a:solidFill>
                          <a:effectLst/>
                          <a:latin typeface="Arial" panose="020B0604020202020204" pitchFamily="34" charset="0"/>
                          <a:cs typeface="Arial" panose="020B0604020202020204" pitchFamily="34" charset="0"/>
                        </a:rPr>
                        <a:t>Affect</a:t>
                      </a:r>
                      <a:r>
                        <a:rPr lang="en-GB" sz="1600" kern="1400" baseline="0" dirty="0" smtClean="0">
                          <a:solidFill>
                            <a:srgbClr val="000000"/>
                          </a:solidFill>
                          <a:effectLst/>
                          <a:latin typeface="Arial" panose="020B0604020202020204" pitchFamily="34" charset="0"/>
                          <a:cs typeface="Arial" panose="020B0604020202020204" pitchFamily="34" charset="0"/>
                        </a:rPr>
                        <a:t> </a:t>
                      </a:r>
                      <a:r>
                        <a:rPr lang="en-GB" sz="1600" kern="1400" dirty="0" smtClean="0">
                          <a:solidFill>
                            <a:srgbClr val="000000"/>
                          </a:solidFill>
                          <a:effectLst/>
                          <a:latin typeface="Arial" panose="020B0604020202020204" pitchFamily="34" charset="0"/>
                          <a:cs typeface="Arial" panose="020B0604020202020204" pitchFamily="34" charset="0"/>
                        </a:rPr>
                        <a:t>is </a:t>
                      </a:r>
                      <a:r>
                        <a:rPr lang="en-GB" sz="1600" kern="1400" dirty="0" smtClean="0">
                          <a:solidFill>
                            <a:srgbClr val="000000"/>
                          </a:solidFill>
                          <a:effectLst/>
                          <a:latin typeface="Arial" panose="020B0604020202020204" pitchFamily="34" charset="0"/>
                          <a:cs typeface="Arial" panose="020B0604020202020204" pitchFamily="34" charset="0"/>
                        </a:rPr>
                        <a:t>positive,</a:t>
                      </a:r>
                      <a:r>
                        <a:rPr lang="en-GB" sz="1600" kern="1400" baseline="0" dirty="0" smtClean="0">
                          <a:solidFill>
                            <a:srgbClr val="000000"/>
                          </a:solidFill>
                          <a:effectLst/>
                          <a:latin typeface="Arial" panose="020B0604020202020204" pitchFamily="34" charset="0"/>
                          <a:cs typeface="Arial" panose="020B0604020202020204" pitchFamily="34" charset="0"/>
                        </a:rPr>
                        <a:t> </a:t>
                      </a:r>
                      <a:r>
                        <a:rPr lang="en-GB" sz="1600" kern="1400" baseline="0" dirty="0" smtClean="0">
                          <a:solidFill>
                            <a:srgbClr val="000000"/>
                          </a:solidFill>
                          <a:effectLst/>
                          <a:latin typeface="Arial" panose="020B0604020202020204" pitchFamily="34" charset="0"/>
                          <a:cs typeface="Arial" panose="020B0604020202020204" pitchFamily="34" charset="0"/>
                        </a:rPr>
                        <a:t>satisfied.</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27">
                <a:tc>
                  <a:txBody>
                    <a:bodyPr/>
                    <a:lstStyle/>
                    <a:p>
                      <a:pPr marR="0" indent="457200" algn="ctr"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kern="1400">
                          <a:solidFill>
                            <a:srgbClr val="000000"/>
                          </a:solidFill>
                          <a:effectLst/>
                          <a:latin typeface="Arial" panose="020B0604020202020204" pitchFamily="34" charset="0"/>
                          <a:cs typeface="Arial" panose="020B0604020202020204" pitchFamily="34" charset="0"/>
                        </a:rPr>
                        <a:t>Mastery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457200" algn="l" rtl="0">
                        <a:lnSpc>
                          <a:spcPct val="119000"/>
                        </a:lnSpc>
                        <a:spcBef>
                          <a:spcPts val="0"/>
                        </a:spcBef>
                        <a:spcAft>
                          <a:spcPts val="0"/>
                        </a:spcAft>
                      </a:pPr>
                      <a:r>
                        <a:rPr lang="en-GB" sz="1600" kern="1400" dirty="0" smtClean="0">
                          <a:solidFill>
                            <a:srgbClr val="000000"/>
                          </a:solidFill>
                          <a:effectLst/>
                          <a:latin typeface="Arial" panose="020B0604020202020204" pitchFamily="34" charset="0"/>
                          <a:cs typeface="Arial" panose="020B0604020202020204" pitchFamily="34" charset="0"/>
                        </a:rPr>
                        <a:t>Client automatically</a:t>
                      </a:r>
                      <a:r>
                        <a:rPr lang="en-GB" sz="1600" kern="1400" baseline="0" dirty="0" smtClean="0">
                          <a:solidFill>
                            <a:srgbClr val="000000"/>
                          </a:solidFill>
                          <a:effectLst/>
                          <a:latin typeface="Arial" panose="020B0604020202020204" pitchFamily="34" charset="0"/>
                          <a:cs typeface="Arial" panose="020B0604020202020204" pitchFamily="34" charset="0"/>
                        </a:rPr>
                        <a:t> generalizes solutions; voices are integrated, serving as resources in new situations. Affect is positive or neutral (i.e. this is no longer something to get excited about).</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28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APES for grief</a:t>
            </a:r>
            <a:endParaRPr lang="en-GB" dirty="0"/>
          </a:p>
        </p:txBody>
      </p:sp>
      <p:sp>
        <p:nvSpPr>
          <p:cNvPr id="3" name="Content Placeholder 2"/>
          <p:cNvSpPr>
            <a:spLocks noGrp="1"/>
          </p:cNvSpPr>
          <p:nvPr>
            <p:ph idx="1"/>
          </p:nvPr>
        </p:nvSpPr>
        <p:spPr/>
        <p:txBody>
          <a:bodyPr/>
          <a:lstStyle/>
          <a:p>
            <a:pPr marL="0" indent="0">
              <a:buNone/>
            </a:pPr>
            <a:r>
              <a:rPr lang="en-GB" dirty="0"/>
              <a:t>Wilson, J. (2011). The assimilation of problematic experiences sequence: An approach to evidence-based practice in bereavement </a:t>
            </a:r>
            <a:r>
              <a:rPr lang="en-GB" dirty="0" err="1"/>
              <a:t>counseling</a:t>
            </a:r>
            <a:r>
              <a:rPr lang="en-GB" dirty="0"/>
              <a:t>. </a:t>
            </a:r>
            <a:r>
              <a:rPr lang="en-GB" i="1" dirty="0"/>
              <a:t>Journal of social work in end-of-life &amp; palliative care</a:t>
            </a:r>
            <a:r>
              <a:rPr lang="en-GB" dirty="0"/>
              <a:t>, </a:t>
            </a:r>
            <a:r>
              <a:rPr lang="en-GB" i="1" dirty="0"/>
              <a:t>7</a:t>
            </a:r>
            <a:r>
              <a:rPr lang="en-GB" dirty="0"/>
              <a:t>(4), 350-362.</a:t>
            </a:r>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29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2776"/>
            <a:ext cx="9144000" cy="6464401"/>
          </a:xfrm>
          <a:prstGeom prst="rect">
            <a:avLst/>
          </a:prstGeom>
        </p:spPr>
      </p:pic>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92016"/>
            <a:ext cx="1475656" cy="780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7828" y="1412776"/>
            <a:ext cx="6786500" cy="646331"/>
          </a:xfrm>
          <a:prstGeom prst="rect">
            <a:avLst/>
          </a:prstGeom>
          <a:noFill/>
        </p:spPr>
        <p:txBody>
          <a:bodyPr wrap="square" rtlCol="0">
            <a:spAutoFit/>
          </a:bodyPr>
          <a:lstStyle/>
          <a:p>
            <a:r>
              <a:rPr lang="en-GB" sz="3600" dirty="0" smtClean="0"/>
              <a:t>Timeline of 5 case studies</a:t>
            </a:r>
            <a:endParaRPr lang="en-GB" sz="3600" dirty="0"/>
          </a:p>
        </p:txBody>
      </p:sp>
    </p:spTree>
    <p:extLst>
      <p:ext uri="{BB962C8B-B14F-4D97-AF65-F5344CB8AC3E}">
        <p14:creationId xmlns:p14="http://schemas.microsoft.com/office/powerpoint/2010/main" val="2463632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p:txBody>
          <a:bodyPr>
            <a:normAutofit lnSpcReduction="10000"/>
          </a:bodyPr>
          <a:lstStyle/>
          <a:p>
            <a:r>
              <a:rPr lang="en-GB" dirty="0" smtClean="0"/>
              <a:t>Case studies were compared through a theory-building approach (Stiles, 2007, McLeod, 2010) and through adopting replication logic (Yin, 2013).</a:t>
            </a:r>
          </a:p>
          <a:p>
            <a:r>
              <a:rPr lang="en-GB" dirty="0" smtClean="0"/>
              <a:t>The study maintained a pluralistic approach which addressed both the reality of observer bias and the positivist reality of the observations. We have named this </a:t>
            </a:r>
            <a:r>
              <a:rPr lang="en-GB" i="1" dirty="0"/>
              <a:t>C</a:t>
            </a:r>
            <a:r>
              <a:rPr lang="en-GB" i="1" dirty="0" smtClean="0"/>
              <a:t>autious positivism </a:t>
            </a:r>
            <a:r>
              <a:rPr lang="en-GB" dirty="0" smtClean="0"/>
              <a:t>(Wilson, Gabriel &amp; James, 2014).</a:t>
            </a:r>
          </a:p>
          <a:p>
            <a:pPr marL="0" indent="0">
              <a:buNone/>
            </a:pP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54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Transcribing the recordings</a:t>
            </a:r>
            <a:endParaRPr lang="en-GB" dirty="0"/>
          </a:p>
        </p:txBody>
      </p:sp>
      <p:pic>
        <p:nvPicPr>
          <p:cNvPr id="8" name="Picture 7"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750227" y="1148081"/>
            <a:ext cx="5865177" cy="492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4008403"/>
            <a:ext cx="3333664" cy="250024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195" y="1665238"/>
            <a:ext cx="2412699" cy="2412699"/>
          </a:xfrm>
          <a:prstGeom prst="rect">
            <a:avLst/>
          </a:prstGeom>
        </p:spPr>
      </p:pic>
    </p:spTree>
    <p:extLst>
      <p:ext uri="{BB962C8B-B14F-4D97-AF65-F5344CB8AC3E}">
        <p14:creationId xmlns:p14="http://schemas.microsoft.com/office/powerpoint/2010/main" val="2316168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Assimilation analysis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Sections of each client’s transcript were matched against the APES scale. For example:</a:t>
            </a:r>
          </a:p>
          <a:p>
            <a:pPr marL="0" indent="0">
              <a:buNone/>
            </a:pPr>
            <a:endParaRPr lang="en-GB" dirty="0" smtClean="0"/>
          </a:p>
          <a:p>
            <a:pPr marL="0" indent="0">
              <a:buNone/>
            </a:pPr>
            <a:r>
              <a:rPr lang="en-GB" i="1" dirty="0"/>
              <a:t>Sophie </a:t>
            </a:r>
            <a:r>
              <a:rPr lang="en-GB" i="1" dirty="0" smtClean="0"/>
              <a:t>recognises </a:t>
            </a:r>
            <a:r>
              <a:rPr lang="en-GB" i="1" dirty="0"/>
              <a:t>that </a:t>
            </a:r>
            <a:r>
              <a:rPr lang="en-GB" i="1" dirty="0" smtClean="0"/>
              <a:t>she sometimes feels guilty </a:t>
            </a:r>
            <a:r>
              <a:rPr lang="en-GB" i="1" dirty="0"/>
              <a:t>if she </a:t>
            </a:r>
            <a:r>
              <a:rPr lang="en-GB" i="1" dirty="0" smtClean="0"/>
              <a:t>has </a:t>
            </a:r>
            <a:r>
              <a:rPr lang="en-GB" i="1" dirty="0"/>
              <a:t>a night out with friends, and </a:t>
            </a:r>
            <a:r>
              <a:rPr lang="en-GB" i="1" dirty="0" smtClean="0"/>
              <a:t>this can lead to her avoiding some social situations.</a:t>
            </a:r>
            <a:endParaRPr lang="en-GB" b="1" dirty="0" smtClean="0"/>
          </a:p>
          <a:p>
            <a:pPr marL="0" indent="0" fontAlgn="t">
              <a:buNone/>
            </a:pPr>
            <a:r>
              <a:rPr lang="en-GB" b="1" dirty="0" smtClean="0"/>
              <a:t>APES 3 Problem statement/ clarification</a:t>
            </a:r>
            <a:r>
              <a:rPr lang="en-GB" dirty="0" smtClean="0"/>
              <a:t>: Content </a:t>
            </a:r>
            <a:r>
              <a:rPr lang="en-GB" dirty="0"/>
              <a:t>includes a clear statement of a problem – something that can be worked on, Opposing voices are differentiated and can talk to each other. Affect is manageable, not panicky</a:t>
            </a:r>
            <a:r>
              <a:rPr lang="en-GB" dirty="0" smtClean="0"/>
              <a:t>.</a:t>
            </a: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44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Triangulating the results</a:t>
            </a:r>
            <a:endParaRPr lang="en-GB" dirty="0"/>
          </a:p>
        </p:txBody>
      </p:sp>
      <p:sp>
        <p:nvSpPr>
          <p:cNvPr id="3" name="Content Placeholder 2"/>
          <p:cNvSpPr>
            <a:spLocks noGrp="1"/>
          </p:cNvSpPr>
          <p:nvPr>
            <p:ph idx="1"/>
          </p:nvPr>
        </p:nvSpPr>
        <p:spPr/>
        <p:txBody>
          <a:bodyPr>
            <a:normAutofit lnSpcReduction="10000"/>
          </a:bodyPr>
          <a:lstStyle/>
          <a:p>
            <a:r>
              <a:rPr lang="en-GB" dirty="0"/>
              <a:t>E</a:t>
            </a:r>
            <a:r>
              <a:rPr lang="en-GB" dirty="0" smtClean="0"/>
              <a:t>ach client invited to review the completed case study and discuss whether they regarded this as a valid record of events. </a:t>
            </a:r>
          </a:p>
          <a:p>
            <a:pPr marL="0" indent="0">
              <a:buNone/>
            </a:pPr>
            <a:r>
              <a:rPr lang="en-GB" dirty="0"/>
              <a:t>	</a:t>
            </a:r>
            <a:r>
              <a:rPr lang="en-GB" dirty="0" smtClean="0"/>
              <a:t>	Reluctance. Only </a:t>
            </a:r>
            <a:r>
              <a:rPr lang="en-GB" i="1" dirty="0" smtClean="0"/>
              <a:t>Sam did this.</a:t>
            </a:r>
          </a:p>
          <a:p>
            <a:r>
              <a:rPr lang="en-GB" dirty="0" smtClean="0"/>
              <a:t>Enrolled a team of experienced bereavement counsellors to listen to extracts and reach a consensus on the APES scale for each extract. High level of consensus on Tony’s case study (7 counsellors).</a:t>
            </a:r>
          </a:p>
          <a:p>
            <a:pPr marL="0" indent="0">
              <a:buNone/>
            </a:pP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35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2533975"/>
              </p:ext>
            </p:extLst>
          </p:nvPr>
        </p:nvGraphicFramePr>
        <p:xfrm>
          <a:off x="755576" y="548680"/>
          <a:ext cx="7776864" cy="4950550"/>
        </p:xfrm>
        <a:graphic>
          <a:graphicData uri="http://schemas.openxmlformats.org/drawingml/2006/table">
            <a:tbl>
              <a:tblPr firstRow="1" firstCol="1" bandRow="1">
                <a:tableStyleId>{5C22544A-7EE6-4342-B048-85BDC9FD1C3A}</a:tableStyleId>
              </a:tblPr>
              <a:tblGrid>
                <a:gridCol w="2079361"/>
                <a:gridCol w="3610113"/>
                <a:gridCol w="2087390"/>
              </a:tblGrid>
              <a:tr h="450050">
                <a:tc>
                  <a:txBody>
                    <a:bodyPr/>
                    <a:lstStyle/>
                    <a:p>
                      <a:pPr indent="6985">
                        <a:spcAft>
                          <a:spcPts val="0"/>
                        </a:spcAft>
                      </a:pPr>
                      <a:r>
                        <a:rPr lang="en-GB" sz="1800" dirty="0">
                          <a:effectLst/>
                        </a:rPr>
                        <a:t>Session </a:t>
                      </a:r>
                      <a:endParaRPr lang="en-GB" sz="1800" dirty="0">
                        <a:effectLst/>
                        <a:latin typeface="Calibri"/>
                        <a:ea typeface="Calibri"/>
                        <a:cs typeface="Times New Roman"/>
                      </a:endParaRPr>
                    </a:p>
                  </a:txBody>
                  <a:tcPr marL="68580" marR="68580" marT="0" marB="0"/>
                </a:tc>
                <a:tc>
                  <a:txBody>
                    <a:bodyPr/>
                    <a:lstStyle/>
                    <a:p>
                      <a:pPr indent="6985">
                        <a:spcAft>
                          <a:spcPts val="0"/>
                        </a:spcAft>
                      </a:pPr>
                      <a:r>
                        <a:rPr lang="en-GB" sz="1800">
                          <a:effectLst/>
                        </a:rPr>
                        <a:t>Group consensus</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Researcher</a:t>
                      </a:r>
                      <a:endParaRPr lang="en-GB" sz="1800">
                        <a:effectLst/>
                        <a:latin typeface="Calibri"/>
                        <a:ea typeface="Calibri"/>
                        <a:cs typeface="Times New Roman"/>
                      </a:endParaRPr>
                    </a:p>
                  </a:txBody>
                  <a:tcPr marL="68580" marR="68580" marT="0" marB="0"/>
                </a:tc>
              </a:tr>
              <a:tr h="450050">
                <a:tc>
                  <a:txBody>
                    <a:bodyPr/>
                    <a:lstStyle/>
                    <a:p>
                      <a:pPr indent="6985">
                        <a:spcAft>
                          <a:spcPts val="0"/>
                        </a:spcAft>
                      </a:pPr>
                      <a:r>
                        <a:rPr lang="en-GB" sz="1800" dirty="0">
                          <a:effectLst/>
                        </a:rPr>
                        <a:t>Assessment </a:t>
                      </a:r>
                      <a:endParaRPr lang="en-GB" sz="1800" dirty="0">
                        <a:effectLst/>
                        <a:latin typeface="Calibri"/>
                        <a:ea typeface="Calibri"/>
                        <a:cs typeface="Times New Roman"/>
                      </a:endParaRPr>
                    </a:p>
                  </a:txBody>
                  <a:tcPr marL="68580" marR="68580" marT="0" marB="0"/>
                </a:tc>
                <a:tc>
                  <a:txBody>
                    <a:bodyPr/>
                    <a:lstStyle/>
                    <a:p>
                      <a:pPr indent="6985">
                        <a:spcAft>
                          <a:spcPts val="0"/>
                        </a:spcAft>
                      </a:pPr>
                      <a:r>
                        <a:rPr lang="en-GB" sz="1800">
                          <a:effectLst/>
                        </a:rPr>
                        <a:t>APES 2.5</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3.0</a:t>
                      </a:r>
                      <a:endParaRPr lang="en-GB" sz="1800">
                        <a:effectLst/>
                        <a:latin typeface="Calibri"/>
                        <a:ea typeface="Calibri"/>
                        <a:cs typeface="Times New Roman"/>
                      </a:endParaRPr>
                    </a:p>
                  </a:txBody>
                  <a:tcPr marL="68580" marR="68580" marT="0" marB="0"/>
                </a:tc>
              </a:tr>
              <a:tr h="450050">
                <a:tc>
                  <a:txBody>
                    <a:bodyPr/>
                    <a:lstStyle/>
                    <a:p>
                      <a:pPr indent="6985">
                        <a:spcAft>
                          <a:spcPts val="0"/>
                        </a:spcAft>
                      </a:pPr>
                      <a:r>
                        <a:rPr lang="en-GB" sz="1800">
                          <a:effectLst/>
                        </a:rPr>
                        <a:t>Session 2</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2.0</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3.0</a:t>
                      </a:r>
                      <a:endParaRPr lang="en-GB" sz="1800">
                        <a:effectLst/>
                        <a:latin typeface="Calibri"/>
                        <a:ea typeface="Calibri"/>
                        <a:cs typeface="Times New Roman"/>
                      </a:endParaRPr>
                    </a:p>
                  </a:txBody>
                  <a:tcPr marL="68580" marR="68580" marT="0" marB="0"/>
                </a:tc>
              </a:tr>
              <a:tr h="450050">
                <a:tc>
                  <a:txBody>
                    <a:bodyPr/>
                    <a:lstStyle/>
                    <a:p>
                      <a:pPr indent="6985">
                        <a:spcAft>
                          <a:spcPts val="0"/>
                        </a:spcAft>
                      </a:pPr>
                      <a:r>
                        <a:rPr lang="en-GB" sz="1800">
                          <a:effectLst/>
                        </a:rPr>
                        <a:t>Session 4</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3.0</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3.5</a:t>
                      </a:r>
                      <a:endParaRPr lang="en-GB" sz="1800">
                        <a:effectLst/>
                        <a:latin typeface="Calibri"/>
                        <a:ea typeface="Calibri"/>
                        <a:cs typeface="Times New Roman"/>
                      </a:endParaRPr>
                    </a:p>
                  </a:txBody>
                  <a:tcPr marL="68580" marR="68580" marT="0" marB="0"/>
                </a:tc>
              </a:tr>
              <a:tr h="450050">
                <a:tc>
                  <a:txBody>
                    <a:bodyPr/>
                    <a:lstStyle/>
                    <a:p>
                      <a:pPr indent="6985">
                        <a:spcAft>
                          <a:spcPts val="0"/>
                        </a:spcAft>
                      </a:pPr>
                      <a:r>
                        <a:rPr lang="en-GB" sz="1800">
                          <a:effectLst/>
                        </a:rPr>
                        <a:t>Session 5</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Strongly towards APES 4.0</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4.0</a:t>
                      </a:r>
                      <a:endParaRPr lang="en-GB" sz="1800">
                        <a:effectLst/>
                        <a:latin typeface="Calibri"/>
                        <a:ea typeface="Calibri"/>
                        <a:cs typeface="Times New Roman"/>
                      </a:endParaRPr>
                    </a:p>
                  </a:txBody>
                  <a:tcPr marL="68580" marR="68580" marT="0" marB="0"/>
                </a:tc>
              </a:tr>
              <a:tr h="450050">
                <a:tc>
                  <a:txBody>
                    <a:bodyPr/>
                    <a:lstStyle/>
                    <a:p>
                      <a:pPr indent="6985">
                        <a:spcAft>
                          <a:spcPts val="0"/>
                        </a:spcAft>
                      </a:pPr>
                      <a:r>
                        <a:rPr lang="en-GB" sz="1800">
                          <a:effectLst/>
                        </a:rPr>
                        <a:t>Session 9</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4.0</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4.5</a:t>
                      </a:r>
                      <a:endParaRPr lang="en-GB" sz="1800">
                        <a:effectLst/>
                        <a:latin typeface="Calibri"/>
                        <a:ea typeface="Calibri"/>
                        <a:cs typeface="Times New Roman"/>
                      </a:endParaRPr>
                    </a:p>
                  </a:txBody>
                  <a:tcPr marL="68580" marR="68580" marT="0" marB="0"/>
                </a:tc>
              </a:tr>
              <a:tr h="450050">
                <a:tc>
                  <a:txBody>
                    <a:bodyPr/>
                    <a:lstStyle/>
                    <a:p>
                      <a:pPr indent="6985">
                        <a:spcAft>
                          <a:spcPts val="0"/>
                        </a:spcAft>
                      </a:pPr>
                      <a:r>
                        <a:rPr lang="en-GB" sz="1800">
                          <a:effectLst/>
                        </a:rPr>
                        <a:t>Session 10</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4.0</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dirty="0">
                          <a:effectLst/>
                        </a:rPr>
                        <a:t>APES 4.5</a:t>
                      </a:r>
                      <a:endParaRPr lang="en-GB" sz="1800" dirty="0">
                        <a:effectLst/>
                        <a:latin typeface="Calibri"/>
                        <a:ea typeface="Calibri"/>
                        <a:cs typeface="Times New Roman"/>
                      </a:endParaRPr>
                    </a:p>
                  </a:txBody>
                  <a:tcPr marL="68580" marR="68580" marT="0" marB="0"/>
                </a:tc>
              </a:tr>
              <a:tr h="450050">
                <a:tc>
                  <a:txBody>
                    <a:bodyPr/>
                    <a:lstStyle/>
                    <a:p>
                      <a:pPr indent="6985">
                        <a:spcAft>
                          <a:spcPts val="0"/>
                        </a:spcAft>
                      </a:pPr>
                      <a:r>
                        <a:rPr lang="en-GB" sz="1800">
                          <a:effectLst/>
                        </a:rPr>
                        <a:t>Session 11</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Between APES 4 &amp; 5</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dirty="0">
                          <a:effectLst/>
                        </a:rPr>
                        <a:t>APES 4.5</a:t>
                      </a:r>
                      <a:endParaRPr lang="en-GB" sz="1800" dirty="0">
                        <a:effectLst/>
                        <a:latin typeface="Calibri"/>
                        <a:ea typeface="Calibri"/>
                        <a:cs typeface="Times New Roman"/>
                      </a:endParaRPr>
                    </a:p>
                  </a:txBody>
                  <a:tcPr marL="68580" marR="68580" marT="0" marB="0"/>
                </a:tc>
              </a:tr>
              <a:tr h="450050">
                <a:tc>
                  <a:txBody>
                    <a:bodyPr/>
                    <a:lstStyle/>
                    <a:p>
                      <a:pPr indent="6985">
                        <a:spcAft>
                          <a:spcPts val="0"/>
                        </a:spcAft>
                      </a:pPr>
                      <a:r>
                        <a:rPr lang="en-GB" sz="1800" dirty="0">
                          <a:effectLst/>
                        </a:rPr>
                        <a:t>Session 23</a:t>
                      </a:r>
                      <a:endParaRPr lang="en-GB" sz="1800" dirty="0">
                        <a:effectLst/>
                        <a:latin typeface="Calibri"/>
                        <a:ea typeface="Calibri"/>
                        <a:cs typeface="Times New Roman"/>
                      </a:endParaRPr>
                    </a:p>
                  </a:txBody>
                  <a:tcPr marL="68580" marR="68580" marT="0" marB="0"/>
                </a:tc>
                <a:tc>
                  <a:txBody>
                    <a:bodyPr/>
                    <a:lstStyle/>
                    <a:p>
                      <a:pPr indent="6985">
                        <a:spcAft>
                          <a:spcPts val="0"/>
                        </a:spcAft>
                      </a:pPr>
                      <a:r>
                        <a:rPr lang="en-GB" sz="1800">
                          <a:effectLst/>
                        </a:rPr>
                        <a:t>Well into APES 5.0</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6.5</a:t>
                      </a:r>
                      <a:endParaRPr lang="en-GB" sz="1800">
                        <a:effectLst/>
                        <a:latin typeface="Calibri"/>
                        <a:ea typeface="Calibri"/>
                        <a:cs typeface="Times New Roman"/>
                      </a:endParaRPr>
                    </a:p>
                  </a:txBody>
                  <a:tcPr marL="68580" marR="68580" marT="0" marB="0"/>
                </a:tc>
              </a:tr>
              <a:tr h="450050">
                <a:tc>
                  <a:txBody>
                    <a:bodyPr/>
                    <a:lstStyle/>
                    <a:p>
                      <a:pPr indent="6985">
                        <a:spcAft>
                          <a:spcPts val="0"/>
                        </a:spcAft>
                      </a:pPr>
                      <a:r>
                        <a:rPr lang="en-GB" sz="1800">
                          <a:effectLst/>
                        </a:rPr>
                        <a:t>Session 24</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Cusp of APES 6.0</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6.7</a:t>
                      </a:r>
                      <a:endParaRPr lang="en-GB" sz="1800">
                        <a:effectLst/>
                        <a:latin typeface="Calibri"/>
                        <a:ea typeface="Calibri"/>
                        <a:cs typeface="Times New Roman"/>
                      </a:endParaRPr>
                    </a:p>
                  </a:txBody>
                  <a:tcPr marL="68580" marR="68580" marT="0" marB="0"/>
                </a:tc>
              </a:tr>
              <a:tr h="450050">
                <a:tc>
                  <a:txBody>
                    <a:bodyPr/>
                    <a:lstStyle/>
                    <a:p>
                      <a:pPr indent="6985">
                        <a:spcAft>
                          <a:spcPts val="0"/>
                        </a:spcAft>
                      </a:pPr>
                      <a:r>
                        <a:rPr lang="en-GB" sz="1800">
                          <a:effectLst/>
                        </a:rPr>
                        <a:t>Session 37</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a:effectLst/>
                        </a:rPr>
                        <a:t>APES 6.0 towards 7</a:t>
                      </a:r>
                      <a:endParaRPr lang="en-GB" sz="1800">
                        <a:effectLst/>
                        <a:latin typeface="Calibri"/>
                        <a:ea typeface="Calibri"/>
                        <a:cs typeface="Times New Roman"/>
                      </a:endParaRPr>
                    </a:p>
                  </a:txBody>
                  <a:tcPr marL="68580" marR="68580" marT="0" marB="0"/>
                </a:tc>
                <a:tc>
                  <a:txBody>
                    <a:bodyPr/>
                    <a:lstStyle/>
                    <a:p>
                      <a:pPr indent="6985">
                        <a:spcAft>
                          <a:spcPts val="0"/>
                        </a:spcAft>
                      </a:pPr>
                      <a:r>
                        <a:rPr lang="en-GB" sz="1800" dirty="0">
                          <a:effectLst/>
                        </a:rPr>
                        <a:t>APES 7.0</a:t>
                      </a:r>
                      <a:endParaRPr lang="en-GB"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88644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Confidence in the results</a:t>
            </a:r>
            <a:endParaRPr lang="en-GB" dirty="0"/>
          </a:p>
        </p:txBody>
      </p:sp>
      <p:sp>
        <p:nvSpPr>
          <p:cNvPr id="3" name="Content Placeholder 2"/>
          <p:cNvSpPr>
            <a:spLocks noGrp="1"/>
          </p:cNvSpPr>
          <p:nvPr>
            <p:ph idx="1"/>
          </p:nvPr>
        </p:nvSpPr>
        <p:spPr/>
        <p:txBody>
          <a:bodyPr/>
          <a:lstStyle/>
          <a:p>
            <a:r>
              <a:rPr lang="en-GB" dirty="0" smtClean="0"/>
              <a:t>On the basis of the consensus exercise, APES was adapted for grief: The Assimilation of Grief Experiences Sequence, AGES is based on the transcripts of the 5 case studies.</a:t>
            </a:r>
          </a:p>
          <a:p>
            <a:pPr marL="0" indent="0">
              <a:buNone/>
            </a:pPr>
            <a:endParaRPr lang="en-GB" dirty="0" smtClean="0"/>
          </a:p>
          <a:p>
            <a:r>
              <a:rPr lang="en-GB" dirty="0" smtClean="0"/>
              <a:t>AGES differs from APES in that initial avoidance and later on periodic avoidance is construed as helpful rather than maladaptive.</a:t>
            </a:r>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4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7605786"/>
              </p:ext>
            </p:extLst>
          </p:nvPr>
        </p:nvGraphicFramePr>
        <p:xfrm>
          <a:off x="251520" y="548680"/>
          <a:ext cx="8568952" cy="6048672"/>
        </p:xfrm>
        <a:graphic>
          <a:graphicData uri="http://schemas.openxmlformats.org/drawingml/2006/table">
            <a:tbl>
              <a:tblPr firstRow="1" firstCol="1" bandRow="1">
                <a:tableStyleId>{5C22544A-7EE6-4342-B048-85BDC9FD1C3A}</a:tableStyleId>
              </a:tblPr>
              <a:tblGrid>
                <a:gridCol w="1422086"/>
                <a:gridCol w="7146866"/>
              </a:tblGrid>
              <a:tr h="6048672">
                <a:tc>
                  <a:txBody>
                    <a:bodyPr/>
                    <a:lstStyle/>
                    <a:p>
                      <a:pPr marL="0" indent="0" algn="l">
                        <a:lnSpc>
                          <a:spcPct val="115000"/>
                        </a:lnSpc>
                        <a:spcAft>
                          <a:spcPts val="0"/>
                        </a:spcAft>
                      </a:pPr>
                      <a:r>
                        <a:rPr lang="en-GB" sz="1600" dirty="0" smtClean="0">
                          <a:effectLst/>
                        </a:rPr>
                        <a:t>Stage </a:t>
                      </a:r>
                      <a:r>
                        <a:rPr lang="en-GB" sz="1600" dirty="0">
                          <a:effectLst/>
                        </a:rPr>
                        <a:t>1: Unwanted thoughts</a:t>
                      </a:r>
                    </a:p>
                    <a:p>
                      <a:pPr indent="457200" algn="l">
                        <a:spcAft>
                          <a:spcPts val="0"/>
                        </a:spcAft>
                      </a:pPr>
                      <a:r>
                        <a:rPr lang="en-GB" sz="1000" dirty="0">
                          <a:effectLst/>
                        </a:rPr>
                        <a:t> </a:t>
                      </a:r>
                      <a:endParaRPr lang="en-GB" sz="1000" dirty="0">
                        <a:effectLst/>
                        <a:latin typeface="Calibri"/>
                        <a:ea typeface="Calibri"/>
                        <a:cs typeface="Times New Roman"/>
                      </a:endParaRPr>
                    </a:p>
                  </a:txBody>
                  <a:tcPr marL="59985" marR="59985" marT="0" marB="0"/>
                </a:tc>
                <a:tc>
                  <a:txBody>
                    <a:bodyPr/>
                    <a:lstStyle/>
                    <a:p>
                      <a:pPr marL="0" indent="0" algn="l">
                        <a:lnSpc>
                          <a:spcPct val="100000"/>
                        </a:lnSpc>
                        <a:spcAft>
                          <a:spcPts val="0"/>
                        </a:spcAft>
                      </a:pPr>
                      <a:r>
                        <a:rPr lang="en-GB" sz="1800" dirty="0">
                          <a:effectLst/>
                        </a:rPr>
                        <a:t>Managing the pain of grief</a:t>
                      </a:r>
                    </a:p>
                    <a:p>
                      <a:pPr marL="0" indent="0" algn="l">
                        <a:lnSpc>
                          <a:spcPct val="100000"/>
                        </a:lnSpc>
                        <a:spcAft>
                          <a:spcPts val="0"/>
                        </a:spcAft>
                      </a:pPr>
                      <a:r>
                        <a:rPr lang="en-GB" sz="1800" b="0" dirty="0">
                          <a:effectLst/>
                        </a:rPr>
                        <a:t>Reminders which intensify the grief are avoided. Some clients manage this by “keeping busy”. The client is often unaware of the full extent of her grief, although it is obvious to friends and family, who may begin to worry and suggest professional help.</a:t>
                      </a:r>
                    </a:p>
                    <a:p>
                      <a:pPr marL="0" indent="0" algn="l">
                        <a:lnSpc>
                          <a:spcPct val="100000"/>
                        </a:lnSpc>
                        <a:spcAft>
                          <a:spcPts val="0"/>
                        </a:spcAft>
                      </a:pPr>
                      <a:r>
                        <a:rPr lang="en-GB" sz="1800" dirty="0">
                          <a:effectLst/>
                        </a:rPr>
                        <a:t>Circumstances</a:t>
                      </a:r>
                    </a:p>
                    <a:p>
                      <a:pPr marL="0" indent="0" algn="l">
                        <a:lnSpc>
                          <a:spcPct val="100000"/>
                        </a:lnSpc>
                        <a:spcAft>
                          <a:spcPts val="0"/>
                        </a:spcAft>
                      </a:pPr>
                      <a:r>
                        <a:rPr lang="en-GB" sz="1800" b="0" dirty="0">
                          <a:effectLst/>
                        </a:rPr>
                        <a:t>Client shows extreme difficulty in talking about the circumstances of the death. If pressed to do so, the account is short and brief. The client avoids reminders, e.g. music, photographs etc. As she approaches stage 2 she becomes more willing to talk about the events with others, but does not easily raise the topic. She may become upset and tearful. </a:t>
                      </a:r>
                    </a:p>
                    <a:p>
                      <a:pPr marL="0" indent="0" algn="l">
                        <a:lnSpc>
                          <a:spcPct val="100000"/>
                        </a:lnSpc>
                        <a:spcAft>
                          <a:spcPts val="0"/>
                        </a:spcAft>
                      </a:pPr>
                      <a:r>
                        <a:rPr lang="en-GB" sz="1800" b="1" dirty="0">
                          <a:effectLst/>
                        </a:rPr>
                        <a:t>Relationship to the deceased</a:t>
                      </a:r>
                    </a:p>
                    <a:p>
                      <a:pPr marL="0" indent="0" algn="l">
                        <a:lnSpc>
                          <a:spcPct val="100000"/>
                        </a:lnSpc>
                        <a:spcAft>
                          <a:spcPts val="0"/>
                        </a:spcAft>
                      </a:pPr>
                      <a:r>
                        <a:rPr lang="en-GB" sz="1800" b="0" dirty="0">
                          <a:effectLst/>
                        </a:rPr>
                        <a:t>Client clings to pretence that the loved-one is still alive. They talk as if the loved one was still there, e.g. greeting them on returning home from being out. The house remains unchanged, including the possessions of the deceased. Places associated with the deceased are often avoided. The client may express difficulties with being away from home, because they feel they are abandoning their loved one. Client may cry out in anguish, calling to the deceased. There may be regular, even daily visits to the grave or place where ashes are scattered. The client sometimes displays searching behaviour which may be desperate and distressing.</a:t>
                      </a:r>
                      <a:endParaRPr lang="en-GB" sz="1800" b="0" dirty="0">
                        <a:effectLst/>
                        <a:latin typeface="Calibri"/>
                        <a:ea typeface="Times New Roman"/>
                        <a:cs typeface="Times New Roman"/>
                      </a:endParaRPr>
                    </a:p>
                  </a:txBody>
                  <a:tcPr marL="59985" marR="59985" marT="0" marB="0"/>
                </a:tc>
              </a:tr>
            </a:tbl>
          </a:graphicData>
        </a:graphic>
      </p:graphicFrame>
      <p:sp>
        <p:nvSpPr>
          <p:cNvPr id="3" name="TextBox 2"/>
          <p:cNvSpPr txBox="1"/>
          <p:nvPr/>
        </p:nvSpPr>
        <p:spPr>
          <a:xfrm>
            <a:off x="323528" y="154186"/>
            <a:ext cx="5832648" cy="461665"/>
          </a:xfrm>
          <a:prstGeom prst="rect">
            <a:avLst/>
          </a:prstGeom>
          <a:noFill/>
        </p:spPr>
        <p:txBody>
          <a:bodyPr wrap="square" rtlCol="0">
            <a:spAutoFit/>
          </a:bodyPr>
          <a:lstStyle/>
          <a:p>
            <a:r>
              <a:rPr lang="en-GB" sz="2400" dirty="0" smtClean="0"/>
              <a:t>Assimilation of Grief Experiences Scale, AGES</a:t>
            </a:r>
            <a:endParaRPr lang="en-GB" sz="2400" dirty="0"/>
          </a:p>
        </p:txBody>
      </p:sp>
    </p:spTree>
    <p:extLst>
      <p:ext uri="{BB962C8B-B14F-4D97-AF65-F5344CB8AC3E}">
        <p14:creationId xmlns:p14="http://schemas.microsoft.com/office/powerpoint/2010/main" val="3297487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testable theory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Bereavement disrupts physical and emotional equilibrium.</a:t>
            </a:r>
          </a:p>
          <a:p>
            <a:r>
              <a:rPr lang="en-GB" dirty="0" smtClean="0"/>
              <a:t>The greater the number of complicating factors, the greater the disruption.</a:t>
            </a:r>
          </a:p>
          <a:p>
            <a:r>
              <a:rPr lang="en-GB" dirty="0" smtClean="0"/>
              <a:t>Grief is the process by which a human restores disrupted equilibrium. She/he attempts this by making sense of the complications she/he faces.</a:t>
            </a:r>
          </a:p>
          <a:p>
            <a:r>
              <a:rPr lang="en-GB" dirty="0" smtClean="0"/>
              <a:t>The process is one of adaptation to change.</a:t>
            </a:r>
          </a:p>
          <a:p>
            <a:r>
              <a:rPr lang="en-GB" dirty="0" smtClean="0"/>
              <a:t>The process is </a:t>
            </a:r>
            <a:r>
              <a:rPr lang="en-GB" dirty="0" smtClean="0"/>
              <a:t>observable. </a:t>
            </a:r>
            <a:endParaRPr lang="en-GB" dirty="0"/>
          </a:p>
          <a:p>
            <a:endParaRPr lang="en-GB" dirty="0" smtClean="0"/>
          </a:p>
          <a:p>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3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54186"/>
            <a:ext cx="5832648" cy="461665"/>
          </a:xfrm>
          <a:prstGeom prst="rect">
            <a:avLst/>
          </a:prstGeom>
          <a:noFill/>
        </p:spPr>
        <p:txBody>
          <a:bodyPr wrap="square" rtlCol="0">
            <a:spAutoFit/>
          </a:bodyPr>
          <a:lstStyle/>
          <a:p>
            <a:r>
              <a:rPr lang="en-GB" sz="2400" dirty="0" smtClean="0"/>
              <a:t>Assimilation of Grief Experiences Scale, AGES</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3643074776"/>
              </p:ext>
            </p:extLst>
          </p:nvPr>
        </p:nvGraphicFramePr>
        <p:xfrm>
          <a:off x="179512" y="637976"/>
          <a:ext cx="8879582" cy="6103391"/>
        </p:xfrm>
        <a:graphic>
          <a:graphicData uri="http://schemas.openxmlformats.org/drawingml/2006/table">
            <a:tbl>
              <a:tblPr firstRow="1" firstCol="1" bandRow="1">
                <a:tableStyleId>{5C22544A-7EE6-4342-B048-85BDC9FD1C3A}</a:tableStyleId>
              </a:tblPr>
              <a:tblGrid>
                <a:gridCol w="1595346"/>
                <a:gridCol w="7284236"/>
              </a:tblGrid>
              <a:tr h="6103391">
                <a:tc>
                  <a:txBody>
                    <a:bodyPr/>
                    <a:lstStyle/>
                    <a:p>
                      <a:pPr marL="0" indent="0">
                        <a:lnSpc>
                          <a:spcPct val="100000"/>
                        </a:lnSpc>
                        <a:spcAft>
                          <a:spcPts val="0"/>
                        </a:spcAft>
                      </a:pPr>
                      <a:r>
                        <a:rPr lang="en-GB" sz="1800" dirty="0">
                          <a:effectLst/>
                        </a:rPr>
                        <a:t>Stage 5: Application</a:t>
                      </a:r>
                      <a:r>
                        <a:rPr lang="en-GB" sz="1800" dirty="0" smtClean="0">
                          <a:effectLst/>
                        </a:rPr>
                        <a:t>/</a:t>
                      </a:r>
                    </a:p>
                    <a:p>
                      <a:pPr marL="0" indent="0">
                        <a:lnSpc>
                          <a:spcPct val="100000"/>
                        </a:lnSpc>
                        <a:spcAft>
                          <a:spcPts val="0"/>
                        </a:spcAft>
                      </a:pPr>
                      <a:r>
                        <a:rPr lang="en-GB" sz="1800" dirty="0" smtClean="0">
                          <a:effectLst/>
                        </a:rPr>
                        <a:t>working </a:t>
                      </a:r>
                      <a:r>
                        <a:rPr lang="en-GB" sz="1800" dirty="0">
                          <a:effectLst/>
                        </a:rPr>
                        <a:t>through</a:t>
                      </a:r>
                    </a:p>
                    <a:p>
                      <a:pPr indent="457200">
                        <a:spcAft>
                          <a:spcPts val="0"/>
                        </a:spcAft>
                      </a:pPr>
                      <a:r>
                        <a:rPr lang="en-GB" sz="1000" dirty="0">
                          <a:effectLst/>
                        </a:rPr>
                        <a:t> </a:t>
                      </a:r>
                      <a:endParaRPr lang="en-GB" sz="1000" dirty="0">
                        <a:effectLst/>
                        <a:latin typeface="Calibri"/>
                        <a:ea typeface="Calibri"/>
                        <a:cs typeface="Times New Roman"/>
                      </a:endParaRPr>
                    </a:p>
                  </a:txBody>
                  <a:tcPr marL="59985" marR="59985" marT="0" marB="0"/>
                </a:tc>
                <a:tc>
                  <a:txBody>
                    <a:bodyPr/>
                    <a:lstStyle/>
                    <a:p>
                      <a:pPr marL="0" indent="0">
                        <a:lnSpc>
                          <a:spcPct val="100000"/>
                        </a:lnSpc>
                        <a:spcAft>
                          <a:spcPts val="0"/>
                        </a:spcAft>
                      </a:pPr>
                      <a:r>
                        <a:rPr lang="en-GB" sz="1600" dirty="0">
                          <a:effectLst/>
                        </a:rPr>
                        <a:t>Managing the pain of grief</a:t>
                      </a:r>
                    </a:p>
                    <a:p>
                      <a:pPr marL="0" indent="0">
                        <a:lnSpc>
                          <a:spcPct val="100000"/>
                        </a:lnSpc>
                        <a:spcAft>
                          <a:spcPts val="0"/>
                        </a:spcAft>
                      </a:pPr>
                      <a:r>
                        <a:rPr lang="en-GB" sz="1600" b="0" dirty="0">
                          <a:effectLst/>
                        </a:rPr>
                        <a:t>The client has learnt to oscillate comfortably between spending time dwelling on the loss and engaging in restorative activities.  Thus periods of grief avoidance become helpful.  The client becomes more accepting of her ‘up and down’ moods. Feeling ‘down’ becomes less frightening. Feelings of guilt at ‘moving on’ become successfully managed and sadness is no 	longer identified as essential for continued love loyalty towards the deceased. The interludes of grief and sadness become accepted and integrated into daily life: ‘That is how it is, and how it will be for some time yet.’ This stage can be summed up as ‘Keep calm and carry on’.</a:t>
                      </a:r>
                    </a:p>
                    <a:p>
                      <a:pPr marL="0" indent="0">
                        <a:lnSpc>
                          <a:spcPct val="100000"/>
                        </a:lnSpc>
                        <a:spcAft>
                          <a:spcPts val="0"/>
                        </a:spcAft>
                      </a:pPr>
                      <a:r>
                        <a:rPr lang="en-GB" sz="1600" b="1" dirty="0">
                          <a:effectLst/>
                        </a:rPr>
                        <a:t>Circumstances</a:t>
                      </a:r>
                    </a:p>
                    <a:p>
                      <a:pPr marL="0" indent="0">
                        <a:lnSpc>
                          <a:spcPct val="100000"/>
                        </a:lnSpc>
                        <a:spcAft>
                          <a:spcPts val="0"/>
                        </a:spcAft>
                      </a:pPr>
                      <a:r>
                        <a:rPr lang="en-GB" sz="1600" b="0" dirty="0">
                          <a:effectLst/>
                        </a:rPr>
                        <a:t>Client begins to reach a new understanding and acceptance. She articulates, perhaps with prompts and open questioning, that she can make sense of the circumstances surrounding the death. She may articulate a religious or spiritual meaning in which the client says they find comfort. Examples include, ‘She is at peace now’ and ‘He died so as to be there in heaven for his grandson’. At this stage there is often an acceptance that grief will be here to stay for a while, but pain is being replaced by sadness.</a:t>
                      </a:r>
                    </a:p>
                    <a:p>
                      <a:pPr marL="0" indent="0">
                        <a:lnSpc>
                          <a:spcPct val="100000"/>
                        </a:lnSpc>
                        <a:spcAft>
                          <a:spcPts val="0"/>
                        </a:spcAft>
                      </a:pPr>
                      <a:r>
                        <a:rPr lang="en-GB" sz="1600" b="1" dirty="0">
                          <a:effectLst/>
                        </a:rPr>
                        <a:t>Relationship to the deceased</a:t>
                      </a:r>
                    </a:p>
                    <a:p>
                      <a:pPr marL="0" indent="0">
                        <a:lnSpc>
                          <a:spcPct val="100000"/>
                        </a:lnSpc>
                        <a:spcAft>
                          <a:spcPts val="0"/>
                        </a:spcAft>
                      </a:pPr>
                      <a:r>
                        <a:rPr lang="en-GB" sz="1600" b="0" dirty="0">
                          <a:effectLst/>
                        </a:rPr>
                        <a:t>Visits to significant places, e.g. the graveside, become less importance and have less significance. Client is increasingly comfortable about being happy in relation to the deceased. Relationship to the deceased is negotiated and renegotiated towards a symbolic form. ‘Magical’ expectations that they can ever physically return become increasingly rare and fleeting. Client can find meaning in the life of the deceased, including shared experiences. Examples of things the client says include, ‘He had a good life’, ‘We did so much together’ and ‘She achieved so much in her life’.</a:t>
                      </a:r>
                      <a:endParaRPr lang="en-GB" sz="1600" b="0" dirty="0">
                        <a:effectLst/>
                        <a:latin typeface="Calibri"/>
                        <a:ea typeface="Times New Roman"/>
                        <a:cs typeface="Times New Roman"/>
                      </a:endParaRPr>
                    </a:p>
                  </a:txBody>
                  <a:tcPr marL="59985" marR="59985" marT="0" marB="0"/>
                </a:tc>
              </a:tr>
            </a:tbl>
          </a:graphicData>
        </a:graphic>
      </p:graphicFrame>
    </p:spTree>
    <p:extLst>
      <p:ext uri="{BB962C8B-B14F-4D97-AF65-F5344CB8AC3E}">
        <p14:creationId xmlns:p14="http://schemas.microsoft.com/office/powerpoint/2010/main" val="79420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Triangulating the results</a:t>
            </a:r>
            <a:endParaRPr lang="en-GB" dirty="0"/>
          </a:p>
        </p:txBody>
      </p:sp>
      <p:sp>
        <p:nvSpPr>
          <p:cNvPr id="3" name="Content Placeholder 2"/>
          <p:cNvSpPr>
            <a:spLocks noGrp="1"/>
          </p:cNvSpPr>
          <p:nvPr>
            <p:ph idx="1"/>
          </p:nvPr>
        </p:nvSpPr>
        <p:spPr/>
        <p:txBody>
          <a:bodyPr/>
          <a:lstStyle/>
          <a:p>
            <a:r>
              <a:rPr lang="en-GB" dirty="0" smtClean="0"/>
              <a:t>To test the reliability of AGES, 18 counsellors rated 20 randomly selected statements made by Sophie against the scale.</a:t>
            </a:r>
          </a:p>
          <a:p>
            <a:endParaRPr lang="en-GB" dirty="0"/>
          </a:p>
          <a:p>
            <a:r>
              <a:rPr lang="en-GB" dirty="0" smtClean="0"/>
              <a:t>Reliability was excellent: </a:t>
            </a:r>
            <a:r>
              <a:rPr lang="en-GB" dirty="0" err="1" smtClean="0"/>
              <a:t>Cronbach’s</a:t>
            </a:r>
            <a:r>
              <a:rPr lang="en-GB" dirty="0" smtClean="0"/>
              <a:t> alpha 0.9.</a:t>
            </a: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28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415" y="0"/>
            <a:ext cx="5589169" cy="6858000"/>
          </a:xfrm>
          <a:prstGeom prst="rect">
            <a:avLst/>
          </a:prstGeom>
        </p:spPr>
      </p:pic>
      <p:sp>
        <p:nvSpPr>
          <p:cNvPr id="5" name="TextBox 4"/>
          <p:cNvSpPr txBox="1"/>
          <p:nvPr/>
        </p:nvSpPr>
        <p:spPr>
          <a:xfrm>
            <a:off x="1619672" y="188640"/>
            <a:ext cx="805815" cy="432048"/>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654427" y="548680"/>
            <a:ext cx="1368152" cy="369332"/>
          </a:xfrm>
          <a:prstGeom prst="rect">
            <a:avLst/>
          </a:prstGeom>
          <a:noFill/>
        </p:spPr>
        <p:txBody>
          <a:bodyPr wrap="square" rtlCol="0">
            <a:spAutoFit/>
          </a:bodyPr>
          <a:lstStyle/>
          <a:p>
            <a:r>
              <a:rPr lang="en-GB" dirty="0" smtClean="0"/>
              <a:t>AGES score</a:t>
            </a:r>
            <a:endParaRPr lang="en-GB" dirty="0"/>
          </a:p>
        </p:txBody>
      </p:sp>
    </p:spTree>
    <p:extLst>
      <p:ext uri="{BB962C8B-B14F-4D97-AF65-F5344CB8AC3E}">
        <p14:creationId xmlns:p14="http://schemas.microsoft.com/office/powerpoint/2010/main" val="3071736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Principal findings</a:t>
            </a:r>
            <a:endParaRPr lang="en-GB" dirty="0"/>
          </a:p>
        </p:txBody>
      </p:sp>
      <p:sp>
        <p:nvSpPr>
          <p:cNvPr id="3" name="Content Placeholder 2"/>
          <p:cNvSpPr>
            <a:spLocks noGrp="1"/>
          </p:cNvSpPr>
          <p:nvPr>
            <p:ph idx="1"/>
          </p:nvPr>
        </p:nvSpPr>
        <p:spPr>
          <a:xfrm>
            <a:off x="467544" y="1556792"/>
            <a:ext cx="8229600" cy="4525963"/>
          </a:xfrm>
        </p:spPr>
        <p:txBody>
          <a:bodyPr>
            <a:noAutofit/>
          </a:bodyPr>
          <a:lstStyle/>
          <a:p>
            <a:pPr marL="0" indent="0">
              <a:buNone/>
            </a:pPr>
            <a:r>
              <a:rPr lang="en-GB" sz="2400" dirty="0"/>
              <a:t>C</a:t>
            </a:r>
            <a:r>
              <a:rPr lang="en-GB" sz="2400" dirty="0" smtClean="0"/>
              <a:t>lients reach a problem solution once they </a:t>
            </a:r>
            <a:r>
              <a:rPr lang="en-GB" sz="2400" dirty="0"/>
              <a:t>can</a:t>
            </a:r>
            <a:r>
              <a:rPr lang="en-GB" sz="2400" dirty="0" smtClean="0"/>
              <a:t>:</a:t>
            </a:r>
            <a:endParaRPr lang="en-GB" sz="2400" dirty="0"/>
          </a:p>
          <a:p>
            <a:pPr marL="0" indent="0">
              <a:buNone/>
            </a:pPr>
            <a:r>
              <a:rPr lang="en-GB" sz="2400" dirty="0" err="1"/>
              <a:t>i</a:t>
            </a:r>
            <a:r>
              <a:rPr lang="en-GB" sz="2400" dirty="0"/>
              <a:t>) accept the reality of the death, </a:t>
            </a:r>
          </a:p>
          <a:p>
            <a:pPr marL="0" indent="0">
              <a:buNone/>
            </a:pPr>
            <a:r>
              <a:rPr lang="en-GB" sz="2400" dirty="0"/>
              <a:t>ii) make sense of the </a:t>
            </a:r>
            <a:r>
              <a:rPr lang="en-GB" sz="2400" dirty="0" smtClean="0"/>
              <a:t>death,</a:t>
            </a:r>
            <a:endParaRPr lang="en-GB" sz="2400" dirty="0"/>
          </a:p>
          <a:p>
            <a:pPr marL="0" indent="0">
              <a:buNone/>
            </a:pPr>
            <a:r>
              <a:rPr lang="en-GB" sz="2400" dirty="0"/>
              <a:t>iii) acquire and practice coping strategies. </a:t>
            </a:r>
            <a:r>
              <a:rPr lang="en-GB" sz="2400" dirty="0" smtClean="0"/>
              <a:t>(</a:t>
            </a:r>
            <a:r>
              <a:rPr lang="en-GB" sz="2400" dirty="0"/>
              <a:t>Distraction and avoidance can play an important part in this</a:t>
            </a:r>
            <a:r>
              <a:rPr lang="en-GB" sz="2400" dirty="0" smtClean="0"/>
              <a:t>),</a:t>
            </a:r>
          </a:p>
          <a:p>
            <a:pPr marL="0" indent="0">
              <a:buNone/>
            </a:pPr>
            <a:r>
              <a:rPr lang="en-GB" sz="2400" dirty="0" smtClean="0"/>
              <a:t>iv) accept that for a time, sadness will be ‘as good as it gets’,</a:t>
            </a:r>
          </a:p>
          <a:p>
            <a:pPr marL="0" indent="0">
              <a:buNone/>
            </a:pPr>
            <a:r>
              <a:rPr lang="en-GB" sz="2400" dirty="0" smtClean="0"/>
              <a:t>v) find meaning in a life without the deceased,</a:t>
            </a:r>
          </a:p>
          <a:p>
            <a:pPr marL="0" indent="0">
              <a:buNone/>
            </a:pPr>
            <a:r>
              <a:rPr lang="en-GB" sz="2400" dirty="0" smtClean="0"/>
              <a:t>vi) anticipate a positive future . This may include an individualised and creative continuing bond with the deceased: moving forward in a continuing </a:t>
            </a:r>
            <a:r>
              <a:rPr lang="en-GB" sz="2400" i="1" dirty="0" smtClean="0"/>
              <a:t>symbolic</a:t>
            </a:r>
            <a:r>
              <a:rPr lang="en-GB" sz="2400" dirty="0" smtClean="0"/>
              <a:t> relationship. </a:t>
            </a:r>
            <a:endParaRPr lang="en-GB" sz="2400"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5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a:t>
            </a:r>
            <a:endParaRPr lang="en-GB" dirty="0"/>
          </a:p>
        </p:txBody>
      </p:sp>
      <p:sp>
        <p:nvSpPr>
          <p:cNvPr id="3" name="Content Placeholder 2"/>
          <p:cNvSpPr>
            <a:spLocks noGrp="1"/>
          </p:cNvSpPr>
          <p:nvPr>
            <p:ph idx="1"/>
          </p:nvPr>
        </p:nvSpPr>
        <p:spPr>
          <a:xfrm>
            <a:off x="467544" y="1556792"/>
            <a:ext cx="8229600" cy="4525963"/>
          </a:xfrm>
        </p:spPr>
        <p:txBody>
          <a:bodyPr>
            <a:noAutofit/>
          </a:bodyPr>
          <a:lstStyle/>
          <a:p>
            <a:pPr marL="0" indent="0">
              <a:buNone/>
            </a:pPr>
            <a:r>
              <a:rPr lang="en-GB" sz="3600" dirty="0" smtClean="0"/>
              <a:t>Whilst five case studies are inadequate to draw firm conclusions, a theory-building methodology allows each new case study to add a small degree of confidence to previous findings.</a:t>
            </a:r>
            <a:endParaRPr lang="en-GB" sz="3600"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a:t>
            </a:r>
            <a:endParaRPr lang="en-GB" dirty="0"/>
          </a:p>
        </p:txBody>
      </p:sp>
      <p:sp>
        <p:nvSpPr>
          <p:cNvPr id="3" name="Content Placeholder 2"/>
          <p:cNvSpPr>
            <a:spLocks noGrp="1"/>
          </p:cNvSpPr>
          <p:nvPr>
            <p:ph idx="1"/>
          </p:nvPr>
        </p:nvSpPr>
        <p:spPr>
          <a:xfrm>
            <a:off x="467544" y="1556792"/>
            <a:ext cx="8229600" cy="4525963"/>
          </a:xfrm>
        </p:spPr>
        <p:txBody>
          <a:bodyPr>
            <a:noAutofit/>
          </a:bodyPr>
          <a:lstStyle/>
          <a:p>
            <a:pPr marL="0" indent="0">
              <a:buNone/>
            </a:pPr>
            <a:r>
              <a:rPr lang="en-GB" sz="3600" dirty="0" smtClean="0"/>
              <a:t>A reliable and valid Assimilation of Grief scale would provide clinical evidence of psychological change and could be developed into an outcome questionnaire.</a:t>
            </a:r>
          </a:p>
          <a:p>
            <a:pPr marL="0" indent="0">
              <a:buNone/>
            </a:pPr>
            <a:r>
              <a:rPr lang="en-GB" sz="3600" dirty="0" smtClean="0"/>
              <a:t>Bereavement work may be more effective if counsellors are trained to stimulate and foster assimilation of the client’s post bereavement world.</a:t>
            </a:r>
            <a:endParaRPr lang="en-GB" sz="3600"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29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normAutofit fontScale="90000"/>
          </a:bodyPr>
          <a:lstStyle/>
          <a:p>
            <a:r>
              <a:rPr lang="en-GB" dirty="0" smtClean="0"/>
              <a:t>Thank you for listening</a:t>
            </a:r>
            <a:br>
              <a:rPr lang="en-GB" dirty="0" smtClean="0"/>
            </a:br>
            <a:r>
              <a:rPr lang="en-GB" dirty="0"/>
              <a:t/>
            </a:r>
            <a:br>
              <a:rPr lang="en-GB" dirty="0"/>
            </a:br>
            <a:r>
              <a:rPr lang="en-GB" dirty="0" smtClean="0"/>
              <a:t>Questions?</a:t>
            </a:r>
            <a:endParaRPr lang="en-GB" dirty="0"/>
          </a:p>
        </p:txBody>
      </p:sp>
      <p:sp>
        <p:nvSpPr>
          <p:cNvPr id="3" name="Subtitle 2"/>
          <p:cNvSpPr>
            <a:spLocks noGrp="1"/>
          </p:cNvSpPr>
          <p:nvPr>
            <p:ph type="subTitle" idx="1"/>
          </p:nvPr>
        </p:nvSpPr>
        <p:spPr/>
        <p:txBody>
          <a:bodyPr/>
          <a:lstStyle/>
          <a:p>
            <a:r>
              <a:rPr lang="en-GB" dirty="0" smtClean="0">
                <a:hlinkClick r:id="rId2"/>
              </a:rPr>
              <a:t>john@moorsidecounselling.co.uk</a:t>
            </a:r>
            <a:endParaRPr lang="en-GB" dirty="0" smtClean="0"/>
          </a:p>
          <a:p>
            <a:r>
              <a:rPr lang="en-GB" dirty="0" smtClean="0">
                <a:hlinkClick r:id="rId3"/>
              </a:rPr>
              <a:t>john.wilson3@yorksj.ac.uk</a:t>
            </a:r>
            <a:endParaRPr lang="en-GB" dirty="0" smtClean="0"/>
          </a:p>
          <a:p>
            <a:endParaRPr lang="en-GB" dirty="0"/>
          </a:p>
        </p:txBody>
      </p:sp>
      <p:pic>
        <p:nvPicPr>
          <p:cNvPr id="5" name="Picture 4" descr="York St Joh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50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testable theory</a:t>
            </a:r>
            <a:endParaRPr lang="en-GB" dirty="0"/>
          </a:p>
        </p:txBody>
      </p:sp>
      <p:sp>
        <p:nvSpPr>
          <p:cNvPr id="3" name="Content Placeholder 2"/>
          <p:cNvSpPr>
            <a:spLocks noGrp="1"/>
          </p:cNvSpPr>
          <p:nvPr>
            <p:ph idx="1"/>
          </p:nvPr>
        </p:nvSpPr>
        <p:spPr/>
        <p:txBody>
          <a:bodyPr>
            <a:normAutofit lnSpcReduction="10000"/>
          </a:bodyPr>
          <a:lstStyle/>
          <a:p>
            <a:r>
              <a:rPr lang="en-GB" dirty="0" smtClean="0"/>
              <a:t>Bereavement disrupts physical and emotional equilibrium.</a:t>
            </a:r>
          </a:p>
          <a:p>
            <a:r>
              <a:rPr lang="en-GB" dirty="0" smtClean="0"/>
              <a:t>The greater the number of complicating factors, the greater the disruption.</a:t>
            </a:r>
          </a:p>
          <a:p>
            <a:r>
              <a:rPr lang="en-GB" dirty="0" smtClean="0"/>
              <a:t>Grief is the process by which a human restores disrupted equilibrium. She attempts this by making sense of the complications she faces.</a:t>
            </a:r>
          </a:p>
          <a:p>
            <a:r>
              <a:rPr lang="en-GB" dirty="0" smtClean="0"/>
              <a:t>The process is one of adaptation to change.</a:t>
            </a:r>
          </a:p>
          <a:p>
            <a:r>
              <a:rPr lang="en-GB" dirty="0" smtClean="0"/>
              <a:t>The process is observable </a:t>
            </a:r>
            <a:endParaRPr lang="en-GB" dirty="0"/>
          </a:p>
          <a:p>
            <a:endParaRPr lang="en-GB" dirty="0" smtClean="0"/>
          </a:p>
          <a:p>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7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Observing the process</a:t>
            </a:r>
            <a:endParaRPr lang="en-GB" dirty="0"/>
          </a:p>
        </p:txBody>
      </p:sp>
      <p:sp>
        <p:nvSpPr>
          <p:cNvPr id="3" name="Content Placeholder 2"/>
          <p:cNvSpPr>
            <a:spLocks noGrp="1"/>
          </p:cNvSpPr>
          <p:nvPr>
            <p:ph idx="1"/>
          </p:nvPr>
        </p:nvSpPr>
        <p:spPr/>
        <p:txBody>
          <a:bodyPr>
            <a:normAutofit/>
          </a:bodyPr>
          <a:lstStyle/>
          <a:p>
            <a:r>
              <a:rPr lang="en-GB" dirty="0" smtClean="0"/>
              <a:t>The process is observable. </a:t>
            </a:r>
          </a:p>
          <a:p>
            <a:r>
              <a:rPr lang="en-GB" dirty="0" smtClean="0"/>
              <a:t>Constructivist Psychotherapy: George Kelly (1963), Robert Neimeyer (2009</a:t>
            </a:r>
            <a:r>
              <a:rPr lang="en-GB" dirty="0" smtClean="0"/>
              <a:t>).</a:t>
            </a:r>
            <a:endParaRPr lang="en-GB" dirty="0" smtClean="0"/>
          </a:p>
          <a:p>
            <a:r>
              <a:rPr lang="en-GB" dirty="0" smtClean="0"/>
              <a:t>The assimilation and accommodation of schemas: (Piaget, 1952), (Janoff-Bulman, 1992), (Neimeyer, 2009), (Stiles 1999, 1990</a:t>
            </a:r>
            <a:r>
              <a:rPr lang="en-GB" dirty="0" smtClean="0"/>
              <a:t>).</a:t>
            </a:r>
            <a:endParaRPr lang="en-GB" dirty="0"/>
          </a:p>
          <a:p>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2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Articulating the theory</a:t>
            </a:r>
            <a:endParaRPr lang="en-GB" dirty="0"/>
          </a:p>
        </p:txBody>
      </p:sp>
      <p:sp>
        <p:nvSpPr>
          <p:cNvPr id="3" name="Content Placeholder 2"/>
          <p:cNvSpPr>
            <a:spLocks noGrp="1"/>
          </p:cNvSpPr>
          <p:nvPr>
            <p:ph idx="1"/>
          </p:nvPr>
        </p:nvSpPr>
        <p:spPr/>
        <p:txBody>
          <a:bodyPr>
            <a:normAutofit lnSpcReduction="10000"/>
          </a:bodyPr>
          <a:lstStyle/>
          <a:p>
            <a:r>
              <a:rPr lang="en-US" dirty="0"/>
              <a:t>E</a:t>
            </a:r>
            <a:r>
              <a:rPr lang="en-US" dirty="0" smtClean="0"/>
              <a:t>ach </a:t>
            </a:r>
            <a:r>
              <a:rPr lang="en-US" dirty="0"/>
              <a:t>human constructs a personal reality of the world that serves to ensure </a:t>
            </a:r>
            <a:r>
              <a:rPr lang="en-US" dirty="0" smtClean="0"/>
              <a:t>biological </a:t>
            </a:r>
            <a:r>
              <a:rPr lang="en-US" dirty="0"/>
              <a:t>survival. From early childhood </a:t>
            </a:r>
            <a:r>
              <a:rPr lang="en-US" dirty="0" smtClean="0"/>
              <a:t>the individual </a:t>
            </a:r>
            <a:r>
              <a:rPr lang="en-US" dirty="0"/>
              <a:t>constantly </a:t>
            </a:r>
            <a:r>
              <a:rPr lang="en-US" dirty="0" smtClean="0"/>
              <a:t>tells </a:t>
            </a:r>
            <a:r>
              <a:rPr lang="en-US" dirty="0"/>
              <a:t>and </a:t>
            </a:r>
            <a:r>
              <a:rPr lang="en-US" dirty="0" smtClean="0"/>
              <a:t>retells her </a:t>
            </a:r>
            <a:r>
              <a:rPr lang="en-US" dirty="0"/>
              <a:t>own story </a:t>
            </a:r>
            <a:r>
              <a:rPr lang="en-US" dirty="0" smtClean="0"/>
              <a:t>in </a:t>
            </a:r>
            <a:r>
              <a:rPr lang="en-US" dirty="0"/>
              <a:t>the construction of a self-narrative (Neimeyer et al., 2002). When we experience a loss or a traumatic event such as </a:t>
            </a:r>
            <a:r>
              <a:rPr lang="en-US" dirty="0" smtClean="0"/>
              <a:t>bereavement, </a:t>
            </a:r>
            <a:r>
              <a:rPr lang="en-US" dirty="0"/>
              <a:t>this narrative is disrupted and new understanding must be accommodated in a revised </a:t>
            </a:r>
            <a:r>
              <a:rPr lang="en-US" dirty="0" smtClean="0"/>
              <a:t>version (Attig, 2001, 2011).</a:t>
            </a: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6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Articulating the theory</a:t>
            </a:r>
            <a:endParaRPr lang="en-GB" dirty="0"/>
          </a:p>
        </p:txBody>
      </p:sp>
      <p:sp>
        <p:nvSpPr>
          <p:cNvPr id="3" name="Content Placeholder 2"/>
          <p:cNvSpPr>
            <a:spLocks noGrp="1"/>
          </p:cNvSpPr>
          <p:nvPr>
            <p:ph idx="1"/>
          </p:nvPr>
        </p:nvSpPr>
        <p:spPr/>
        <p:txBody>
          <a:bodyPr/>
          <a:lstStyle/>
          <a:p>
            <a:r>
              <a:rPr lang="en-US" dirty="0"/>
              <a:t>Grief</a:t>
            </a:r>
            <a:r>
              <a:rPr lang="en-GB" dirty="0"/>
              <a:t> counselling </a:t>
            </a:r>
            <a:r>
              <a:rPr lang="en-US" dirty="0"/>
              <a:t>can offer an empathic engagement with the client’s disequilibrium of lost attachment which purposefully facilitates the client’s relearning of this disrupted personal world. Changes to the self-narrative of grief will be articulated in </a:t>
            </a:r>
            <a:r>
              <a:rPr lang="en-US" dirty="0" smtClean="0"/>
              <a:t>the </a:t>
            </a:r>
            <a:r>
              <a:rPr lang="en-US" dirty="0"/>
              <a:t>therapeutic dyad, both in conversation with the</a:t>
            </a:r>
            <a:r>
              <a:rPr lang="en-GB" dirty="0"/>
              <a:t> counsellor</a:t>
            </a:r>
            <a:r>
              <a:rPr lang="en-US" dirty="0"/>
              <a:t> and conversation with the </a:t>
            </a:r>
            <a:r>
              <a:rPr lang="en-US" dirty="0" smtClean="0"/>
              <a:t>self.</a:t>
            </a: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42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search for a research tool</a:t>
            </a:r>
            <a:endParaRPr lang="en-GB" dirty="0"/>
          </a:p>
        </p:txBody>
      </p:sp>
      <p:sp>
        <p:nvSpPr>
          <p:cNvPr id="3" name="Content Placeholder 2"/>
          <p:cNvSpPr>
            <a:spLocks noGrp="1"/>
          </p:cNvSpPr>
          <p:nvPr>
            <p:ph idx="1"/>
          </p:nvPr>
        </p:nvSpPr>
        <p:spPr/>
        <p:txBody>
          <a:bodyPr/>
          <a:lstStyle/>
          <a:p>
            <a:pPr marL="0" indent="0">
              <a:buNone/>
            </a:pPr>
            <a:r>
              <a:rPr lang="en-GB" dirty="0" smtClean="0"/>
              <a:t>The Assimilation of Problematic Experiences Scale APES (Stiles 1999).</a:t>
            </a:r>
          </a:p>
          <a:p>
            <a:pPr marL="0" indent="0">
              <a:buNone/>
            </a:pPr>
            <a:r>
              <a:rPr lang="en-GB" dirty="0" smtClean="0"/>
              <a:t>It involves listening to clients.</a:t>
            </a:r>
          </a:p>
          <a:p>
            <a:pPr marL="0" indent="0">
              <a:buNone/>
            </a:pPr>
            <a:r>
              <a:rPr lang="en-GB" dirty="0" smtClean="0"/>
              <a:t>Therapeutic change is observed against a scale.</a:t>
            </a:r>
          </a:p>
          <a:p>
            <a:pPr marL="0" indent="0">
              <a:buNone/>
            </a:pPr>
            <a:r>
              <a:rPr lang="en-GB" dirty="0" smtClean="0"/>
              <a:t>The client is viewed as a “community of voices” (Stiles 1999, p.1).</a:t>
            </a: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Assimilation of Problematic Experiences Scale</a:t>
            </a:r>
          </a:p>
        </p:txBody>
      </p:sp>
      <p:sp>
        <p:nvSpPr>
          <p:cNvPr id="3" name="Content Placeholder 2"/>
          <p:cNvSpPr>
            <a:spLocks noGrp="1"/>
          </p:cNvSpPr>
          <p:nvPr>
            <p:ph idx="1"/>
          </p:nvPr>
        </p:nvSpPr>
        <p:spPr>
          <a:xfrm>
            <a:off x="395536" y="1523183"/>
            <a:ext cx="8229600" cy="4525963"/>
          </a:xfrm>
        </p:spPr>
        <p:txBody>
          <a:bodyPr/>
          <a:lstStyle/>
          <a:p>
            <a:pPr marL="0" indent="0">
              <a:buNone/>
            </a:pPr>
            <a:r>
              <a:rPr lang="en-GB" dirty="0" smtClean="0"/>
              <a:t>8 point descriptive sequence:</a:t>
            </a:r>
          </a:p>
          <a:p>
            <a:pPr marL="0" indent="0">
              <a:buNone/>
            </a:pP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
        <p:nvSpPr>
          <p:cNvPr id="6" name="Control 1"/>
          <p:cNvSpPr>
            <a:spLocks noChangeArrowheads="1" noChangeShapeType="1"/>
          </p:cNvSpPr>
          <p:nvPr/>
        </p:nvSpPr>
        <p:spPr bwMode="auto">
          <a:xfrm>
            <a:off x="737829" y="2276872"/>
            <a:ext cx="6723063" cy="61388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981952891"/>
              </p:ext>
            </p:extLst>
          </p:nvPr>
        </p:nvGraphicFramePr>
        <p:xfrm>
          <a:off x="1210182" y="2231072"/>
          <a:ext cx="6723635" cy="4274058"/>
        </p:xfrm>
        <a:graphic>
          <a:graphicData uri="http://schemas.openxmlformats.org/drawingml/2006/table">
            <a:tbl>
              <a:tblPr/>
              <a:tblGrid>
                <a:gridCol w="689373"/>
                <a:gridCol w="1268928"/>
                <a:gridCol w="4765334"/>
              </a:tblGrid>
              <a:tr h="713677">
                <a:tc>
                  <a:txBody>
                    <a:bodyPr/>
                    <a:lstStyle/>
                    <a:p>
                      <a:pPr marR="0" indent="457200" algn="ctr"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Warded </a:t>
                      </a:r>
                      <a:r>
                        <a:rPr lang="en-GB" sz="1600" kern="1400" dirty="0" smtClean="0">
                          <a:solidFill>
                            <a:srgbClr val="000000"/>
                          </a:solidFill>
                          <a:effectLst/>
                          <a:latin typeface="Arial" panose="020B0604020202020204" pitchFamily="34" charset="0"/>
                          <a:cs typeface="Arial" panose="020B0604020202020204" pitchFamily="34" charset="0"/>
                        </a:rPr>
                        <a:t>off/ </a:t>
                      </a:r>
                      <a:endParaRPr lang="en-GB" sz="1600" kern="1400" dirty="0">
                        <a:solidFill>
                          <a:srgbClr val="000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dissociated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457200" algn="l" rtl="0">
                        <a:lnSpc>
                          <a:spcPct val="119000"/>
                        </a:lnSpc>
                        <a:spcBef>
                          <a:spcPts val="0"/>
                        </a:spcBef>
                        <a:spcAft>
                          <a:spcPts val="0"/>
                        </a:spcAft>
                      </a:pPr>
                      <a:r>
                        <a:rPr lang="en-GB" sz="1600" kern="1400" dirty="0" smtClean="0">
                          <a:solidFill>
                            <a:srgbClr val="000000"/>
                          </a:solidFill>
                          <a:effectLst/>
                          <a:latin typeface="Arial" panose="020B0604020202020204" pitchFamily="34" charset="0"/>
                          <a:cs typeface="Arial" panose="020B0604020202020204" pitchFamily="34" charset="0"/>
                        </a:rPr>
                        <a:t>Client is unaware of the problem; the problematic voice is silent. Affect may be minimal, reflecting successful avoidance.</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924">
                <a:tc>
                  <a:txBody>
                    <a:bodyPr/>
                    <a:lstStyle/>
                    <a:p>
                      <a:pPr marR="0" indent="457200" algn="ctr" rtl="0">
                        <a:lnSpc>
                          <a:spcPct val="119000"/>
                        </a:lnSpc>
                        <a:spcBef>
                          <a:spcPts val="0"/>
                        </a:spcBef>
                        <a:spcAft>
                          <a:spcPts val="0"/>
                        </a:spcAft>
                      </a:pPr>
                      <a:r>
                        <a:rPr lang="en-GB" sz="1600" kern="1400">
                          <a:solidFill>
                            <a:srgbClr val="000000"/>
                          </a:solidFill>
                          <a:effectLst/>
                          <a:latin typeface="Arial" panose="020B060402020202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Unwanted thoughts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457200" algn="l" rtl="0">
                        <a:lnSpc>
                          <a:spcPct val="119000"/>
                        </a:lnSpc>
                        <a:spcBef>
                          <a:spcPts val="0"/>
                        </a:spcBef>
                        <a:spcAft>
                          <a:spcPts val="0"/>
                        </a:spcAft>
                      </a:pPr>
                      <a:r>
                        <a:rPr lang="en-GB" sz="1600" kern="1400" dirty="0" smtClean="0">
                          <a:solidFill>
                            <a:srgbClr val="000000"/>
                          </a:solidFill>
                          <a:effectLst/>
                          <a:latin typeface="Arial" panose="020B0604020202020204" pitchFamily="34" charset="0"/>
                          <a:cs typeface="Arial" panose="020B0604020202020204" pitchFamily="34" charset="0"/>
                        </a:rPr>
                        <a:t>Client prefers not to think about the experience. Problematic voices emerge in response to therapeutic interventions or external circumstances and are suppressed or avoided. Affect involves unfocused negative feelings: their connection with the content may be unclear.</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924">
                <a:tc>
                  <a:txBody>
                    <a:bodyPr/>
                    <a:lstStyle/>
                    <a:p>
                      <a:pPr marR="0" indent="457200" algn="ctr" rtl="0">
                        <a:lnSpc>
                          <a:spcPct val="119000"/>
                        </a:lnSpc>
                        <a:spcBef>
                          <a:spcPts val="0"/>
                        </a:spcBef>
                        <a:spcAft>
                          <a:spcPts val="0"/>
                        </a:spcAft>
                      </a:pPr>
                      <a:r>
                        <a:rPr lang="en-GB" sz="1600" kern="1400">
                          <a:solidFill>
                            <a:srgbClr val="000000"/>
                          </a:solidFill>
                          <a:effectLst/>
                          <a:latin typeface="Arial" panose="020B060402020202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Vague </a:t>
                      </a:r>
                      <a:r>
                        <a:rPr lang="en-GB" sz="1600" kern="1400" dirty="0" smtClean="0">
                          <a:solidFill>
                            <a:srgbClr val="000000"/>
                          </a:solidFill>
                          <a:effectLst/>
                          <a:latin typeface="Arial" panose="020B0604020202020204" pitchFamily="34" charset="0"/>
                          <a:cs typeface="Arial" panose="020B0604020202020204" pitchFamily="34" charset="0"/>
                        </a:rPr>
                        <a:t>awareness/</a:t>
                      </a:r>
                    </a:p>
                    <a:p>
                      <a:pPr marR="0" indent="0" algn="l" rtl="0">
                        <a:lnSpc>
                          <a:spcPct val="119000"/>
                        </a:lnSpc>
                        <a:spcBef>
                          <a:spcPts val="0"/>
                        </a:spcBef>
                        <a:spcAft>
                          <a:spcPts val="0"/>
                        </a:spcAft>
                      </a:pPr>
                      <a:r>
                        <a:rPr lang="en-GB" sz="1600" kern="1400" dirty="0" smtClean="0">
                          <a:solidFill>
                            <a:srgbClr val="000000"/>
                          </a:solidFill>
                          <a:effectLst/>
                          <a:latin typeface="Arial" panose="020B0604020202020204" pitchFamily="34" charset="0"/>
                          <a:cs typeface="Arial" panose="020B0604020202020204" pitchFamily="34" charset="0"/>
                        </a:rPr>
                        <a:t>emergence</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45720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Client </a:t>
                      </a:r>
                      <a:r>
                        <a:rPr lang="en-GB" sz="1600" kern="1400" dirty="0" smtClean="0">
                          <a:solidFill>
                            <a:srgbClr val="000000"/>
                          </a:solidFill>
                          <a:effectLst/>
                          <a:latin typeface="Arial" panose="020B0604020202020204" pitchFamily="34" charset="0"/>
                          <a:cs typeface="Arial" panose="020B0604020202020204" pitchFamily="34" charset="0"/>
                        </a:rPr>
                        <a:t>is aware of a problematic experience but cannot formulate the problem clearly. Problematic voice emerges into sustained awareness. Affect includes acute psychological pain or panic associated with the problematic material.</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rol 2"/>
          <p:cNvSpPr>
            <a:spLocks noChangeArrowheads="1" noChangeShapeType="1"/>
          </p:cNvSpPr>
          <p:nvPr/>
        </p:nvSpPr>
        <p:spPr bwMode="auto">
          <a:xfrm>
            <a:off x="1668463" y="2705100"/>
            <a:ext cx="6723062" cy="24907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339136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Assimilation of Problematic Experiences Scale</a:t>
            </a:r>
          </a:p>
        </p:txBody>
      </p:sp>
      <p:sp>
        <p:nvSpPr>
          <p:cNvPr id="3" name="Content Placeholder 2"/>
          <p:cNvSpPr>
            <a:spLocks noGrp="1"/>
          </p:cNvSpPr>
          <p:nvPr>
            <p:ph idx="1"/>
          </p:nvPr>
        </p:nvSpPr>
        <p:spPr>
          <a:xfrm>
            <a:off x="395536" y="1523183"/>
            <a:ext cx="8229600" cy="4525963"/>
          </a:xfrm>
        </p:spPr>
        <p:txBody>
          <a:bodyPr/>
          <a:lstStyle/>
          <a:p>
            <a:pPr marL="0" indent="0">
              <a:buNone/>
            </a:pPr>
            <a:r>
              <a:rPr lang="en-GB" dirty="0" smtClean="0"/>
              <a:t>8 point descriptive sequence:</a:t>
            </a:r>
          </a:p>
          <a:p>
            <a:pPr marL="0" indent="0">
              <a:buNone/>
            </a:pPr>
            <a:endParaRPr lang="en-GB" dirty="0" smtClean="0"/>
          </a:p>
          <a:p>
            <a:pPr marL="0" indent="0">
              <a:buNone/>
            </a:pPr>
            <a:endParaRPr lang="en-GB" dirty="0"/>
          </a:p>
        </p:txBody>
      </p:sp>
      <p:pic>
        <p:nvPicPr>
          <p:cNvPr id="4" name="Picture 3" descr="York St Joh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77492"/>
            <a:ext cx="1475656" cy="780508"/>
          </a:xfrm>
          <a:prstGeom prst="rect">
            <a:avLst/>
          </a:prstGeom>
          <a:noFill/>
          <a:extLst>
            <a:ext uri="{909E8E84-426E-40DD-AFC4-6F175D3DCCD1}">
              <a14:hiddenFill xmlns:a14="http://schemas.microsoft.com/office/drawing/2010/main">
                <a:solidFill>
                  <a:srgbClr val="FFFFFF"/>
                </a:solidFill>
              </a14:hiddenFill>
            </a:ext>
          </a:extLst>
        </p:spPr>
      </p:pic>
      <p:sp>
        <p:nvSpPr>
          <p:cNvPr id="6" name="Control 1"/>
          <p:cNvSpPr>
            <a:spLocks noChangeArrowheads="1" noChangeShapeType="1"/>
          </p:cNvSpPr>
          <p:nvPr/>
        </p:nvSpPr>
        <p:spPr bwMode="auto">
          <a:xfrm>
            <a:off x="737829" y="2276872"/>
            <a:ext cx="6723063" cy="61388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8" name="Control 2"/>
          <p:cNvSpPr>
            <a:spLocks noChangeArrowheads="1" noChangeShapeType="1"/>
          </p:cNvSpPr>
          <p:nvPr/>
        </p:nvSpPr>
        <p:spPr bwMode="auto">
          <a:xfrm>
            <a:off x="1668463" y="2705100"/>
            <a:ext cx="6723062" cy="24907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018072657"/>
              </p:ext>
            </p:extLst>
          </p:nvPr>
        </p:nvGraphicFramePr>
        <p:xfrm>
          <a:off x="1210182" y="2557494"/>
          <a:ext cx="6723635" cy="3772535"/>
        </p:xfrm>
        <a:graphic>
          <a:graphicData uri="http://schemas.openxmlformats.org/drawingml/2006/table">
            <a:tbl>
              <a:tblPr/>
              <a:tblGrid>
                <a:gridCol w="689373"/>
                <a:gridCol w="1268928"/>
                <a:gridCol w="4765334"/>
              </a:tblGrid>
              <a:tr h="713677">
                <a:tc>
                  <a:txBody>
                    <a:bodyPr/>
                    <a:lstStyle/>
                    <a:p>
                      <a:pPr marR="0" indent="457200" algn="ctr"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Problem </a:t>
                      </a:r>
                    </a:p>
                    <a:p>
                      <a:pPr marR="0" indent="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statement/</a:t>
                      </a:r>
                    </a:p>
                    <a:p>
                      <a:pPr marR="0" indent="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clarification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457200" algn="l" rtl="0">
                        <a:lnSpc>
                          <a:spcPct val="119000"/>
                        </a:lnSpc>
                        <a:spcBef>
                          <a:spcPts val="0"/>
                        </a:spcBef>
                        <a:spcAft>
                          <a:spcPts val="0"/>
                        </a:spcAft>
                      </a:pPr>
                      <a:r>
                        <a:rPr lang="en-GB" sz="1600" kern="1400" dirty="0" smtClean="0">
                          <a:solidFill>
                            <a:srgbClr val="000000"/>
                          </a:solidFill>
                          <a:effectLst/>
                          <a:latin typeface="Arial" panose="020B0604020202020204" pitchFamily="34" charset="0"/>
                          <a:cs typeface="Arial" panose="020B0604020202020204" pitchFamily="34" charset="0"/>
                        </a:rPr>
                        <a:t>Content includes a clear statement</a:t>
                      </a:r>
                      <a:r>
                        <a:rPr lang="en-GB" sz="1600" kern="1400" baseline="0" dirty="0" smtClean="0">
                          <a:solidFill>
                            <a:srgbClr val="000000"/>
                          </a:solidFill>
                          <a:effectLst/>
                          <a:latin typeface="Arial" panose="020B0604020202020204" pitchFamily="34" charset="0"/>
                          <a:cs typeface="Arial" panose="020B0604020202020204" pitchFamily="34" charset="0"/>
                        </a:rPr>
                        <a:t> of a problem – something that can be worked on, </a:t>
                      </a:r>
                      <a:r>
                        <a:rPr lang="en-GB" sz="1600" kern="1400" dirty="0" smtClean="0">
                          <a:solidFill>
                            <a:srgbClr val="000000"/>
                          </a:solidFill>
                          <a:effectLst/>
                          <a:latin typeface="Arial" panose="020B0604020202020204" pitchFamily="34" charset="0"/>
                          <a:cs typeface="Arial" panose="020B0604020202020204" pitchFamily="34" charset="0"/>
                        </a:rPr>
                        <a:t>Opposing voices are differentiated and can talk to each other.</a:t>
                      </a:r>
                      <a:r>
                        <a:rPr lang="en-GB" sz="1600" kern="1400" baseline="0" dirty="0" smtClean="0">
                          <a:solidFill>
                            <a:srgbClr val="000000"/>
                          </a:solidFill>
                          <a:effectLst/>
                          <a:latin typeface="Arial" panose="020B0604020202020204" pitchFamily="34" charset="0"/>
                          <a:cs typeface="Arial" panose="020B0604020202020204" pitchFamily="34" charset="0"/>
                        </a:rPr>
                        <a:t> Affect is manageable, not panicky.</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677">
                <a:tc>
                  <a:txBody>
                    <a:bodyPr/>
                    <a:lstStyle/>
                    <a:p>
                      <a:pPr marR="0" indent="457200" algn="ctr" rtl="0">
                        <a:lnSpc>
                          <a:spcPct val="119000"/>
                        </a:lnSpc>
                        <a:spcBef>
                          <a:spcPts val="0"/>
                        </a:spcBef>
                        <a:spcAft>
                          <a:spcPts val="0"/>
                        </a:spcAft>
                      </a:pPr>
                      <a:r>
                        <a:rPr lang="en-GB" sz="1600" kern="1400">
                          <a:solidFill>
                            <a:srgbClr val="000000"/>
                          </a:solidFill>
                          <a:effectLst/>
                          <a:latin typeface="Arial" panose="020B060402020202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kern="1400">
                          <a:solidFill>
                            <a:srgbClr val="000000"/>
                          </a:solidFill>
                          <a:effectLst/>
                          <a:latin typeface="Arial" panose="020B0604020202020204" pitchFamily="34" charset="0"/>
                          <a:cs typeface="Arial" panose="020B0604020202020204" pitchFamily="34" charset="0"/>
                        </a:rPr>
                        <a:t>Understanding/insight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457200" algn="l" rtl="0">
                        <a:lnSpc>
                          <a:spcPct val="119000"/>
                        </a:lnSpc>
                        <a:spcBef>
                          <a:spcPts val="0"/>
                        </a:spcBef>
                        <a:spcAft>
                          <a:spcPts val="0"/>
                        </a:spcAft>
                      </a:pPr>
                      <a:r>
                        <a:rPr lang="en-GB" sz="1600" kern="1400" dirty="0">
                          <a:solidFill>
                            <a:srgbClr val="000000"/>
                          </a:solidFill>
                          <a:effectLst/>
                          <a:latin typeface="Arial" panose="020B0604020202020204" pitchFamily="34" charset="0"/>
                          <a:cs typeface="Arial" panose="020B0604020202020204" pitchFamily="34" charset="0"/>
                        </a:rPr>
                        <a:t>The </a:t>
                      </a:r>
                      <a:r>
                        <a:rPr lang="en-GB" sz="1600" kern="1400" dirty="0" smtClean="0">
                          <a:solidFill>
                            <a:srgbClr val="000000"/>
                          </a:solidFill>
                          <a:effectLst/>
                          <a:latin typeface="Arial" panose="020B0604020202020204" pitchFamily="34" charset="0"/>
                          <a:cs typeface="Arial" panose="020B0604020202020204" pitchFamily="34" charset="0"/>
                        </a:rPr>
                        <a:t>problematic</a:t>
                      </a:r>
                      <a:r>
                        <a:rPr lang="en-GB" sz="1600" kern="1400" baseline="0" dirty="0" smtClean="0">
                          <a:solidFill>
                            <a:srgbClr val="000000"/>
                          </a:solidFill>
                          <a:effectLst/>
                          <a:latin typeface="Arial" panose="020B0604020202020204" pitchFamily="34" charset="0"/>
                          <a:cs typeface="Arial" panose="020B0604020202020204" pitchFamily="34" charset="0"/>
                        </a:rPr>
                        <a:t> experience is formulated and understood in some way. Voices reach an understanding with each other (a </a:t>
                      </a:r>
                      <a:r>
                        <a:rPr lang="en-GB" sz="1600" kern="1400" dirty="0" smtClean="0">
                          <a:solidFill>
                            <a:srgbClr val="000000"/>
                          </a:solidFill>
                          <a:effectLst/>
                          <a:latin typeface="Arial" panose="020B0604020202020204" pitchFamily="34" charset="0"/>
                          <a:cs typeface="Arial" panose="020B0604020202020204" pitchFamily="34" charset="0"/>
                        </a:rPr>
                        <a:t>meaning bridge) . Affect may be mixed, with some unpleasant recognition but also some pleasant surprise.</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677">
                <a:tc>
                  <a:txBody>
                    <a:bodyPr/>
                    <a:lstStyle/>
                    <a:p>
                      <a:pPr marR="0" indent="457200" algn="ctr" rtl="0">
                        <a:lnSpc>
                          <a:spcPct val="119000"/>
                        </a:lnSpc>
                        <a:spcBef>
                          <a:spcPts val="0"/>
                        </a:spcBef>
                        <a:spcAft>
                          <a:spcPts val="0"/>
                        </a:spcAft>
                      </a:pPr>
                      <a:r>
                        <a:rPr lang="en-GB" sz="1600" kern="1400">
                          <a:solidFill>
                            <a:srgbClr val="000000"/>
                          </a:solidFill>
                          <a:effectLst/>
                          <a:latin typeface="Arial" panose="020B060402020202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kern="1400">
                          <a:solidFill>
                            <a:srgbClr val="000000"/>
                          </a:solidFill>
                          <a:effectLst/>
                          <a:latin typeface="Arial" panose="020B0604020202020204" pitchFamily="34" charset="0"/>
                          <a:cs typeface="Arial" panose="020B0604020202020204" pitchFamily="34" charset="0"/>
                        </a:rPr>
                        <a:t>Application/</a:t>
                      </a:r>
                    </a:p>
                    <a:p>
                      <a:pPr marR="0" indent="0" algn="l" rtl="0">
                        <a:lnSpc>
                          <a:spcPct val="119000"/>
                        </a:lnSpc>
                        <a:spcBef>
                          <a:spcPts val="0"/>
                        </a:spcBef>
                        <a:spcAft>
                          <a:spcPts val="0"/>
                        </a:spcAft>
                      </a:pPr>
                      <a:r>
                        <a:rPr lang="en-GB" sz="1600" kern="1400">
                          <a:solidFill>
                            <a:srgbClr val="000000"/>
                          </a:solidFill>
                          <a:effectLst/>
                          <a:latin typeface="Arial" panose="020B0604020202020204" pitchFamily="34" charset="0"/>
                          <a:cs typeface="Arial" panose="020B0604020202020204" pitchFamily="34" charset="0"/>
                        </a:rPr>
                        <a:t>working through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457200" algn="l" rtl="0">
                        <a:lnSpc>
                          <a:spcPct val="119000"/>
                        </a:lnSpc>
                        <a:spcBef>
                          <a:spcPts val="0"/>
                        </a:spcBef>
                        <a:spcAft>
                          <a:spcPts val="0"/>
                        </a:spcAft>
                      </a:pPr>
                      <a:r>
                        <a:rPr lang="en-GB" sz="1600" kern="1400" dirty="0" smtClean="0">
                          <a:solidFill>
                            <a:srgbClr val="000000"/>
                          </a:solidFill>
                          <a:effectLst/>
                          <a:latin typeface="Arial" panose="020B0604020202020204" pitchFamily="34" charset="0"/>
                          <a:cs typeface="Arial" panose="020B0604020202020204" pitchFamily="34" charset="0"/>
                        </a:rPr>
                        <a:t>The understanding is used to work on a problem. Voices work together to address problems of living. Affective tone is positive, optimistic.</a:t>
                      </a:r>
                      <a:endParaRPr lang="en-GB" sz="1600" kern="14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ontrol 1"/>
          <p:cNvSpPr>
            <a:spLocks noChangeArrowheads="1" noChangeShapeType="1"/>
          </p:cNvSpPr>
          <p:nvPr/>
        </p:nvSpPr>
        <p:spPr bwMode="auto">
          <a:xfrm>
            <a:off x="1668463" y="3032125"/>
            <a:ext cx="6723062" cy="214153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664752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1612</Words>
  <Application>Microsoft Office PowerPoint</Application>
  <PresentationFormat>On-screen Show (4:3)</PresentationFormat>
  <Paragraphs>160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BACP Research Conference 2016  Meaning-making in bereavement counselling: clients’ assimilation of grief experiences </vt:lpstr>
      <vt:lpstr>Our testable theory</vt:lpstr>
      <vt:lpstr>Our testable theory</vt:lpstr>
      <vt:lpstr>Observing the process</vt:lpstr>
      <vt:lpstr>Articulating the theory</vt:lpstr>
      <vt:lpstr>Articulating the theory</vt:lpstr>
      <vt:lpstr>The search for a research tool</vt:lpstr>
      <vt:lpstr>The Assimilation of Problematic Experiences Scale</vt:lpstr>
      <vt:lpstr>The Assimilation of Problematic Experiences Scale</vt:lpstr>
      <vt:lpstr>The Assimilation of Problematic Experiences Scale</vt:lpstr>
      <vt:lpstr>APES for grief</vt:lpstr>
      <vt:lpstr>PowerPoint Presentation</vt:lpstr>
      <vt:lpstr>Methodology</vt:lpstr>
      <vt:lpstr>Transcribing the recordings</vt:lpstr>
      <vt:lpstr>Assimilation analysis</vt:lpstr>
      <vt:lpstr>Triangulating the results</vt:lpstr>
      <vt:lpstr>PowerPoint Presentation</vt:lpstr>
      <vt:lpstr>Confidence in the results</vt:lpstr>
      <vt:lpstr>PowerPoint Presentation</vt:lpstr>
      <vt:lpstr>PowerPoint Presentation</vt:lpstr>
      <vt:lpstr>Triangulating the results</vt:lpstr>
      <vt:lpstr>PowerPoint Presentation</vt:lpstr>
      <vt:lpstr>Principal findings</vt:lpstr>
      <vt:lpstr>Limitations</vt:lpstr>
      <vt:lpstr>Implications</vt:lpstr>
      <vt:lpstr>Thank you for listening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BACP Research Conference 2016</dc:title>
  <dc:creator>John Wilson</dc:creator>
  <cp:lastModifiedBy>John</cp:lastModifiedBy>
  <cp:revision>58</cp:revision>
  <dcterms:created xsi:type="dcterms:W3CDTF">2016-05-06T10:00:00Z</dcterms:created>
  <dcterms:modified xsi:type="dcterms:W3CDTF">2016-05-09T15:36:56Z</dcterms:modified>
</cp:coreProperties>
</file>