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sldIdLst>
    <p:sldId id="256" r:id="rId2"/>
    <p:sldId id="270" r:id="rId3"/>
    <p:sldId id="257" r:id="rId4"/>
    <p:sldId id="258" r:id="rId5"/>
    <p:sldId id="259" r:id="rId6"/>
    <p:sldId id="273" r:id="rId7"/>
    <p:sldId id="274" r:id="rId8"/>
    <p:sldId id="260" r:id="rId9"/>
    <p:sldId id="271" r:id="rId10"/>
    <p:sldId id="261" r:id="rId11"/>
    <p:sldId id="262" r:id="rId12"/>
    <p:sldId id="272" r:id="rId13"/>
    <p:sldId id="263" r:id="rId14"/>
    <p:sldId id="265" r:id="rId15"/>
    <p:sldId id="269" r:id="rId16"/>
    <p:sldId id="268" r:id="rId17"/>
  </p:sldIdLst>
  <p:sldSz cx="12192000" cy="6858000"/>
  <p:notesSz cx="6858000" cy="12192000"/>
  <p:embeddedFontLst>
    <p:embeddedFont>
      <p:font typeface="Calibri" panose="020F0502020204030204" pitchFamily="34" charset="0"/>
      <p:regular r:id="rId19"/>
      <p:bold r:id="rId20"/>
      <p:italic r:id="rId21"/>
      <p:boldItalic r:id="rId22"/>
    </p:embeddedFont>
    <p:embeddedFont>
      <p:font typeface="Fraunces ExtraBold" panose="020B0604020202020204" charset="0"/>
      <p:regular r:id="rId23"/>
    </p:embeddedFont>
    <p:embeddedFont>
      <p:font typeface="Nobile" panose="020B0604020202020204" charset="0"/>
      <p:regular r:id="rId2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AFC8CC-E2B3-76C9-BF7F-9DD206DC933E}" name="Malgorzata Plotka" initials="MP" userId="6a65976ba365756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84"/>
    <p:restoredTop sz="94643"/>
  </p:normalViewPr>
  <p:slideViewPr>
    <p:cSldViewPr snapToGrid="0">
      <p:cViewPr varScale="1">
        <p:scale>
          <a:sx n="108" d="100"/>
          <a:sy n="108" d="100"/>
        </p:scale>
        <p:origin x="4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5970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0–3 minutes.
Welcome participants and frame the session as an introduction to defensible research use — not a certification course. Ask participants to keep their bricks untouched until the skills-build instruction on slide 6.
Trademark note: LEGO® and LEGO® SERIOUS PLAY® are trademarks of the LEGO Group. This independent CPD resource is not endorsed by the LEGO Group.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4 minutes (3–7).
Invite two or three quick responses to the framing question. Emphasise that construction can slow thinking, make relationships visible and provide a shared object for dialogue. Do not claim LEGO is universally suitable — appropriateness depends on question, participants, access and ethics.
[Sources]
- Gauntlett, D. (2007) Creative Explorations. London: Routledge.
- Papert, S. &amp; Harel, I. (1991) 'Situating constructionism', in Constructionism. Norwood, NJ: Ablex, pp. 1–11.
- Lakoff, G. &amp; Johnson, M. (2003) Metaphors We Live By. 2nd edn. Chicago: University of Chicago Press.
- McCusker, S. (2020) IJRME, 43(2), pp. 146–162.</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2 minutes (7–9).
This sequence is the spine of the session — everything that follows maps onto one of these six stages. Stress that the researcher's interpretation is the LAST stage, not the second. A common failure is jumping from the model straight to interpretation, skipping the participant's own account.
[Sources]
- Kristiansen, P. &amp; Rasmussen, R. (2014) Building a Better Business Using the LEGO® Serious Play® Method.
- Henderson, H., Shipway, R. &amp; Jones, I. (2025) Qualitative Inquiry.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4 minutes (9–13).
Distinguish data generation from researcher development. A model used to clarify the research team's thinking is useful, but it is not participant data unless it was designed and consented as such. Peabody &amp; Noyes is the reference to reach for if someone asks about LSP used purely for reflection or teaching.
[Sources]
- Hickman Dunne, J. &amp; Pimlott-Wilson, H. (2021) in Creative Methods for Human Geographers. London: SAGE.
- Kriszan, A. &amp; Nienaber, B. (2024) Societies, 14(2), Article 15.
- Warburton, T., Brown, J. &amp; Sandars, J. (2022) Nurse Education Today, 118, Article 105528.
- Wengel, Y. (2020) IJCHM, 32(4), pp. 1605–1623.
- Peabody, M.A. &amp; Noyes, S. (2017) Reflective Practice, 18(2), pp. 232–243.
- Chew, R.S.Y. et al. (2025) IJLTER.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Applications, part one.</a:t>
            </a:r>
          </a:p>
          <a:p>
            <a:endParaRPr/>
          </a:p>
          <a:p>
            <a:r>
              <a:t>These two slides sit inside section 03 and answer the obvious question after 'three defensible uses': who is actually doing this?</a:t>
            </a:r>
          </a:p>
          <a:p>
            <a:endParaRPr/>
          </a:p>
          <a:p>
            <a:r>
              <a:t>The photographs are placeholders — right-click, Change Picture, and swap in images relevant to the field or to your own institution.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Applications, part two.</a:t>
            </a:r>
          </a:p>
          <a:p>
            <a:endParaRPr/>
          </a:p>
          <a:p>
            <a:r>
              <a:t>Nursing is the best-evidenced of the four (Warburton, Brown and Sandars, 2022, is a scoping review). Tourism and geography is where the sharpest methodological critique comes from (Wengel, McIntosh and Cockburn-Wootten, 2021).</a:t>
            </a:r>
          </a:p>
          <a:p>
            <a:endParaRPr/>
          </a:p>
          <a:p>
            <a:r>
              <a:t>The photographs are placeholders — right-click, Change Picture, to swap them.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4 minutes (13–17).
Walk through the five stages. Stress equal participation. Clarifying questions should invite elaboration — 'What does this element represent?' — rather than impose interpretation. Model a bad clarifying question ('So the red brick means anger?') and ask the room what is wrong with it.
[Sources]
- Kristiansen, P. &amp; Rasmussen, R. (2014) Building a Better Business Using the LEGO® Serious Play® Method.
- Henderson, H., Shipway, R. &amp; Jones, I. (2025) Qualitative Inquiry.
- McCusker, S. (2020) IJRME, 43(2), pp. 146–162.</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GB" dirty="0"/>
          </a:p>
        </p:txBody>
      </p:sp>
    </p:spTree>
    <p:extLst>
      <p:ext uri="{BB962C8B-B14F-4D97-AF65-F5344CB8AC3E}">
        <p14:creationId xmlns:p14="http://schemas.microsoft.com/office/powerpoint/2010/main" val="3912858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6 minutes (17–23).
Give exactly three minutes to build and three to share. If bricks are scarce, use pairs but ask each person to add one element and explain it. Debrief briefly: what changed when you had an object to think with? Keep the debrief to 60 seconds — the substantive discussion belongs on slide 7.
[Sources]
- Gauntlett, D. (2007) Creative Explorations. London: Routledge.
- Kristiansen, P. &amp; Rasmussen, R. (2014) Building a Better Business Using the LEGO® Serious Play® Method.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13 minutes (23–36).
Keep time tightly: 4 build, 4 share, 3 clarify, 2–3 reflect or modify. Participants build individually and share in groups of three. During clarification, prohibit evaluative feedback and researcher-led interpretation. During reflection, ask whether modifying the model changed the participant's account — that is the methodological point of this exercise.
[Sources]
- Rose, S. &amp; Furness, P.J. (2024) Qualitative Research in Psychology, 21(4), pp. 578–609.
- McCusker, S. (2020) IJRME, 43(2), pp. 146–162.
- Medupin, C., Regalado, C. &amp; Burrows, M. (2025) Education Sciences, 15(6), Article 663.</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5 minutes (36–41).
Explain that the participant's narrated meaning is normally the primary interpretive source. Photographs preserve configuration but may identify participants or reveal sensitive information. Make capture decisions explicit in the protocol and consent process. Ask the room: in your own study, which of these five would you actually analyse — and which would you only use as a prompt?
[Sources]
- Hickman Dunne, J. &amp; Pimlott-Wilson, H. (2021) in Creative Methods for Human Geographers. London: SAGE.
- Prosser, J. &amp; Loxley, A. (2008) Introducing Visual Methods. NCRM/010.
- Ganiyu, I.O. et al. (2025) Humanities and Social Sciences Communications, 12, Article 223.</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5 minutes (47–52).
This slide is the credibility test with a research-literate audience — do not rush it. Ask participants which limitation is most consequential in their setting and what mitigation would be proportionate. Wengel, McIntosh &amp; Cockburn-Wootten (2021) is the strongest single critique: facilitator dependency, novelty effect and the researcher's interpretive footprint. Emphasise that an alternative method should be chosen when the research question, participant needs or context make construction unsuitable.
[Sources]
- Wengel, Y., McIntosh, A. &amp; Cockburn-Wootten, C. (2021) Tourism Geographies, 23(1–2), pp. 162–184.
- Chew, R.S.Y. et al. (2025) IJLTER.
- Wayland, S. &amp; Watharow, A. (2025) IJQM, 24.
- Hickman Dunne, J. &amp; Pimlott-Wilson, H. (2021) in Creative Methods for Human Geographers.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Appendix slide — delete before presenting if you are circulating the separate reference document instead. 22 references: 8 from the original deck (with authorship corrected) plus 14 added.</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6035040" cy="6858000"/>
          </a:xfrm>
          <a:prstGeom prst="rect">
            <a:avLst/>
          </a:prstGeom>
          <a:solidFill>
            <a:srgbClr val="1C2E52"/>
          </a:solidFill>
          <a:ln/>
        </p:spPr>
        <p:txBody>
          <a:bodyPr/>
          <a:lstStyle/>
          <a:p>
            <a:endParaRPr lang="en-GB"/>
          </a:p>
        </p:txBody>
      </p:sp>
      <p:sp>
        <p:nvSpPr>
          <p:cNvPr id="17" name="Text 15"/>
          <p:cNvSpPr/>
          <p:nvPr/>
        </p:nvSpPr>
        <p:spPr>
          <a:xfrm>
            <a:off x="658368" y="5486399"/>
            <a:ext cx="3840480" cy="365759"/>
          </a:xfrm>
          <a:prstGeom prst="rect">
            <a:avLst/>
          </a:prstGeom>
          <a:noFill/>
          <a:ln/>
        </p:spPr>
        <p:txBody>
          <a:bodyPr wrap="square" lIns="0" tIns="0" rIns="0" bIns="0" rtlCol="0" anchor="ctr"/>
          <a:lstStyle/>
          <a:p>
            <a:pPr marL="0" indent="0">
              <a:buNone/>
            </a:pPr>
            <a:r>
              <a:rPr lang="en-US" sz="900" b="1" kern="0" spc="160" dirty="0">
                <a:solidFill>
                  <a:srgbClr val="8FA2C4"/>
                </a:solidFill>
                <a:latin typeface="Nobile" pitchFamily="34" charset="0"/>
                <a:ea typeface="Nobile" pitchFamily="34" charset="-122"/>
                <a:cs typeface="Nobile" pitchFamily="34" charset="-120"/>
              </a:rPr>
              <a:t>MAKE   •   SHARE   •   INTERPRET</a:t>
            </a:r>
            <a:endParaRPr lang="en-US" sz="900" dirty="0"/>
          </a:p>
        </p:txBody>
      </p:sp>
      <p:sp>
        <p:nvSpPr>
          <p:cNvPr id="20" name="Text 18"/>
          <p:cNvSpPr/>
          <p:nvPr/>
        </p:nvSpPr>
        <p:spPr>
          <a:xfrm>
            <a:off x="658368" y="1965960"/>
            <a:ext cx="4846320" cy="1463040"/>
          </a:xfrm>
          <a:prstGeom prst="rect">
            <a:avLst/>
          </a:prstGeom>
          <a:noFill/>
          <a:ln/>
        </p:spPr>
        <p:txBody>
          <a:bodyPr wrap="square" lIns="0" tIns="0" rIns="0" bIns="0" rtlCol="0" anchor="t"/>
          <a:lstStyle/>
          <a:p>
            <a:pPr marL="0" indent="0">
              <a:lnSpc>
                <a:spcPct val="94000"/>
              </a:lnSpc>
              <a:buNone/>
            </a:pPr>
            <a:r>
              <a:rPr lang="en-US" sz="3400">
                <a:solidFill>
                  <a:srgbClr val="FFFFFF"/>
                </a:solidFill>
                <a:latin typeface="Fraunces ExtraBold" pitchFamily="34" charset="0"/>
                <a:ea typeface="Fraunces ExtraBold" pitchFamily="34" charset="-122"/>
                <a:cs typeface="Fraunces ExtraBold" pitchFamily="34" charset="-120"/>
              </a:rPr>
              <a:t>Why Use LEGO®</a:t>
            </a:r>
            <a:endParaRPr lang="en-US" sz="4400"/>
          </a:p>
          <a:p>
            <a:pPr marL="0" indent="0">
              <a:lnSpc>
                <a:spcPct val="94000"/>
              </a:lnSpc>
              <a:buNone/>
            </a:pPr>
            <a:r>
              <a:rPr lang="en-US" sz="3400">
                <a:solidFill>
                  <a:srgbClr val="FFFFFF"/>
                </a:solidFill>
                <a:latin typeface="Fraunces ExtraBold" pitchFamily="34" charset="0"/>
                <a:ea typeface="Fraunces ExtraBold" pitchFamily="34" charset="-122"/>
                <a:cs typeface="Fraunces ExtraBold" pitchFamily="34" charset="-120"/>
              </a:rPr>
              <a:t>in Research?</a:t>
            </a:r>
            <a:endParaRPr lang="en-US" sz="4400"/>
          </a:p>
        </p:txBody>
      </p:sp>
      <p:sp>
        <p:nvSpPr>
          <p:cNvPr id="21" name="Text 19"/>
          <p:cNvSpPr/>
          <p:nvPr/>
        </p:nvSpPr>
        <p:spPr>
          <a:xfrm>
            <a:off x="658368" y="3675887"/>
            <a:ext cx="4846320" cy="868680"/>
          </a:xfrm>
          <a:prstGeom prst="rect">
            <a:avLst/>
          </a:prstGeom>
          <a:noFill/>
          <a:ln/>
        </p:spPr>
        <p:txBody>
          <a:bodyPr wrap="square" lIns="0" tIns="0" rIns="0" bIns="0" rtlCol="0" anchor="t"/>
          <a:lstStyle/>
          <a:p>
            <a:pPr marL="0" indent="0" algn="ctr">
              <a:lnSpc>
                <a:spcPct val="115000"/>
              </a:lnSpc>
              <a:buNone/>
            </a:pPr>
            <a:r>
              <a:rPr lang="en-US" sz="1300" dirty="0">
                <a:solidFill>
                  <a:srgbClr val="C9D6EC"/>
                </a:solidFill>
                <a:latin typeface="Nobile" pitchFamily="34" charset="0"/>
                <a:ea typeface="Nobile" pitchFamily="34" charset="-122"/>
                <a:cs typeface="Nobile" pitchFamily="34" charset="-120"/>
              </a:rPr>
              <a:t>Thinking with our hands: A creative and participatory research method</a:t>
            </a:r>
          </a:p>
          <a:p>
            <a:pPr marL="0" indent="0" algn="ctr">
              <a:lnSpc>
                <a:spcPct val="115000"/>
              </a:lnSpc>
              <a:buNone/>
            </a:pPr>
            <a:endParaRPr lang="en-US" sz="1300" dirty="0">
              <a:solidFill>
                <a:srgbClr val="C9D6EC"/>
              </a:solidFill>
              <a:latin typeface="Nobile" pitchFamily="34" charset="0"/>
            </a:endParaRPr>
          </a:p>
          <a:p>
            <a:pPr marL="0" indent="0" algn="ctr">
              <a:lnSpc>
                <a:spcPct val="115000"/>
              </a:lnSpc>
              <a:buNone/>
            </a:pPr>
            <a:endParaRPr lang="en-US" sz="1300" dirty="0">
              <a:solidFill>
                <a:srgbClr val="C9D6EC"/>
              </a:solidFill>
              <a:latin typeface="Nobile" pitchFamily="34" charset="0"/>
            </a:endParaRPr>
          </a:p>
          <a:p>
            <a:pPr marL="0" indent="0">
              <a:lnSpc>
                <a:spcPct val="115000"/>
              </a:lnSpc>
              <a:buNone/>
            </a:pPr>
            <a:endParaRPr lang="en-US" sz="1300" dirty="0">
              <a:solidFill>
                <a:srgbClr val="C9D6EC"/>
              </a:solidFill>
              <a:latin typeface="Nobile" pitchFamily="34" charset="0"/>
            </a:endParaRPr>
          </a:p>
          <a:p>
            <a:pPr marL="0" indent="0">
              <a:lnSpc>
                <a:spcPct val="115000"/>
              </a:lnSpc>
              <a:buNone/>
            </a:pPr>
            <a:endParaRPr lang="en-US" sz="1300" dirty="0">
              <a:solidFill>
                <a:srgbClr val="C9D6EC"/>
              </a:solidFill>
              <a:latin typeface="Nobile" pitchFamily="34" charset="0"/>
            </a:endParaRPr>
          </a:p>
          <a:p>
            <a:pPr marL="0" indent="0">
              <a:lnSpc>
                <a:spcPct val="115000"/>
              </a:lnSpc>
              <a:buNone/>
            </a:pPr>
            <a:r>
              <a:rPr lang="en-US" sz="1300" dirty="0">
                <a:solidFill>
                  <a:srgbClr val="C9D6EC"/>
                </a:solidFill>
                <a:latin typeface="Nobile" pitchFamily="34" charset="0"/>
              </a:rPr>
              <a:t>Olalekan Adisa (PhD)</a:t>
            </a:r>
            <a:endParaRPr lang="en-US" sz="1450" dirty="0"/>
          </a:p>
        </p:txBody>
      </p:sp>
      <p:sp>
        <p:nvSpPr>
          <p:cNvPr id="23" name="Text 21"/>
          <p:cNvSpPr/>
          <p:nvPr/>
        </p:nvSpPr>
        <p:spPr>
          <a:xfrm>
            <a:off x="475488" y="4754880"/>
            <a:ext cx="5029200" cy="365760"/>
          </a:xfrm>
          <a:prstGeom prst="rect">
            <a:avLst/>
          </a:prstGeom>
          <a:noFill/>
          <a:ln/>
        </p:spPr>
        <p:txBody>
          <a:bodyPr wrap="square" lIns="0" tIns="0" rIns="0" bIns="0" rtlCol="0" anchor="ctr"/>
          <a:lstStyle/>
          <a:p>
            <a:pPr marL="0" indent="0">
              <a:buNone/>
            </a:pPr>
            <a:r>
              <a:rPr lang="en-US" sz="1100" i="1" dirty="0">
                <a:solidFill>
                  <a:srgbClr val="C9D6EC"/>
                </a:solidFill>
                <a:latin typeface="Nobile" pitchFamily="34" charset="0"/>
                <a:ea typeface="Nobile" pitchFamily="34" charset="-122"/>
                <a:cs typeface="Nobile" pitchFamily="34" charset="-120"/>
              </a:rPr>
              <a:t>         </a:t>
            </a:r>
          </a:p>
        </p:txBody>
      </p:sp>
      <p:sp>
        <p:nvSpPr>
          <p:cNvPr id="24" name="Oval 23"/>
          <p:cNvSpPr/>
          <p:nvPr/>
        </p:nvSpPr>
        <p:spPr>
          <a:xfrm>
            <a:off x="685800" y="5971032"/>
            <a:ext cx="310896" cy="310896"/>
          </a:xfrm>
          <a:prstGeom prst="ellipse">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472184" y="5971032"/>
            <a:ext cx="310896" cy="310896"/>
          </a:xfrm>
          <a:prstGeom prst="ellipse">
            <a:avLst/>
          </a:prstGeom>
          <a:solidFill>
            <a:srgbClr val="E8A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2423160" y="5971032"/>
            <a:ext cx="310896" cy="310896"/>
          </a:xfrm>
          <a:prstGeom prst="ellipse">
            <a:avLst/>
          </a:prstGeom>
          <a:solidFill>
            <a:srgbClr val="105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777240" y="1060704"/>
            <a:ext cx="1481328" cy="292608"/>
          </a:xfrm>
          <a:prstGeom prst="roundRect">
            <a:avLst>
              <a:gd name="adj" fmla="val 40000"/>
            </a:avLst>
          </a:prstGeom>
          <a:solidFill>
            <a:srgbClr val="2E8B45"/>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950" b="1">
                <a:solidFill>
                  <a:srgbClr val="FFFFFF"/>
                </a:solidFill>
                <a:latin typeface="Nobile"/>
              </a:rPr>
              <a:t>CONTENTS</a:t>
            </a:r>
          </a:p>
        </p:txBody>
      </p:sp>
      <p:sp>
        <p:nvSpPr>
          <p:cNvPr id="3" name="TextBox 2"/>
          <p:cNvSpPr txBox="1"/>
          <p:nvPr/>
        </p:nvSpPr>
        <p:spPr>
          <a:xfrm>
            <a:off x="777240" y="1536192"/>
            <a:ext cx="6949440" cy="658368"/>
          </a:xfrm>
          <a:prstGeom prst="rect">
            <a:avLst/>
          </a:prstGeom>
          <a:noFill/>
        </p:spPr>
        <p:txBody>
          <a:bodyPr wrap="square" lIns="0" tIns="0" rIns="0" bIns="0">
            <a:spAutoFit/>
          </a:bodyPr>
          <a:lstStyle/>
          <a:p>
            <a:pPr algn="l">
              <a:lnSpc>
                <a:spcPct val="95000"/>
              </a:lnSpc>
            </a:pPr>
            <a:r>
              <a:rPr sz="3200" b="0" i="0">
                <a:solidFill>
                  <a:srgbClr val="16233F"/>
                </a:solidFill>
                <a:latin typeface="Fraunces ExtraBold"/>
              </a:rPr>
              <a:t>What we will cover.</a:t>
            </a:r>
          </a:p>
        </p:txBody>
      </p:sp>
      <p:sp>
        <p:nvSpPr>
          <p:cNvPr id="4" name="Oval 3"/>
          <p:cNvSpPr/>
          <p:nvPr/>
        </p:nvSpPr>
        <p:spPr>
          <a:xfrm>
            <a:off x="777240" y="2404872"/>
            <a:ext cx="384048" cy="384048"/>
          </a:xfrm>
          <a:prstGeom prst="ellipse">
            <a:avLst/>
          </a:prstGeom>
          <a:solidFill>
            <a:srgbClr val="2E8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2496312"/>
            <a:ext cx="384048" cy="256032"/>
          </a:xfrm>
          <a:prstGeom prst="rect">
            <a:avLst/>
          </a:prstGeom>
          <a:noFill/>
        </p:spPr>
        <p:txBody>
          <a:bodyPr wrap="square" lIns="0" tIns="0" rIns="0" bIns="0">
            <a:spAutoFit/>
          </a:bodyPr>
          <a:lstStyle/>
          <a:p>
            <a:pPr algn="ctr">
              <a:lnSpc>
                <a:spcPct val="100000"/>
              </a:lnSpc>
            </a:pPr>
            <a:r>
              <a:rPr sz="1250" b="0" i="0">
                <a:solidFill>
                  <a:srgbClr val="FFFFFF"/>
                </a:solidFill>
                <a:latin typeface="Fraunces ExtraBold"/>
              </a:rPr>
              <a:t>1</a:t>
            </a:r>
          </a:p>
        </p:txBody>
      </p:sp>
      <p:sp>
        <p:nvSpPr>
          <p:cNvPr id="6" name="TextBox 5"/>
          <p:cNvSpPr txBox="1"/>
          <p:nvPr/>
        </p:nvSpPr>
        <p:spPr>
          <a:xfrm>
            <a:off x="1353312" y="2432304"/>
            <a:ext cx="6400800" cy="310896"/>
          </a:xfrm>
          <a:prstGeom prst="rect">
            <a:avLst/>
          </a:prstGeom>
          <a:noFill/>
        </p:spPr>
        <p:txBody>
          <a:bodyPr wrap="square" lIns="0" tIns="0" rIns="0" bIns="0">
            <a:spAutoFit/>
          </a:bodyPr>
          <a:lstStyle/>
          <a:p>
            <a:pPr algn="l">
              <a:lnSpc>
                <a:spcPct val="100000"/>
              </a:lnSpc>
            </a:pPr>
            <a:r>
              <a:rPr sz="1600" b="0" i="0">
                <a:solidFill>
                  <a:srgbClr val="16233F"/>
                </a:solidFill>
                <a:latin typeface="Fraunces ExtraBold"/>
              </a:rPr>
              <a:t>Why it works, and where it fits</a:t>
            </a:r>
          </a:p>
        </p:txBody>
      </p:sp>
      <p:sp>
        <p:nvSpPr>
          <p:cNvPr id="8" name="TextBox 7"/>
          <p:cNvSpPr txBox="1"/>
          <p:nvPr/>
        </p:nvSpPr>
        <p:spPr>
          <a:xfrm>
            <a:off x="1353312" y="2899983"/>
            <a:ext cx="6400800" cy="176972"/>
          </a:xfrm>
          <a:prstGeom prst="rect">
            <a:avLst/>
          </a:prstGeom>
          <a:noFill/>
        </p:spPr>
        <p:txBody>
          <a:bodyPr wrap="square" lIns="0" tIns="0" rIns="0" bIns="0">
            <a:spAutoFit/>
          </a:bodyPr>
          <a:lstStyle/>
          <a:p>
            <a:pPr marL="171450" indent="-171450" algn="l">
              <a:lnSpc>
                <a:spcPct val="100000"/>
              </a:lnSpc>
              <a:buFont typeface="Wingdings" panose="05000000000000000000" pitchFamily="2" charset="2"/>
              <a:buChar char="Ø"/>
            </a:pPr>
            <a:r>
              <a:rPr sz="1150" b="0" i="0" dirty="0">
                <a:solidFill>
                  <a:srgbClr val="5A6579"/>
                </a:solidFill>
                <a:latin typeface="Nobile"/>
              </a:rPr>
              <a:t>Where building sits in the research process</a:t>
            </a:r>
          </a:p>
        </p:txBody>
      </p:sp>
      <p:sp>
        <p:nvSpPr>
          <p:cNvPr id="10" name="TextBox 9"/>
          <p:cNvSpPr txBox="1"/>
          <p:nvPr/>
        </p:nvSpPr>
        <p:spPr>
          <a:xfrm>
            <a:off x="1353312" y="3233738"/>
            <a:ext cx="6400800" cy="176972"/>
          </a:xfrm>
          <a:prstGeom prst="rect">
            <a:avLst/>
          </a:prstGeom>
          <a:noFill/>
        </p:spPr>
        <p:txBody>
          <a:bodyPr wrap="square" lIns="0" tIns="0" rIns="0" bIns="0">
            <a:spAutoFit/>
          </a:bodyPr>
          <a:lstStyle/>
          <a:p>
            <a:pPr marL="171450" indent="-171450" algn="l">
              <a:lnSpc>
                <a:spcPct val="100000"/>
              </a:lnSpc>
              <a:buFont typeface="Wingdings" panose="05000000000000000000" pitchFamily="2" charset="2"/>
              <a:buChar char="Ø"/>
            </a:pPr>
            <a:r>
              <a:rPr sz="1150" b="0" i="0" dirty="0">
                <a:solidFill>
                  <a:srgbClr val="5A6579"/>
                </a:solidFill>
                <a:latin typeface="Nobile"/>
              </a:rPr>
              <a:t>The core facilitation cycle</a:t>
            </a:r>
          </a:p>
        </p:txBody>
      </p:sp>
      <p:sp>
        <p:nvSpPr>
          <p:cNvPr id="11" name="Oval 10"/>
          <p:cNvSpPr/>
          <p:nvPr/>
        </p:nvSpPr>
        <p:spPr>
          <a:xfrm>
            <a:off x="777240" y="3959351"/>
            <a:ext cx="384048" cy="384048"/>
          </a:xfrm>
          <a:prstGeom prst="ellipse">
            <a:avLst/>
          </a:prstGeom>
          <a:solidFill>
            <a:srgbClr val="F85C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77240" y="4050791"/>
            <a:ext cx="384048" cy="256032"/>
          </a:xfrm>
          <a:prstGeom prst="rect">
            <a:avLst/>
          </a:prstGeom>
          <a:noFill/>
        </p:spPr>
        <p:txBody>
          <a:bodyPr wrap="square" lIns="0" tIns="0" rIns="0" bIns="0">
            <a:spAutoFit/>
          </a:bodyPr>
          <a:lstStyle/>
          <a:p>
            <a:pPr algn="ctr">
              <a:lnSpc>
                <a:spcPct val="100000"/>
              </a:lnSpc>
            </a:pPr>
            <a:r>
              <a:rPr sz="1250" b="0" i="0">
                <a:solidFill>
                  <a:srgbClr val="FFFFFF"/>
                </a:solidFill>
                <a:latin typeface="Fraunces ExtraBold"/>
              </a:rPr>
              <a:t>2</a:t>
            </a:r>
          </a:p>
        </p:txBody>
      </p:sp>
      <p:sp>
        <p:nvSpPr>
          <p:cNvPr id="13" name="TextBox 12"/>
          <p:cNvSpPr txBox="1"/>
          <p:nvPr/>
        </p:nvSpPr>
        <p:spPr>
          <a:xfrm>
            <a:off x="1353312" y="3986783"/>
            <a:ext cx="6400800" cy="310896"/>
          </a:xfrm>
          <a:prstGeom prst="rect">
            <a:avLst/>
          </a:prstGeom>
          <a:noFill/>
        </p:spPr>
        <p:txBody>
          <a:bodyPr wrap="square" lIns="0" tIns="0" rIns="0" bIns="0">
            <a:spAutoFit/>
          </a:bodyPr>
          <a:lstStyle/>
          <a:p>
            <a:pPr algn="l">
              <a:lnSpc>
                <a:spcPct val="100000"/>
              </a:lnSpc>
            </a:pPr>
            <a:r>
              <a:rPr sz="1600" b="0" i="0">
                <a:solidFill>
                  <a:srgbClr val="16233F"/>
                </a:solidFill>
                <a:latin typeface="Fraunces ExtraBold"/>
              </a:rPr>
              <a:t>Now build something</a:t>
            </a:r>
          </a:p>
        </p:txBody>
      </p:sp>
      <p:sp>
        <p:nvSpPr>
          <p:cNvPr id="14" name="TextBox 13"/>
          <p:cNvSpPr txBox="1"/>
          <p:nvPr/>
        </p:nvSpPr>
        <p:spPr>
          <a:xfrm>
            <a:off x="1353312" y="4439634"/>
            <a:ext cx="6400800" cy="1238801"/>
          </a:xfrm>
          <a:prstGeom prst="rect">
            <a:avLst/>
          </a:prstGeom>
          <a:noFill/>
        </p:spPr>
        <p:txBody>
          <a:bodyPr wrap="square" lIns="0" tIns="0" rIns="0" bIns="0">
            <a:spAutoFit/>
          </a:bodyPr>
          <a:lstStyle/>
          <a:p>
            <a:pPr marL="171450" indent="-171450" algn="l">
              <a:lnSpc>
                <a:spcPct val="100000"/>
              </a:lnSpc>
              <a:buFont typeface="Wingdings" panose="05000000000000000000" pitchFamily="2" charset="2"/>
              <a:buChar char="Ø"/>
            </a:pPr>
            <a:r>
              <a:rPr sz="1150" b="0" i="0" dirty="0">
                <a:solidFill>
                  <a:srgbClr val="5A6579"/>
                </a:solidFill>
                <a:latin typeface="Nobile"/>
              </a:rPr>
              <a:t>Skills</a:t>
            </a:r>
            <a:r>
              <a:rPr lang="en-US" sz="1150" b="0" i="0" dirty="0">
                <a:solidFill>
                  <a:srgbClr val="5A6579"/>
                </a:solidFill>
                <a:latin typeface="Nobile"/>
              </a:rPr>
              <a:t>:</a:t>
            </a:r>
            <a:r>
              <a:rPr sz="1150" b="0" i="0" dirty="0">
                <a:solidFill>
                  <a:srgbClr val="5A6579"/>
                </a:solidFill>
                <a:latin typeface="Nobile"/>
              </a:rPr>
              <a:t> build</a:t>
            </a:r>
            <a:r>
              <a:rPr lang="en-US" sz="1150" b="0" i="0" dirty="0">
                <a:solidFill>
                  <a:srgbClr val="5A6579"/>
                </a:solidFill>
                <a:latin typeface="Nobile"/>
              </a:rPr>
              <a:t>, </a:t>
            </a:r>
            <a:r>
              <a:rPr sz="1150" b="0" i="0" dirty="0">
                <a:solidFill>
                  <a:srgbClr val="5A6579"/>
                </a:solidFill>
                <a:latin typeface="Nobile"/>
              </a:rPr>
              <a:t>make, then explain</a:t>
            </a:r>
            <a:endParaRPr lang="en-GB" sz="1150" b="0" i="0" dirty="0">
              <a:solidFill>
                <a:srgbClr val="5A6579"/>
              </a:solidFill>
              <a:latin typeface="Nobile"/>
            </a:endParaRPr>
          </a:p>
          <a:p>
            <a:pPr marL="171450" indent="-171450" algn="l">
              <a:lnSpc>
                <a:spcPct val="100000"/>
              </a:lnSpc>
              <a:buFont typeface="Wingdings" panose="05000000000000000000" pitchFamily="2" charset="2"/>
              <a:buChar char="Ø"/>
            </a:pPr>
            <a:endParaRPr lang="en-GB" sz="1150" dirty="0">
              <a:solidFill>
                <a:srgbClr val="5A6579"/>
              </a:solidFill>
              <a:latin typeface="Nobile"/>
            </a:endParaRPr>
          </a:p>
          <a:p>
            <a:pPr marL="171450" indent="-171450" algn="l">
              <a:lnSpc>
                <a:spcPct val="100000"/>
              </a:lnSpc>
              <a:buFont typeface="Wingdings" panose="05000000000000000000" pitchFamily="2" charset="2"/>
              <a:buChar char="Ø"/>
            </a:pPr>
            <a:endParaRPr lang="en-GB" sz="1150" b="0" i="0" dirty="0">
              <a:solidFill>
                <a:srgbClr val="5A6579"/>
              </a:solidFill>
              <a:latin typeface="Nobile"/>
            </a:endParaRPr>
          </a:p>
          <a:p>
            <a:pPr marL="171450" indent="-171450" algn="l">
              <a:lnSpc>
                <a:spcPct val="100000"/>
              </a:lnSpc>
              <a:buFont typeface="Wingdings" panose="05000000000000000000" pitchFamily="2" charset="2"/>
              <a:buChar char="Ø"/>
            </a:pPr>
            <a:endParaRPr lang="en-GB" sz="1150" b="0" i="0" dirty="0">
              <a:solidFill>
                <a:srgbClr val="5A6579"/>
              </a:solidFill>
              <a:latin typeface="Nobile"/>
            </a:endParaRPr>
          </a:p>
          <a:p>
            <a:pPr marL="171450" indent="-171450" algn="l">
              <a:lnSpc>
                <a:spcPct val="100000"/>
              </a:lnSpc>
              <a:buFont typeface="Wingdings" panose="05000000000000000000" pitchFamily="2" charset="2"/>
              <a:buChar char="Ø"/>
            </a:pPr>
            <a:endParaRPr lang="en-US" sz="1150" b="0" i="0" dirty="0">
              <a:solidFill>
                <a:srgbClr val="5A6579"/>
              </a:solidFill>
              <a:latin typeface="Nobile"/>
            </a:endParaRPr>
          </a:p>
          <a:p>
            <a:pPr marL="171450" indent="-171450" algn="l">
              <a:lnSpc>
                <a:spcPct val="100000"/>
              </a:lnSpc>
              <a:buFont typeface="Wingdings" panose="05000000000000000000" pitchFamily="2" charset="2"/>
              <a:buChar char="Ø"/>
            </a:pPr>
            <a:endParaRPr lang="en-GB" sz="1150" dirty="0">
              <a:solidFill>
                <a:srgbClr val="5A6579"/>
              </a:solidFill>
              <a:latin typeface="Nobile"/>
            </a:endParaRPr>
          </a:p>
          <a:p>
            <a:pPr marL="171450" indent="-171450" algn="l">
              <a:lnSpc>
                <a:spcPct val="100000"/>
              </a:lnSpc>
              <a:buFont typeface="Wingdings" panose="05000000000000000000" pitchFamily="2" charset="2"/>
              <a:buChar char="Ø"/>
            </a:pPr>
            <a:endParaRPr sz="1150" b="0" i="0" dirty="0">
              <a:solidFill>
                <a:srgbClr val="5A6579"/>
              </a:solidFill>
              <a:latin typeface="Nobile"/>
            </a:endParaRPr>
          </a:p>
        </p:txBody>
      </p:sp>
      <p:sp>
        <p:nvSpPr>
          <p:cNvPr id="15" name="TextBox 14"/>
          <p:cNvSpPr txBox="1"/>
          <p:nvPr/>
        </p:nvSpPr>
        <p:spPr>
          <a:xfrm>
            <a:off x="1353312" y="4733578"/>
            <a:ext cx="6400800" cy="176972"/>
          </a:xfrm>
          <a:prstGeom prst="rect">
            <a:avLst/>
          </a:prstGeom>
          <a:noFill/>
        </p:spPr>
        <p:txBody>
          <a:bodyPr wrap="square" lIns="0" tIns="0" rIns="0" bIns="0">
            <a:spAutoFit/>
          </a:bodyPr>
          <a:lstStyle/>
          <a:p>
            <a:pPr marL="171450" indent="-171450" algn="l">
              <a:lnSpc>
                <a:spcPct val="100000"/>
              </a:lnSpc>
              <a:buFont typeface="Wingdings" panose="05000000000000000000" pitchFamily="2" charset="2"/>
              <a:buChar char="Ø"/>
            </a:pPr>
            <a:r>
              <a:rPr lang="en-GB" sz="1150" b="0" i="0" dirty="0">
                <a:solidFill>
                  <a:srgbClr val="5A6579"/>
                </a:solidFill>
                <a:latin typeface="Nobile"/>
              </a:rPr>
              <a:t> </a:t>
            </a:r>
            <a:r>
              <a:rPr sz="1150" b="0" i="0" dirty="0">
                <a:solidFill>
                  <a:srgbClr val="5A6579"/>
                </a:solidFill>
                <a:latin typeface="Nobile"/>
              </a:rPr>
              <a:t>Research simulation: adding a barrier</a:t>
            </a:r>
          </a:p>
        </p:txBody>
      </p:sp>
      <p:sp>
        <p:nvSpPr>
          <p:cNvPr id="16" name="Oval 15"/>
          <p:cNvSpPr/>
          <p:nvPr/>
        </p:nvSpPr>
        <p:spPr>
          <a:xfrm>
            <a:off x="777240" y="5047487"/>
            <a:ext cx="384048" cy="384048"/>
          </a:xfrm>
          <a:prstGeom prst="ellipse">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77240" y="5138927"/>
            <a:ext cx="384048" cy="256032"/>
          </a:xfrm>
          <a:prstGeom prst="rect">
            <a:avLst/>
          </a:prstGeom>
          <a:noFill/>
        </p:spPr>
        <p:txBody>
          <a:bodyPr wrap="square" lIns="0" tIns="0" rIns="0" bIns="0">
            <a:spAutoFit/>
          </a:bodyPr>
          <a:lstStyle/>
          <a:p>
            <a:pPr algn="ctr">
              <a:lnSpc>
                <a:spcPct val="100000"/>
              </a:lnSpc>
            </a:pPr>
            <a:r>
              <a:rPr sz="1250" b="0" i="0" dirty="0">
                <a:solidFill>
                  <a:srgbClr val="FFFFFF"/>
                </a:solidFill>
                <a:latin typeface="Fraunces ExtraBold"/>
              </a:rPr>
              <a:t>3</a:t>
            </a:r>
          </a:p>
        </p:txBody>
      </p:sp>
      <p:sp>
        <p:nvSpPr>
          <p:cNvPr id="18" name="TextBox 17"/>
          <p:cNvSpPr txBox="1"/>
          <p:nvPr/>
        </p:nvSpPr>
        <p:spPr>
          <a:xfrm>
            <a:off x="1353312" y="5147069"/>
            <a:ext cx="6400800" cy="246221"/>
          </a:xfrm>
          <a:prstGeom prst="rect">
            <a:avLst/>
          </a:prstGeom>
          <a:noFill/>
        </p:spPr>
        <p:txBody>
          <a:bodyPr wrap="square" lIns="0" tIns="0" rIns="0" bIns="0">
            <a:spAutoFit/>
          </a:bodyPr>
          <a:lstStyle/>
          <a:p>
            <a:r>
              <a:rPr lang="en-US" sz="1600" dirty="0">
                <a:solidFill>
                  <a:srgbClr val="16233F"/>
                </a:solidFill>
                <a:latin typeface="Fraunces ExtraBold"/>
              </a:rPr>
              <a:t>Evaluate</a:t>
            </a:r>
            <a:r>
              <a:rPr lang="en-GB" sz="1600" dirty="0">
                <a:solidFill>
                  <a:srgbClr val="16233F"/>
                </a:solidFill>
                <a:latin typeface="Fraunces ExtraBold"/>
              </a:rPr>
              <a:t> the evidence</a:t>
            </a:r>
            <a:endParaRPr sz="1600" b="0" i="0" dirty="0">
              <a:solidFill>
                <a:srgbClr val="16233F"/>
              </a:solidFill>
              <a:latin typeface="Fraunces ExtraBold"/>
            </a:endParaRPr>
          </a:p>
        </p:txBody>
      </p:sp>
      <p:sp>
        <p:nvSpPr>
          <p:cNvPr id="19" name="TextBox 18"/>
          <p:cNvSpPr txBox="1"/>
          <p:nvPr/>
        </p:nvSpPr>
        <p:spPr>
          <a:xfrm>
            <a:off x="1353312" y="5529342"/>
            <a:ext cx="6400800" cy="176972"/>
          </a:xfrm>
          <a:prstGeom prst="rect">
            <a:avLst/>
          </a:prstGeom>
          <a:noFill/>
        </p:spPr>
        <p:txBody>
          <a:bodyPr wrap="square" lIns="0" tIns="0" rIns="0" bIns="0">
            <a:spAutoFit/>
          </a:bodyPr>
          <a:lstStyle/>
          <a:p>
            <a:pPr marL="171450" indent="-171450" algn="l">
              <a:lnSpc>
                <a:spcPct val="100000"/>
              </a:lnSpc>
              <a:buFont typeface="Wingdings" panose="05000000000000000000" pitchFamily="2" charset="2"/>
              <a:buChar char="Ø"/>
            </a:pPr>
            <a:r>
              <a:rPr lang="en-GB" sz="1150" b="0" i="0" dirty="0">
                <a:solidFill>
                  <a:srgbClr val="5A6579"/>
                </a:solidFill>
                <a:latin typeface="Nobile"/>
              </a:rPr>
              <a:t> </a:t>
            </a:r>
            <a:r>
              <a:rPr sz="1150" b="0" i="0" dirty="0">
                <a:solidFill>
                  <a:srgbClr val="5A6579"/>
                </a:solidFill>
                <a:latin typeface="Nobile"/>
              </a:rPr>
              <a:t>What counts as data</a:t>
            </a:r>
          </a:p>
        </p:txBody>
      </p:sp>
      <p:sp>
        <p:nvSpPr>
          <p:cNvPr id="20" name="TextBox 19"/>
          <p:cNvSpPr txBox="1"/>
          <p:nvPr/>
        </p:nvSpPr>
        <p:spPr>
          <a:xfrm>
            <a:off x="1353312" y="5874034"/>
            <a:ext cx="6400800" cy="176972"/>
          </a:xfrm>
          <a:prstGeom prst="rect">
            <a:avLst/>
          </a:prstGeom>
          <a:noFill/>
        </p:spPr>
        <p:txBody>
          <a:bodyPr wrap="square" lIns="0" tIns="0" rIns="0" bIns="0">
            <a:spAutoFit/>
          </a:bodyPr>
          <a:lstStyle/>
          <a:p>
            <a:pPr marL="171450" indent="-171450" algn="l">
              <a:lnSpc>
                <a:spcPct val="100000"/>
              </a:lnSpc>
              <a:buFont typeface="Wingdings" panose="05000000000000000000" pitchFamily="2" charset="2"/>
              <a:buChar char="Ø"/>
            </a:pPr>
            <a:r>
              <a:rPr lang="en-US" sz="1150" dirty="0">
                <a:solidFill>
                  <a:srgbClr val="5A6579"/>
                </a:solidFill>
                <a:latin typeface="Nobile"/>
              </a:rPr>
              <a:t>Limitations</a:t>
            </a:r>
            <a:endParaRPr sz="1150" b="0" i="0" dirty="0">
              <a:solidFill>
                <a:srgbClr val="5A6579"/>
              </a:solidFill>
              <a:latin typeface="Nobile"/>
            </a:endParaRPr>
          </a:p>
        </p:txBody>
      </p:sp>
      <p:sp>
        <p:nvSpPr>
          <p:cNvPr id="7" name="TextBox 6">
            <a:extLst>
              <a:ext uri="{FF2B5EF4-FFF2-40B4-BE49-F238E27FC236}">
                <a16:creationId xmlns:a16="http://schemas.microsoft.com/office/drawing/2014/main" id="{E79572B4-912D-C6E7-E063-BBE422D6049B}"/>
              </a:ext>
            </a:extLst>
          </p:cNvPr>
          <p:cNvSpPr txBox="1"/>
          <p:nvPr/>
        </p:nvSpPr>
        <p:spPr>
          <a:xfrm>
            <a:off x="1353312" y="3567493"/>
            <a:ext cx="6400800" cy="176972"/>
          </a:xfrm>
          <a:prstGeom prst="rect">
            <a:avLst/>
          </a:prstGeom>
          <a:noFill/>
        </p:spPr>
        <p:txBody>
          <a:bodyPr wrap="square" lIns="0" tIns="0" rIns="0" bIns="0">
            <a:spAutoFit/>
          </a:bodyPr>
          <a:lstStyle/>
          <a:p>
            <a:pPr marL="171450" indent="-171450" algn="l">
              <a:lnSpc>
                <a:spcPct val="100000"/>
              </a:lnSpc>
              <a:buFont typeface="Wingdings" panose="05000000000000000000" pitchFamily="2" charset="2"/>
              <a:buChar char="Ø"/>
            </a:pPr>
            <a:r>
              <a:rPr lang="en-GB" sz="1150" b="0" i="0" dirty="0">
                <a:solidFill>
                  <a:srgbClr val="5A6579"/>
                </a:solidFill>
                <a:latin typeface="Nobile"/>
              </a:rPr>
              <a:t>Where it has been applied</a:t>
            </a:r>
            <a:endParaRPr sz="1150" b="0" i="0" dirty="0">
              <a:solidFill>
                <a:srgbClr val="5A6579"/>
              </a:solidFill>
              <a:latin typeface="Nobil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658368" y="548640"/>
            <a:ext cx="1979676" cy="274320"/>
          </a:xfrm>
          <a:prstGeom prst="roundRect">
            <a:avLst>
              <a:gd name="adj" fmla="val 50000"/>
            </a:avLst>
          </a:prstGeom>
          <a:solidFill>
            <a:srgbClr val="E9F0FB"/>
          </a:solidFill>
          <a:ln/>
        </p:spPr>
        <p:txBody>
          <a:bodyPr/>
          <a:lstStyle/>
          <a:p>
            <a:endParaRPr lang="en-GB"/>
          </a:p>
        </p:txBody>
      </p:sp>
      <p:sp>
        <p:nvSpPr>
          <p:cNvPr id="3" name="Text 1"/>
          <p:cNvSpPr/>
          <p:nvPr/>
        </p:nvSpPr>
        <p:spPr>
          <a:xfrm>
            <a:off x="658368" y="548640"/>
            <a:ext cx="1979676" cy="274320"/>
          </a:xfrm>
          <a:prstGeom prst="rect">
            <a:avLst/>
          </a:prstGeom>
          <a:noFill/>
          <a:ln/>
        </p:spPr>
        <p:txBody>
          <a:bodyPr wrap="square" lIns="0" tIns="0" rIns="0" bIns="0" rtlCol="0" anchor="ctr"/>
          <a:lstStyle/>
          <a:p>
            <a:pPr marL="0" indent="0" algn="ctr">
              <a:buNone/>
            </a:pPr>
            <a:r>
              <a:rPr lang="en-US" sz="950" b="1" kern="0" spc="140">
                <a:solidFill>
                  <a:srgbClr val="1058B8"/>
                </a:solidFill>
                <a:latin typeface="Nobile" pitchFamily="34" charset="0"/>
                <a:ea typeface="Nobile" pitchFamily="34" charset="-122"/>
                <a:cs typeface="Nobile" pitchFamily="34" charset="-120"/>
              </a:rPr>
              <a:t>01  ·  WHY IT WORKS</a:t>
            </a:r>
            <a:endParaRPr lang="en-US" sz="950"/>
          </a:p>
        </p:txBody>
      </p:sp>
      <p:sp>
        <p:nvSpPr>
          <p:cNvPr id="6" name="Text 4"/>
          <p:cNvSpPr/>
          <p:nvPr/>
        </p:nvSpPr>
        <p:spPr>
          <a:xfrm>
            <a:off x="526474" y="932688"/>
            <a:ext cx="9285038" cy="1170432"/>
          </a:xfrm>
          <a:prstGeom prst="rect">
            <a:avLst/>
          </a:prstGeom>
          <a:noFill/>
          <a:ln/>
        </p:spPr>
        <p:txBody>
          <a:bodyPr wrap="square" lIns="0" tIns="0" rIns="0" bIns="0" rtlCol="0" anchor="t"/>
          <a:lstStyle/>
          <a:p>
            <a:pPr marL="0" indent="0" algn="l">
              <a:lnSpc>
                <a:spcPct val="95000"/>
              </a:lnSpc>
              <a:buNone/>
            </a:pPr>
            <a:r>
              <a:rPr lang="en-US" sz="3500" dirty="0">
                <a:solidFill>
                  <a:srgbClr val="16233F"/>
                </a:solidFill>
                <a:latin typeface="Fraunces ExtraBold" pitchFamily="34" charset="0"/>
                <a:ea typeface="Fraunces ExtraBold" pitchFamily="34" charset="-122"/>
                <a:cs typeface="Fraunces ExtraBold" pitchFamily="34" charset="-120"/>
              </a:rPr>
              <a:t>Some knowledge could be hard to explain </a:t>
            </a:r>
            <a:endParaRPr lang="en-US" sz="3500" dirty="0"/>
          </a:p>
          <a:p>
            <a:pPr marL="0" indent="0" algn="l">
              <a:lnSpc>
                <a:spcPct val="95000"/>
              </a:lnSpc>
              <a:buNone/>
            </a:pPr>
            <a:r>
              <a:rPr lang="en-US" sz="3500" dirty="0">
                <a:solidFill>
                  <a:srgbClr val="16233F"/>
                </a:solidFill>
                <a:latin typeface="Fraunces ExtraBold" pitchFamily="34" charset="0"/>
                <a:ea typeface="Fraunces ExtraBold" pitchFamily="34" charset="-122"/>
                <a:cs typeface="Fraunces ExtraBold" pitchFamily="34" charset="-120"/>
              </a:rPr>
              <a:t>through words alone.</a:t>
            </a:r>
            <a:endParaRPr lang="en-US" sz="3500" dirty="0"/>
          </a:p>
        </p:txBody>
      </p:sp>
      <p:sp>
        <p:nvSpPr>
          <p:cNvPr id="7" name="Text 5"/>
          <p:cNvSpPr/>
          <p:nvPr/>
        </p:nvSpPr>
        <p:spPr>
          <a:xfrm>
            <a:off x="658368" y="2103120"/>
            <a:ext cx="8897111" cy="411480"/>
          </a:xfrm>
          <a:prstGeom prst="rect">
            <a:avLst/>
          </a:prstGeom>
          <a:noFill/>
          <a:ln/>
        </p:spPr>
        <p:txBody>
          <a:bodyPr wrap="square" lIns="0" tIns="0" rIns="0" bIns="0" rtlCol="0" anchor="ctr"/>
          <a:lstStyle/>
          <a:p>
            <a:pPr marL="0" indent="0">
              <a:lnSpc>
                <a:spcPct val="115000"/>
              </a:lnSpc>
              <a:buNone/>
            </a:pPr>
            <a:r>
              <a:rPr lang="en-US" sz="1250">
                <a:solidFill>
                  <a:srgbClr val="5A6579"/>
                </a:solidFill>
                <a:latin typeface="Nobile" pitchFamily="34" charset="0"/>
                <a:ea typeface="Nobile" pitchFamily="34" charset="-122"/>
                <a:cs typeface="Nobile" pitchFamily="34" charset="-120"/>
              </a:rPr>
              <a:t>Making and metaphor help participants externalise tacit, emotional, relational and spatial experience — and then explain it in their own terms.</a:t>
            </a:r>
            <a:endParaRPr lang="en-US" sz="1250"/>
          </a:p>
        </p:txBody>
      </p:sp>
      <p:sp>
        <p:nvSpPr>
          <p:cNvPr id="8" name="Shape 6"/>
          <p:cNvSpPr/>
          <p:nvPr/>
        </p:nvSpPr>
        <p:spPr>
          <a:xfrm>
            <a:off x="658369" y="2651760"/>
            <a:ext cx="2102440" cy="2286000"/>
          </a:xfrm>
          <a:prstGeom prst="roundRect">
            <a:avLst>
              <a:gd name="adj" fmla="val 3600"/>
            </a:avLst>
          </a:prstGeom>
          <a:solidFill>
            <a:srgbClr val="E9F0FB"/>
          </a:solidFill>
          <a:ln/>
        </p:spPr>
        <p:txBody>
          <a:bodyPr/>
          <a:lstStyle/>
          <a:p>
            <a:endParaRPr lang="en-GB"/>
          </a:p>
        </p:txBody>
      </p:sp>
      <p:sp>
        <p:nvSpPr>
          <p:cNvPr id="9" name="Shape 7"/>
          <p:cNvSpPr/>
          <p:nvPr/>
        </p:nvSpPr>
        <p:spPr>
          <a:xfrm>
            <a:off x="896112" y="2889504"/>
            <a:ext cx="371990" cy="384048"/>
          </a:xfrm>
          <a:prstGeom prst="ellipse">
            <a:avLst/>
          </a:prstGeom>
          <a:solidFill>
            <a:srgbClr val="1058B8"/>
          </a:solidFill>
          <a:ln/>
        </p:spPr>
        <p:txBody>
          <a:bodyPr/>
          <a:lstStyle/>
          <a:p>
            <a:endParaRPr lang="en-GB"/>
          </a:p>
        </p:txBody>
      </p:sp>
      <p:sp>
        <p:nvSpPr>
          <p:cNvPr id="10" name="Text 8"/>
          <p:cNvSpPr/>
          <p:nvPr/>
        </p:nvSpPr>
        <p:spPr>
          <a:xfrm>
            <a:off x="896112" y="2889504"/>
            <a:ext cx="377755" cy="384048"/>
          </a:xfrm>
          <a:prstGeom prst="rect">
            <a:avLst/>
          </a:prstGeom>
          <a:noFill/>
          <a:ln/>
        </p:spPr>
        <p:txBody>
          <a:bodyPr wrap="square" lIns="0" tIns="0" rIns="0" bIns="0" rtlCol="0" anchor="ctr"/>
          <a:lstStyle/>
          <a:p>
            <a:pPr marL="0" indent="0" algn="ctr">
              <a:buNone/>
            </a:pPr>
            <a:r>
              <a:rPr lang="en-US" sz="1200">
                <a:solidFill>
                  <a:srgbClr val="FFFFFF"/>
                </a:solidFill>
                <a:latin typeface="Fraunces ExtraBold" pitchFamily="34" charset="0"/>
                <a:ea typeface="Fraunces ExtraBold" pitchFamily="34" charset="-122"/>
                <a:cs typeface="Fraunces ExtraBold" pitchFamily="34" charset="-120"/>
              </a:rPr>
              <a:t>1</a:t>
            </a:r>
            <a:endParaRPr lang="en-US" sz="1200"/>
          </a:p>
        </p:txBody>
      </p:sp>
      <p:sp>
        <p:nvSpPr>
          <p:cNvPr id="11" name="Text 9"/>
          <p:cNvSpPr/>
          <p:nvPr/>
        </p:nvSpPr>
        <p:spPr>
          <a:xfrm>
            <a:off x="896113" y="3456432"/>
            <a:ext cx="1716126" cy="603504"/>
          </a:xfrm>
          <a:prstGeom prst="rect">
            <a:avLst/>
          </a:prstGeom>
          <a:noFill/>
          <a:ln/>
        </p:spPr>
        <p:txBody>
          <a:bodyPr wrap="square" lIns="0" tIns="0" rIns="0" bIns="0" rtlCol="0" anchor="t"/>
          <a:lstStyle/>
          <a:p>
            <a:pPr marL="0" indent="0">
              <a:lnSpc>
                <a:spcPct val="95000"/>
              </a:lnSpc>
              <a:buNone/>
            </a:pPr>
            <a:r>
              <a:rPr lang="en-US" sz="1400">
                <a:solidFill>
                  <a:srgbClr val="16233F"/>
                </a:solidFill>
                <a:latin typeface="Fraunces ExtraBold" pitchFamily="34" charset="0"/>
                <a:ea typeface="Fraunces ExtraBold" pitchFamily="34" charset="-122"/>
                <a:cs typeface="Fraunces ExtraBold" pitchFamily="34" charset="-120"/>
              </a:rPr>
              <a:t>Makes the abstract visible</a:t>
            </a:r>
            <a:endParaRPr lang="en-US" sz="1400"/>
          </a:p>
        </p:txBody>
      </p:sp>
      <p:sp>
        <p:nvSpPr>
          <p:cNvPr id="12" name="Text 10"/>
          <p:cNvSpPr/>
          <p:nvPr/>
        </p:nvSpPr>
        <p:spPr>
          <a:xfrm>
            <a:off x="896113" y="4114800"/>
            <a:ext cx="1716126" cy="585216"/>
          </a:xfrm>
          <a:prstGeom prst="rect">
            <a:avLst/>
          </a:prstGeom>
          <a:noFill/>
          <a:ln/>
        </p:spPr>
        <p:txBody>
          <a:bodyPr wrap="square" lIns="0" tIns="0" rIns="0" bIns="0" rtlCol="0" anchor="t"/>
          <a:lstStyle/>
          <a:p>
            <a:pPr marL="0" indent="0">
              <a:lnSpc>
                <a:spcPct val="112000"/>
              </a:lnSpc>
              <a:buNone/>
            </a:pPr>
            <a:r>
              <a:rPr lang="en-US" sz="1020">
                <a:solidFill>
                  <a:srgbClr val="5A6579"/>
                </a:solidFill>
                <a:latin typeface="Nobile" pitchFamily="34" charset="0"/>
                <a:ea typeface="Nobile" pitchFamily="34" charset="-122"/>
                <a:cs typeface="Nobile" pitchFamily="34" charset="-120"/>
              </a:rPr>
              <a:t>Leadership, identity, culture and power become objects that can be pointed at and questioned.</a:t>
            </a:r>
            <a:endParaRPr lang="en-US" sz="1020"/>
          </a:p>
        </p:txBody>
      </p:sp>
      <p:sp>
        <p:nvSpPr>
          <p:cNvPr id="13" name="Shape 11"/>
          <p:cNvSpPr/>
          <p:nvPr/>
        </p:nvSpPr>
        <p:spPr>
          <a:xfrm>
            <a:off x="2841650" y="2651760"/>
            <a:ext cx="2102441" cy="2286000"/>
          </a:xfrm>
          <a:prstGeom prst="roundRect">
            <a:avLst>
              <a:gd name="adj" fmla="val 3600"/>
            </a:avLst>
          </a:prstGeom>
          <a:solidFill>
            <a:srgbClr val="E7F3EB"/>
          </a:solidFill>
          <a:ln/>
        </p:spPr>
        <p:txBody>
          <a:bodyPr/>
          <a:lstStyle/>
          <a:p>
            <a:endParaRPr lang="en-GB"/>
          </a:p>
        </p:txBody>
      </p:sp>
      <p:sp>
        <p:nvSpPr>
          <p:cNvPr id="14" name="Shape 12"/>
          <p:cNvSpPr/>
          <p:nvPr/>
        </p:nvSpPr>
        <p:spPr>
          <a:xfrm>
            <a:off x="3201314" y="2889504"/>
            <a:ext cx="384048" cy="384048"/>
          </a:xfrm>
          <a:prstGeom prst="ellipse">
            <a:avLst/>
          </a:prstGeom>
          <a:solidFill>
            <a:srgbClr val="2E8B45"/>
          </a:solidFill>
          <a:ln/>
        </p:spPr>
        <p:txBody>
          <a:bodyPr/>
          <a:lstStyle/>
          <a:p>
            <a:endParaRPr lang="en-GB"/>
          </a:p>
        </p:txBody>
      </p:sp>
      <p:sp>
        <p:nvSpPr>
          <p:cNvPr id="15" name="Text 13"/>
          <p:cNvSpPr/>
          <p:nvPr/>
        </p:nvSpPr>
        <p:spPr>
          <a:xfrm>
            <a:off x="3201315" y="2889504"/>
            <a:ext cx="365894" cy="384048"/>
          </a:xfrm>
          <a:prstGeom prst="rect">
            <a:avLst/>
          </a:prstGeom>
          <a:noFill/>
          <a:ln/>
        </p:spPr>
        <p:txBody>
          <a:bodyPr wrap="square" lIns="0" tIns="0" rIns="0" bIns="0" rtlCol="0" anchor="ctr"/>
          <a:lstStyle/>
          <a:p>
            <a:pPr marL="0" indent="0" algn="ctr">
              <a:buNone/>
            </a:pPr>
            <a:r>
              <a:rPr lang="en-US" sz="1200">
                <a:solidFill>
                  <a:srgbClr val="FFFFFF"/>
                </a:solidFill>
                <a:latin typeface="Fraunces ExtraBold" pitchFamily="34" charset="0"/>
                <a:ea typeface="Fraunces ExtraBold" pitchFamily="34" charset="-122"/>
                <a:cs typeface="Fraunces ExtraBold" pitchFamily="34" charset="-120"/>
              </a:rPr>
              <a:t>2</a:t>
            </a:r>
            <a:endParaRPr lang="en-US" sz="1200"/>
          </a:p>
        </p:txBody>
      </p:sp>
      <p:sp>
        <p:nvSpPr>
          <p:cNvPr id="16" name="Text 14"/>
          <p:cNvSpPr/>
          <p:nvPr/>
        </p:nvSpPr>
        <p:spPr>
          <a:xfrm>
            <a:off x="3079395" y="3456432"/>
            <a:ext cx="1716127" cy="603504"/>
          </a:xfrm>
          <a:prstGeom prst="rect">
            <a:avLst/>
          </a:prstGeom>
          <a:noFill/>
          <a:ln/>
        </p:spPr>
        <p:txBody>
          <a:bodyPr wrap="square" lIns="0" tIns="0" rIns="0" bIns="0" rtlCol="0" anchor="t"/>
          <a:lstStyle/>
          <a:p>
            <a:pPr marL="0" indent="0">
              <a:lnSpc>
                <a:spcPct val="95000"/>
              </a:lnSpc>
              <a:buNone/>
            </a:pPr>
            <a:r>
              <a:rPr lang="en-US" sz="1400">
                <a:solidFill>
                  <a:srgbClr val="16233F"/>
                </a:solidFill>
                <a:latin typeface="Fraunces ExtraBold" pitchFamily="34" charset="0"/>
                <a:ea typeface="Fraunces ExtraBold" pitchFamily="34" charset="-122"/>
                <a:cs typeface="Fraunces ExtraBold" pitchFamily="34" charset="-120"/>
              </a:rPr>
              <a:t>Surfaces tacit knowledge</a:t>
            </a:r>
            <a:endParaRPr lang="en-US" sz="1400"/>
          </a:p>
        </p:txBody>
      </p:sp>
      <p:sp>
        <p:nvSpPr>
          <p:cNvPr id="17" name="Text 15"/>
          <p:cNvSpPr/>
          <p:nvPr/>
        </p:nvSpPr>
        <p:spPr>
          <a:xfrm>
            <a:off x="3079395" y="4114800"/>
            <a:ext cx="1716127" cy="585216"/>
          </a:xfrm>
          <a:prstGeom prst="rect">
            <a:avLst/>
          </a:prstGeom>
          <a:noFill/>
          <a:ln/>
        </p:spPr>
        <p:txBody>
          <a:bodyPr wrap="square" lIns="0" tIns="0" rIns="0" bIns="0" rtlCol="0" anchor="t"/>
          <a:lstStyle/>
          <a:p>
            <a:pPr marL="0" indent="0">
              <a:lnSpc>
                <a:spcPct val="112000"/>
              </a:lnSpc>
              <a:buNone/>
            </a:pPr>
            <a:r>
              <a:rPr lang="en-US" sz="1020">
                <a:solidFill>
                  <a:srgbClr val="5A6579"/>
                </a:solidFill>
                <a:latin typeface="Nobile" pitchFamily="34" charset="0"/>
                <a:ea typeface="Nobile" pitchFamily="34" charset="-122"/>
                <a:cs typeface="Nobile" pitchFamily="34" charset="-120"/>
              </a:rPr>
              <a:t>Building can articulate experiential knowledge that direct questioning rarely reaches.</a:t>
            </a:r>
            <a:endParaRPr lang="en-US" sz="1020"/>
          </a:p>
        </p:txBody>
      </p:sp>
      <p:sp>
        <p:nvSpPr>
          <p:cNvPr id="18" name="Shape 16"/>
          <p:cNvSpPr/>
          <p:nvPr/>
        </p:nvSpPr>
        <p:spPr>
          <a:xfrm>
            <a:off x="5009694" y="2651760"/>
            <a:ext cx="2102440" cy="2286000"/>
          </a:xfrm>
          <a:prstGeom prst="roundRect">
            <a:avLst>
              <a:gd name="adj" fmla="val 3600"/>
            </a:avLst>
          </a:prstGeom>
          <a:solidFill>
            <a:srgbClr val="FCF1DC"/>
          </a:solidFill>
          <a:ln/>
        </p:spPr>
        <p:txBody>
          <a:bodyPr/>
          <a:lstStyle/>
          <a:p>
            <a:endParaRPr lang="en-GB"/>
          </a:p>
        </p:txBody>
      </p:sp>
      <p:sp>
        <p:nvSpPr>
          <p:cNvPr id="19" name="Shape 17"/>
          <p:cNvSpPr/>
          <p:nvPr/>
        </p:nvSpPr>
        <p:spPr>
          <a:xfrm>
            <a:off x="5277918" y="2889504"/>
            <a:ext cx="365894" cy="384048"/>
          </a:xfrm>
          <a:prstGeom prst="ellipse">
            <a:avLst/>
          </a:prstGeom>
          <a:solidFill>
            <a:srgbClr val="E8A317"/>
          </a:solidFill>
          <a:ln/>
        </p:spPr>
        <p:txBody>
          <a:bodyPr/>
          <a:lstStyle/>
          <a:p>
            <a:endParaRPr lang="en-GB"/>
          </a:p>
        </p:txBody>
      </p:sp>
      <p:sp>
        <p:nvSpPr>
          <p:cNvPr id="20" name="Text 18"/>
          <p:cNvSpPr/>
          <p:nvPr/>
        </p:nvSpPr>
        <p:spPr>
          <a:xfrm>
            <a:off x="5262678" y="2889504"/>
            <a:ext cx="365894" cy="384048"/>
          </a:xfrm>
          <a:prstGeom prst="rect">
            <a:avLst/>
          </a:prstGeom>
          <a:noFill/>
          <a:ln/>
        </p:spPr>
        <p:txBody>
          <a:bodyPr wrap="square" lIns="0" tIns="0" rIns="0" bIns="0" rtlCol="0" anchor="ctr"/>
          <a:lstStyle/>
          <a:p>
            <a:pPr marL="0" indent="0" algn="ctr">
              <a:buNone/>
            </a:pPr>
            <a:r>
              <a:rPr lang="en-US" sz="1200">
                <a:solidFill>
                  <a:srgbClr val="FFFFFF"/>
                </a:solidFill>
                <a:latin typeface="Fraunces ExtraBold" pitchFamily="34" charset="0"/>
                <a:ea typeface="Fraunces ExtraBold" pitchFamily="34" charset="-122"/>
                <a:cs typeface="Fraunces ExtraBold" pitchFamily="34" charset="-120"/>
              </a:rPr>
              <a:t>3</a:t>
            </a:r>
            <a:endParaRPr lang="en-US" sz="1200"/>
          </a:p>
        </p:txBody>
      </p:sp>
      <p:sp>
        <p:nvSpPr>
          <p:cNvPr id="21" name="Text 19"/>
          <p:cNvSpPr/>
          <p:nvPr/>
        </p:nvSpPr>
        <p:spPr>
          <a:xfrm>
            <a:off x="5247438" y="3456432"/>
            <a:ext cx="1864696" cy="603504"/>
          </a:xfrm>
          <a:prstGeom prst="rect">
            <a:avLst/>
          </a:prstGeom>
          <a:noFill/>
          <a:ln/>
        </p:spPr>
        <p:txBody>
          <a:bodyPr wrap="square" lIns="0" tIns="0" rIns="0" bIns="0" rtlCol="0" anchor="t"/>
          <a:lstStyle/>
          <a:p>
            <a:pPr marL="0" indent="0">
              <a:lnSpc>
                <a:spcPct val="95000"/>
              </a:lnSpc>
              <a:buNone/>
            </a:pPr>
            <a:r>
              <a:rPr lang="en-US" sz="1400">
                <a:solidFill>
                  <a:srgbClr val="16233F"/>
                </a:solidFill>
                <a:latin typeface="Fraunces ExtraBold" pitchFamily="34" charset="0"/>
                <a:ea typeface="Fraunces ExtraBold" pitchFamily="34" charset="-122"/>
                <a:cs typeface="Fraunces ExtraBold" pitchFamily="34" charset="-120"/>
              </a:rPr>
              <a:t>Provide another mean for expression</a:t>
            </a:r>
            <a:endParaRPr lang="en-US" sz="1400"/>
          </a:p>
        </p:txBody>
      </p:sp>
      <p:sp>
        <p:nvSpPr>
          <p:cNvPr id="22" name="Text 20"/>
          <p:cNvSpPr/>
          <p:nvPr/>
        </p:nvSpPr>
        <p:spPr>
          <a:xfrm>
            <a:off x="5247438" y="4114800"/>
            <a:ext cx="1716126" cy="585216"/>
          </a:xfrm>
          <a:prstGeom prst="rect">
            <a:avLst/>
          </a:prstGeom>
          <a:noFill/>
          <a:ln/>
        </p:spPr>
        <p:txBody>
          <a:bodyPr wrap="square" lIns="0" tIns="0" rIns="0" bIns="0" rtlCol="0" anchor="t"/>
          <a:lstStyle/>
          <a:p>
            <a:pPr marL="0" indent="0">
              <a:lnSpc>
                <a:spcPct val="112000"/>
              </a:lnSpc>
              <a:buNone/>
            </a:pPr>
            <a:r>
              <a:rPr lang="en-US" sz="1020" dirty="0">
                <a:solidFill>
                  <a:srgbClr val="5A6579"/>
                </a:solidFill>
                <a:latin typeface="Nobile" pitchFamily="34" charset="0"/>
                <a:ea typeface="Nobile" pitchFamily="34" charset="-122"/>
                <a:cs typeface="Nobile" pitchFamily="34" charset="-120"/>
              </a:rPr>
              <a:t>Everyone builds and everyone speaks, reducing domination by the most senior or confident.</a:t>
            </a:r>
            <a:endParaRPr lang="en-US" sz="1020" dirty="0"/>
          </a:p>
        </p:txBody>
      </p:sp>
      <p:sp>
        <p:nvSpPr>
          <p:cNvPr id="23" name="Shape 21"/>
          <p:cNvSpPr/>
          <p:nvPr/>
        </p:nvSpPr>
        <p:spPr>
          <a:xfrm>
            <a:off x="7208215" y="2651760"/>
            <a:ext cx="2134957" cy="2286000"/>
          </a:xfrm>
          <a:prstGeom prst="roundRect">
            <a:avLst>
              <a:gd name="adj" fmla="val 3600"/>
            </a:avLst>
          </a:prstGeom>
          <a:solidFill>
            <a:srgbClr val="FBEAEA"/>
          </a:solidFill>
          <a:ln/>
        </p:spPr>
        <p:txBody>
          <a:bodyPr/>
          <a:lstStyle/>
          <a:p>
            <a:endParaRPr lang="en-GB"/>
          </a:p>
        </p:txBody>
      </p:sp>
      <p:sp>
        <p:nvSpPr>
          <p:cNvPr id="24" name="Shape 22"/>
          <p:cNvSpPr/>
          <p:nvPr/>
        </p:nvSpPr>
        <p:spPr>
          <a:xfrm>
            <a:off x="7445959" y="2889504"/>
            <a:ext cx="371553" cy="384048"/>
          </a:xfrm>
          <a:prstGeom prst="ellipse">
            <a:avLst/>
          </a:prstGeom>
          <a:solidFill>
            <a:srgbClr val="D62828"/>
          </a:solidFill>
          <a:ln/>
        </p:spPr>
        <p:txBody>
          <a:bodyPr/>
          <a:lstStyle/>
          <a:p>
            <a:endParaRPr lang="en-GB"/>
          </a:p>
        </p:txBody>
      </p:sp>
      <p:sp>
        <p:nvSpPr>
          <p:cNvPr id="25" name="Text 23"/>
          <p:cNvSpPr/>
          <p:nvPr/>
        </p:nvSpPr>
        <p:spPr>
          <a:xfrm>
            <a:off x="7445959" y="2889504"/>
            <a:ext cx="371553" cy="384048"/>
          </a:xfrm>
          <a:prstGeom prst="rect">
            <a:avLst/>
          </a:prstGeom>
          <a:noFill/>
          <a:ln/>
        </p:spPr>
        <p:txBody>
          <a:bodyPr wrap="square" lIns="0" tIns="0" rIns="0" bIns="0" rtlCol="0" anchor="ctr"/>
          <a:lstStyle/>
          <a:p>
            <a:pPr marL="0" indent="0" algn="ctr">
              <a:buNone/>
            </a:pPr>
            <a:r>
              <a:rPr lang="en-US" sz="1200">
                <a:solidFill>
                  <a:srgbClr val="FFFFFF"/>
                </a:solidFill>
                <a:latin typeface="Fraunces ExtraBold" pitchFamily="34" charset="0"/>
                <a:ea typeface="Fraunces ExtraBold" pitchFamily="34" charset="-122"/>
                <a:cs typeface="Fraunces ExtraBold" pitchFamily="34" charset="-120"/>
              </a:rPr>
              <a:t>4</a:t>
            </a:r>
            <a:endParaRPr lang="en-US" sz="1200"/>
          </a:p>
        </p:txBody>
      </p:sp>
      <p:sp>
        <p:nvSpPr>
          <p:cNvPr id="26" name="Text 24"/>
          <p:cNvSpPr/>
          <p:nvPr/>
        </p:nvSpPr>
        <p:spPr>
          <a:xfrm>
            <a:off x="7445960" y="3456432"/>
            <a:ext cx="1742668" cy="603504"/>
          </a:xfrm>
          <a:prstGeom prst="rect">
            <a:avLst/>
          </a:prstGeom>
          <a:noFill/>
          <a:ln/>
        </p:spPr>
        <p:txBody>
          <a:bodyPr wrap="square" lIns="0" tIns="0" rIns="0" bIns="0" rtlCol="0" anchor="t"/>
          <a:lstStyle/>
          <a:p>
            <a:pPr marL="0" indent="0">
              <a:lnSpc>
                <a:spcPct val="95000"/>
              </a:lnSpc>
              <a:buNone/>
            </a:pPr>
            <a:r>
              <a:rPr lang="en-US" sz="1400">
                <a:solidFill>
                  <a:srgbClr val="16233F"/>
                </a:solidFill>
                <a:latin typeface="Fraunces ExtraBold" pitchFamily="34" charset="0"/>
                <a:ea typeface="Fraunces ExtraBold" pitchFamily="34" charset="-122"/>
                <a:cs typeface="Fraunces ExtraBold" pitchFamily="34" charset="-120"/>
              </a:rPr>
              <a:t>Exposes divergent perspectives</a:t>
            </a:r>
            <a:endParaRPr lang="en-US" sz="1400"/>
          </a:p>
        </p:txBody>
      </p:sp>
      <p:sp>
        <p:nvSpPr>
          <p:cNvPr id="27" name="Text 25"/>
          <p:cNvSpPr/>
          <p:nvPr/>
        </p:nvSpPr>
        <p:spPr>
          <a:xfrm>
            <a:off x="7445960" y="4114800"/>
            <a:ext cx="1742668" cy="585216"/>
          </a:xfrm>
          <a:prstGeom prst="rect">
            <a:avLst/>
          </a:prstGeom>
          <a:noFill/>
          <a:ln/>
        </p:spPr>
        <p:txBody>
          <a:bodyPr wrap="square" lIns="0" tIns="0" rIns="0" bIns="0" rtlCol="0" anchor="t"/>
          <a:lstStyle/>
          <a:p>
            <a:pPr marL="0" indent="0">
              <a:lnSpc>
                <a:spcPct val="112000"/>
              </a:lnSpc>
              <a:buNone/>
            </a:pPr>
            <a:r>
              <a:rPr lang="en-US" sz="1020">
                <a:solidFill>
                  <a:srgbClr val="5A6579"/>
                </a:solidFill>
                <a:latin typeface="Nobile" pitchFamily="34" charset="0"/>
                <a:ea typeface="Nobile" pitchFamily="34" charset="-122"/>
                <a:cs typeface="Nobile" pitchFamily="34" charset="-120"/>
              </a:rPr>
              <a:t>Several people building the same issue makes similarity and disagreement visible at once.</a:t>
            </a:r>
            <a:endParaRPr lang="en-US" sz="1020"/>
          </a:p>
        </p:txBody>
      </p:sp>
      <p:sp>
        <p:nvSpPr>
          <p:cNvPr id="28" name="Shape 26"/>
          <p:cNvSpPr/>
          <p:nvPr/>
        </p:nvSpPr>
        <p:spPr>
          <a:xfrm>
            <a:off x="658368" y="5175504"/>
            <a:ext cx="10874959" cy="530352"/>
          </a:xfrm>
          <a:prstGeom prst="roundRect">
            <a:avLst>
              <a:gd name="adj" fmla="val 10465"/>
            </a:avLst>
          </a:prstGeom>
          <a:solidFill>
            <a:srgbClr val="EDF1F7"/>
          </a:solidFill>
          <a:ln/>
        </p:spPr>
        <p:txBody>
          <a:bodyPr/>
          <a:lstStyle/>
          <a:p>
            <a:endParaRPr lang="en-GB"/>
          </a:p>
        </p:txBody>
      </p:sp>
      <p:sp>
        <p:nvSpPr>
          <p:cNvPr id="29" name="Shape 27"/>
          <p:cNvSpPr/>
          <p:nvPr/>
        </p:nvSpPr>
        <p:spPr>
          <a:xfrm>
            <a:off x="914400" y="5294376"/>
            <a:ext cx="292608" cy="292608"/>
          </a:xfrm>
          <a:prstGeom prst="ellipse">
            <a:avLst/>
          </a:prstGeom>
          <a:solidFill>
            <a:srgbClr val="16233F"/>
          </a:solidFill>
          <a:ln/>
        </p:spPr>
        <p:txBody>
          <a:bodyPr/>
          <a:lstStyle/>
          <a:p>
            <a:endParaRPr lang="en-GB"/>
          </a:p>
        </p:txBody>
      </p:sp>
      <p:sp>
        <p:nvSpPr>
          <p:cNvPr id="30" name="Text 28"/>
          <p:cNvSpPr/>
          <p:nvPr/>
        </p:nvSpPr>
        <p:spPr>
          <a:xfrm>
            <a:off x="1371600" y="5175504"/>
            <a:ext cx="9869119" cy="530352"/>
          </a:xfrm>
          <a:prstGeom prst="rect">
            <a:avLst/>
          </a:prstGeom>
          <a:noFill/>
          <a:ln/>
        </p:spPr>
        <p:txBody>
          <a:bodyPr wrap="square" lIns="0" tIns="0" rIns="0" bIns="0" rtlCol="0" anchor="ctr"/>
          <a:lstStyle/>
          <a:p>
            <a:pPr marL="0" indent="0">
              <a:lnSpc>
                <a:spcPct val="110000"/>
              </a:lnSpc>
              <a:buNone/>
            </a:pPr>
            <a:r>
              <a:rPr lang="en-US" sz="1200" dirty="0">
                <a:solidFill>
                  <a:srgbClr val="16233F"/>
                </a:solidFill>
                <a:latin typeface="Nobile" pitchFamily="34" charset="0"/>
                <a:ea typeface="Nobile" pitchFamily="34" charset="-122"/>
                <a:cs typeface="Nobile" pitchFamily="34" charset="-120"/>
              </a:rPr>
              <a:t>FRAMING QUESTION   Where might conventional interviews or focus groups limit expression? Value comes from the participant's explanation, not from the researcher 'reading' the model.</a:t>
            </a:r>
            <a:endParaRPr lang="en-US" sz="1200" dirty="0"/>
          </a:p>
        </p:txBody>
      </p:sp>
      <p:sp>
        <p:nvSpPr>
          <p:cNvPr id="32" name="Shape 21">
            <a:extLst>
              <a:ext uri="{FF2B5EF4-FFF2-40B4-BE49-F238E27FC236}">
                <a16:creationId xmlns:a16="http://schemas.microsoft.com/office/drawing/2014/main" id="{D85B7B68-268B-62FD-5C21-BB9B564BA4B4}"/>
              </a:ext>
            </a:extLst>
          </p:cNvPr>
          <p:cNvSpPr/>
          <p:nvPr/>
        </p:nvSpPr>
        <p:spPr>
          <a:xfrm>
            <a:off x="9424014" y="2651760"/>
            <a:ext cx="2134957" cy="2286000"/>
          </a:xfrm>
          <a:prstGeom prst="roundRect">
            <a:avLst>
              <a:gd name="adj" fmla="val 3600"/>
            </a:avLst>
          </a:prstGeom>
          <a:solidFill>
            <a:schemeClr val="accent2">
              <a:lumMod val="20000"/>
              <a:lumOff val="80000"/>
            </a:schemeClr>
          </a:solidFill>
          <a:ln>
            <a:solidFill>
              <a:schemeClr val="accent2">
                <a:lumMod val="20000"/>
                <a:lumOff val="80000"/>
              </a:schemeClr>
            </a:solidFill>
          </a:ln>
        </p:spPr>
        <p:style>
          <a:lnRef idx="1">
            <a:schemeClr val="accent2"/>
          </a:lnRef>
          <a:fillRef idx="2">
            <a:schemeClr val="accent2"/>
          </a:fillRef>
          <a:effectRef idx="1">
            <a:schemeClr val="accent2"/>
          </a:effectRef>
          <a:fontRef idx="minor">
            <a:schemeClr val="dk1"/>
          </a:fontRef>
        </p:style>
        <p:txBody>
          <a:bodyPr/>
          <a:lstStyle/>
          <a:p>
            <a:endParaRPr lang="en-GB"/>
          </a:p>
        </p:txBody>
      </p:sp>
      <p:sp>
        <p:nvSpPr>
          <p:cNvPr id="34" name="Shape 22">
            <a:extLst>
              <a:ext uri="{FF2B5EF4-FFF2-40B4-BE49-F238E27FC236}">
                <a16:creationId xmlns:a16="http://schemas.microsoft.com/office/drawing/2014/main" id="{F5B0D812-43E0-1C01-6F0C-A1ACC3EC5897}"/>
              </a:ext>
            </a:extLst>
          </p:cNvPr>
          <p:cNvSpPr/>
          <p:nvPr/>
        </p:nvSpPr>
        <p:spPr>
          <a:xfrm>
            <a:off x="9661758" y="2889504"/>
            <a:ext cx="371553" cy="384048"/>
          </a:xfrm>
          <a:prstGeom prst="ellipse">
            <a:avLst/>
          </a:prstGeom>
          <a:solidFill>
            <a:schemeClr val="accent2"/>
          </a:solidFill>
          <a:ln/>
        </p:spPr>
        <p:txBody>
          <a:bodyPr/>
          <a:lstStyle/>
          <a:p>
            <a:endParaRPr lang="en-GB"/>
          </a:p>
        </p:txBody>
      </p:sp>
      <p:sp>
        <p:nvSpPr>
          <p:cNvPr id="36" name="Text 23">
            <a:extLst>
              <a:ext uri="{FF2B5EF4-FFF2-40B4-BE49-F238E27FC236}">
                <a16:creationId xmlns:a16="http://schemas.microsoft.com/office/drawing/2014/main" id="{D30D392C-391A-0F1B-14E3-5258269EB996}"/>
              </a:ext>
            </a:extLst>
          </p:cNvPr>
          <p:cNvSpPr/>
          <p:nvPr/>
        </p:nvSpPr>
        <p:spPr>
          <a:xfrm>
            <a:off x="9661758" y="2889504"/>
            <a:ext cx="371553" cy="384048"/>
          </a:xfrm>
          <a:prstGeom prst="rect">
            <a:avLst/>
          </a:prstGeom>
          <a:noFill/>
          <a:ln/>
        </p:spPr>
        <p:txBody>
          <a:bodyPr wrap="square" lIns="0" tIns="0" rIns="0" bIns="0" rtlCol="0" anchor="ctr"/>
          <a:lstStyle/>
          <a:p>
            <a:pPr marL="0" indent="0" algn="ctr">
              <a:buNone/>
            </a:pPr>
            <a:r>
              <a:rPr lang="en-US" sz="1200">
                <a:solidFill>
                  <a:srgbClr val="FFFFFF"/>
                </a:solidFill>
                <a:latin typeface="Fraunces ExtraBold" pitchFamily="34" charset="0"/>
                <a:ea typeface="Fraunces ExtraBold" pitchFamily="34" charset="-122"/>
                <a:cs typeface="Fraunces ExtraBold" pitchFamily="34" charset="-120"/>
              </a:rPr>
              <a:t>5</a:t>
            </a:r>
            <a:endParaRPr lang="en-US" sz="1200"/>
          </a:p>
        </p:txBody>
      </p:sp>
      <p:sp>
        <p:nvSpPr>
          <p:cNvPr id="38" name="Text 24">
            <a:extLst>
              <a:ext uri="{FF2B5EF4-FFF2-40B4-BE49-F238E27FC236}">
                <a16:creationId xmlns:a16="http://schemas.microsoft.com/office/drawing/2014/main" id="{B22AFBBE-6A17-C7A6-B2C8-4A4F51036C14}"/>
              </a:ext>
            </a:extLst>
          </p:cNvPr>
          <p:cNvSpPr/>
          <p:nvPr/>
        </p:nvSpPr>
        <p:spPr>
          <a:xfrm>
            <a:off x="9661759" y="3456432"/>
            <a:ext cx="1742668" cy="603504"/>
          </a:xfrm>
          <a:prstGeom prst="rect">
            <a:avLst/>
          </a:prstGeom>
          <a:noFill/>
          <a:ln/>
        </p:spPr>
        <p:txBody>
          <a:bodyPr wrap="square" lIns="0" tIns="0" rIns="0" bIns="0" rtlCol="0" anchor="t"/>
          <a:lstStyle/>
          <a:p>
            <a:pPr marL="0" indent="0">
              <a:lnSpc>
                <a:spcPct val="95000"/>
              </a:lnSpc>
              <a:buNone/>
            </a:pPr>
            <a:r>
              <a:rPr lang="en-US" sz="1400">
                <a:solidFill>
                  <a:srgbClr val="16233F"/>
                </a:solidFill>
                <a:latin typeface="Fraunces ExtraBold" pitchFamily="34" charset="0"/>
                <a:ea typeface="Fraunces ExtraBold" pitchFamily="34" charset="-122"/>
                <a:cs typeface="Fraunces ExtraBold" pitchFamily="34" charset="-120"/>
              </a:rPr>
              <a:t>Converges perspectives</a:t>
            </a:r>
            <a:endParaRPr lang="en-US" sz="1400"/>
          </a:p>
        </p:txBody>
      </p:sp>
      <p:sp>
        <p:nvSpPr>
          <p:cNvPr id="40" name="Text 25">
            <a:extLst>
              <a:ext uri="{FF2B5EF4-FFF2-40B4-BE49-F238E27FC236}">
                <a16:creationId xmlns:a16="http://schemas.microsoft.com/office/drawing/2014/main" id="{A5FD9C62-3609-AF09-AB85-731A376F01A1}"/>
              </a:ext>
            </a:extLst>
          </p:cNvPr>
          <p:cNvSpPr/>
          <p:nvPr/>
        </p:nvSpPr>
        <p:spPr>
          <a:xfrm>
            <a:off x="9661759" y="4114800"/>
            <a:ext cx="1742668" cy="585216"/>
          </a:xfrm>
          <a:prstGeom prst="rect">
            <a:avLst/>
          </a:prstGeom>
          <a:noFill/>
          <a:ln/>
        </p:spPr>
        <p:txBody>
          <a:bodyPr wrap="square" lIns="0" tIns="0" rIns="0" bIns="0" rtlCol="0" anchor="t"/>
          <a:lstStyle/>
          <a:p>
            <a:pPr marL="0" indent="0">
              <a:lnSpc>
                <a:spcPct val="112000"/>
              </a:lnSpc>
              <a:buNone/>
            </a:pPr>
            <a:r>
              <a:rPr lang="en-US" sz="1020">
                <a:solidFill>
                  <a:srgbClr val="5A6579"/>
                </a:solidFill>
                <a:latin typeface="Nobile" pitchFamily="34" charset="0"/>
                <a:ea typeface="Nobile" pitchFamily="34" charset="-122"/>
                <a:cs typeface="Nobile" pitchFamily="34" charset="-120"/>
              </a:rPr>
              <a:t>Partcipants identifying patterns together</a:t>
            </a:r>
            <a:endParaRPr lang="en-US" sz="1020"/>
          </a:p>
        </p:txBody>
      </p:sp>
      <p:sp>
        <p:nvSpPr>
          <p:cNvPr id="41" name="Rectangle 40"/>
          <p:cNvSpPr/>
          <p:nvPr/>
        </p:nvSpPr>
        <p:spPr>
          <a:xfrm>
            <a:off x="9811512" y="0"/>
            <a:ext cx="777240" cy="1572768"/>
          </a:xfrm>
          <a:prstGeom prst="rect">
            <a:avLst/>
          </a:prstGeom>
          <a:solidFill>
            <a:srgbClr val="105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2" name="Picture 41" descr="tile_a.jpg"/>
          <p:cNvPicPr>
            <a:picLocks noChangeAspect="1"/>
          </p:cNvPicPr>
          <p:nvPr/>
        </p:nvPicPr>
        <p:blipFill>
          <a:blip r:embed="rId4"/>
          <a:stretch>
            <a:fillRect/>
          </a:stretch>
        </p:blipFill>
        <p:spPr>
          <a:xfrm>
            <a:off x="10195560" y="0"/>
            <a:ext cx="1996135" cy="19202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658368" y="548640"/>
            <a:ext cx="1979676" cy="274320"/>
          </a:xfrm>
          <a:prstGeom prst="roundRect">
            <a:avLst>
              <a:gd name="adj" fmla="val 50000"/>
            </a:avLst>
          </a:prstGeom>
          <a:solidFill>
            <a:srgbClr val="FCF1DC"/>
          </a:solidFill>
          <a:ln/>
        </p:spPr>
        <p:txBody>
          <a:bodyPr/>
          <a:lstStyle/>
          <a:p>
            <a:endParaRPr lang="en-GB"/>
          </a:p>
        </p:txBody>
      </p:sp>
      <p:sp>
        <p:nvSpPr>
          <p:cNvPr id="3" name="Text 1"/>
          <p:cNvSpPr/>
          <p:nvPr/>
        </p:nvSpPr>
        <p:spPr>
          <a:xfrm>
            <a:off x="658368" y="548640"/>
            <a:ext cx="1979676" cy="274320"/>
          </a:xfrm>
          <a:prstGeom prst="rect">
            <a:avLst/>
          </a:prstGeom>
          <a:noFill/>
          <a:ln/>
        </p:spPr>
        <p:txBody>
          <a:bodyPr wrap="square" lIns="0" tIns="0" rIns="0" bIns="0" rtlCol="0" anchor="ctr"/>
          <a:lstStyle/>
          <a:p>
            <a:pPr marL="0" indent="0" algn="ctr">
              <a:buNone/>
            </a:pPr>
            <a:r>
              <a:rPr lang="en-US" sz="950" b="1" kern="0" spc="140">
                <a:solidFill>
                  <a:srgbClr val="8A5A00"/>
                </a:solidFill>
                <a:latin typeface="Nobile" pitchFamily="34" charset="0"/>
                <a:ea typeface="Nobile" pitchFamily="34" charset="-122"/>
                <a:cs typeface="Nobile" pitchFamily="34" charset="-120"/>
              </a:rPr>
              <a:t>02  ·  THE SEQUENCE</a:t>
            </a:r>
            <a:endParaRPr lang="en-US" sz="950"/>
          </a:p>
        </p:txBody>
      </p:sp>
      <p:sp>
        <p:nvSpPr>
          <p:cNvPr id="6" name="Text 4"/>
          <p:cNvSpPr/>
          <p:nvPr/>
        </p:nvSpPr>
        <p:spPr>
          <a:xfrm>
            <a:off x="658368" y="932688"/>
            <a:ext cx="8897111" cy="1234440"/>
          </a:xfrm>
          <a:prstGeom prst="rect">
            <a:avLst/>
          </a:prstGeom>
          <a:noFill/>
          <a:ln/>
        </p:spPr>
        <p:txBody>
          <a:bodyPr wrap="square" lIns="0" tIns="0" rIns="0" bIns="0" rtlCol="0" anchor="t"/>
          <a:lstStyle/>
          <a:p>
            <a:pPr marL="0" indent="0" algn="l">
              <a:lnSpc>
                <a:spcPct val="95000"/>
              </a:lnSpc>
              <a:buNone/>
            </a:pPr>
            <a:r>
              <a:rPr lang="en-US" sz="3100">
                <a:solidFill>
                  <a:srgbClr val="16233F"/>
                </a:solidFill>
                <a:latin typeface="Fraunces ExtraBold" pitchFamily="34" charset="0"/>
                <a:ea typeface="Fraunces ExtraBold" pitchFamily="34" charset="-122"/>
                <a:cs typeface="Fraunces ExtraBold" pitchFamily="34" charset="-120"/>
              </a:rPr>
              <a:t>Where building sits in the research process.</a:t>
            </a:r>
            <a:endParaRPr lang="en-US" sz="3500"/>
          </a:p>
        </p:txBody>
      </p:sp>
      <p:sp>
        <p:nvSpPr>
          <p:cNvPr id="7" name="Text 5"/>
          <p:cNvSpPr/>
          <p:nvPr/>
        </p:nvSpPr>
        <p:spPr>
          <a:xfrm>
            <a:off x="658368" y="1810512"/>
            <a:ext cx="8897111" cy="411480"/>
          </a:xfrm>
          <a:prstGeom prst="rect">
            <a:avLst/>
          </a:prstGeom>
          <a:noFill/>
          <a:ln/>
        </p:spPr>
        <p:txBody>
          <a:bodyPr wrap="square" lIns="0" tIns="0" rIns="0" bIns="0" rtlCol="0" anchor="ctr"/>
          <a:lstStyle/>
          <a:p>
            <a:pPr marL="0" indent="0">
              <a:lnSpc>
                <a:spcPct val="115000"/>
              </a:lnSpc>
              <a:buNone/>
            </a:pPr>
            <a:r>
              <a:rPr lang="en-US" sz="1250">
                <a:solidFill>
                  <a:srgbClr val="5A6579"/>
                </a:solidFill>
                <a:latin typeface="Nobile" pitchFamily="34" charset="0"/>
                <a:ea typeface="Nobile" pitchFamily="34" charset="-122"/>
                <a:cs typeface="Nobile" pitchFamily="34" charset="-120"/>
              </a:rPr>
              <a:t>Building is a stage inside the design, not an activity bolted alongside it. Each stage produces something the next stage depends on.</a:t>
            </a:r>
            <a:endParaRPr lang="en-US" sz="1250"/>
          </a:p>
        </p:txBody>
      </p:sp>
      <p:sp>
        <p:nvSpPr>
          <p:cNvPr id="8" name="Shape 6"/>
          <p:cNvSpPr/>
          <p:nvPr/>
        </p:nvSpPr>
        <p:spPr>
          <a:xfrm>
            <a:off x="658368" y="2487168"/>
            <a:ext cx="1664208" cy="2331720"/>
          </a:xfrm>
          <a:prstGeom prst="roundRect">
            <a:avLst>
              <a:gd name="adj" fmla="val 4945"/>
            </a:avLst>
          </a:prstGeom>
          <a:solidFill>
            <a:srgbClr val="F4F7FB"/>
          </a:solidFill>
          <a:ln/>
        </p:spPr>
        <p:txBody>
          <a:bodyPr/>
          <a:lstStyle/>
          <a:p>
            <a:endParaRPr lang="en-GB"/>
          </a:p>
        </p:txBody>
      </p:sp>
      <p:sp>
        <p:nvSpPr>
          <p:cNvPr id="9" name="Shape 7"/>
          <p:cNvSpPr/>
          <p:nvPr/>
        </p:nvSpPr>
        <p:spPr>
          <a:xfrm>
            <a:off x="1216152" y="2706624"/>
            <a:ext cx="548640" cy="548640"/>
          </a:xfrm>
          <a:prstGeom prst="ellipse">
            <a:avLst/>
          </a:prstGeom>
          <a:solidFill>
            <a:srgbClr val="16233F"/>
          </a:solidFill>
          <a:ln/>
        </p:spPr>
        <p:txBody>
          <a:bodyPr/>
          <a:lstStyle/>
          <a:p>
            <a:endParaRPr lang="en-GB"/>
          </a:p>
        </p:txBody>
      </p:sp>
      <p:sp>
        <p:nvSpPr>
          <p:cNvPr id="10" name="Text 8"/>
          <p:cNvSpPr/>
          <p:nvPr/>
        </p:nvSpPr>
        <p:spPr>
          <a:xfrm>
            <a:off x="1216152" y="2706624"/>
            <a:ext cx="548640" cy="548640"/>
          </a:xfrm>
          <a:prstGeom prst="rect">
            <a:avLst/>
          </a:prstGeom>
          <a:noFill/>
          <a:ln/>
        </p:spPr>
        <p:txBody>
          <a:bodyPr wrap="square" lIns="0" tIns="0" rIns="0" bIns="0" rtlCol="0" anchor="ctr"/>
          <a:lstStyle/>
          <a:p>
            <a:pPr marL="0" indent="0" algn="ctr">
              <a:buNone/>
            </a:pPr>
            <a:r>
              <a:rPr lang="en-US" sz="1700">
                <a:solidFill>
                  <a:srgbClr val="FFFFFF"/>
                </a:solidFill>
                <a:latin typeface="Fraunces ExtraBold" pitchFamily="34" charset="0"/>
                <a:ea typeface="Fraunces ExtraBold" pitchFamily="34" charset="-122"/>
                <a:cs typeface="Fraunces ExtraBold" pitchFamily="34" charset="-120"/>
              </a:rPr>
              <a:t>1</a:t>
            </a:r>
            <a:endParaRPr lang="en-US" sz="1700"/>
          </a:p>
        </p:txBody>
      </p:sp>
      <p:sp>
        <p:nvSpPr>
          <p:cNvPr id="11" name="Text 9"/>
          <p:cNvSpPr/>
          <p:nvPr/>
        </p:nvSpPr>
        <p:spPr>
          <a:xfrm>
            <a:off x="786384" y="3383280"/>
            <a:ext cx="1408176" cy="640080"/>
          </a:xfrm>
          <a:prstGeom prst="rect">
            <a:avLst/>
          </a:prstGeom>
          <a:noFill/>
          <a:ln/>
        </p:spPr>
        <p:txBody>
          <a:bodyPr wrap="square" lIns="0" tIns="0" rIns="0" bIns="0" rtlCol="0" anchor="t"/>
          <a:lstStyle/>
          <a:p>
            <a:pPr marL="0" indent="0" algn="ctr">
              <a:lnSpc>
                <a:spcPct val="95000"/>
              </a:lnSpc>
              <a:buNone/>
            </a:pPr>
            <a:r>
              <a:rPr lang="en-US" sz="1200">
                <a:solidFill>
                  <a:srgbClr val="16233F"/>
                </a:solidFill>
                <a:latin typeface="Fraunces ExtraBold" pitchFamily="34" charset="0"/>
                <a:ea typeface="Fraunces ExtraBold" pitchFamily="34" charset="-122"/>
                <a:cs typeface="Fraunces ExtraBold" pitchFamily="34" charset="-120"/>
              </a:rPr>
              <a:t>Research question</a:t>
            </a:r>
            <a:endParaRPr lang="en-US" sz="1200"/>
          </a:p>
        </p:txBody>
      </p:sp>
      <p:sp>
        <p:nvSpPr>
          <p:cNvPr id="12" name="Text 10"/>
          <p:cNvSpPr/>
          <p:nvPr/>
        </p:nvSpPr>
        <p:spPr>
          <a:xfrm>
            <a:off x="786384" y="4041648"/>
            <a:ext cx="1408176" cy="713232"/>
          </a:xfrm>
          <a:prstGeom prst="rect">
            <a:avLst/>
          </a:prstGeom>
          <a:noFill/>
          <a:ln/>
        </p:spPr>
        <p:txBody>
          <a:bodyPr wrap="square" lIns="0" tIns="0" rIns="0" bIns="0" rtlCol="0" anchor="t"/>
          <a:lstStyle/>
          <a:p>
            <a:pPr marL="0" indent="0" algn="ctr">
              <a:lnSpc>
                <a:spcPct val="110000"/>
              </a:lnSpc>
              <a:buNone/>
            </a:pPr>
            <a:r>
              <a:rPr lang="en-US" sz="950">
                <a:solidFill>
                  <a:srgbClr val="5A6579"/>
                </a:solidFill>
                <a:latin typeface="Nobile" pitchFamily="34" charset="0"/>
                <a:ea typeface="Nobile" pitchFamily="34" charset="-122"/>
                <a:cs typeface="Nobile" pitchFamily="34" charset="-120"/>
              </a:rPr>
              <a:t>A focused inquiry that construction can plausibly serve.</a:t>
            </a:r>
            <a:endParaRPr lang="en-US" sz="950"/>
          </a:p>
        </p:txBody>
      </p:sp>
      <p:sp>
        <p:nvSpPr>
          <p:cNvPr id="13" name="Text 11"/>
          <p:cNvSpPr/>
          <p:nvPr/>
        </p:nvSpPr>
        <p:spPr>
          <a:xfrm>
            <a:off x="2322576" y="2779776"/>
            <a:ext cx="177394" cy="411480"/>
          </a:xfrm>
          <a:prstGeom prst="rect">
            <a:avLst/>
          </a:prstGeom>
          <a:noFill/>
          <a:ln/>
        </p:spPr>
        <p:txBody>
          <a:bodyPr wrap="square" lIns="0" tIns="0" rIns="0" bIns="0" rtlCol="0" anchor="ctr"/>
          <a:lstStyle/>
          <a:p>
            <a:pPr marL="0" indent="0" algn="ctr">
              <a:buNone/>
            </a:pPr>
            <a:r>
              <a:rPr lang="en-US" sz="1600" b="1">
                <a:solidFill>
                  <a:srgbClr val="AEB9CC"/>
                </a:solidFill>
                <a:latin typeface="Nobile" pitchFamily="34" charset="0"/>
                <a:ea typeface="Nobile" pitchFamily="34" charset="-122"/>
                <a:cs typeface="Nobile" pitchFamily="34" charset="-120"/>
              </a:rPr>
              <a:t>›</a:t>
            </a:r>
            <a:endParaRPr lang="en-US" sz="1600"/>
          </a:p>
        </p:txBody>
      </p:sp>
      <p:sp>
        <p:nvSpPr>
          <p:cNvPr id="14" name="Shape 12"/>
          <p:cNvSpPr/>
          <p:nvPr/>
        </p:nvSpPr>
        <p:spPr>
          <a:xfrm>
            <a:off x="2499970" y="2487168"/>
            <a:ext cx="1664208" cy="2331720"/>
          </a:xfrm>
          <a:prstGeom prst="roundRect">
            <a:avLst>
              <a:gd name="adj" fmla="val 4945"/>
            </a:avLst>
          </a:prstGeom>
          <a:solidFill>
            <a:srgbClr val="F4F7FB"/>
          </a:solidFill>
          <a:ln/>
        </p:spPr>
        <p:txBody>
          <a:bodyPr/>
          <a:lstStyle/>
          <a:p>
            <a:endParaRPr lang="en-GB"/>
          </a:p>
        </p:txBody>
      </p:sp>
      <p:sp>
        <p:nvSpPr>
          <p:cNvPr id="15" name="Shape 13"/>
          <p:cNvSpPr/>
          <p:nvPr/>
        </p:nvSpPr>
        <p:spPr>
          <a:xfrm>
            <a:off x="3057754" y="2706624"/>
            <a:ext cx="548640" cy="548640"/>
          </a:xfrm>
          <a:prstGeom prst="ellipse">
            <a:avLst/>
          </a:prstGeom>
          <a:solidFill>
            <a:srgbClr val="1058B8"/>
          </a:solidFill>
          <a:ln/>
        </p:spPr>
        <p:txBody>
          <a:bodyPr/>
          <a:lstStyle/>
          <a:p>
            <a:endParaRPr lang="en-GB"/>
          </a:p>
        </p:txBody>
      </p:sp>
      <p:sp>
        <p:nvSpPr>
          <p:cNvPr id="16" name="Text 14"/>
          <p:cNvSpPr/>
          <p:nvPr/>
        </p:nvSpPr>
        <p:spPr>
          <a:xfrm>
            <a:off x="3057754" y="2706624"/>
            <a:ext cx="548640" cy="548640"/>
          </a:xfrm>
          <a:prstGeom prst="rect">
            <a:avLst/>
          </a:prstGeom>
          <a:noFill/>
          <a:ln/>
        </p:spPr>
        <p:txBody>
          <a:bodyPr wrap="square" lIns="0" tIns="0" rIns="0" bIns="0" rtlCol="0" anchor="ctr"/>
          <a:lstStyle/>
          <a:p>
            <a:pPr marL="0" indent="0" algn="ctr">
              <a:buNone/>
            </a:pPr>
            <a:r>
              <a:rPr lang="en-US" sz="1700">
                <a:solidFill>
                  <a:srgbClr val="FFFFFF"/>
                </a:solidFill>
                <a:latin typeface="Fraunces ExtraBold" pitchFamily="34" charset="0"/>
                <a:ea typeface="Fraunces ExtraBold" pitchFamily="34" charset="-122"/>
                <a:cs typeface="Fraunces ExtraBold" pitchFamily="34" charset="-120"/>
              </a:rPr>
              <a:t>2</a:t>
            </a:r>
            <a:endParaRPr lang="en-US" sz="1700"/>
          </a:p>
        </p:txBody>
      </p:sp>
      <p:sp>
        <p:nvSpPr>
          <p:cNvPr id="17" name="Text 15"/>
          <p:cNvSpPr/>
          <p:nvPr/>
        </p:nvSpPr>
        <p:spPr>
          <a:xfrm>
            <a:off x="2627986" y="3383280"/>
            <a:ext cx="1408176" cy="640080"/>
          </a:xfrm>
          <a:prstGeom prst="rect">
            <a:avLst/>
          </a:prstGeom>
          <a:noFill/>
          <a:ln/>
        </p:spPr>
        <p:txBody>
          <a:bodyPr wrap="square" lIns="0" tIns="0" rIns="0" bIns="0" rtlCol="0" anchor="t"/>
          <a:lstStyle/>
          <a:p>
            <a:pPr marL="0" indent="0" algn="ctr">
              <a:lnSpc>
                <a:spcPct val="95000"/>
              </a:lnSpc>
              <a:buNone/>
            </a:pPr>
            <a:r>
              <a:rPr lang="en-US" sz="1200">
                <a:solidFill>
                  <a:srgbClr val="16233F"/>
                </a:solidFill>
                <a:latin typeface="Fraunces ExtraBold" pitchFamily="34" charset="0"/>
                <a:ea typeface="Fraunces ExtraBold" pitchFamily="34" charset="-122"/>
                <a:cs typeface="Fraunces ExtraBold" pitchFamily="34" charset="-120"/>
              </a:rPr>
              <a:t>Individual build</a:t>
            </a:r>
            <a:endParaRPr lang="en-US" sz="1200"/>
          </a:p>
        </p:txBody>
      </p:sp>
      <p:sp>
        <p:nvSpPr>
          <p:cNvPr id="18" name="Text 16"/>
          <p:cNvSpPr/>
          <p:nvPr/>
        </p:nvSpPr>
        <p:spPr>
          <a:xfrm>
            <a:off x="2627986" y="4041648"/>
            <a:ext cx="1408176" cy="713232"/>
          </a:xfrm>
          <a:prstGeom prst="rect">
            <a:avLst/>
          </a:prstGeom>
          <a:noFill/>
          <a:ln/>
        </p:spPr>
        <p:txBody>
          <a:bodyPr wrap="square" lIns="0" tIns="0" rIns="0" bIns="0" rtlCol="0" anchor="t"/>
          <a:lstStyle/>
          <a:p>
            <a:pPr marL="0" indent="0" algn="ctr">
              <a:lnSpc>
                <a:spcPct val="110000"/>
              </a:lnSpc>
              <a:buNone/>
            </a:pPr>
            <a:r>
              <a:rPr lang="en-US" sz="950">
                <a:solidFill>
                  <a:srgbClr val="5A6579"/>
                </a:solidFill>
                <a:latin typeface="Nobile" pitchFamily="34" charset="0"/>
                <a:ea typeface="Nobile" pitchFamily="34" charset="-122"/>
                <a:cs typeface="Nobile" pitchFamily="34" charset="-120"/>
              </a:rPr>
              <a:t>Each participant makes a model. No technical skill judged.</a:t>
            </a:r>
            <a:endParaRPr lang="en-US" sz="950"/>
          </a:p>
        </p:txBody>
      </p:sp>
      <p:sp>
        <p:nvSpPr>
          <p:cNvPr id="19" name="Text 17"/>
          <p:cNvSpPr/>
          <p:nvPr/>
        </p:nvSpPr>
        <p:spPr>
          <a:xfrm>
            <a:off x="4164178" y="2779776"/>
            <a:ext cx="177394" cy="411480"/>
          </a:xfrm>
          <a:prstGeom prst="rect">
            <a:avLst/>
          </a:prstGeom>
          <a:noFill/>
          <a:ln/>
        </p:spPr>
        <p:txBody>
          <a:bodyPr wrap="square" lIns="0" tIns="0" rIns="0" bIns="0" rtlCol="0" anchor="ctr"/>
          <a:lstStyle/>
          <a:p>
            <a:pPr marL="0" indent="0" algn="ctr">
              <a:buNone/>
            </a:pPr>
            <a:r>
              <a:rPr lang="en-US" sz="1600" b="1">
                <a:solidFill>
                  <a:srgbClr val="AEB9CC"/>
                </a:solidFill>
                <a:latin typeface="Nobile" pitchFamily="34" charset="0"/>
                <a:ea typeface="Nobile" pitchFamily="34" charset="-122"/>
                <a:cs typeface="Nobile" pitchFamily="34" charset="-120"/>
              </a:rPr>
              <a:t>›</a:t>
            </a:r>
            <a:endParaRPr lang="en-US" sz="1600"/>
          </a:p>
        </p:txBody>
      </p:sp>
      <p:sp>
        <p:nvSpPr>
          <p:cNvPr id="20" name="Shape 18"/>
          <p:cNvSpPr/>
          <p:nvPr/>
        </p:nvSpPr>
        <p:spPr>
          <a:xfrm>
            <a:off x="4341571" y="2487168"/>
            <a:ext cx="1664208" cy="2331720"/>
          </a:xfrm>
          <a:prstGeom prst="roundRect">
            <a:avLst>
              <a:gd name="adj" fmla="val 4945"/>
            </a:avLst>
          </a:prstGeom>
          <a:solidFill>
            <a:srgbClr val="F4F7FB"/>
          </a:solidFill>
          <a:ln/>
        </p:spPr>
        <p:txBody>
          <a:bodyPr/>
          <a:lstStyle/>
          <a:p>
            <a:endParaRPr lang="en-GB"/>
          </a:p>
        </p:txBody>
      </p:sp>
      <p:sp>
        <p:nvSpPr>
          <p:cNvPr id="21" name="Shape 19"/>
          <p:cNvSpPr/>
          <p:nvPr/>
        </p:nvSpPr>
        <p:spPr>
          <a:xfrm>
            <a:off x="4899355" y="2706624"/>
            <a:ext cx="548640" cy="548640"/>
          </a:xfrm>
          <a:prstGeom prst="ellipse">
            <a:avLst/>
          </a:prstGeom>
          <a:solidFill>
            <a:srgbClr val="2E8B45"/>
          </a:solidFill>
          <a:ln/>
        </p:spPr>
        <p:txBody>
          <a:bodyPr/>
          <a:lstStyle/>
          <a:p>
            <a:endParaRPr lang="en-GB"/>
          </a:p>
        </p:txBody>
      </p:sp>
      <p:sp>
        <p:nvSpPr>
          <p:cNvPr id="22" name="Text 20"/>
          <p:cNvSpPr/>
          <p:nvPr/>
        </p:nvSpPr>
        <p:spPr>
          <a:xfrm>
            <a:off x="4899355" y="2706624"/>
            <a:ext cx="548640" cy="548640"/>
          </a:xfrm>
          <a:prstGeom prst="rect">
            <a:avLst/>
          </a:prstGeom>
          <a:noFill/>
          <a:ln/>
        </p:spPr>
        <p:txBody>
          <a:bodyPr wrap="square" lIns="0" tIns="0" rIns="0" bIns="0" rtlCol="0" anchor="ctr"/>
          <a:lstStyle/>
          <a:p>
            <a:pPr marL="0" indent="0" algn="ctr">
              <a:buNone/>
            </a:pPr>
            <a:r>
              <a:rPr lang="en-US" sz="1700">
                <a:solidFill>
                  <a:srgbClr val="FFFFFF"/>
                </a:solidFill>
                <a:latin typeface="Fraunces ExtraBold" pitchFamily="34" charset="0"/>
                <a:ea typeface="Fraunces ExtraBold" pitchFamily="34" charset="-122"/>
                <a:cs typeface="Fraunces ExtraBold" pitchFamily="34" charset="-120"/>
              </a:rPr>
              <a:t>3</a:t>
            </a:r>
            <a:endParaRPr lang="en-US" sz="1700"/>
          </a:p>
        </p:txBody>
      </p:sp>
      <p:sp>
        <p:nvSpPr>
          <p:cNvPr id="23" name="Text 21"/>
          <p:cNvSpPr/>
          <p:nvPr/>
        </p:nvSpPr>
        <p:spPr>
          <a:xfrm>
            <a:off x="4469587" y="3383280"/>
            <a:ext cx="1408176" cy="640080"/>
          </a:xfrm>
          <a:prstGeom prst="rect">
            <a:avLst/>
          </a:prstGeom>
          <a:noFill/>
          <a:ln/>
        </p:spPr>
        <p:txBody>
          <a:bodyPr wrap="square" lIns="0" tIns="0" rIns="0" bIns="0" rtlCol="0" anchor="t"/>
          <a:lstStyle/>
          <a:p>
            <a:pPr marL="0" indent="0" algn="ctr">
              <a:lnSpc>
                <a:spcPct val="95000"/>
              </a:lnSpc>
              <a:buNone/>
            </a:pPr>
            <a:r>
              <a:rPr lang="en-US" sz="1200">
                <a:solidFill>
                  <a:srgbClr val="16233F"/>
                </a:solidFill>
                <a:latin typeface="Fraunces ExtraBold" pitchFamily="34" charset="0"/>
                <a:ea typeface="Fraunces ExtraBold" pitchFamily="34" charset="-122"/>
                <a:cs typeface="Fraunces ExtraBold" pitchFamily="34" charset="-120"/>
              </a:rPr>
              <a:t>Participant narration</a:t>
            </a:r>
            <a:endParaRPr lang="en-US" sz="1200"/>
          </a:p>
        </p:txBody>
      </p:sp>
      <p:sp>
        <p:nvSpPr>
          <p:cNvPr id="24" name="Text 22"/>
          <p:cNvSpPr/>
          <p:nvPr/>
        </p:nvSpPr>
        <p:spPr>
          <a:xfrm>
            <a:off x="4469587" y="4041648"/>
            <a:ext cx="1408176" cy="713232"/>
          </a:xfrm>
          <a:prstGeom prst="rect">
            <a:avLst/>
          </a:prstGeom>
          <a:noFill/>
          <a:ln/>
        </p:spPr>
        <p:txBody>
          <a:bodyPr wrap="square" lIns="0" tIns="0" rIns="0" bIns="0" rtlCol="0" anchor="t"/>
          <a:lstStyle/>
          <a:p>
            <a:pPr marL="0" indent="0" algn="ctr">
              <a:lnSpc>
                <a:spcPct val="110000"/>
              </a:lnSpc>
              <a:buNone/>
            </a:pPr>
            <a:r>
              <a:rPr lang="en-US" sz="950">
                <a:solidFill>
                  <a:srgbClr val="5A6579"/>
                </a:solidFill>
                <a:latin typeface="Nobile" pitchFamily="34" charset="0"/>
                <a:ea typeface="Nobile" pitchFamily="34" charset="-122"/>
                <a:cs typeface="Nobile" pitchFamily="34" charset="-120"/>
              </a:rPr>
              <a:t>The builder explains what the model represents.</a:t>
            </a:r>
            <a:endParaRPr lang="en-US" sz="950"/>
          </a:p>
        </p:txBody>
      </p:sp>
      <p:sp>
        <p:nvSpPr>
          <p:cNvPr id="25" name="Text 23"/>
          <p:cNvSpPr/>
          <p:nvPr/>
        </p:nvSpPr>
        <p:spPr>
          <a:xfrm>
            <a:off x="6005779" y="2779776"/>
            <a:ext cx="177394" cy="411480"/>
          </a:xfrm>
          <a:prstGeom prst="rect">
            <a:avLst/>
          </a:prstGeom>
          <a:noFill/>
          <a:ln/>
        </p:spPr>
        <p:txBody>
          <a:bodyPr wrap="square" lIns="0" tIns="0" rIns="0" bIns="0" rtlCol="0" anchor="ctr"/>
          <a:lstStyle/>
          <a:p>
            <a:pPr marL="0" indent="0" algn="ctr">
              <a:buNone/>
            </a:pPr>
            <a:r>
              <a:rPr lang="en-US" sz="1600" b="1">
                <a:solidFill>
                  <a:srgbClr val="AEB9CC"/>
                </a:solidFill>
                <a:latin typeface="Nobile" pitchFamily="34" charset="0"/>
                <a:ea typeface="Nobile" pitchFamily="34" charset="-122"/>
                <a:cs typeface="Nobile" pitchFamily="34" charset="-120"/>
              </a:rPr>
              <a:t>›</a:t>
            </a:r>
            <a:endParaRPr lang="en-US" sz="1600"/>
          </a:p>
        </p:txBody>
      </p:sp>
      <p:sp>
        <p:nvSpPr>
          <p:cNvPr id="26" name="Shape 24"/>
          <p:cNvSpPr/>
          <p:nvPr/>
        </p:nvSpPr>
        <p:spPr>
          <a:xfrm>
            <a:off x="6183173" y="2487168"/>
            <a:ext cx="1664208" cy="2331720"/>
          </a:xfrm>
          <a:prstGeom prst="roundRect">
            <a:avLst>
              <a:gd name="adj" fmla="val 4945"/>
            </a:avLst>
          </a:prstGeom>
          <a:solidFill>
            <a:srgbClr val="F4F7FB"/>
          </a:solidFill>
          <a:ln/>
        </p:spPr>
        <p:txBody>
          <a:bodyPr/>
          <a:lstStyle/>
          <a:p>
            <a:endParaRPr lang="en-GB"/>
          </a:p>
        </p:txBody>
      </p:sp>
      <p:sp>
        <p:nvSpPr>
          <p:cNvPr id="27" name="Shape 25"/>
          <p:cNvSpPr/>
          <p:nvPr/>
        </p:nvSpPr>
        <p:spPr>
          <a:xfrm>
            <a:off x="6740957" y="2706624"/>
            <a:ext cx="548640" cy="548640"/>
          </a:xfrm>
          <a:prstGeom prst="ellipse">
            <a:avLst/>
          </a:prstGeom>
          <a:solidFill>
            <a:srgbClr val="E8A317"/>
          </a:solidFill>
          <a:ln/>
        </p:spPr>
        <p:txBody>
          <a:bodyPr/>
          <a:lstStyle/>
          <a:p>
            <a:endParaRPr lang="en-GB"/>
          </a:p>
        </p:txBody>
      </p:sp>
      <p:sp>
        <p:nvSpPr>
          <p:cNvPr id="28" name="Text 26"/>
          <p:cNvSpPr/>
          <p:nvPr/>
        </p:nvSpPr>
        <p:spPr>
          <a:xfrm>
            <a:off x="6740957" y="2706624"/>
            <a:ext cx="548640" cy="548640"/>
          </a:xfrm>
          <a:prstGeom prst="rect">
            <a:avLst/>
          </a:prstGeom>
          <a:noFill/>
          <a:ln/>
        </p:spPr>
        <p:txBody>
          <a:bodyPr wrap="square" lIns="0" tIns="0" rIns="0" bIns="0" rtlCol="0" anchor="ctr"/>
          <a:lstStyle/>
          <a:p>
            <a:pPr marL="0" indent="0" algn="ctr">
              <a:buNone/>
            </a:pPr>
            <a:r>
              <a:rPr lang="en-US" sz="1700">
                <a:solidFill>
                  <a:srgbClr val="FFFFFF"/>
                </a:solidFill>
                <a:latin typeface="Fraunces ExtraBold" pitchFamily="34" charset="0"/>
                <a:ea typeface="Fraunces ExtraBold" pitchFamily="34" charset="-122"/>
                <a:cs typeface="Fraunces ExtraBold" pitchFamily="34" charset="-120"/>
              </a:rPr>
              <a:t>4</a:t>
            </a:r>
            <a:endParaRPr lang="en-US" sz="1700"/>
          </a:p>
        </p:txBody>
      </p:sp>
      <p:sp>
        <p:nvSpPr>
          <p:cNvPr id="29" name="Text 27"/>
          <p:cNvSpPr/>
          <p:nvPr/>
        </p:nvSpPr>
        <p:spPr>
          <a:xfrm>
            <a:off x="6311189" y="3383280"/>
            <a:ext cx="1408176" cy="640080"/>
          </a:xfrm>
          <a:prstGeom prst="rect">
            <a:avLst/>
          </a:prstGeom>
          <a:noFill/>
          <a:ln/>
        </p:spPr>
        <p:txBody>
          <a:bodyPr wrap="square" lIns="0" tIns="0" rIns="0" bIns="0" rtlCol="0" anchor="t"/>
          <a:lstStyle/>
          <a:p>
            <a:pPr marL="0" indent="0" algn="ctr">
              <a:lnSpc>
                <a:spcPct val="95000"/>
              </a:lnSpc>
              <a:buNone/>
            </a:pPr>
            <a:r>
              <a:rPr lang="en-US" sz="1200">
                <a:solidFill>
                  <a:srgbClr val="16233F"/>
                </a:solidFill>
                <a:latin typeface="Fraunces ExtraBold" pitchFamily="34" charset="0"/>
                <a:ea typeface="Fraunces ExtraBold" pitchFamily="34" charset="-122"/>
                <a:cs typeface="Fraunces ExtraBold" pitchFamily="34" charset="-120"/>
              </a:rPr>
              <a:t>Group discussion</a:t>
            </a:r>
            <a:endParaRPr lang="en-US" sz="1200"/>
          </a:p>
        </p:txBody>
      </p:sp>
      <p:sp>
        <p:nvSpPr>
          <p:cNvPr id="30" name="Text 28"/>
          <p:cNvSpPr/>
          <p:nvPr/>
        </p:nvSpPr>
        <p:spPr>
          <a:xfrm>
            <a:off x="6311189" y="4041648"/>
            <a:ext cx="1408176" cy="713232"/>
          </a:xfrm>
          <a:prstGeom prst="rect">
            <a:avLst/>
          </a:prstGeom>
          <a:noFill/>
          <a:ln/>
        </p:spPr>
        <p:txBody>
          <a:bodyPr wrap="square" lIns="0" tIns="0" rIns="0" bIns="0" rtlCol="0" anchor="t"/>
          <a:lstStyle/>
          <a:p>
            <a:pPr marL="0" indent="0" algn="ctr">
              <a:lnSpc>
                <a:spcPct val="110000"/>
              </a:lnSpc>
              <a:buNone/>
            </a:pPr>
            <a:r>
              <a:rPr lang="en-US" sz="950">
                <a:solidFill>
                  <a:srgbClr val="5A6579"/>
                </a:solidFill>
                <a:latin typeface="Nobile" pitchFamily="34" charset="0"/>
                <a:ea typeface="Nobile" pitchFamily="34" charset="-122"/>
                <a:cs typeface="Nobile" pitchFamily="34" charset="-120"/>
              </a:rPr>
              <a:t>Others ask clarifying questions. No interpretation imposed.</a:t>
            </a:r>
            <a:endParaRPr lang="en-US" sz="950"/>
          </a:p>
        </p:txBody>
      </p:sp>
      <p:sp>
        <p:nvSpPr>
          <p:cNvPr id="31" name="Text 29"/>
          <p:cNvSpPr/>
          <p:nvPr/>
        </p:nvSpPr>
        <p:spPr>
          <a:xfrm>
            <a:off x="7847381" y="2779776"/>
            <a:ext cx="177394" cy="411480"/>
          </a:xfrm>
          <a:prstGeom prst="rect">
            <a:avLst/>
          </a:prstGeom>
          <a:noFill/>
          <a:ln/>
        </p:spPr>
        <p:txBody>
          <a:bodyPr wrap="square" lIns="0" tIns="0" rIns="0" bIns="0" rtlCol="0" anchor="ctr"/>
          <a:lstStyle/>
          <a:p>
            <a:pPr marL="0" indent="0" algn="ctr">
              <a:buNone/>
            </a:pPr>
            <a:r>
              <a:rPr lang="en-US" sz="1600" b="1">
                <a:solidFill>
                  <a:srgbClr val="AEB9CC"/>
                </a:solidFill>
                <a:latin typeface="Nobile" pitchFamily="34" charset="0"/>
                <a:ea typeface="Nobile" pitchFamily="34" charset="-122"/>
                <a:cs typeface="Nobile" pitchFamily="34" charset="-120"/>
              </a:rPr>
              <a:t>›</a:t>
            </a:r>
            <a:endParaRPr lang="en-US" sz="1600"/>
          </a:p>
        </p:txBody>
      </p:sp>
      <p:sp>
        <p:nvSpPr>
          <p:cNvPr id="32" name="Shape 30"/>
          <p:cNvSpPr/>
          <p:nvPr/>
        </p:nvSpPr>
        <p:spPr>
          <a:xfrm>
            <a:off x="8024774" y="2487168"/>
            <a:ext cx="1664208" cy="2331720"/>
          </a:xfrm>
          <a:prstGeom prst="roundRect">
            <a:avLst>
              <a:gd name="adj" fmla="val 4945"/>
            </a:avLst>
          </a:prstGeom>
          <a:solidFill>
            <a:srgbClr val="F4F7FB"/>
          </a:solidFill>
          <a:ln/>
        </p:spPr>
        <p:txBody>
          <a:bodyPr/>
          <a:lstStyle/>
          <a:p>
            <a:endParaRPr lang="en-GB"/>
          </a:p>
        </p:txBody>
      </p:sp>
      <p:sp>
        <p:nvSpPr>
          <p:cNvPr id="33" name="Shape 31"/>
          <p:cNvSpPr/>
          <p:nvPr/>
        </p:nvSpPr>
        <p:spPr>
          <a:xfrm>
            <a:off x="8582558" y="2706624"/>
            <a:ext cx="548640" cy="548640"/>
          </a:xfrm>
          <a:prstGeom prst="ellipse">
            <a:avLst/>
          </a:prstGeom>
          <a:solidFill>
            <a:srgbClr val="D62828"/>
          </a:solidFill>
          <a:ln/>
        </p:spPr>
        <p:txBody>
          <a:bodyPr/>
          <a:lstStyle/>
          <a:p>
            <a:endParaRPr lang="en-GB"/>
          </a:p>
        </p:txBody>
      </p:sp>
      <p:sp>
        <p:nvSpPr>
          <p:cNvPr id="34" name="Text 32"/>
          <p:cNvSpPr/>
          <p:nvPr/>
        </p:nvSpPr>
        <p:spPr>
          <a:xfrm>
            <a:off x="8582558" y="2706624"/>
            <a:ext cx="548640" cy="548640"/>
          </a:xfrm>
          <a:prstGeom prst="rect">
            <a:avLst/>
          </a:prstGeom>
          <a:noFill/>
          <a:ln/>
        </p:spPr>
        <p:txBody>
          <a:bodyPr wrap="square" lIns="0" tIns="0" rIns="0" bIns="0" rtlCol="0" anchor="ctr"/>
          <a:lstStyle/>
          <a:p>
            <a:pPr marL="0" indent="0" algn="ctr">
              <a:buNone/>
            </a:pPr>
            <a:r>
              <a:rPr lang="en-US" sz="1700">
                <a:solidFill>
                  <a:srgbClr val="FFFFFF"/>
                </a:solidFill>
                <a:latin typeface="Fraunces ExtraBold" pitchFamily="34" charset="0"/>
                <a:ea typeface="Fraunces ExtraBold" pitchFamily="34" charset="-122"/>
                <a:cs typeface="Fraunces ExtraBold" pitchFamily="34" charset="-120"/>
              </a:rPr>
              <a:t>5</a:t>
            </a:r>
            <a:endParaRPr lang="en-US" sz="1700"/>
          </a:p>
        </p:txBody>
      </p:sp>
      <p:sp>
        <p:nvSpPr>
          <p:cNvPr id="35" name="Text 33"/>
          <p:cNvSpPr/>
          <p:nvPr/>
        </p:nvSpPr>
        <p:spPr>
          <a:xfrm>
            <a:off x="8152790" y="3383280"/>
            <a:ext cx="1408176" cy="640080"/>
          </a:xfrm>
          <a:prstGeom prst="rect">
            <a:avLst/>
          </a:prstGeom>
          <a:noFill/>
          <a:ln/>
        </p:spPr>
        <p:txBody>
          <a:bodyPr wrap="square" lIns="0" tIns="0" rIns="0" bIns="0" rtlCol="0" anchor="t"/>
          <a:lstStyle/>
          <a:p>
            <a:pPr marL="0" indent="0" algn="ctr">
              <a:lnSpc>
                <a:spcPct val="95000"/>
              </a:lnSpc>
              <a:buNone/>
            </a:pPr>
            <a:r>
              <a:rPr lang="en-US" sz="1200">
                <a:solidFill>
                  <a:srgbClr val="16233F"/>
                </a:solidFill>
                <a:latin typeface="Fraunces ExtraBold" pitchFamily="34" charset="0"/>
                <a:ea typeface="Fraunces ExtraBold" pitchFamily="34" charset="-122"/>
                <a:cs typeface="Fraunces ExtraBold" pitchFamily="34" charset="-120"/>
              </a:rPr>
              <a:t>Shared meaning</a:t>
            </a:r>
            <a:endParaRPr lang="en-US" sz="1200"/>
          </a:p>
        </p:txBody>
      </p:sp>
      <p:sp>
        <p:nvSpPr>
          <p:cNvPr id="36" name="Text 34"/>
          <p:cNvSpPr/>
          <p:nvPr/>
        </p:nvSpPr>
        <p:spPr>
          <a:xfrm>
            <a:off x="8152790" y="4041648"/>
            <a:ext cx="1408176" cy="713232"/>
          </a:xfrm>
          <a:prstGeom prst="rect">
            <a:avLst/>
          </a:prstGeom>
          <a:noFill/>
          <a:ln/>
        </p:spPr>
        <p:txBody>
          <a:bodyPr wrap="square" lIns="0" tIns="0" rIns="0" bIns="0" rtlCol="0" anchor="t"/>
          <a:lstStyle/>
          <a:p>
            <a:pPr marL="0" indent="0" algn="ctr">
              <a:lnSpc>
                <a:spcPct val="110000"/>
              </a:lnSpc>
              <a:buNone/>
            </a:pPr>
            <a:r>
              <a:rPr lang="en-US" sz="950">
                <a:solidFill>
                  <a:srgbClr val="5A6579"/>
                </a:solidFill>
                <a:latin typeface="Nobile" pitchFamily="34" charset="0"/>
                <a:ea typeface="Nobile" pitchFamily="34" charset="-122"/>
                <a:cs typeface="Nobile" pitchFamily="34" charset="-120"/>
              </a:rPr>
              <a:t>Agreement,  patterns, tension and interdependence surface.</a:t>
            </a:r>
            <a:endParaRPr lang="en-US" sz="950"/>
          </a:p>
        </p:txBody>
      </p:sp>
      <p:sp>
        <p:nvSpPr>
          <p:cNvPr id="37" name="Text 35"/>
          <p:cNvSpPr/>
          <p:nvPr/>
        </p:nvSpPr>
        <p:spPr>
          <a:xfrm>
            <a:off x="9688982" y="2779776"/>
            <a:ext cx="177394" cy="411480"/>
          </a:xfrm>
          <a:prstGeom prst="rect">
            <a:avLst/>
          </a:prstGeom>
          <a:noFill/>
          <a:ln/>
        </p:spPr>
        <p:txBody>
          <a:bodyPr wrap="square" lIns="0" tIns="0" rIns="0" bIns="0" rtlCol="0" anchor="ctr"/>
          <a:lstStyle/>
          <a:p>
            <a:pPr marL="0" indent="0" algn="ctr">
              <a:buNone/>
            </a:pPr>
            <a:r>
              <a:rPr lang="en-US" sz="1600" b="1">
                <a:solidFill>
                  <a:srgbClr val="AEB9CC"/>
                </a:solidFill>
                <a:latin typeface="Nobile" pitchFamily="34" charset="0"/>
                <a:ea typeface="Nobile" pitchFamily="34" charset="-122"/>
                <a:cs typeface="Nobile" pitchFamily="34" charset="-120"/>
              </a:rPr>
              <a:t>›</a:t>
            </a:r>
            <a:endParaRPr lang="en-US" sz="1600"/>
          </a:p>
        </p:txBody>
      </p:sp>
      <p:sp>
        <p:nvSpPr>
          <p:cNvPr id="38" name="Shape 36"/>
          <p:cNvSpPr/>
          <p:nvPr/>
        </p:nvSpPr>
        <p:spPr>
          <a:xfrm>
            <a:off x="9866376" y="2487168"/>
            <a:ext cx="1664208" cy="2331720"/>
          </a:xfrm>
          <a:prstGeom prst="roundRect">
            <a:avLst>
              <a:gd name="adj" fmla="val 4945"/>
            </a:avLst>
          </a:prstGeom>
          <a:solidFill>
            <a:srgbClr val="F4F7FB"/>
          </a:solidFill>
          <a:ln/>
        </p:spPr>
        <p:txBody>
          <a:bodyPr/>
          <a:lstStyle/>
          <a:p>
            <a:endParaRPr lang="en-GB"/>
          </a:p>
        </p:txBody>
      </p:sp>
      <p:sp>
        <p:nvSpPr>
          <p:cNvPr id="39" name="Shape 37"/>
          <p:cNvSpPr/>
          <p:nvPr/>
        </p:nvSpPr>
        <p:spPr>
          <a:xfrm>
            <a:off x="10424160" y="2706624"/>
            <a:ext cx="548640" cy="548640"/>
          </a:xfrm>
          <a:prstGeom prst="ellipse">
            <a:avLst/>
          </a:prstGeom>
          <a:solidFill>
            <a:srgbClr val="8E3B6B"/>
          </a:solidFill>
          <a:ln/>
        </p:spPr>
        <p:txBody>
          <a:bodyPr/>
          <a:lstStyle/>
          <a:p>
            <a:endParaRPr lang="en-GB"/>
          </a:p>
        </p:txBody>
      </p:sp>
      <p:sp>
        <p:nvSpPr>
          <p:cNvPr id="40" name="Text 38"/>
          <p:cNvSpPr/>
          <p:nvPr/>
        </p:nvSpPr>
        <p:spPr>
          <a:xfrm>
            <a:off x="10424160" y="2706624"/>
            <a:ext cx="548640" cy="548640"/>
          </a:xfrm>
          <a:prstGeom prst="rect">
            <a:avLst/>
          </a:prstGeom>
          <a:noFill/>
          <a:ln/>
        </p:spPr>
        <p:txBody>
          <a:bodyPr wrap="square" lIns="0" tIns="0" rIns="0" bIns="0" rtlCol="0" anchor="ctr"/>
          <a:lstStyle/>
          <a:p>
            <a:pPr marL="0" indent="0" algn="ctr">
              <a:buNone/>
            </a:pPr>
            <a:r>
              <a:rPr lang="en-US" sz="1700">
                <a:solidFill>
                  <a:srgbClr val="FFFFFF"/>
                </a:solidFill>
                <a:latin typeface="Fraunces ExtraBold" pitchFamily="34" charset="0"/>
                <a:ea typeface="Fraunces ExtraBold" pitchFamily="34" charset="-122"/>
                <a:cs typeface="Fraunces ExtraBold" pitchFamily="34" charset="-120"/>
              </a:rPr>
              <a:t>6</a:t>
            </a:r>
            <a:endParaRPr lang="en-US" sz="1700"/>
          </a:p>
        </p:txBody>
      </p:sp>
      <p:sp>
        <p:nvSpPr>
          <p:cNvPr id="41" name="Text 39"/>
          <p:cNvSpPr/>
          <p:nvPr/>
        </p:nvSpPr>
        <p:spPr>
          <a:xfrm>
            <a:off x="9994392" y="3383280"/>
            <a:ext cx="1408176" cy="640080"/>
          </a:xfrm>
          <a:prstGeom prst="rect">
            <a:avLst/>
          </a:prstGeom>
          <a:noFill/>
          <a:ln/>
        </p:spPr>
        <p:txBody>
          <a:bodyPr wrap="square" lIns="0" tIns="0" rIns="0" bIns="0" rtlCol="0" anchor="t"/>
          <a:lstStyle/>
          <a:p>
            <a:pPr marL="0" indent="0" algn="ctr">
              <a:lnSpc>
                <a:spcPct val="95000"/>
              </a:lnSpc>
              <a:buNone/>
            </a:pPr>
            <a:r>
              <a:rPr lang="en-US" sz="1200">
                <a:solidFill>
                  <a:srgbClr val="16233F"/>
                </a:solidFill>
                <a:latin typeface="Fraunces ExtraBold" pitchFamily="34" charset="0"/>
                <a:ea typeface="Fraunces ExtraBold" pitchFamily="34" charset="-122"/>
                <a:cs typeface="Fraunces ExtraBold" pitchFamily="34" charset="-120"/>
              </a:rPr>
              <a:t>Researcher interpretation</a:t>
            </a:r>
            <a:endParaRPr lang="en-US" sz="1200"/>
          </a:p>
        </p:txBody>
      </p:sp>
      <p:sp>
        <p:nvSpPr>
          <p:cNvPr id="42" name="Text 40"/>
          <p:cNvSpPr/>
          <p:nvPr/>
        </p:nvSpPr>
        <p:spPr>
          <a:xfrm>
            <a:off x="9994392" y="4041648"/>
            <a:ext cx="1408176" cy="713232"/>
          </a:xfrm>
          <a:prstGeom prst="rect">
            <a:avLst/>
          </a:prstGeom>
          <a:noFill/>
          <a:ln/>
        </p:spPr>
        <p:txBody>
          <a:bodyPr wrap="square" lIns="0" tIns="0" rIns="0" bIns="0" rtlCol="0" anchor="t"/>
          <a:lstStyle/>
          <a:p>
            <a:pPr marL="0" indent="0" algn="ctr">
              <a:lnSpc>
                <a:spcPct val="110000"/>
              </a:lnSpc>
              <a:buNone/>
            </a:pPr>
            <a:r>
              <a:rPr lang="en-US" sz="950">
                <a:solidFill>
                  <a:srgbClr val="5A6579"/>
                </a:solidFill>
                <a:latin typeface="Nobile" pitchFamily="34" charset="0"/>
                <a:ea typeface="Nobile" pitchFamily="34" charset="-122"/>
                <a:cs typeface="Nobile" pitchFamily="34" charset="-120"/>
              </a:rPr>
              <a:t>Coding and thematic analysis, grounded in the narration.</a:t>
            </a:r>
            <a:endParaRPr lang="en-US" sz="950"/>
          </a:p>
        </p:txBody>
      </p:sp>
      <p:sp>
        <p:nvSpPr>
          <p:cNvPr id="43" name="Shape 41"/>
          <p:cNvSpPr/>
          <p:nvPr/>
        </p:nvSpPr>
        <p:spPr>
          <a:xfrm>
            <a:off x="658368" y="5120640"/>
            <a:ext cx="10874959" cy="585216"/>
          </a:xfrm>
          <a:prstGeom prst="roundRect">
            <a:avLst>
              <a:gd name="adj" fmla="val 11250"/>
            </a:avLst>
          </a:prstGeom>
          <a:solidFill>
            <a:srgbClr val="FCF1DC"/>
          </a:solidFill>
          <a:ln/>
        </p:spPr>
        <p:txBody>
          <a:bodyPr/>
          <a:lstStyle/>
          <a:p>
            <a:endParaRPr lang="en-GB"/>
          </a:p>
        </p:txBody>
      </p:sp>
      <p:sp>
        <p:nvSpPr>
          <p:cNvPr id="44" name="Shape 42"/>
          <p:cNvSpPr/>
          <p:nvPr/>
        </p:nvSpPr>
        <p:spPr>
          <a:xfrm>
            <a:off x="914400" y="5266944"/>
            <a:ext cx="292608" cy="292608"/>
          </a:xfrm>
          <a:prstGeom prst="ellipse">
            <a:avLst/>
          </a:prstGeom>
          <a:solidFill>
            <a:srgbClr val="E8A317"/>
          </a:solidFill>
          <a:ln/>
        </p:spPr>
        <p:txBody>
          <a:bodyPr/>
          <a:lstStyle/>
          <a:p>
            <a:endParaRPr lang="en-GB"/>
          </a:p>
        </p:txBody>
      </p:sp>
      <p:sp>
        <p:nvSpPr>
          <p:cNvPr id="45" name="Text 43"/>
          <p:cNvSpPr/>
          <p:nvPr/>
        </p:nvSpPr>
        <p:spPr>
          <a:xfrm>
            <a:off x="1371600" y="5120640"/>
            <a:ext cx="9869119" cy="585216"/>
          </a:xfrm>
          <a:prstGeom prst="rect">
            <a:avLst/>
          </a:prstGeom>
          <a:noFill/>
          <a:ln/>
        </p:spPr>
        <p:txBody>
          <a:bodyPr wrap="square" lIns="0" tIns="0" rIns="0" bIns="0" rtlCol="0" anchor="ctr"/>
          <a:lstStyle/>
          <a:p>
            <a:pPr marL="0" indent="0">
              <a:lnSpc>
                <a:spcPct val="110000"/>
              </a:lnSpc>
              <a:buNone/>
            </a:pPr>
            <a:r>
              <a:rPr lang="en-US" sz="1200">
                <a:solidFill>
                  <a:srgbClr val="16233F"/>
                </a:solidFill>
                <a:latin typeface="Nobile" pitchFamily="34" charset="0"/>
                <a:ea typeface="Nobile" pitchFamily="34" charset="-122"/>
                <a:cs typeface="Nobile" pitchFamily="34" charset="-120"/>
              </a:rPr>
              <a:t>Decide at design stage which of these stages generate data, which support the research team's thinking, and which do both.</a:t>
            </a:r>
            <a:endParaRPr lang="en-US" sz="1200"/>
          </a:p>
        </p:txBody>
      </p:sp>
      <p:sp>
        <p:nvSpPr>
          <p:cNvPr id="46" name="Rectangle 45"/>
          <p:cNvSpPr/>
          <p:nvPr/>
        </p:nvSpPr>
        <p:spPr>
          <a:xfrm>
            <a:off x="9811512" y="0"/>
            <a:ext cx="777240" cy="1572768"/>
          </a:xfrm>
          <a:prstGeom prst="rect">
            <a:avLst/>
          </a:prstGeom>
          <a:solidFill>
            <a:srgbClr val="E8A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7" name="Picture 46" descr="tile_b.jpg"/>
          <p:cNvPicPr>
            <a:picLocks noChangeAspect="1"/>
          </p:cNvPicPr>
          <p:nvPr/>
        </p:nvPicPr>
        <p:blipFill>
          <a:blip r:embed="rId4"/>
          <a:stretch>
            <a:fillRect/>
          </a:stretch>
        </p:blipFill>
        <p:spPr>
          <a:xfrm>
            <a:off x="10195560" y="0"/>
            <a:ext cx="1996135" cy="19202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658368" y="548640"/>
            <a:ext cx="1591056" cy="274320"/>
          </a:xfrm>
          <a:prstGeom prst="roundRect">
            <a:avLst>
              <a:gd name="adj" fmla="val 50000"/>
            </a:avLst>
          </a:prstGeom>
          <a:solidFill>
            <a:srgbClr val="E7F3EB"/>
          </a:solidFill>
          <a:ln/>
        </p:spPr>
        <p:txBody>
          <a:bodyPr/>
          <a:lstStyle/>
          <a:p>
            <a:endParaRPr lang="en-GB"/>
          </a:p>
        </p:txBody>
      </p:sp>
      <p:sp>
        <p:nvSpPr>
          <p:cNvPr id="3" name="Text 1"/>
          <p:cNvSpPr/>
          <p:nvPr/>
        </p:nvSpPr>
        <p:spPr>
          <a:xfrm>
            <a:off x="658368" y="548640"/>
            <a:ext cx="1591056" cy="274320"/>
          </a:xfrm>
          <a:prstGeom prst="rect">
            <a:avLst/>
          </a:prstGeom>
          <a:noFill/>
          <a:ln/>
        </p:spPr>
        <p:txBody>
          <a:bodyPr wrap="square" lIns="0" tIns="0" rIns="0" bIns="0" rtlCol="0" anchor="ctr"/>
          <a:lstStyle/>
          <a:p>
            <a:pPr marL="0" indent="0" algn="ctr">
              <a:buNone/>
            </a:pPr>
            <a:r>
              <a:rPr lang="en-US" sz="950" b="1" kern="0" spc="140">
                <a:solidFill>
                  <a:srgbClr val="2E8B45"/>
                </a:solidFill>
                <a:latin typeface="Nobile" pitchFamily="34" charset="0"/>
                <a:ea typeface="Nobile" pitchFamily="34" charset="-122"/>
                <a:cs typeface="Nobile" pitchFamily="34" charset="-120"/>
              </a:rPr>
              <a:t>03  ·  PURPOSE</a:t>
            </a:r>
            <a:endParaRPr lang="en-US" sz="950"/>
          </a:p>
        </p:txBody>
      </p:sp>
      <p:sp>
        <p:nvSpPr>
          <p:cNvPr id="6" name="Text 4"/>
          <p:cNvSpPr/>
          <p:nvPr/>
        </p:nvSpPr>
        <p:spPr>
          <a:xfrm>
            <a:off x="658368" y="932688"/>
            <a:ext cx="8897111" cy="1234440"/>
          </a:xfrm>
          <a:prstGeom prst="rect">
            <a:avLst/>
          </a:prstGeom>
          <a:noFill/>
          <a:ln/>
        </p:spPr>
        <p:txBody>
          <a:bodyPr wrap="square" lIns="0" tIns="0" rIns="0" bIns="0" rtlCol="0" anchor="t"/>
          <a:lstStyle/>
          <a:p>
            <a:pPr marL="0" indent="0" algn="l">
              <a:lnSpc>
                <a:spcPct val="95000"/>
              </a:lnSpc>
              <a:buNone/>
            </a:pPr>
            <a:r>
              <a:rPr lang="en-US" sz="3500">
                <a:solidFill>
                  <a:srgbClr val="16233F"/>
                </a:solidFill>
                <a:latin typeface="Fraunces ExtraBold" pitchFamily="34" charset="0"/>
                <a:ea typeface="Fraunces ExtraBold" pitchFamily="34" charset="-122"/>
                <a:cs typeface="Fraunces ExtraBold" pitchFamily="34" charset="-120"/>
              </a:rPr>
              <a:t>Three defensible research uses.</a:t>
            </a:r>
            <a:endParaRPr lang="en-US" sz="3500"/>
          </a:p>
        </p:txBody>
      </p:sp>
      <p:sp>
        <p:nvSpPr>
          <p:cNvPr id="7" name="Text 5"/>
          <p:cNvSpPr/>
          <p:nvPr/>
        </p:nvSpPr>
        <p:spPr>
          <a:xfrm>
            <a:off x="658368" y="1737360"/>
            <a:ext cx="8897111" cy="347472"/>
          </a:xfrm>
          <a:prstGeom prst="rect">
            <a:avLst/>
          </a:prstGeom>
          <a:noFill/>
          <a:ln/>
        </p:spPr>
        <p:txBody>
          <a:bodyPr wrap="square" lIns="0" tIns="0" rIns="0" bIns="0" rtlCol="0" anchor="ctr"/>
          <a:lstStyle/>
          <a:p>
            <a:pPr marL="0" indent="0">
              <a:buNone/>
            </a:pPr>
            <a:r>
              <a:rPr lang="en-US" sz="1250" i="1">
                <a:solidFill>
                  <a:srgbClr val="5A6579"/>
                </a:solidFill>
                <a:latin typeface="Nobile" pitchFamily="34" charset="0"/>
                <a:ea typeface="Nobile" pitchFamily="34" charset="-122"/>
                <a:cs typeface="Nobile" pitchFamily="34" charset="-120"/>
              </a:rPr>
              <a:t>Ask first: what role will building play in this study?</a:t>
            </a:r>
            <a:endParaRPr lang="en-US" sz="1250"/>
          </a:p>
        </p:txBody>
      </p:sp>
      <p:sp>
        <p:nvSpPr>
          <p:cNvPr id="8" name="Shape 6"/>
          <p:cNvSpPr/>
          <p:nvPr/>
        </p:nvSpPr>
        <p:spPr>
          <a:xfrm>
            <a:off x="658368" y="2212848"/>
            <a:ext cx="3502152" cy="2487168"/>
          </a:xfrm>
          <a:prstGeom prst="roundRect">
            <a:avLst>
              <a:gd name="adj" fmla="val 3309"/>
            </a:avLst>
          </a:prstGeom>
          <a:solidFill>
            <a:srgbClr val="E9F0FB"/>
          </a:solidFill>
          <a:ln/>
        </p:spPr>
        <p:txBody>
          <a:bodyPr/>
          <a:lstStyle/>
          <a:p>
            <a:endParaRPr lang="en-GB"/>
          </a:p>
        </p:txBody>
      </p:sp>
      <p:sp>
        <p:nvSpPr>
          <p:cNvPr id="9" name="Shape 7"/>
          <p:cNvSpPr/>
          <p:nvPr/>
        </p:nvSpPr>
        <p:spPr>
          <a:xfrm>
            <a:off x="896112" y="2450592"/>
            <a:ext cx="384048" cy="384048"/>
          </a:xfrm>
          <a:prstGeom prst="ellipse">
            <a:avLst/>
          </a:prstGeom>
          <a:solidFill>
            <a:srgbClr val="1058B8"/>
          </a:solidFill>
          <a:ln/>
        </p:spPr>
        <p:txBody>
          <a:bodyPr/>
          <a:lstStyle/>
          <a:p>
            <a:endParaRPr lang="en-GB"/>
          </a:p>
        </p:txBody>
      </p:sp>
      <p:sp>
        <p:nvSpPr>
          <p:cNvPr id="10" name="Text 8"/>
          <p:cNvSpPr/>
          <p:nvPr/>
        </p:nvSpPr>
        <p:spPr>
          <a:xfrm>
            <a:off x="896112" y="2450592"/>
            <a:ext cx="384048" cy="384048"/>
          </a:xfrm>
          <a:prstGeom prst="rect">
            <a:avLst/>
          </a:prstGeom>
          <a:noFill/>
          <a:ln/>
        </p:spPr>
        <p:txBody>
          <a:bodyPr wrap="square" lIns="0" tIns="0" rIns="0" bIns="0" rtlCol="0" anchor="ctr"/>
          <a:lstStyle/>
          <a:p>
            <a:pPr marL="0" indent="0" algn="ctr">
              <a:buNone/>
            </a:pPr>
            <a:r>
              <a:rPr lang="en-US" sz="1100">
                <a:solidFill>
                  <a:srgbClr val="FFFFFF"/>
                </a:solidFill>
                <a:latin typeface="Fraunces ExtraBold" pitchFamily="34" charset="0"/>
                <a:ea typeface="Fraunces ExtraBold" pitchFamily="34" charset="-122"/>
                <a:cs typeface="Fraunces ExtraBold" pitchFamily="34" charset="-120"/>
              </a:rPr>
              <a:t>01</a:t>
            </a:r>
            <a:endParaRPr lang="en-US" sz="1100"/>
          </a:p>
        </p:txBody>
      </p:sp>
      <p:sp>
        <p:nvSpPr>
          <p:cNvPr id="11" name="Text 9"/>
          <p:cNvSpPr/>
          <p:nvPr/>
        </p:nvSpPr>
        <p:spPr>
          <a:xfrm>
            <a:off x="896112" y="3017520"/>
            <a:ext cx="3026664" cy="384048"/>
          </a:xfrm>
          <a:prstGeom prst="rect">
            <a:avLst/>
          </a:prstGeom>
          <a:noFill/>
          <a:ln/>
        </p:spPr>
        <p:txBody>
          <a:bodyPr wrap="square" lIns="0" tIns="0" rIns="0" bIns="0" rtlCol="0" anchor="t"/>
          <a:lstStyle/>
          <a:p>
            <a:pPr marL="0" indent="0">
              <a:lnSpc>
                <a:spcPct val="95000"/>
              </a:lnSpc>
              <a:buNone/>
            </a:pPr>
            <a:r>
              <a:rPr lang="en-US" sz="1700">
                <a:solidFill>
                  <a:srgbClr val="16233F"/>
                </a:solidFill>
                <a:latin typeface="Fraunces ExtraBold" pitchFamily="34" charset="0"/>
                <a:ea typeface="Fraunces ExtraBold" pitchFamily="34" charset="-122"/>
                <a:cs typeface="Fraunces ExtraBold" pitchFamily="34" charset="-120"/>
              </a:rPr>
              <a:t>Research elicitation</a:t>
            </a:r>
            <a:endParaRPr lang="en-US" sz="1700"/>
          </a:p>
        </p:txBody>
      </p:sp>
      <p:sp>
        <p:nvSpPr>
          <p:cNvPr id="12" name="Text 10"/>
          <p:cNvSpPr/>
          <p:nvPr/>
        </p:nvSpPr>
        <p:spPr>
          <a:xfrm>
            <a:off x="896112" y="3456432"/>
            <a:ext cx="3026664" cy="1005840"/>
          </a:xfrm>
          <a:prstGeom prst="rect">
            <a:avLst/>
          </a:prstGeom>
          <a:noFill/>
          <a:ln/>
        </p:spPr>
        <p:txBody>
          <a:bodyPr wrap="square" lIns="0" tIns="0" rIns="0" bIns="0" rtlCol="0" anchor="t"/>
          <a:lstStyle/>
          <a:p>
            <a:pPr marL="0" indent="0">
              <a:lnSpc>
                <a:spcPct val="112000"/>
              </a:lnSpc>
              <a:buNone/>
            </a:pPr>
            <a:r>
              <a:rPr lang="en-US" sz="1150">
                <a:solidFill>
                  <a:srgbClr val="5A6579"/>
                </a:solidFill>
                <a:latin typeface="Nobile" pitchFamily="34" charset="0"/>
                <a:ea typeface="Nobile" pitchFamily="34" charset="-122"/>
                <a:cs typeface="Nobile" pitchFamily="34" charset="-120"/>
              </a:rPr>
              <a:t>Participants build and narrate experiences, identities, barriers or imagined futures. The narration is the data.</a:t>
            </a:r>
            <a:endParaRPr lang="en-US" sz="1150"/>
          </a:p>
        </p:txBody>
      </p:sp>
      <p:sp>
        <p:nvSpPr>
          <p:cNvPr id="13" name="Shape 11"/>
          <p:cNvSpPr/>
          <p:nvPr/>
        </p:nvSpPr>
        <p:spPr>
          <a:xfrm>
            <a:off x="896112" y="4133088"/>
            <a:ext cx="3026664" cy="329184"/>
          </a:xfrm>
          <a:prstGeom prst="roundRect">
            <a:avLst>
              <a:gd name="adj" fmla="val 50000"/>
            </a:avLst>
          </a:prstGeom>
          <a:solidFill>
            <a:srgbClr val="FFFFFF"/>
          </a:solidFill>
          <a:ln/>
        </p:spPr>
        <p:txBody>
          <a:bodyPr/>
          <a:lstStyle/>
          <a:p>
            <a:endParaRPr lang="en-GB"/>
          </a:p>
        </p:txBody>
      </p:sp>
      <p:sp>
        <p:nvSpPr>
          <p:cNvPr id="14" name="Text 12"/>
          <p:cNvSpPr/>
          <p:nvPr/>
        </p:nvSpPr>
        <p:spPr>
          <a:xfrm>
            <a:off x="896112" y="4133088"/>
            <a:ext cx="3026664" cy="329184"/>
          </a:xfrm>
          <a:prstGeom prst="rect">
            <a:avLst/>
          </a:prstGeom>
          <a:noFill/>
          <a:ln/>
        </p:spPr>
        <p:txBody>
          <a:bodyPr wrap="square" lIns="0" tIns="0" rIns="0" bIns="0" rtlCol="0" anchor="ctr"/>
          <a:lstStyle/>
          <a:p>
            <a:pPr marL="0" indent="0" algn="ctr">
              <a:buNone/>
            </a:pPr>
            <a:r>
              <a:rPr lang="en-US" sz="850" b="1" kern="0" spc="110">
                <a:solidFill>
                  <a:srgbClr val="1058B8"/>
                </a:solidFill>
                <a:latin typeface="Nobile" pitchFamily="34" charset="0"/>
                <a:ea typeface="Nobile" pitchFamily="34" charset="-122"/>
                <a:cs typeface="Nobile" pitchFamily="34" charset="-120"/>
              </a:rPr>
              <a:t>GENERATES RESEARCH DATA</a:t>
            </a:r>
            <a:endParaRPr lang="en-US" sz="850"/>
          </a:p>
        </p:txBody>
      </p:sp>
      <p:sp>
        <p:nvSpPr>
          <p:cNvPr id="15" name="Shape 13"/>
          <p:cNvSpPr/>
          <p:nvPr/>
        </p:nvSpPr>
        <p:spPr>
          <a:xfrm>
            <a:off x="4343400" y="2212848"/>
            <a:ext cx="3502152" cy="2487168"/>
          </a:xfrm>
          <a:prstGeom prst="roundRect">
            <a:avLst>
              <a:gd name="adj" fmla="val 3309"/>
            </a:avLst>
          </a:prstGeom>
          <a:solidFill>
            <a:srgbClr val="E7F3EB"/>
          </a:solidFill>
          <a:ln/>
        </p:spPr>
        <p:txBody>
          <a:bodyPr/>
          <a:lstStyle/>
          <a:p>
            <a:endParaRPr lang="en-GB"/>
          </a:p>
        </p:txBody>
      </p:sp>
      <p:sp>
        <p:nvSpPr>
          <p:cNvPr id="16" name="Shape 14"/>
          <p:cNvSpPr/>
          <p:nvPr/>
        </p:nvSpPr>
        <p:spPr>
          <a:xfrm>
            <a:off x="4581144" y="2450592"/>
            <a:ext cx="384048" cy="384048"/>
          </a:xfrm>
          <a:prstGeom prst="ellipse">
            <a:avLst/>
          </a:prstGeom>
          <a:solidFill>
            <a:srgbClr val="2E8B45"/>
          </a:solidFill>
          <a:ln/>
        </p:spPr>
        <p:txBody>
          <a:bodyPr/>
          <a:lstStyle/>
          <a:p>
            <a:endParaRPr lang="en-GB"/>
          </a:p>
        </p:txBody>
      </p:sp>
      <p:sp>
        <p:nvSpPr>
          <p:cNvPr id="17" name="Text 15"/>
          <p:cNvSpPr/>
          <p:nvPr/>
        </p:nvSpPr>
        <p:spPr>
          <a:xfrm>
            <a:off x="4581144" y="2450592"/>
            <a:ext cx="384048" cy="384048"/>
          </a:xfrm>
          <a:prstGeom prst="rect">
            <a:avLst/>
          </a:prstGeom>
          <a:noFill/>
          <a:ln/>
        </p:spPr>
        <p:txBody>
          <a:bodyPr wrap="square" lIns="0" tIns="0" rIns="0" bIns="0" rtlCol="0" anchor="ctr"/>
          <a:lstStyle/>
          <a:p>
            <a:pPr marL="0" indent="0" algn="ctr">
              <a:buNone/>
            </a:pPr>
            <a:r>
              <a:rPr lang="en-US" sz="1100">
                <a:solidFill>
                  <a:srgbClr val="FFFFFF"/>
                </a:solidFill>
                <a:latin typeface="Fraunces ExtraBold" pitchFamily="34" charset="0"/>
                <a:ea typeface="Fraunces ExtraBold" pitchFamily="34" charset="-122"/>
                <a:cs typeface="Fraunces ExtraBold" pitchFamily="34" charset="-120"/>
              </a:rPr>
              <a:t>02</a:t>
            </a:r>
            <a:endParaRPr lang="en-US" sz="1100"/>
          </a:p>
        </p:txBody>
      </p:sp>
      <p:sp>
        <p:nvSpPr>
          <p:cNvPr id="18" name="Text 16"/>
          <p:cNvSpPr/>
          <p:nvPr/>
        </p:nvSpPr>
        <p:spPr>
          <a:xfrm>
            <a:off x="4581144" y="3017520"/>
            <a:ext cx="3026664" cy="384048"/>
          </a:xfrm>
          <a:prstGeom prst="rect">
            <a:avLst/>
          </a:prstGeom>
          <a:noFill/>
          <a:ln/>
        </p:spPr>
        <p:txBody>
          <a:bodyPr wrap="square" lIns="0" tIns="0" rIns="0" bIns="0" rtlCol="0" anchor="t"/>
          <a:lstStyle/>
          <a:p>
            <a:pPr marL="0" indent="0">
              <a:lnSpc>
                <a:spcPct val="95000"/>
              </a:lnSpc>
              <a:buNone/>
            </a:pPr>
            <a:r>
              <a:rPr lang="en-US" sz="1700">
                <a:solidFill>
                  <a:srgbClr val="16233F"/>
                </a:solidFill>
                <a:latin typeface="Fraunces ExtraBold" pitchFamily="34" charset="0"/>
                <a:ea typeface="Fraunces ExtraBold" pitchFamily="34" charset="-122"/>
                <a:cs typeface="Fraunces ExtraBold" pitchFamily="34" charset="-120"/>
              </a:rPr>
              <a:t>Participatory research</a:t>
            </a:r>
            <a:endParaRPr lang="en-US" sz="1700"/>
          </a:p>
        </p:txBody>
      </p:sp>
      <p:sp>
        <p:nvSpPr>
          <p:cNvPr id="19" name="Text 17"/>
          <p:cNvSpPr/>
          <p:nvPr/>
        </p:nvSpPr>
        <p:spPr>
          <a:xfrm>
            <a:off x="4581144" y="3456432"/>
            <a:ext cx="3026664" cy="1005840"/>
          </a:xfrm>
          <a:prstGeom prst="rect">
            <a:avLst/>
          </a:prstGeom>
          <a:noFill/>
          <a:ln/>
        </p:spPr>
        <p:txBody>
          <a:bodyPr wrap="square" lIns="0" tIns="0" rIns="0" bIns="0" rtlCol="0" anchor="t"/>
          <a:lstStyle/>
          <a:p>
            <a:pPr marL="0" indent="0">
              <a:lnSpc>
                <a:spcPct val="112000"/>
              </a:lnSpc>
              <a:buNone/>
            </a:pPr>
            <a:r>
              <a:rPr lang="en-US" sz="1150">
                <a:solidFill>
                  <a:srgbClr val="5A6579"/>
                </a:solidFill>
                <a:latin typeface="Nobile" pitchFamily="34" charset="0"/>
                <a:ea typeface="Nobile" pitchFamily="34" charset="-122"/>
                <a:cs typeface="Nobile" pitchFamily="34" charset="-120"/>
              </a:rPr>
              <a:t>Groups compare perspectives, negotiate meaning and co-design responses to a shared problem.</a:t>
            </a:r>
            <a:endParaRPr lang="en-US" sz="1150"/>
          </a:p>
        </p:txBody>
      </p:sp>
      <p:sp>
        <p:nvSpPr>
          <p:cNvPr id="20" name="Shape 18"/>
          <p:cNvSpPr/>
          <p:nvPr/>
        </p:nvSpPr>
        <p:spPr>
          <a:xfrm>
            <a:off x="4581144" y="4133088"/>
            <a:ext cx="3026664" cy="329184"/>
          </a:xfrm>
          <a:prstGeom prst="roundRect">
            <a:avLst>
              <a:gd name="adj" fmla="val 50000"/>
            </a:avLst>
          </a:prstGeom>
          <a:solidFill>
            <a:srgbClr val="FFFFFF"/>
          </a:solidFill>
          <a:ln/>
        </p:spPr>
        <p:txBody>
          <a:bodyPr/>
          <a:lstStyle/>
          <a:p>
            <a:endParaRPr lang="en-GB"/>
          </a:p>
        </p:txBody>
      </p:sp>
      <p:sp>
        <p:nvSpPr>
          <p:cNvPr id="21" name="Text 19"/>
          <p:cNvSpPr/>
          <p:nvPr/>
        </p:nvSpPr>
        <p:spPr>
          <a:xfrm>
            <a:off x="4581144" y="4133088"/>
            <a:ext cx="3026664" cy="329184"/>
          </a:xfrm>
          <a:prstGeom prst="rect">
            <a:avLst/>
          </a:prstGeom>
          <a:noFill/>
          <a:ln/>
        </p:spPr>
        <p:txBody>
          <a:bodyPr wrap="square" lIns="0" tIns="0" rIns="0" bIns="0" rtlCol="0" anchor="ctr"/>
          <a:lstStyle/>
          <a:p>
            <a:pPr marL="0" indent="0" algn="ctr">
              <a:buNone/>
            </a:pPr>
            <a:r>
              <a:rPr lang="en-US" sz="850" b="1" kern="0" spc="110">
                <a:solidFill>
                  <a:srgbClr val="2E8B45"/>
                </a:solidFill>
                <a:latin typeface="Nobile" pitchFamily="34" charset="0"/>
                <a:ea typeface="Nobile" pitchFamily="34" charset="-122"/>
                <a:cs typeface="Nobile" pitchFamily="34" charset="-120"/>
              </a:rPr>
              <a:t>GENERATES RESEARCH DATA</a:t>
            </a:r>
            <a:endParaRPr lang="en-US" sz="850"/>
          </a:p>
        </p:txBody>
      </p:sp>
      <p:sp>
        <p:nvSpPr>
          <p:cNvPr id="22" name="Shape 20"/>
          <p:cNvSpPr/>
          <p:nvPr/>
        </p:nvSpPr>
        <p:spPr>
          <a:xfrm>
            <a:off x="8028432" y="2212848"/>
            <a:ext cx="3502152" cy="2487168"/>
          </a:xfrm>
          <a:prstGeom prst="roundRect">
            <a:avLst>
              <a:gd name="adj" fmla="val 3309"/>
            </a:avLst>
          </a:prstGeom>
          <a:solidFill>
            <a:srgbClr val="FBEAEA"/>
          </a:solidFill>
          <a:ln/>
        </p:spPr>
        <p:txBody>
          <a:bodyPr/>
          <a:lstStyle/>
          <a:p>
            <a:endParaRPr lang="en-GB"/>
          </a:p>
        </p:txBody>
      </p:sp>
      <p:sp>
        <p:nvSpPr>
          <p:cNvPr id="23" name="Shape 21"/>
          <p:cNvSpPr/>
          <p:nvPr/>
        </p:nvSpPr>
        <p:spPr>
          <a:xfrm>
            <a:off x="8266176" y="2450592"/>
            <a:ext cx="384048" cy="384048"/>
          </a:xfrm>
          <a:prstGeom prst="ellipse">
            <a:avLst/>
          </a:prstGeom>
          <a:solidFill>
            <a:srgbClr val="D62828"/>
          </a:solidFill>
          <a:ln/>
        </p:spPr>
        <p:txBody>
          <a:bodyPr/>
          <a:lstStyle/>
          <a:p>
            <a:endParaRPr lang="en-GB"/>
          </a:p>
        </p:txBody>
      </p:sp>
      <p:sp>
        <p:nvSpPr>
          <p:cNvPr id="24" name="Text 22"/>
          <p:cNvSpPr/>
          <p:nvPr/>
        </p:nvSpPr>
        <p:spPr>
          <a:xfrm>
            <a:off x="8266176" y="2450592"/>
            <a:ext cx="384048" cy="384048"/>
          </a:xfrm>
          <a:prstGeom prst="rect">
            <a:avLst/>
          </a:prstGeom>
          <a:noFill/>
          <a:ln/>
        </p:spPr>
        <p:txBody>
          <a:bodyPr wrap="square" lIns="0" tIns="0" rIns="0" bIns="0" rtlCol="0" anchor="ctr"/>
          <a:lstStyle/>
          <a:p>
            <a:pPr marL="0" indent="0" algn="ctr">
              <a:buNone/>
            </a:pPr>
            <a:r>
              <a:rPr lang="en-US" sz="1100">
                <a:solidFill>
                  <a:srgbClr val="FFFFFF"/>
                </a:solidFill>
                <a:latin typeface="Fraunces ExtraBold" pitchFamily="34" charset="0"/>
                <a:ea typeface="Fraunces ExtraBold" pitchFamily="34" charset="-122"/>
                <a:cs typeface="Fraunces ExtraBold" pitchFamily="34" charset="-120"/>
              </a:rPr>
              <a:t>03</a:t>
            </a:r>
            <a:endParaRPr lang="en-US" sz="1100"/>
          </a:p>
        </p:txBody>
      </p:sp>
      <p:sp>
        <p:nvSpPr>
          <p:cNvPr id="25" name="Text 23"/>
          <p:cNvSpPr/>
          <p:nvPr/>
        </p:nvSpPr>
        <p:spPr>
          <a:xfrm>
            <a:off x="8266176" y="3017520"/>
            <a:ext cx="3026664" cy="384048"/>
          </a:xfrm>
          <a:prstGeom prst="rect">
            <a:avLst/>
          </a:prstGeom>
          <a:noFill/>
          <a:ln/>
        </p:spPr>
        <p:txBody>
          <a:bodyPr wrap="square" lIns="0" tIns="0" rIns="0" bIns="0" rtlCol="0" anchor="t"/>
          <a:lstStyle/>
          <a:p>
            <a:pPr marL="0" indent="0">
              <a:lnSpc>
                <a:spcPct val="95000"/>
              </a:lnSpc>
              <a:buNone/>
            </a:pPr>
            <a:r>
              <a:rPr lang="en-US" sz="1700">
                <a:solidFill>
                  <a:srgbClr val="16233F"/>
                </a:solidFill>
                <a:latin typeface="Fraunces ExtraBold" pitchFamily="34" charset="0"/>
                <a:ea typeface="Fraunces ExtraBold" pitchFamily="34" charset="-122"/>
                <a:cs typeface="Fraunces ExtraBold" pitchFamily="34" charset="-120"/>
              </a:rPr>
              <a:t>Research development</a:t>
            </a:r>
            <a:endParaRPr lang="en-US" sz="1700"/>
          </a:p>
        </p:txBody>
      </p:sp>
      <p:sp>
        <p:nvSpPr>
          <p:cNvPr id="26" name="Text 24"/>
          <p:cNvSpPr/>
          <p:nvPr/>
        </p:nvSpPr>
        <p:spPr>
          <a:xfrm>
            <a:off x="8266176" y="3456432"/>
            <a:ext cx="3026664" cy="1005840"/>
          </a:xfrm>
          <a:prstGeom prst="rect">
            <a:avLst/>
          </a:prstGeom>
          <a:noFill/>
          <a:ln/>
        </p:spPr>
        <p:txBody>
          <a:bodyPr wrap="square" lIns="0" tIns="0" rIns="0" bIns="0" rtlCol="0" anchor="t"/>
          <a:lstStyle/>
          <a:p>
            <a:pPr marL="0" indent="0">
              <a:lnSpc>
                <a:spcPct val="112000"/>
              </a:lnSpc>
              <a:buNone/>
            </a:pPr>
            <a:r>
              <a:rPr lang="en-US" sz="1150" dirty="0">
                <a:solidFill>
                  <a:srgbClr val="5A6579"/>
                </a:solidFill>
                <a:latin typeface="Nobile" pitchFamily="34" charset="0"/>
                <a:ea typeface="Nobile" pitchFamily="34" charset="-122"/>
                <a:cs typeface="Nobile" pitchFamily="34" charset="-120"/>
              </a:rPr>
              <a:t>Researchers model their own questions, concepts, systems or projects to sharpen a design.</a:t>
            </a:r>
            <a:endParaRPr lang="en-US" sz="1150" dirty="0"/>
          </a:p>
        </p:txBody>
      </p:sp>
      <p:sp>
        <p:nvSpPr>
          <p:cNvPr id="27" name="Shape 25"/>
          <p:cNvSpPr/>
          <p:nvPr/>
        </p:nvSpPr>
        <p:spPr>
          <a:xfrm>
            <a:off x="8266176" y="4133088"/>
            <a:ext cx="3026664" cy="329184"/>
          </a:xfrm>
          <a:prstGeom prst="roundRect">
            <a:avLst>
              <a:gd name="adj" fmla="val 50000"/>
            </a:avLst>
          </a:prstGeom>
          <a:solidFill>
            <a:srgbClr val="FFFFFF"/>
          </a:solidFill>
          <a:ln/>
        </p:spPr>
        <p:txBody>
          <a:bodyPr/>
          <a:lstStyle/>
          <a:p>
            <a:endParaRPr lang="en-GB"/>
          </a:p>
        </p:txBody>
      </p:sp>
      <p:sp>
        <p:nvSpPr>
          <p:cNvPr id="28" name="Text 26"/>
          <p:cNvSpPr/>
          <p:nvPr/>
        </p:nvSpPr>
        <p:spPr>
          <a:xfrm>
            <a:off x="8266176" y="4133088"/>
            <a:ext cx="3026664" cy="329184"/>
          </a:xfrm>
          <a:prstGeom prst="rect">
            <a:avLst/>
          </a:prstGeom>
          <a:noFill/>
          <a:ln/>
        </p:spPr>
        <p:txBody>
          <a:bodyPr wrap="square" lIns="0" tIns="0" rIns="0" bIns="0" rtlCol="0" anchor="ctr"/>
          <a:lstStyle/>
          <a:p>
            <a:pPr marL="0" indent="0" algn="ctr">
              <a:buNone/>
            </a:pPr>
            <a:r>
              <a:rPr lang="en-US" sz="850" b="1" kern="0" spc="110">
                <a:solidFill>
                  <a:srgbClr val="D62828"/>
                </a:solidFill>
                <a:latin typeface="Nobile" pitchFamily="34" charset="0"/>
                <a:ea typeface="Nobile" pitchFamily="34" charset="-122"/>
                <a:cs typeface="Nobile" pitchFamily="34" charset="-120"/>
              </a:rPr>
              <a:t>SUPPORTS RESEARCH THINKING</a:t>
            </a:r>
            <a:endParaRPr lang="en-US" sz="850"/>
          </a:p>
        </p:txBody>
      </p:sp>
      <p:sp>
        <p:nvSpPr>
          <p:cNvPr id="29" name="Text 27"/>
          <p:cNvSpPr/>
          <p:nvPr/>
        </p:nvSpPr>
        <p:spPr>
          <a:xfrm>
            <a:off x="658368" y="4937760"/>
            <a:ext cx="3108960" cy="274320"/>
          </a:xfrm>
          <a:prstGeom prst="rect">
            <a:avLst/>
          </a:prstGeom>
          <a:noFill/>
          <a:ln/>
        </p:spPr>
        <p:txBody>
          <a:bodyPr wrap="square" lIns="0" tIns="0" rIns="0" bIns="0" rtlCol="0" anchor="ctr"/>
          <a:lstStyle/>
          <a:p>
            <a:pPr marL="0" indent="0">
              <a:buNone/>
            </a:pPr>
            <a:r>
              <a:rPr lang="en-US" sz="900" b="1" kern="0" spc="130">
                <a:solidFill>
                  <a:srgbClr val="5A6579"/>
                </a:solidFill>
                <a:latin typeface="Nobile" pitchFamily="34" charset="0"/>
                <a:ea typeface="Nobile" pitchFamily="34" charset="-122"/>
                <a:cs typeface="Nobile" pitchFamily="34" charset="-120"/>
              </a:rPr>
              <a:t>WHERE IT HAS BEEN APPLIED</a:t>
            </a:r>
            <a:endParaRPr lang="en-US" sz="900"/>
          </a:p>
        </p:txBody>
      </p:sp>
      <p:sp>
        <p:nvSpPr>
          <p:cNvPr id="30" name="Shape 28"/>
          <p:cNvSpPr/>
          <p:nvPr/>
        </p:nvSpPr>
        <p:spPr>
          <a:xfrm>
            <a:off x="658368" y="5303520"/>
            <a:ext cx="2662733" cy="420624"/>
          </a:xfrm>
          <a:prstGeom prst="roundRect">
            <a:avLst>
              <a:gd name="adj" fmla="val 50000"/>
            </a:avLst>
          </a:prstGeom>
          <a:solidFill>
            <a:srgbClr val="F4F7FB"/>
          </a:solidFill>
          <a:ln/>
        </p:spPr>
        <p:txBody>
          <a:bodyPr/>
          <a:lstStyle/>
          <a:p>
            <a:endParaRPr lang="en-GB"/>
          </a:p>
        </p:txBody>
      </p:sp>
      <p:sp>
        <p:nvSpPr>
          <p:cNvPr id="31" name="Shape 29"/>
          <p:cNvSpPr/>
          <p:nvPr/>
        </p:nvSpPr>
        <p:spPr>
          <a:xfrm>
            <a:off x="877824" y="5422392"/>
            <a:ext cx="182880" cy="182880"/>
          </a:xfrm>
          <a:prstGeom prst="ellipse">
            <a:avLst/>
          </a:prstGeom>
          <a:solidFill>
            <a:srgbClr val="1058B8"/>
          </a:solidFill>
          <a:ln/>
        </p:spPr>
        <p:txBody>
          <a:bodyPr/>
          <a:lstStyle/>
          <a:p>
            <a:endParaRPr lang="en-GB"/>
          </a:p>
        </p:txBody>
      </p:sp>
      <p:sp>
        <p:nvSpPr>
          <p:cNvPr id="32" name="Text 30"/>
          <p:cNvSpPr/>
          <p:nvPr/>
        </p:nvSpPr>
        <p:spPr>
          <a:xfrm>
            <a:off x="1133856" y="5303520"/>
            <a:ext cx="2095805" cy="420624"/>
          </a:xfrm>
          <a:prstGeom prst="rect">
            <a:avLst/>
          </a:prstGeom>
          <a:noFill/>
          <a:ln/>
        </p:spPr>
        <p:txBody>
          <a:bodyPr wrap="square" lIns="0" tIns="0" rIns="0" bIns="0" rtlCol="0" anchor="ctr"/>
          <a:lstStyle/>
          <a:p>
            <a:pPr marL="0" indent="0">
              <a:buNone/>
            </a:pPr>
            <a:r>
              <a:rPr lang="en-US" sz="1050">
                <a:solidFill>
                  <a:srgbClr val="16233F"/>
                </a:solidFill>
                <a:latin typeface="Nobile" pitchFamily="34" charset="0"/>
                <a:ea typeface="Nobile" pitchFamily="34" charset="-122"/>
                <a:cs typeface="Nobile" pitchFamily="34" charset="-120"/>
              </a:rPr>
              <a:t>Management &amp; organisations</a:t>
            </a:r>
            <a:endParaRPr lang="en-US" sz="1050"/>
          </a:p>
        </p:txBody>
      </p:sp>
      <p:sp>
        <p:nvSpPr>
          <p:cNvPr id="33" name="Shape 31"/>
          <p:cNvSpPr/>
          <p:nvPr/>
        </p:nvSpPr>
        <p:spPr>
          <a:xfrm>
            <a:off x="3467405" y="5303520"/>
            <a:ext cx="1912925" cy="420624"/>
          </a:xfrm>
          <a:prstGeom prst="roundRect">
            <a:avLst>
              <a:gd name="adj" fmla="val 50000"/>
            </a:avLst>
          </a:prstGeom>
          <a:solidFill>
            <a:srgbClr val="F4F7FB"/>
          </a:solidFill>
          <a:ln/>
        </p:spPr>
        <p:txBody>
          <a:bodyPr/>
          <a:lstStyle/>
          <a:p>
            <a:endParaRPr lang="en-GB"/>
          </a:p>
        </p:txBody>
      </p:sp>
      <p:sp>
        <p:nvSpPr>
          <p:cNvPr id="34" name="Shape 32"/>
          <p:cNvSpPr/>
          <p:nvPr/>
        </p:nvSpPr>
        <p:spPr>
          <a:xfrm>
            <a:off x="3686861" y="5422392"/>
            <a:ext cx="182880" cy="182880"/>
          </a:xfrm>
          <a:prstGeom prst="ellipse">
            <a:avLst/>
          </a:prstGeom>
          <a:solidFill>
            <a:srgbClr val="2E8B45"/>
          </a:solidFill>
          <a:ln/>
        </p:spPr>
        <p:txBody>
          <a:bodyPr/>
          <a:lstStyle/>
          <a:p>
            <a:endParaRPr lang="en-GB"/>
          </a:p>
        </p:txBody>
      </p:sp>
      <p:sp>
        <p:nvSpPr>
          <p:cNvPr id="35" name="Text 33"/>
          <p:cNvSpPr/>
          <p:nvPr/>
        </p:nvSpPr>
        <p:spPr>
          <a:xfrm>
            <a:off x="3942893" y="5303520"/>
            <a:ext cx="1345997" cy="420624"/>
          </a:xfrm>
          <a:prstGeom prst="rect">
            <a:avLst/>
          </a:prstGeom>
          <a:noFill/>
          <a:ln/>
        </p:spPr>
        <p:txBody>
          <a:bodyPr wrap="square" lIns="0" tIns="0" rIns="0" bIns="0" rtlCol="0" anchor="ctr"/>
          <a:lstStyle/>
          <a:p>
            <a:pPr marL="0" indent="0">
              <a:buNone/>
            </a:pPr>
            <a:r>
              <a:rPr lang="en-US" sz="1050">
                <a:solidFill>
                  <a:srgbClr val="16233F"/>
                </a:solidFill>
                <a:latin typeface="Nobile" pitchFamily="34" charset="0"/>
                <a:ea typeface="Nobile" pitchFamily="34" charset="-122"/>
                <a:cs typeface="Nobile" pitchFamily="34" charset="-120"/>
              </a:rPr>
              <a:t>Higher education</a:t>
            </a:r>
            <a:endParaRPr lang="en-US" sz="1050"/>
          </a:p>
        </p:txBody>
      </p:sp>
      <p:sp>
        <p:nvSpPr>
          <p:cNvPr id="36" name="Shape 34"/>
          <p:cNvSpPr/>
          <p:nvPr/>
        </p:nvSpPr>
        <p:spPr>
          <a:xfrm>
            <a:off x="5526634" y="5303520"/>
            <a:ext cx="1912925" cy="420624"/>
          </a:xfrm>
          <a:prstGeom prst="roundRect">
            <a:avLst>
              <a:gd name="adj" fmla="val 50000"/>
            </a:avLst>
          </a:prstGeom>
          <a:solidFill>
            <a:srgbClr val="F4F7FB"/>
          </a:solidFill>
          <a:ln/>
        </p:spPr>
        <p:txBody>
          <a:bodyPr/>
          <a:lstStyle/>
          <a:p>
            <a:endParaRPr lang="en-GB"/>
          </a:p>
        </p:txBody>
      </p:sp>
      <p:sp>
        <p:nvSpPr>
          <p:cNvPr id="37" name="Shape 35"/>
          <p:cNvSpPr/>
          <p:nvPr/>
        </p:nvSpPr>
        <p:spPr>
          <a:xfrm>
            <a:off x="5746090" y="5422392"/>
            <a:ext cx="182880" cy="182880"/>
          </a:xfrm>
          <a:prstGeom prst="ellipse">
            <a:avLst/>
          </a:prstGeom>
          <a:solidFill>
            <a:srgbClr val="D62828"/>
          </a:solidFill>
          <a:ln/>
        </p:spPr>
        <p:txBody>
          <a:bodyPr/>
          <a:lstStyle/>
          <a:p>
            <a:endParaRPr lang="en-GB"/>
          </a:p>
        </p:txBody>
      </p:sp>
      <p:sp>
        <p:nvSpPr>
          <p:cNvPr id="38" name="Text 36"/>
          <p:cNvSpPr/>
          <p:nvPr/>
        </p:nvSpPr>
        <p:spPr>
          <a:xfrm>
            <a:off x="6002122" y="5303520"/>
            <a:ext cx="1345997" cy="420624"/>
          </a:xfrm>
          <a:prstGeom prst="rect">
            <a:avLst/>
          </a:prstGeom>
          <a:noFill/>
          <a:ln/>
        </p:spPr>
        <p:txBody>
          <a:bodyPr wrap="square" lIns="0" tIns="0" rIns="0" bIns="0" rtlCol="0" anchor="ctr"/>
          <a:lstStyle/>
          <a:p>
            <a:pPr marL="0" indent="0">
              <a:buNone/>
            </a:pPr>
            <a:r>
              <a:rPr lang="en-US" sz="1050">
                <a:solidFill>
                  <a:srgbClr val="16233F"/>
                </a:solidFill>
                <a:latin typeface="Nobile" pitchFamily="34" charset="0"/>
                <a:ea typeface="Nobile" pitchFamily="34" charset="-122"/>
                <a:cs typeface="Nobile" pitchFamily="34" charset="-120"/>
              </a:rPr>
              <a:t>Nursing &amp; health</a:t>
            </a:r>
            <a:endParaRPr lang="en-US" sz="1050"/>
          </a:p>
        </p:txBody>
      </p:sp>
      <p:sp>
        <p:nvSpPr>
          <p:cNvPr id="39" name="Shape 37"/>
          <p:cNvSpPr/>
          <p:nvPr/>
        </p:nvSpPr>
        <p:spPr>
          <a:xfrm>
            <a:off x="7585862" y="5303520"/>
            <a:ext cx="2137867" cy="420624"/>
          </a:xfrm>
          <a:prstGeom prst="roundRect">
            <a:avLst>
              <a:gd name="adj" fmla="val 50000"/>
            </a:avLst>
          </a:prstGeom>
          <a:solidFill>
            <a:srgbClr val="F4F7FB"/>
          </a:solidFill>
          <a:ln/>
        </p:spPr>
        <p:txBody>
          <a:bodyPr/>
          <a:lstStyle/>
          <a:p>
            <a:endParaRPr lang="en-GB"/>
          </a:p>
        </p:txBody>
      </p:sp>
      <p:sp>
        <p:nvSpPr>
          <p:cNvPr id="40" name="Shape 38"/>
          <p:cNvSpPr/>
          <p:nvPr/>
        </p:nvSpPr>
        <p:spPr>
          <a:xfrm>
            <a:off x="7805318" y="5422392"/>
            <a:ext cx="182880" cy="182880"/>
          </a:xfrm>
          <a:prstGeom prst="ellipse">
            <a:avLst/>
          </a:prstGeom>
          <a:solidFill>
            <a:srgbClr val="8E3B6B"/>
          </a:solidFill>
          <a:ln/>
        </p:spPr>
        <p:txBody>
          <a:bodyPr/>
          <a:lstStyle/>
          <a:p>
            <a:endParaRPr lang="en-GB"/>
          </a:p>
        </p:txBody>
      </p:sp>
      <p:sp>
        <p:nvSpPr>
          <p:cNvPr id="41" name="Text 39"/>
          <p:cNvSpPr/>
          <p:nvPr/>
        </p:nvSpPr>
        <p:spPr>
          <a:xfrm>
            <a:off x="8061350" y="5303520"/>
            <a:ext cx="1570939" cy="420624"/>
          </a:xfrm>
          <a:prstGeom prst="rect">
            <a:avLst/>
          </a:prstGeom>
          <a:noFill/>
          <a:ln/>
        </p:spPr>
        <p:txBody>
          <a:bodyPr wrap="square" lIns="0" tIns="0" rIns="0" bIns="0" rtlCol="0" anchor="ctr"/>
          <a:lstStyle/>
          <a:p>
            <a:pPr marL="0" indent="0">
              <a:buNone/>
            </a:pPr>
            <a:r>
              <a:rPr lang="en-US" sz="1050">
                <a:solidFill>
                  <a:srgbClr val="16233F"/>
                </a:solidFill>
                <a:latin typeface="Nobile" pitchFamily="34" charset="0"/>
                <a:ea typeface="Nobile" pitchFamily="34" charset="-122"/>
                <a:cs typeface="Nobile" pitchFamily="34" charset="-120"/>
              </a:rPr>
              <a:t>Tourism &amp; geography</a:t>
            </a:r>
            <a:endParaRPr lang="en-US" sz="1050"/>
          </a:p>
        </p:txBody>
      </p:sp>
      <p:sp>
        <p:nvSpPr>
          <p:cNvPr id="42" name="Rectangle 41"/>
          <p:cNvSpPr/>
          <p:nvPr/>
        </p:nvSpPr>
        <p:spPr>
          <a:xfrm>
            <a:off x="9811512" y="0"/>
            <a:ext cx="777240" cy="1572768"/>
          </a:xfrm>
          <a:prstGeom prst="rect">
            <a:avLst/>
          </a:prstGeom>
          <a:solidFill>
            <a:srgbClr val="2E8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3" name="Picture 42" descr="tile_c.jpg"/>
          <p:cNvPicPr>
            <a:picLocks noChangeAspect="1"/>
          </p:cNvPicPr>
          <p:nvPr/>
        </p:nvPicPr>
        <p:blipFill>
          <a:blip r:embed="rId4"/>
          <a:stretch>
            <a:fillRect/>
          </a:stretch>
        </p:blipFill>
        <p:spPr>
          <a:xfrm>
            <a:off x="10195560" y="0"/>
            <a:ext cx="1996135" cy="19202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658368" y="548640"/>
            <a:ext cx="1636776" cy="274320"/>
          </a:xfrm>
          <a:prstGeom prst="roundRect">
            <a:avLst>
              <a:gd name="adj" fmla="val 40000"/>
            </a:avLst>
          </a:prstGeom>
          <a:solidFill>
            <a:srgbClr val="E7F3EB"/>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950" b="1">
                <a:solidFill>
                  <a:srgbClr val="2E8B45"/>
                </a:solidFill>
                <a:latin typeface="Nobile"/>
              </a:rPr>
              <a:t>03  ·  APPLIED</a:t>
            </a:r>
          </a:p>
        </p:txBody>
      </p:sp>
      <p:sp>
        <p:nvSpPr>
          <p:cNvPr id="3" name="TextBox 2"/>
          <p:cNvSpPr txBox="1"/>
          <p:nvPr/>
        </p:nvSpPr>
        <p:spPr>
          <a:xfrm>
            <a:off x="658368" y="914400"/>
            <a:ext cx="9692640" cy="438582"/>
          </a:xfrm>
          <a:prstGeom prst="rect">
            <a:avLst/>
          </a:prstGeom>
          <a:noFill/>
        </p:spPr>
        <p:txBody>
          <a:bodyPr wrap="square" lIns="0" tIns="0" rIns="0" bIns="0">
            <a:spAutoFit/>
          </a:bodyPr>
          <a:lstStyle/>
          <a:p>
            <a:pPr algn="l">
              <a:lnSpc>
                <a:spcPct val="95000"/>
              </a:lnSpc>
            </a:pPr>
            <a:r>
              <a:rPr sz="3000" i="0" dirty="0">
                <a:solidFill>
                  <a:srgbClr val="16233F"/>
                </a:solidFill>
                <a:latin typeface="Fraunces ExtraBold"/>
              </a:rPr>
              <a:t>In organisations and classrooms</a:t>
            </a:r>
          </a:p>
        </p:txBody>
      </p:sp>
      <p:pic>
        <p:nvPicPr>
          <p:cNvPr id="5" name="Picture 4" descr="p1.jpg"/>
          <p:cNvPicPr>
            <a:picLocks noChangeAspect="1"/>
          </p:cNvPicPr>
          <p:nvPr/>
        </p:nvPicPr>
        <p:blipFill>
          <a:blip r:embed="rId4"/>
          <a:stretch>
            <a:fillRect/>
          </a:stretch>
        </p:blipFill>
        <p:spPr>
          <a:xfrm>
            <a:off x="658368" y="1883664"/>
            <a:ext cx="5285232" cy="2002536"/>
          </a:xfrm>
          <a:prstGeom prst="rect">
            <a:avLst/>
          </a:prstGeom>
        </p:spPr>
      </p:pic>
      <p:sp>
        <p:nvSpPr>
          <p:cNvPr id="6" name="TextBox 5"/>
          <p:cNvSpPr txBox="1"/>
          <p:nvPr/>
        </p:nvSpPr>
        <p:spPr>
          <a:xfrm>
            <a:off x="658368" y="3986784"/>
            <a:ext cx="5285232" cy="365760"/>
          </a:xfrm>
          <a:prstGeom prst="rect">
            <a:avLst/>
          </a:prstGeom>
          <a:noFill/>
        </p:spPr>
        <p:txBody>
          <a:bodyPr wrap="square" lIns="0" tIns="0" rIns="0" bIns="0">
            <a:spAutoFit/>
          </a:bodyPr>
          <a:lstStyle/>
          <a:p>
            <a:pPr algn="l">
              <a:lnSpc>
                <a:spcPct val="100000"/>
              </a:lnSpc>
            </a:pPr>
            <a:r>
              <a:rPr sz="1700" i="0">
                <a:solidFill>
                  <a:srgbClr val="16233F"/>
                </a:solidFill>
                <a:latin typeface="Fraunces ExtraBold"/>
              </a:rPr>
              <a:t>Management and organisations</a:t>
            </a:r>
          </a:p>
        </p:txBody>
      </p:sp>
      <p:sp>
        <p:nvSpPr>
          <p:cNvPr id="7" name="TextBox 6"/>
          <p:cNvSpPr txBox="1"/>
          <p:nvPr/>
        </p:nvSpPr>
        <p:spPr>
          <a:xfrm>
            <a:off x="658368" y="4352544"/>
            <a:ext cx="5285232" cy="292608"/>
          </a:xfrm>
          <a:prstGeom prst="rect">
            <a:avLst/>
          </a:prstGeom>
          <a:noFill/>
        </p:spPr>
        <p:txBody>
          <a:bodyPr wrap="square" lIns="0" tIns="0" rIns="0" bIns="0">
            <a:spAutoFit/>
          </a:bodyPr>
          <a:lstStyle/>
          <a:p>
            <a:pPr algn="l">
              <a:lnSpc>
                <a:spcPct val="100000"/>
              </a:lnSpc>
            </a:pPr>
            <a:r>
              <a:rPr sz="1050" i="1">
                <a:solidFill>
                  <a:srgbClr val="5A6579"/>
                </a:solidFill>
                <a:latin typeface="Nobile"/>
              </a:rPr>
              <a:t>Making organisational complexity visible</a:t>
            </a:r>
          </a:p>
        </p:txBody>
      </p:sp>
      <p:sp>
        <p:nvSpPr>
          <p:cNvPr id="8" name="Oval 7"/>
          <p:cNvSpPr/>
          <p:nvPr/>
        </p:nvSpPr>
        <p:spPr>
          <a:xfrm>
            <a:off x="676656" y="4718304"/>
            <a:ext cx="173736" cy="173736"/>
          </a:xfrm>
          <a:prstGeom prst="ellipse">
            <a:avLst/>
          </a:prstGeom>
          <a:solidFill>
            <a:srgbClr val="105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18032" y="4729901"/>
            <a:ext cx="4919472" cy="184666"/>
          </a:xfrm>
          <a:prstGeom prst="rect">
            <a:avLst/>
          </a:prstGeom>
          <a:noFill/>
        </p:spPr>
        <p:txBody>
          <a:bodyPr wrap="square" lIns="0" tIns="0" rIns="0" bIns="0">
            <a:spAutoFit/>
          </a:bodyPr>
          <a:lstStyle/>
          <a:p>
            <a:pPr algn="l">
              <a:lnSpc>
                <a:spcPct val="100000"/>
              </a:lnSpc>
            </a:pPr>
            <a:r>
              <a:rPr sz="1200" i="0" dirty="0">
                <a:solidFill>
                  <a:srgbClr val="16233F"/>
                </a:solidFill>
                <a:latin typeface="Nobile"/>
              </a:rPr>
              <a:t>Strategy</a:t>
            </a:r>
          </a:p>
        </p:txBody>
      </p:sp>
      <p:sp>
        <p:nvSpPr>
          <p:cNvPr id="10" name="Oval 9"/>
          <p:cNvSpPr/>
          <p:nvPr/>
        </p:nvSpPr>
        <p:spPr>
          <a:xfrm>
            <a:off x="676656" y="4965192"/>
            <a:ext cx="173736" cy="173736"/>
          </a:xfrm>
          <a:prstGeom prst="ellipse">
            <a:avLst/>
          </a:prstGeom>
          <a:solidFill>
            <a:srgbClr val="105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24128" y="5009240"/>
            <a:ext cx="4919472" cy="184666"/>
          </a:xfrm>
          <a:prstGeom prst="rect">
            <a:avLst/>
          </a:prstGeom>
          <a:noFill/>
        </p:spPr>
        <p:txBody>
          <a:bodyPr wrap="square" lIns="0" tIns="0" rIns="0" bIns="0">
            <a:spAutoFit/>
          </a:bodyPr>
          <a:lstStyle/>
          <a:p>
            <a:pPr algn="l">
              <a:lnSpc>
                <a:spcPct val="100000"/>
              </a:lnSpc>
            </a:pPr>
            <a:r>
              <a:rPr sz="1200" i="0" dirty="0">
                <a:solidFill>
                  <a:srgbClr val="16233F"/>
                </a:solidFill>
                <a:latin typeface="Nobile"/>
              </a:rPr>
              <a:t>Stakeholder relationships</a:t>
            </a:r>
          </a:p>
        </p:txBody>
      </p:sp>
      <p:sp>
        <p:nvSpPr>
          <p:cNvPr id="12" name="Oval 11"/>
          <p:cNvSpPr/>
          <p:nvPr/>
        </p:nvSpPr>
        <p:spPr>
          <a:xfrm>
            <a:off x="676656" y="5212080"/>
            <a:ext cx="173736" cy="173736"/>
          </a:xfrm>
          <a:prstGeom prst="ellipse">
            <a:avLst/>
          </a:prstGeom>
          <a:solidFill>
            <a:srgbClr val="105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24128" y="5257800"/>
            <a:ext cx="4919472" cy="184666"/>
          </a:xfrm>
          <a:prstGeom prst="rect">
            <a:avLst/>
          </a:prstGeom>
          <a:noFill/>
        </p:spPr>
        <p:txBody>
          <a:bodyPr wrap="square" lIns="0" tIns="0" rIns="0" bIns="0">
            <a:spAutoFit/>
          </a:bodyPr>
          <a:lstStyle/>
          <a:p>
            <a:pPr algn="l">
              <a:lnSpc>
                <a:spcPct val="100000"/>
              </a:lnSpc>
            </a:pPr>
            <a:r>
              <a:rPr sz="1200" i="0" dirty="0">
                <a:solidFill>
                  <a:srgbClr val="16233F"/>
                </a:solidFill>
                <a:latin typeface="Nobile"/>
              </a:rPr>
              <a:t>Risks</a:t>
            </a:r>
          </a:p>
        </p:txBody>
      </p:sp>
      <p:sp>
        <p:nvSpPr>
          <p:cNvPr id="14" name="Oval 13"/>
          <p:cNvSpPr/>
          <p:nvPr/>
        </p:nvSpPr>
        <p:spPr>
          <a:xfrm>
            <a:off x="676656" y="5458968"/>
            <a:ext cx="173736" cy="173736"/>
          </a:xfrm>
          <a:prstGeom prst="ellipse">
            <a:avLst/>
          </a:prstGeom>
          <a:solidFill>
            <a:srgbClr val="105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24128" y="5476141"/>
            <a:ext cx="4919472" cy="184666"/>
          </a:xfrm>
          <a:prstGeom prst="rect">
            <a:avLst/>
          </a:prstGeom>
          <a:noFill/>
        </p:spPr>
        <p:txBody>
          <a:bodyPr wrap="square" lIns="0" tIns="0" rIns="0" bIns="0">
            <a:spAutoFit/>
          </a:bodyPr>
          <a:lstStyle/>
          <a:p>
            <a:pPr algn="l">
              <a:lnSpc>
                <a:spcPct val="100000"/>
              </a:lnSpc>
            </a:pPr>
            <a:r>
              <a:rPr sz="1200" i="0" dirty="0">
                <a:solidFill>
                  <a:srgbClr val="16233F"/>
                </a:solidFill>
                <a:latin typeface="Nobile"/>
              </a:rPr>
              <a:t>Barriers</a:t>
            </a:r>
          </a:p>
        </p:txBody>
      </p:sp>
      <p:pic>
        <p:nvPicPr>
          <p:cNvPr id="16" name="Picture 15" descr="p2.jpg"/>
          <p:cNvPicPr>
            <a:picLocks noChangeAspect="1"/>
          </p:cNvPicPr>
          <p:nvPr/>
        </p:nvPicPr>
        <p:blipFill>
          <a:blip r:embed="rId5"/>
          <a:stretch>
            <a:fillRect/>
          </a:stretch>
        </p:blipFill>
        <p:spPr>
          <a:xfrm>
            <a:off x="6245352" y="1883664"/>
            <a:ext cx="5285232" cy="2002536"/>
          </a:xfrm>
          <a:prstGeom prst="rect">
            <a:avLst/>
          </a:prstGeom>
        </p:spPr>
      </p:pic>
      <p:sp>
        <p:nvSpPr>
          <p:cNvPr id="17" name="TextBox 16"/>
          <p:cNvSpPr txBox="1"/>
          <p:nvPr/>
        </p:nvSpPr>
        <p:spPr>
          <a:xfrm>
            <a:off x="6245352" y="3986784"/>
            <a:ext cx="5285232" cy="365760"/>
          </a:xfrm>
          <a:prstGeom prst="rect">
            <a:avLst/>
          </a:prstGeom>
          <a:noFill/>
        </p:spPr>
        <p:txBody>
          <a:bodyPr wrap="square" lIns="0" tIns="0" rIns="0" bIns="0">
            <a:spAutoFit/>
          </a:bodyPr>
          <a:lstStyle/>
          <a:p>
            <a:pPr algn="l">
              <a:lnSpc>
                <a:spcPct val="100000"/>
              </a:lnSpc>
            </a:pPr>
            <a:r>
              <a:rPr sz="1700" i="0">
                <a:solidFill>
                  <a:srgbClr val="16233F"/>
                </a:solidFill>
                <a:latin typeface="Fraunces ExtraBold"/>
              </a:rPr>
              <a:t>Teaching and learning</a:t>
            </a:r>
          </a:p>
        </p:txBody>
      </p:sp>
      <p:sp>
        <p:nvSpPr>
          <p:cNvPr id="18" name="TextBox 17"/>
          <p:cNvSpPr txBox="1"/>
          <p:nvPr/>
        </p:nvSpPr>
        <p:spPr>
          <a:xfrm>
            <a:off x="6245352" y="4352544"/>
            <a:ext cx="5285232" cy="292608"/>
          </a:xfrm>
          <a:prstGeom prst="rect">
            <a:avLst/>
          </a:prstGeom>
          <a:noFill/>
        </p:spPr>
        <p:txBody>
          <a:bodyPr wrap="square" lIns="0" tIns="0" rIns="0" bIns="0">
            <a:spAutoFit/>
          </a:bodyPr>
          <a:lstStyle/>
          <a:p>
            <a:pPr algn="l">
              <a:lnSpc>
                <a:spcPct val="100000"/>
              </a:lnSpc>
            </a:pPr>
            <a:r>
              <a:rPr sz="1050" i="1">
                <a:solidFill>
                  <a:srgbClr val="5A6579"/>
                </a:solidFill>
                <a:latin typeface="Nobile"/>
              </a:rPr>
              <a:t>Supporting active, collaborative and reflective learning</a:t>
            </a:r>
          </a:p>
        </p:txBody>
      </p:sp>
      <p:sp>
        <p:nvSpPr>
          <p:cNvPr id="19" name="Oval 18"/>
          <p:cNvSpPr/>
          <p:nvPr/>
        </p:nvSpPr>
        <p:spPr>
          <a:xfrm>
            <a:off x="6350508" y="4729009"/>
            <a:ext cx="173736" cy="173736"/>
          </a:xfrm>
          <a:prstGeom prst="ellipse">
            <a:avLst/>
          </a:prstGeom>
          <a:solidFill>
            <a:srgbClr val="2E8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595872" y="4721871"/>
            <a:ext cx="4919472" cy="184666"/>
          </a:xfrm>
          <a:prstGeom prst="rect">
            <a:avLst/>
          </a:prstGeom>
          <a:noFill/>
        </p:spPr>
        <p:txBody>
          <a:bodyPr wrap="square" lIns="0" tIns="0" rIns="0" bIns="0">
            <a:spAutoFit/>
          </a:bodyPr>
          <a:lstStyle/>
          <a:p>
            <a:pPr algn="l">
              <a:lnSpc>
                <a:spcPct val="100000"/>
              </a:lnSpc>
            </a:pPr>
            <a:r>
              <a:rPr sz="1200" i="0" dirty="0">
                <a:solidFill>
                  <a:srgbClr val="16233F"/>
                </a:solidFill>
                <a:latin typeface="Nobile"/>
              </a:rPr>
              <a:t>Active engagement</a:t>
            </a:r>
          </a:p>
        </p:txBody>
      </p:sp>
      <p:sp>
        <p:nvSpPr>
          <p:cNvPr id="21" name="Oval 20"/>
          <p:cNvSpPr/>
          <p:nvPr/>
        </p:nvSpPr>
        <p:spPr>
          <a:xfrm>
            <a:off x="6350508" y="4977458"/>
            <a:ext cx="173736" cy="173736"/>
          </a:xfrm>
          <a:prstGeom prst="ellipse">
            <a:avLst/>
          </a:prstGeom>
          <a:solidFill>
            <a:srgbClr val="2E8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595872" y="4982588"/>
            <a:ext cx="4919472" cy="184666"/>
          </a:xfrm>
          <a:prstGeom prst="rect">
            <a:avLst/>
          </a:prstGeom>
          <a:noFill/>
        </p:spPr>
        <p:txBody>
          <a:bodyPr wrap="square" lIns="0" tIns="0" rIns="0" bIns="0">
            <a:spAutoFit/>
          </a:bodyPr>
          <a:lstStyle/>
          <a:p>
            <a:pPr algn="l">
              <a:lnSpc>
                <a:spcPct val="100000"/>
              </a:lnSpc>
            </a:pPr>
            <a:r>
              <a:rPr sz="1200" i="0" dirty="0">
                <a:solidFill>
                  <a:srgbClr val="16233F"/>
                </a:solidFill>
                <a:latin typeface="Nobile"/>
              </a:rPr>
              <a:t>Critical and creative thinking</a:t>
            </a:r>
          </a:p>
        </p:txBody>
      </p:sp>
      <p:pic>
        <p:nvPicPr>
          <p:cNvPr id="24" name="Picture 23">
            <a:extLst>
              <a:ext uri="{FF2B5EF4-FFF2-40B4-BE49-F238E27FC236}">
                <a16:creationId xmlns:a16="http://schemas.microsoft.com/office/drawing/2014/main" id="{40BC36DA-5CAB-B15C-0866-64968756A934}"/>
              </a:ext>
            </a:extLst>
          </p:cNvPr>
          <p:cNvPicPr>
            <a:picLocks noChangeAspect="1"/>
          </p:cNvPicPr>
          <p:nvPr/>
        </p:nvPicPr>
        <p:blipFill>
          <a:blip r:embed="rId6"/>
          <a:stretch>
            <a:fillRect/>
          </a:stretch>
        </p:blipFill>
        <p:spPr>
          <a:xfrm>
            <a:off x="658368" y="1787640"/>
            <a:ext cx="5279136" cy="2199029"/>
          </a:xfrm>
          <a:prstGeom prst="rect">
            <a:avLst/>
          </a:prstGeom>
        </p:spPr>
      </p:pic>
      <p:pic>
        <p:nvPicPr>
          <p:cNvPr id="26" name="Picture 25">
            <a:extLst>
              <a:ext uri="{FF2B5EF4-FFF2-40B4-BE49-F238E27FC236}">
                <a16:creationId xmlns:a16="http://schemas.microsoft.com/office/drawing/2014/main" id="{73F5A74E-EDFF-5DA7-9A69-505E989E704C}"/>
              </a:ext>
            </a:extLst>
          </p:cNvPr>
          <p:cNvPicPr>
            <a:picLocks noChangeAspect="1"/>
          </p:cNvPicPr>
          <p:nvPr/>
        </p:nvPicPr>
        <p:blipFill>
          <a:blip r:embed="rId7"/>
          <a:stretch>
            <a:fillRect/>
          </a:stretch>
        </p:blipFill>
        <p:spPr>
          <a:xfrm>
            <a:off x="6198773" y="1787640"/>
            <a:ext cx="5331811" cy="2199029"/>
          </a:xfrm>
          <a:prstGeom prst="rect">
            <a:avLst/>
          </a:prstGeom>
        </p:spPr>
      </p:pic>
      <p:sp>
        <p:nvSpPr>
          <p:cNvPr id="27" name="Oval 26">
            <a:extLst>
              <a:ext uri="{FF2B5EF4-FFF2-40B4-BE49-F238E27FC236}">
                <a16:creationId xmlns:a16="http://schemas.microsoft.com/office/drawing/2014/main" id="{499C4321-631E-D4B4-A351-915A12ED68E5}"/>
              </a:ext>
            </a:extLst>
          </p:cNvPr>
          <p:cNvSpPr/>
          <p:nvPr/>
        </p:nvSpPr>
        <p:spPr>
          <a:xfrm>
            <a:off x="6350508" y="5238175"/>
            <a:ext cx="173736" cy="173736"/>
          </a:xfrm>
          <a:prstGeom prst="ellipse">
            <a:avLst/>
          </a:prstGeom>
          <a:solidFill>
            <a:srgbClr val="2E8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D80EB7AB-50B9-8BA2-3767-DE94ED5C4AB5}"/>
              </a:ext>
            </a:extLst>
          </p:cNvPr>
          <p:cNvSpPr txBox="1"/>
          <p:nvPr/>
        </p:nvSpPr>
        <p:spPr>
          <a:xfrm>
            <a:off x="6595872" y="5243305"/>
            <a:ext cx="4919472" cy="184666"/>
          </a:xfrm>
          <a:prstGeom prst="rect">
            <a:avLst/>
          </a:prstGeom>
          <a:noFill/>
        </p:spPr>
        <p:txBody>
          <a:bodyPr wrap="square" lIns="0" tIns="0" rIns="0" bIns="0">
            <a:spAutoFit/>
          </a:bodyPr>
          <a:lstStyle/>
          <a:p>
            <a:pPr algn="l">
              <a:lnSpc>
                <a:spcPct val="100000"/>
              </a:lnSpc>
            </a:pPr>
            <a:r>
              <a:rPr lang="en-GB" sz="1200" i="0" dirty="0">
                <a:solidFill>
                  <a:srgbClr val="16233F"/>
                </a:solidFill>
                <a:latin typeface="Nobile"/>
              </a:rPr>
              <a:t>Group Engagement</a:t>
            </a:r>
            <a:endParaRPr sz="1200" i="0" dirty="0">
              <a:solidFill>
                <a:srgbClr val="16233F"/>
              </a:solidFill>
              <a:latin typeface="Nobile"/>
            </a:endParaRPr>
          </a:p>
        </p:txBody>
      </p:sp>
      <p:sp>
        <p:nvSpPr>
          <p:cNvPr id="29" name="Oval 28">
            <a:extLst>
              <a:ext uri="{FF2B5EF4-FFF2-40B4-BE49-F238E27FC236}">
                <a16:creationId xmlns:a16="http://schemas.microsoft.com/office/drawing/2014/main" id="{FC8E4A84-9126-998B-22C6-C7B0FCE40796}"/>
              </a:ext>
            </a:extLst>
          </p:cNvPr>
          <p:cNvSpPr/>
          <p:nvPr/>
        </p:nvSpPr>
        <p:spPr>
          <a:xfrm>
            <a:off x="6350508" y="5493762"/>
            <a:ext cx="173736" cy="173736"/>
          </a:xfrm>
          <a:prstGeom prst="ellipse">
            <a:avLst/>
          </a:prstGeom>
          <a:solidFill>
            <a:srgbClr val="2E8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9F3F713A-120E-0E28-22B0-CC00A6617469}"/>
              </a:ext>
            </a:extLst>
          </p:cNvPr>
          <p:cNvSpPr txBox="1"/>
          <p:nvPr/>
        </p:nvSpPr>
        <p:spPr>
          <a:xfrm>
            <a:off x="6595872" y="5498892"/>
            <a:ext cx="4919472" cy="184666"/>
          </a:xfrm>
          <a:prstGeom prst="rect">
            <a:avLst/>
          </a:prstGeom>
          <a:noFill/>
        </p:spPr>
        <p:txBody>
          <a:bodyPr wrap="square" lIns="0" tIns="0" rIns="0" bIns="0">
            <a:spAutoFit/>
          </a:bodyPr>
          <a:lstStyle/>
          <a:p>
            <a:pPr algn="l">
              <a:lnSpc>
                <a:spcPct val="100000"/>
              </a:lnSpc>
            </a:pPr>
            <a:r>
              <a:rPr lang="en-GB" sz="1200" dirty="0">
                <a:solidFill>
                  <a:srgbClr val="16233F"/>
                </a:solidFill>
                <a:latin typeface="Nobile"/>
              </a:rPr>
              <a:t>Visible understanding</a:t>
            </a:r>
            <a:endParaRPr sz="1200" i="0" dirty="0">
              <a:solidFill>
                <a:srgbClr val="16233F"/>
              </a:solidFill>
              <a:latin typeface="Nobil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658368" y="548640"/>
            <a:ext cx="1636776" cy="274320"/>
          </a:xfrm>
          <a:prstGeom prst="roundRect">
            <a:avLst>
              <a:gd name="adj" fmla="val 40000"/>
            </a:avLst>
          </a:prstGeom>
          <a:solidFill>
            <a:srgbClr val="FCF1DC"/>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950" b="1">
                <a:solidFill>
                  <a:srgbClr val="8A5A00"/>
                </a:solidFill>
                <a:latin typeface="Nobile"/>
              </a:rPr>
              <a:t>03  ·  APPLIED</a:t>
            </a:r>
          </a:p>
        </p:txBody>
      </p:sp>
      <p:sp>
        <p:nvSpPr>
          <p:cNvPr id="3" name="TextBox 2"/>
          <p:cNvSpPr txBox="1"/>
          <p:nvPr/>
        </p:nvSpPr>
        <p:spPr>
          <a:xfrm>
            <a:off x="658368" y="914400"/>
            <a:ext cx="9692640" cy="438582"/>
          </a:xfrm>
          <a:prstGeom prst="rect">
            <a:avLst/>
          </a:prstGeom>
          <a:noFill/>
        </p:spPr>
        <p:txBody>
          <a:bodyPr wrap="square" lIns="0" tIns="0" rIns="0" bIns="0">
            <a:spAutoFit/>
          </a:bodyPr>
          <a:lstStyle/>
          <a:p>
            <a:pPr algn="l">
              <a:lnSpc>
                <a:spcPct val="95000"/>
              </a:lnSpc>
            </a:pPr>
            <a:r>
              <a:rPr sz="3000" i="0" dirty="0">
                <a:solidFill>
                  <a:srgbClr val="16233F"/>
                </a:solidFill>
                <a:latin typeface="Fraunces ExtraBold"/>
              </a:rPr>
              <a:t>In health and </a:t>
            </a:r>
            <a:r>
              <a:rPr lang="en-US" sz="3000" dirty="0">
                <a:solidFill>
                  <a:srgbClr val="16233F"/>
                </a:solidFill>
                <a:latin typeface="Fraunces ExtraBold"/>
              </a:rPr>
              <a:t>Tourism</a:t>
            </a:r>
            <a:endParaRPr sz="3000" i="0" dirty="0">
              <a:solidFill>
                <a:srgbClr val="16233F"/>
              </a:solidFill>
              <a:latin typeface="Fraunces ExtraBold"/>
            </a:endParaRPr>
          </a:p>
        </p:txBody>
      </p:sp>
      <p:sp>
        <p:nvSpPr>
          <p:cNvPr id="4" name="TextBox 3"/>
          <p:cNvSpPr txBox="1"/>
          <p:nvPr/>
        </p:nvSpPr>
        <p:spPr>
          <a:xfrm>
            <a:off x="658368" y="1481328"/>
            <a:ext cx="9966960" cy="329184"/>
          </a:xfrm>
          <a:prstGeom prst="rect">
            <a:avLst/>
          </a:prstGeom>
          <a:noFill/>
        </p:spPr>
        <p:txBody>
          <a:bodyPr wrap="square" lIns="0" tIns="0" rIns="0" bIns="0">
            <a:spAutoFit/>
          </a:bodyPr>
          <a:lstStyle/>
          <a:p>
            <a:pPr algn="l">
              <a:lnSpc>
                <a:spcPct val="115000"/>
              </a:lnSpc>
            </a:pPr>
            <a:r>
              <a:rPr sz="1150" i="0">
                <a:solidFill>
                  <a:srgbClr val="5A6579"/>
                </a:solidFill>
                <a:latin typeface="Nobile"/>
              </a:rPr>
              <a:t>Where experience is personal and situated, building offers a second route into accounts that are difficult to give directly.</a:t>
            </a:r>
          </a:p>
        </p:txBody>
      </p:sp>
      <p:pic>
        <p:nvPicPr>
          <p:cNvPr id="5" name="Picture 4" descr="p3.jpg"/>
          <p:cNvPicPr>
            <a:picLocks noChangeAspect="1"/>
          </p:cNvPicPr>
          <p:nvPr/>
        </p:nvPicPr>
        <p:blipFill>
          <a:blip r:embed="rId4"/>
          <a:stretch>
            <a:fillRect/>
          </a:stretch>
        </p:blipFill>
        <p:spPr>
          <a:xfrm>
            <a:off x="658368" y="1883664"/>
            <a:ext cx="5285232" cy="2002536"/>
          </a:xfrm>
          <a:prstGeom prst="rect">
            <a:avLst/>
          </a:prstGeom>
        </p:spPr>
      </p:pic>
      <p:sp>
        <p:nvSpPr>
          <p:cNvPr id="6" name="TextBox 5"/>
          <p:cNvSpPr txBox="1"/>
          <p:nvPr/>
        </p:nvSpPr>
        <p:spPr>
          <a:xfrm>
            <a:off x="658368" y="3986784"/>
            <a:ext cx="5285232" cy="365760"/>
          </a:xfrm>
          <a:prstGeom prst="rect">
            <a:avLst/>
          </a:prstGeom>
          <a:noFill/>
        </p:spPr>
        <p:txBody>
          <a:bodyPr wrap="square" lIns="0" tIns="0" rIns="0" bIns="0">
            <a:spAutoFit/>
          </a:bodyPr>
          <a:lstStyle/>
          <a:p>
            <a:pPr algn="l">
              <a:lnSpc>
                <a:spcPct val="100000"/>
              </a:lnSpc>
            </a:pPr>
            <a:r>
              <a:rPr sz="1700" i="0">
                <a:solidFill>
                  <a:srgbClr val="16233F"/>
                </a:solidFill>
                <a:latin typeface="Fraunces ExtraBold"/>
              </a:rPr>
              <a:t>Nursing and health</a:t>
            </a:r>
          </a:p>
        </p:txBody>
      </p:sp>
      <p:sp>
        <p:nvSpPr>
          <p:cNvPr id="7" name="TextBox 6"/>
          <p:cNvSpPr txBox="1"/>
          <p:nvPr/>
        </p:nvSpPr>
        <p:spPr>
          <a:xfrm>
            <a:off x="658368" y="4352544"/>
            <a:ext cx="5285232" cy="292608"/>
          </a:xfrm>
          <a:prstGeom prst="rect">
            <a:avLst/>
          </a:prstGeom>
          <a:noFill/>
        </p:spPr>
        <p:txBody>
          <a:bodyPr wrap="square" lIns="0" tIns="0" rIns="0" bIns="0">
            <a:spAutoFit/>
          </a:bodyPr>
          <a:lstStyle/>
          <a:p>
            <a:pPr algn="l">
              <a:lnSpc>
                <a:spcPct val="100000"/>
              </a:lnSpc>
            </a:pPr>
            <a:r>
              <a:rPr sz="1050" i="1">
                <a:solidFill>
                  <a:srgbClr val="5A6579"/>
                </a:solidFill>
                <a:latin typeface="Nobile"/>
              </a:rPr>
              <a:t>Supporting reflection in professional practice</a:t>
            </a:r>
          </a:p>
        </p:txBody>
      </p:sp>
      <p:sp>
        <p:nvSpPr>
          <p:cNvPr id="8" name="Oval 7"/>
          <p:cNvSpPr/>
          <p:nvPr/>
        </p:nvSpPr>
        <p:spPr>
          <a:xfrm>
            <a:off x="676656" y="4718304"/>
            <a:ext cx="173736" cy="173736"/>
          </a:xfrm>
          <a:prstGeom prst="ellipse">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8889" y="4739937"/>
            <a:ext cx="4919472" cy="237744"/>
          </a:xfrm>
          <a:prstGeom prst="rect">
            <a:avLst/>
          </a:prstGeom>
          <a:noFill/>
        </p:spPr>
        <p:txBody>
          <a:bodyPr wrap="square" lIns="0" tIns="0" rIns="0" bIns="0">
            <a:spAutoFit/>
          </a:bodyPr>
          <a:lstStyle/>
          <a:p>
            <a:pPr algn="l">
              <a:lnSpc>
                <a:spcPct val="100000"/>
              </a:lnSpc>
            </a:pPr>
            <a:r>
              <a:rPr sz="1100" i="0" dirty="0">
                <a:solidFill>
                  <a:srgbClr val="16233F"/>
                </a:solidFill>
                <a:latin typeface="Nobile"/>
              </a:rPr>
              <a:t>Nursing values</a:t>
            </a:r>
          </a:p>
        </p:txBody>
      </p:sp>
      <p:sp>
        <p:nvSpPr>
          <p:cNvPr id="10" name="Oval 9"/>
          <p:cNvSpPr/>
          <p:nvPr/>
        </p:nvSpPr>
        <p:spPr>
          <a:xfrm>
            <a:off x="676656" y="4965192"/>
            <a:ext cx="173736" cy="173736"/>
          </a:xfrm>
          <a:prstGeom prst="ellipse">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08889" y="5008682"/>
            <a:ext cx="4919472" cy="237744"/>
          </a:xfrm>
          <a:prstGeom prst="rect">
            <a:avLst/>
          </a:prstGeom>
          <a:noFill/>
        </p:spPr>
        <p:txBody>
          <a:bodyPr wrap="square" lIns="0" tIns="0" rIns="0" bIns="0">
            <a:spAutoFit/>
          </a:bodyPr>
          <a:lstStyle/>
          <a:p>
            <a:pPr algn="l">
              <a:lnSpc>
                <a:spcPct val="100000"/>
              </a:lnSpc>
            </a:pPr>
            <a:r>
              <a:rPr sz="1100" i="0" dirty="0">
                <a:solidFill>
                  <a:srgbClr val="16233F"/>
                </a:solidFill>
                <a:latin typeface="Nobile"/>
              </a:rPr>
              <a:t>Professional practice</a:t>
            </a:r>
          </a:p>
        </p:txBody>
      </p:sp>
      <p:sp>
        <p:nvSpPr>
          <p:cNvPr id="12" name="Oval 11"/>
          <p:cNvSpPr/>
          <p:nvPr/>
        </p:nvSpPr>
        <p:spPr>
          <a:xfrm>
            <a:off x="676656" y="5212080"/>
            <a:ext cx="173736" cy="173736"/>
          </a:xfrm>
          <a:prstGeom prst="ellipse">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08889" y="5257800"/>
            <a:ext cx="4919472" cy="237744"/>
          </a:xfrm>
          <a:prstGeom prst="rect">
            <a:avLst/>
          </a:prstGeom>
          <a:noFill/>
        </p:spPr>
        <p:txBody>
          <a:bodyPr wrap="square" lIns="0" tIns="0" rIns="0" bIns="0">
            <a:spAutoFit/>
          </a:bodyPr>
          <a:lstStyle/>
          <a:p>
            <a:pPr algn="l">
              <a:lnSpc>
                <a:spcPct val="100000"/>
              </a:lnSpc>
            </a:pPr>
            <a:r>
              <a:rPr sz="1100" i="0" dirty="0">
                <a:solidFill>
                  <a:srgbClr val="16233F"/>
                </a:solidFill>
                <a:latin typeface="Nobile"/>
              </a:rPr>
              <a:t>Patient-care experiences</a:t>
            </a:r>
          </a:p>
        </p:txBody>
      </p:sp>
      <p:pic>
        <p:nvPicPr>
          <p:cNvPr id="14" name="Picture 13" descr="p4.jpg"/>
          <p:cNvPicPr>
            <a:picLocks noChangeAspect="1"/>
          </p:cNvPicPr>
          <p:nvPr/>
        </p:nvPicPr>
        <p:blipFill>
          <a:blip r:embed="rId5"/>
          <a:stretch>
            <a:fillRect/>
          </a:stretch>
        </p:blipFill>
        <p:spPr>
          <a:xfrm>
            <a:off x="6245352" y="1883664"/>
            <a:ext cx="5285232" cy="2002536"/>
          </a:xfrm>
          <a:prstGeom prst="rect">
            <a:avLst/>
          </a:prstGeom>
        </p:spPr>
      </p:pic>
      <p:sp>
        <p:nvSpPr>
          <p:cNvPr id="15" name="TextBox 14"/>
          <p:cNvSpPr txBox="1"/>
          <p:nvPr/>
        </p:nvSpPr>
        <p:spPr>
          <a:xfrm>
            <a:off x="6245352" y="3986784"/>
            <a:ext cx="5285232" cy="365760"/>
          </a:xfrm>
          <a:prstGeom prst="rect">
            <a:avLst/>
          </a:prstGeom>
          <a:noFill/>
        </p:spPr>
        <p:txBody>
          <a:bodyPr wrap="square" lIns="0" tIns="0" rIns="0" bIns="0">
            <a:spAutoFit/>
          </a:bodyPr>
          <a:lstStyle/>
          <a:p>
            <a:pPr algn="l">
              <a:lnSpc>
                <a:spcPct val="100000"/>
              </a:lnSpc>
            </a:pPr>
            <a:r>
              <a:rPr sz="1700" i="0">
                <a:solidFill>
                  <a:srgbClr val="16233F"/>
                </a:solidFill>
                <a:latin typeface="Fraunces ExtraBold"/>
              </a:rPr>
              <a:t>Tourism and geography</a:t>
            </a:r>
          </a:p>
        </p:txBody>
      </p:sp>
      <p:sp>
        <p:nvSpPr>
          <p:cNvPr id="16" name="TextBox 15"/>
          <p:cNvSpPr txBox="1"/>
          <p:nvPr/>
        </p:nvSpPr>
        <p:spPr>
          <a:xfrm>
            <a:off x="6245352" y="4352544"/>
            <a:ext cx="5285232" cy="292608"/>
          </a:xfrm>
          <a:prstGeom prst="rect">
            <a:avLst/>
          </a:prstGeom>
          <a:noFill/>
        </p:spPr>
        <p:txBody>
          <a:bodyPr wrap="square" lIns="0" tIns="0" rIns="0" bIns="0">
            <a:spAutoFit/>
          </a:bodyPr>
          <a:lstStyle/>
          <a:p>
            <a:pPr algn="l">
              <a:lnSpc>
                <a:spcPct val="100000"/>
              </a:lnSpc>
            </a:pPr>
            <a:r>
              <a:rPr sz="1050" i="1">
                <a:solidFill>
                  <a:srgbClr val="5A6579"/>
                </a:solidFill>
                <a:latin typeface="Nobile"/>
              </a:rPr>
              <a:t>Experience, place and sustainable futures</a:t>
            </a:r>
          </a:p>
        </p:txBody>
      </p:sp>
      <p:sp>
        <p:nvSpPr>
          <p:cNvPr id="17" name="Oval 16"/>
          <p:cNvSpPr/>
          <p:nvPr/>
        </p:nvSpPr>
        <p:spPr>
          <a:xfrm>
            <a:off x="6263640" y="4718304"/>
            <a:ext cx="173736" cy="173736"/>
          </a:xfrm>
          <a:prstGeom prst="ellipse">
            <a:avLst/>
          </a:prstGeom>
          <a:solidFill>
            <a:srgbClr val="8E3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611112" y="4681728"/>
            <a:ext cx="4919472" cy="237744"/>
          </a:xfrm>
          <a:prstGeom prst="rect">
            <a:avLst/>
          </a:prstGeom>
          <a:noFill/>
        </p:spPr>
        <p:txBody>
          <a:bodyPr wrap="square" lIns="0" tIns="0" rIns="0" bIns="0">
            <a:spAutoFit/>
          </a:bodyPr>
          <a:lstStyle/>
          <a:p>
            <a:pPr algn="l">
              <a:lnSpc>
                <a:spcPct val="100000"/>
              </a:lnSpc>
            </a:pPr>
            <a:r>
              <a:rPr sz="1100" i="0">
                <a:solidFill>
                  <a:srgbClr val="16233F"/>
                </a:solidFill>
                <a:latin typeface="Nobile"/>
              </a:rPr>
              <a:t>Host–guest experiences</a:t>
            </a:r>
          </a:p>
        </p:txBody>
      </p:sp>
      <p:sp>
        <p:nvSpPr>
          <p:cNvPr id="19" name="Oval 18"/>
          <p:cNvSpPr/>
          <p:nvPr/>
        </p:nvSpPr>
        <p:spPr>
          <a:xfrm>
            <a:off x="6263640" y="4965192"/>
            <a:ext cx="173736" cy="173736"/>
          </a:xfrm>
          <a:prstGeom prst="ellipse">
            <a:avLst/>
          </a:prstGeom>
          <a:solidFill>
            <a:srgbClr val="8E3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611112" y="4928616"/>
            <a:ext cx="4919472" cy="237744"/>
          </a:xfrm>
          <a:prstGeom prst="rect">
            <a:avLst/>
          </a:prstGeom>
          <a:noFill/>
        </p:spPr>
        <p:txBody>
          <a:bodyPr wrap="square" lIns="0" tIns="0" rIns="0" bIns="0">
            <a:spAutoFit/>
          </a:bodyPr>
          <a:lstStyle/>
          <a:p>
            <a:pPr algn="l">
              <a:lnSpc>
                <a:spcPct val="100000"/>
              </a:lnSpc>
            </a:pPr>
            <a:r>
              <a:rPr sz="1100" i="0">
                <a:solidFill>
                  <a:srgbClr val="16233F"/>
                </a:solidFill>
                <a:latin typeface="Nobile"/>
              </a:rPr>
              <a:t>Sustainable futures</a:t>
            </a:r>
          </a:p>
        </p:txBody>
      </p:sp>
      <p:sp>
        <p:nvSpPr>
          <p:cNvPr id="21" name="Oval 20"/>
          <p:cNvSpPr/>
          <p:nvPr/>
        </p:nvSpPr>
        <p:spPr>
          <a:xfrm>
            <a:off x="6263640" y="5212080"/>
            <a:ext cx="173736" cy="173736"/>
          </a:xfrm>
          <a:prstGeom prst="ellipse">
            <a:avLst/>
          </a:prstGeom>
          <a:solidFill>
            <a:srgbClr val="8E3B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611112" y="5175504"/>
            <a:ext cx="4919472" cy="237744"/>
          </a:xfrm>
          <a:prstGeom prst="rect">
            <a:avLst/>
          </a:prstGeom>
          <a:noFill/>
        </p:spPr>
        <p:txBody>
          <a:bodyPr wrap="square" lIns="0" tIns="0" rIns="0" bIns="0">
            <a:spAutoFit/>
          </a:bodyPr>
          <a:lstStyle/>
          <a:p>
            <a:pPr algn="l">
              <a:lnSpc>
                <a:spcPct val="100000"/>
              </a:lnSpc>
            </a:pPr>
            <a:r>
              <a:rPr sz="1100" i="0">
                <a:solidFill>
                  <a:srgbClr val="16233F"/>
                </a:solidFill>
                <a:latin typeface="Nobile"/>
              </a:rPr>
              <a:t>Landscapes and mobility</a:t>
            </a:r>
          </a:p>
        </p:txBody>
      </p:sp>
      <p:pic>
        <p:nvPicPr>
          <p:cNvPr id="24" name="Picture 23">
            <a:extLst>
              <a:ext uri="{FF2B5EF4-FFF2-40B4-BE49-F238E27FC236}">
                <a16:creationId xmlns:a16="http://schemas.microsoft.com/office/drawing/2014/main" id="{3701D395-FC3C-789B-C577-5F6A6EECE61F}"/>
              </a:ext>
            </a:extLst>
          </p:cNvPr>
          <p:cNvPicPr>
            <a:picLocks noChangeAspect="1"/>
          </p:cNvPicPr>
          <p:nvPr/>
        </p:nvPicPr>
        <p:blipFill>
          <a:blip r:embed="rId6"/>
          <a:stretch>
            <a:fillRect/>
          </a:stretch>
        </p:blipFill>
        <p:spPr>
          <a:xfrm>
            <a:off x="6245352" y="1890968"/>
            <a:ext cx="5285232" cy="2003763"/>
          </a:xfrm>
          <a:prstGeom prst="rect">
            <a:avLst/>
          </a:prstGeom>
        </p:spPr>
      </p:pic>
      <p:pic>
        <p:nvPicPr>
          <p:cNvPr id="26" name="Picture 25">
            <a:extLst>
              <a:ext uri="{FF2B5EF4-FFF2-40B4-BE49-F238E27FC236}">
                <a16:creationId xmlns:a16="http://schemas.microsoft.com/office/drawing/2014/main" id="{50748F8E-2E00-F055-F237-200E7FC1986D}"/>
              </a:ext>
            </a:extLst>
          </p:cNvPr>
          <p:cNvPicPr>
            <a:picLocks noChangeAspect="1"/>
          </p:cNvPicPr>
          <p:nvPr/>
        </p:nvPicPr>
        <p:blipFill>
          <a:blip r:embed="rId7"/>
          <a:stretch>
            <a:fillRect/>
          </a:stretch>
        </p:blipFill>
        <p:spPr>
          <a:xfrm>
            <a:off x="676655" y="1883664"/>
            <a:ext cx="5251705" cy="199514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658368" y="548640"/>
            <a:ext cx="1979676" cy="274320"/>
          </a:xfrm>
          <a:prstGeom prst="roundRect">
            <a:avLst>
              <a:gd name="adj" fmla="val 50000"/>
            </a:avLst>
          </a:prstGeom>
          <a:solidFill>
            <a:srgbClr val="FBEAEA"/>
          </a:solidFill>
          <a:ln/>
        </p:spPr>
        <p:txBody>
          <a:bodyPr/>
          <a:lstStyle/>
          <a:p>
            <a:endParaRPr lang="en-GB"/>
          </a:p>
        </p:txBody>
      </p:sp>
      <p:sp>
        <p:nvSpPr>
          <p:cNvPr id="3" name="Text 1"/>
          <p:cNvSpPr/>
          <p:nvPr/>
        </p:nvSpPr>
        <p:spPr>
          <a:xfrm>
            <a:off x="658368" y="548640"/>
            <a:ext cx="1979676" cy="274320"/>
          </a:xfrm>
          <a:prstGeom prst="rect">
            <a:avLst/>
          </a:prstGeom>
          <a:noFill/>
          <a:ln/>
        </p:spPr>
        <p:txBody>
          <a:bodyPr wrap="square" lIns="0" tIns="0" rIns="0" bIns="0" rtlCol="0" anchor="ctr"/>
          <a:lstStyle/>
          <a:p>
            <a:pPr marL="0" indent="0" algn="ctr">
              <a:buNone/>
            </a:pPr>
            <a:r>
              <a:rPr lang="en-US" sz="950" b="1" kern="0" spc="140">
                <a:solidFill>
                  <a:srgbClr val="D62828"/>
                </a:solidFill>
                <a:latin typeface="Nobile" pitchFamily="34" charset="0"/>
                <a:ea typeface="Nobile" pitchFamily="34" charset="-122"/>
                <a:cs typeface="Nobile" pitchFamily="34" charset="-120"/>
              </a:rPr>
              <a:t>04  ·  FACILITATION</a:t>
            </a:r>
            <a:endParaRPr lang="en-US" sz="950"/>
          </a:p>
        </p:txBody>
      </p:sp>
      <p:sp>
        <p:nvSpPr>
          <p:cNvPr id="6" name="Text 4"/>
          <p:cNvSpPr/>
          <p:nvPr/>
        </p:nvSpPr>
        <p:spPr>
          <a:xfrm>
            <a:off x="658368" y="932688"/>
            <a:ext cx="8897111" cy="1234440"/>
          </a:xfrm>
          <a:prstGeom prst="rect">
            <a:avLst/>
          </a:prstGeom>
          <a:noFill/>
          <a:ln/>
        </p:spPr>
        <p:txBody>
          <a:bodyPr wrap="square" lIns="0" tIns="0" rIns="0" bIns="0" rtlCol="0" anchor="t"/>
          <a:lstStyle/>
          <a:p>
            <a:pPr marL="0" indent="0" algn="l">
              <a:lnSpc>
                <a:spcPct val="95000"/>
              </a:lnSpc>
              <a:buNone/>
            </a:pPr>
            <a:r>
              <a:rPr lang="en-US" sz="3500">
                <a:solidFill>
                  <a:srgbClr val="16233F"/>
                </a:solidFill>
                <a:latin typeface="Fraunces ExtraBold" pitchFamily="34" charset="0"/>
                <a:ea typeface="Fraunces ExtraBold" pitchFamily="34" charset="-122"/>
                <a:cs typeface="Fraunces ExtraBold" pitchFamily="34" charset="-120"/>
              </a:rPr>
              <a:t>The core facilitation cycle.</a:t>
            </a:r>
            <a:endParaRPr lang="en-US" sz="3500"/>
          </a:p>
        </p:txBody>
      </p:sp>
      <p:sp>
        <p:nvSpPr>
          <p:cNvPr id="7" name="Text 5"/>
          <p:cNvSpPr/>
          <p:nvPr/>
        </p:nvSpPr>
        <p:spPr>
          <a:xfrm>
            <a:off x="658368" y="1737360"/>
            <a:ext cx="8897111" cy="384048"/>
          </a:xfrm>
          <a:prstGeom prst="rect">
            <a:avLst/>
          </a:prstGeom>
          <a:noFill/>
          <a:ln/>
        </p:spPr>
        <p:txBody>
          <a:bodyPr wrap="square" lIns="0" tIns="0" rIns="0" bIns="0" rtlCol="0" anchor="ctr"/>
          <a:lstStyle/>
          <a:p>
            <a:pPr marL="0" indent="0">
              <a:lnSpc>
                <a:spcPct val="115000"/>
              </a:lnSpc>
              <a:buNone/>
            </a:pPr>
            <a:r>
              <a:rPr lang="en-US" sz="1250" dirty="0">
                <a:solidFill>
                  <a:srgbClr val="5A6579"/>
                </a:solidFill>
                <a:latin typeface="Nobile" pitchFamily="34" charset="0"/>
                <a:ea typeface="Nobile" pitchFamily="34" charset="-122"/>
                <a:cs typeface="Nobile" pitchFamily="34" charset="-120"/>
              </a:rPr>
              <a:t>Five stages, every time. Everyone builds, and everyone shares: equal participation is the rule, not the aspiration.</a:t>
            </a:r>
            <a:endParaRPr lang="en-US" sz="1250" dirty="0"/>
          </a:p>
        </p:txBody>
      </p:sp>
      <p:sp>
        <p:nvSpPr>
          <p:cNvPr id="8" name="Shape 6"/>
          <p:cNvSpPr/>
          <p:nvPr/>
        </p:nvSpPr>
        <p:spPr>
          <a:xfrm>
            <a:off x="658368" y="2331720"/>
            <a:ext cx="2011680" cy="2377440"/>
          </a:xfrm>
          <a:prstGeom prst="roundRect">
            <a:avLst>
              <a:gd name="adj" fmla="val 4545"/>
            </a:avLst>
          </a:prstGeom>
          <a:solidFill>
            <a:srgbClr val="F4F7FB"/>
          </a:solidFill>
          <a:ln/>
        </p:spPr>
        <p:txBody>
          <a:bodyPr/>
          <a:lstStyle/>
          <a:p>
            <a:endParaRPr lang="en-GB"/>
          </a:p>
        </p:txBody>
      </p:sp>
      <p:sp>
        <p:nvSpPr>
          <p:cNvPr id="9" name="Shape 7"/>
          <p:cNvSpPr/>
          <p:nvPr/>
        </p:nvSpPr>
        <p:spPr>
          <a:xfrm>
            <a:off x="1261872" y="2587752"/>
            <a:ext cx="804672" cy="804672"/>
          </a:xfrm>
          <a:prstGeom prst="ellipse">
            <a:avLst/>
          </a:prstGeom>
          <a:solidFill>
            <a:srgbClr val="D62828"/>
          </a:solidFill>
          <a:ln/>
        </p:spPr>
        <p:txBody>
          <a:bodyPr/>
          <a:lstStyle/>
          <a:p>
            <a:endParaRPr lang="en-GB"/>
          </a:p>
        </p:txBody>
      </p:sp>
      <p:sp>
        <p:nvSpPr>
          <p:cNvPr id="10" name="Text 8"/>
          <p:cNvSpPr/>
          <p:nvPr/>
        </p:nvSpPr>
        <p:spPr>
          <a:xfrm>
            <a:off x="1261872" y="2587752"/>
            <a:ext cx="804672" cy="804672"/>
          </a:xfrm>
          <a:prstGeom prst="rect">
            <a:avLst/>
          </a:prstGeom>
          <a:noFill/>
          <a:ln/>
        </p:spPr>
        <p:txBody>
          <a:bodyPr wrap="square" lIns="0" tIns="0" rIns="0" bIns="0" rtlCol="0" anchor="ctr"/>
          <a:lstStyle/>
          <a:p>
            <a:pPr marL="0" indent="0" algn="ctr">
              <a:buNone/>
            </a:pPr>
            <a:r>
              <a:rPr lang="en-US" sz="2600">
                <a:solidFill>
                  <a:srgbClr val="FFFFFF"/>
                </a:solidFill>
                <a:latin typeface="Fraunces ExtraBold" pitchFamily="34" charset="0"/>
                <a:ea typeface="Fraunces ExtraBold" pitchFamily="34" charset="-122"/>
                <a:cs typeface="Fraunces ExtraBold" pitchFamily="34" charset="-120"/>
              </a:rPr>
              <a:t>1</a:t>
            </a:r>
            <a:endParaRPr lang="en-US" sz="2600"/>
          </a:p>
        </p:txBody>
      </p:sp>
      <p:sp>
        <p:nvSpPr>
          <p:cNvPr id="11" name="Text 9"/>
          <p:cNvSpPr/>
          <p:nvPr/>
        </p:nvSpPr>
        <p:spPr>
          <a:xfrm>
            <a:off x="786384" y="3557016"/>
            <a:ext cx="1755648" cy="365760"/>
          </a:xfrm>
          <a:prstGeom prst="rect">
            <a:avLst/>
          </a:prstGeom>
          <a:noFill/>
          <a:ln/>
        </p:spPr>
        <p:txBody>
          <a:bodyPr wrap="square" lIns="0" tIns="0" rIns="0" bIns="0" rtlCol="0" anchor="t"/>
          <a:lstStyle/>
          <a:p>
            <a:pPr marL="0" indent="0" algn="ctr">
              <a:buNone/>
            </a:pPr>
            <a:r>
              <a:rPr lang="en-US" sz="1550" kern="0" spc="50">
                <a:solidFill>
                  <a:srgbClr val="16233F"/>
                </a:solidFill>
                <a:latin typeface="Fraunces ExtraBold" pitchFamily="34" charset="0"/>
                <a:ea typeface="Fraunces ExtraBold" pitchFamily="34" charset="-122"/>
                <a:cs typeface="Fraunces ExtraBold" pitchFamily="34" charset="-120"/>
              </a:rPr>
              <a:t>POSE</a:t>
            </a:r>
            <a:endParaRPr lang="en-US" sz="1550"/>
          </a:p>
        </p:txBody>
      </p:sp>
      <p:sp>
        <p:nvSpPr>
          <p:cNvPr id="12" name="Text 10"/>
          <p:cNvSpPr/>
          <p:nvPr/>
        </p:nvSpPr>
        <p:spPr>
          <a:xfrm>
            <a:off x="804672" y="3977640"/>
            <a:ext cx="1719072" cy="676656"/>
          </a:xfrm>
          <a:prstGeom prst="rect">
            <a:avLst/>
          </a:prstGeom>
          <a:noFill/>
          <a:ln/>
        </p:spPr>
        <p:txBody>
          <a:bodyPr wrap="square" lIns="0" tIns="0" rIns="0" bIns="0" rtlCol="0" anchor="t"/>
          <a:lstStyle/>
          <a:p>
            <a:pPr marL="0" indent="0" algn="ctr">
              <a:lnSpc>
                <a:spcPct val="112000"/>
              </a:lnSpc>
              <a:buNone/>
            </a:pPr>
            <a:r>
              <a:rPr lang="en-US" sz="1000">
                <a:solidFill>
                  <a:srgbClr val="5A6579"/>
                </a:solidFill>
                <a:latin typeface="Nobile" pitchFamily="34" charset="0"/>
                <a:ea typeface="Nobile" pitchFamily="34" charset="-122"/>
                <a:cs typeface="Nobile" pitchFamily="34" charset="-120"/>
              </a:rPr>
              <a:t>One focused challenge, stated once and left visible.</a:t>
            </a:r>
            <a:endParaRPr lang="en-US" sz="1000"/>
          </a:p>
        </p:txBody>
      </p:sp>
      <p:sp>
        <p:nvSpPr>
          <p:cNvPr id="13" name="Text 11"/>
          <p:cNvSpPr/>
          <p:nvPr/>
        </p:nvSpPr>
        <p:spPr>
          <a:xfrm>
            <a:off x="2670048" y="2788920"/>
            <a:ext cx="203911" cy="411480"/>
          </a:xfrm>
          <a:prstGeom prst="rect">
            <a:avLst/>
          </a:prstGeom>
          <a:noFill/>
          <a:ln/>
        </p:spPr>
        <p:txBody>
          <a:bodyPr wrap="square" lIns="0" tIns="0" rIns="0" bIns="0" rtlCol="0" anchor="ctr"/>
          <a:lstStyle/>
          <a:p>
            <a:pPr marL="0" indent="0" algn="ctr">
              <a:buNone/>
            </a:pPr>
            <a:r>
              <a:rPr lang="en-US" sz="1600" b="1">
                <a:solidFill>
                  <a:srgbClr val="AEB9CC"/>
                </a:solidFill>
                <a:latin typeface="Nobile" pitchFamily="34" charset="0"/>
                <a:ea typeface="Nobile" pitchFamily="34" charset="-122"/>
                <a:cs typeface="Nobile" pitchFamily="34" charset="-120"/>
              </a:rPr>
              <a:t>›</a:t>
            </a:r>
            <a:endParaRPr lang="en-US" sz="1600"/>
          </a:p>
        </p:txBody>
      </p:sp>
      <p:sp>
        <p:nvSpPr>
          <p:cNvPr id="14" name="Shape 12"/>
          <p:cNvSpPr/>
          <p:nvPr/>
        </p:nvSpPr>
        <p:spPr>
          <a:xfrm>
            <a:off x="2873959" y="2331720"/>
            <a:ext cx="2011680" cy="2377440"/>
          </a:xfrm>
          <a:prstGeom prst="roundRect">
            <a:avLst>
              <a:gd name="adj" fmla="val 4545"/>
            </a:avLst>
          </a:prstGeom>
          <a:solidFill>
            <a:srgbClr val="F4F7FB"/>
          </a:solidFill>
          <a:ln/>
        </p:spPr>
        <p:txBody>
          <a:bodyPr/>
          <a:lstStyle/>
          <a:p>
            <a:endParaRPr lang="en-GB"/>
          </a:p>
        </p:txBody>
      </p:sp>
      <p:sp>
        <p:nvSpPr>
          <p:cNvPr id="15" name="Shape 13"/>
          <p:cNvSpPr/>
          <p:nvPr/>
        </p:nvSpPr>
        <p:spPr>
          <a:xfrm>
            <a:off x="3477463" y="2587752"/>
            <a:ext cx="804672" cy="804672"/>
          </a:xfrm>
          <a:prstGeom prst="ellipse">
            <a:avLst/>
          </a:prstGeom>
          <a:solidFill>
            <a:srgbClr val="E8A317"/>
          </a:solidFill>
          <a:ln/>
        </p:spPr>
        <p:txBody>
          <a:bodyPr/>
          <a:lstStyle/>
          <a:p>
            <a:endParaRPr lang="en-GB"/>
          </a:p>
        </p:txBody>
      </p:sp>
      <p:sp>
        <p:nvSpPr>
          <p:cNvPr id="16" name="Text 14"/>
          <p:cNvSpPr/>
          <p:nvPr/>
        </p:nvSpPr>
        <p:spPr>
          <a:xfrm>
            <a:off x="3477463" y="2587752"/>
            <a:ext cx="804672" cy="804672"/>
          </a:xfrm>
          <a:prstGeom prst="rect">
            <a:avLst/>
          </a:prstGeom>
          <a:noFill/>
          <a:ln/>
        </p:spPr>
        <p:txBody>
          <a:bodyPr wrap="square" lIns="0" tIns="0" rIns="0" bIns="0" rtlCol="0" anchor="ctr"/>
          <a:lstStyle/>
          <a:p>
            <a:pPr marL="0" indent="0" algn="ctr">
              <a:buNone/>
            </a:pPr>
            <a:r>
              <a:rPr lang="en-US" sz="2600">
                <a:solidFill>
                  <a:srgbClr val="FFFFFF"/>
                </a:solidFill>
                <a:latin typeface="Fraunces ExtraBold" pitchFamily="34" charset="0"/>
                <a:ea typeface="Fraunces ExtraBold" pitchFamily="34" charset="-122"/>
                <a:cs typeface="Fraunces ExtraBold" pitchFamily="34" charset="-120"/>
              </a:rPr>
              <a:t>2</a:t>
            </a:r>
            <a:endParaRPr lang="en-US" sz="2600"/>
          </a:p>
        </p:txBody>
      </p:sp>
      <p:sp>
        <p:nvSpPr>
          <p:cNvPr id="17" name="Text 15"/>
          <p:cNvSpPr/>
          <p:nvPr/>
        </p:nvSpPr>
        <p:spPr>
          <a:xfrm>
            <a:off x="3001975" y="3557016"/>
            <a:ext cx="1755648" cy="365760"/>
          </a:xfrm>
          <a:prstGeom prst="rect">
            <a:avLst/>
          </a:prstGeom>
          <a:noFill/>
          <a:ln/>
        </p:spPr>
        <p:txBody>
          <a:bodyPr wrap="square" lIns="0" tIns="0" rIns="0" bIns="0" rtlCol="0" anchor="t"/>
          <a:lstStyle/>
          <a:p>
            <a:pPr marL="0" indent="0" algn="ctr">
              <a:buNone/>
            </a:pPr>
            <a:r>
              <a:rPr lang="en-US" sz="1550" kern="0" spc="50">
                <a:solidFill>
                  <a:srgbClr val="16233F"/>
                </a:solidFill>
                <a:latin typeface="Fraunces ExtraBold" pitchFamily="34" charset="0"/>
                <a:ea typeface="Fraunces ExtraBold" pitchFamily="34" charset="-122"/>
                <a:cs typeface="Fraunces ExtraBold" pitchFamily="34" charset="-120"/>
              </a:rPr>
              <a:t>BUILD</a:t>
            </a:r>
            <a:endParaRPr lang="en-US" sz="1550"/>
          </a:p>
        </p:txBody>
      </p:sp>
      <p:sp>
        <p:nvSpPr>
          <p:cNvPr id="18" name="Text 16"/>
          <p:cNvSpPr/>
          <p:nvPr/>
        </p:nvSpPr>
        <p:spPr>
          <a:xfrm>
            <a:off x="3020263" y="3977640"/>
            <a:ext cx="1719072" cy="676656"/>
          </a:xfrm>
          <a:prstGeom prst="rect">
            <a:avLst/>
          </a:prstGeom>
          <a:noFill/>
          <a:ln/>
        </p:spPr>
        <p:txBody>
          <a:bodyPr wrap="square" lIns="0" tIns="0" rIns="0" bIns="0" rtlCol="0" anchor="t"/>
          <a:lstStyle/>
          <a:p>
            <a:pPr marL="0" indent="0" algn="ctr">
              <a:lnSpc>
                <a:spcPct val="112000"/>
              </a:lnSpc>
              <a:buNone/>
            </a:pPr>
            <a:r>
              <a:rPr lang="en-US" sz="1000">
                <a:solidFill>
                  <a:srgbClr val="5A6579"/>
                </a:solidFill>
                <a:latin typeface="Nobile" pitchFamily="34" charset="0"/>
                <a:ea typeface="Nobile" pitchFamily="34" charset="-122"/>
                <a:cs typeface="Nobile" pitchFamily="34" charset="-120"/>
              </a:rPr>
              <a:t>Individual meaning-making. No technical skill is judged.</a:t>
            </a:r>
            <a:endParaRPr lang="en-US" sz="1000"/>
          </a:p>
        </p:txBody>
      </p:sp>
      <p:sp>
        <p:nvSpPr>
          <p:cNvPr id="19" name="Text 17"/>
          <p:cNvSpPr/>
          <p:nvPr/>
        </p:nvSpPr>
        <p:spPr>
          <a:xfrm>
            <a:off x="4885639" y="2788920"/>
            <a:ext cx="203911" cy="411480"/>
          </a:xfrm>
          <a:prstGeom prst="rect">
            <a:avLst/>
          </a:prstGeom>
          <a:noFill/>
          <a:ln/>
        </p:spPr>
        <p:txBody>
          <a:bodyPr wrap="square" lIns="0" tIns="0" rIns="0" bIns="0" rtlCol="0" anchor="ctr"/>
          <a:lstStyle/>
          <a:p>
            <a:pPr marL="0" indent="0" algn="ctr">
              <a:buNone/>
            </a:pPr>
            <a:r>
              <a:rPr lang="en-US" sz="1600" b="1">
                <a:solidFill>
                  <a:srgbClr val="AEB9CC"/>
                </a:solidFill>
                <a:latin typeface="Nobile" pitchFamily="34" charset="0"/>
                <a:ea typeface="Nobile" pitchFamily="34" charset="-122"/>
                <a:cs typeface="Nobile" pitchFamily="34" charset="-120"/>
              </a:rPr>
              <a:t>›</a:t>
            </a:r>
            <a:endParaRPr lang="en-US" sz="1600"/>
          </a:p>
        </p:txBody>
      </p:sp>
      <p:sp>
        <p:nvSpPr>
          <p:cNvPr id="20" name="Shape 18"/>
          <p:cNvSpPr/>
          <p:nvPr/>
        </p:nvSpPr>
        <p:spPr>
          <a:xfrm>
            <a:off x="5089550" y="2331720"/>
            <a:ext cx="2011680" cy="2377440"/>
          </a:xfrm>
          <a:prstGeom prst="roundRect">
            <a:avLst>
              <a:gd name="adj" fmla="val 4545"/>
            </a:avLst>
          </a:prstGeom>
          <a:solidFill>
            <a:srgbClr val="F4F7FB"/>
          </a:solidFill>
          <a:ln/>
        </p:spPr>
        <p:txBody>
          <a:bodyPr/>
          <a:lstStyle/>
          <a:p>
            <a:endParaRPr lang="en-GB"/>
          </a:p>
        </p:txBody>
      </p:sp>
      <p:sp>
        <p:nvSpPr>
          <p:cNvPr id="21" name="Shape 19"/>
          <p:cNvSpPr/>
          <p:nvPr/>
        </p:nvSpPr>
        <p:spPr>
          <a:xfrm>
            <a:off x="5693054" y="2587752"/>
            <a:ext cx="804672" cy="804672"/>
          </a:xfrm>
          <a:prstGeom prst="ellipse">
            <a:avLst/>
          </a:prstGeom>
          <a:solidFill>
            <a:srgbClr val="2E8B45"/>
          </a:solidFill>
          <a:ln/>
        </p:spPr>
        <p:txBody>
          <a:bodyPr/>
          <a:lstStyle/>
          <a:p>
            <a:endParaRPr lang="en-GB"/>
          </a:p>
        </p:txBody>
      </p:sp>
      <p:sp>
        <p:nvSpPr>
          <p:cNvPr id="22" name="Text 20"/>
          <p:cNvSpPr/>
          <p:nvPr/>
        </p:nvSpPr>
        <p:spPr>
          <a:xfrm>
            <a:off x="5693054" y="2587752"/>
            <a:ext cx="804672" cy="804672"/>
          </a:xfrm>
          <a:prstGeom prst="rect">
            <a:avLst/>
          </a:prstGeom>
          <a:noFill/>
          <a:ln/>
        </p:spPr>
        <p:txBody>
          <a:bodyPr wrap="square" lIns="0" tIns="0" rIns="0" bIns="0" rtlCol="0" anchor="ctr"/>
          <a:lstStyle/>
          <a:p>
            <a:pPr marL="0" indent="0" algn="ctr">
              <a:buNone/>
            </a:pPr>
            <a:r>
              <a:rPr lang="en-US" sz="2600">
                <a:solidFill>
                  <a:srgbClr val="FFFFFF"/>
                </a:solidFill>
                <a:latin typeface="Fraunces ExtraBold" pitchFamily="34" charset="0"/>
                <a:ea typeface="Fraunces ExtraBold" pitchFamily="34" charset="-122"/>
                <a:cs typeface="Fraunces ExtraBold" pitchFamily="34" charset="-120"/>
              </a:rPr>
              <a:t>3</a:t>
            </a:r>
            <a:endParaRPr lang="en-US" sz="2600"/>
          </a:p>
        </p:txBody>
      </p:sp>
      <p:sp>
        <p:nvSpPr>
          <p:cNvPr id="23" name="Text 21"/>
          <p:cNvSpPr/>
          <p:nvPr/>
        </p:nvSpPr>
        <p:spPr>
          <a:xfrm>
            <a:off x="5217566" y="3557016"/>
            <a:ext cx="1755648" cy="365760"/>
          </a:xfrm>
          <a:prstGeom prst="rect">
            <a:avLst/>
          </a:prstGeom>
          <a:noFill/>
          <a:ln/>
        </p:spPr>
        <p:txBody>
          <a:bodyPr wrap="square" lIns="0" tIns="0" rIns="0" bIns="0" rtlCol="0" anchor="t"/>
          <a:lstStyle/>
          <a:p>
            <a:pPr marL="0" indent="0" algn="ctr">
              <a:buNone/>
            </a:pPr>
            <a:r>
              <a:rPr lang="en-US" sz="1550" kern="0" spc="50">
                <a:solidFill>
                  <a:srgbClr val="16233F"/>
                </a:solidFill>
                <a:latin typeface="Fraunces ExtraBold" pitchFamily="34" charset="0"/>
                <a:ea typeface="Fraunces ExtraBold" pitchFamily="34" charset="-122"/>
                <a:cs typeface="Fraunces ExtraBold" pitchFamily="34" charset="-120"/>
              </a:rPr>
              <a:t>SHARE</a:t>
            </a:r>
            <a:endParaRPr lang="en-US" sz="1550"/>
          </a:p>
        </p:txBody>
      </p:sp>
      <p:sp>
        <p:nvSpPr>
          <p:cNvPr id="24" name="Text 22"/>
          <p:cNvSpPr/>
          <p:nvPr/>
        </p:nvSpPr>
        <p:spPr>
          <a:xfrm>
            <a:off x="5235854" y="3977640"/>
            <a:ext cx="1719072" cy="676656"/>
          </a:xfrm>
          <a:prstGeom prst="rect">
            <a:avLst/>
          </a:prstGeom>
          <a:noFill/>
          <a:ln/>
        </p:spPr>
        <p:txBody>
          <a:bodyPr wrap="square" lIns="0" tIns="0" rIns="0" bIns="0" rtlCol="0" anchor="t"/>
          <a:lstStyle/>
          <a:p>
            <a:pPr algn="ctr">
              <a:lnSpc>
                <a:spcPct val="112000"/>
              </a:lnSpc>
            </a:pPr>
            <a:r>
              <a:rPr lang="en-GB" sz="1000">
                <a:solidFill>
                  <a:srgbClr val="5A6579"/>
                </a:solidFill>
                <a:latin typeface="Nobile" pitchFamily="34" charset="0"/>
                <a:ea typeface="Nobile" pitchFamily="34" charset="-122"/>
                <a:cs typeface="Nobile" pitchFamily="34" charset="-120"/>
              </a:rPr>
              <a:t>The builder explains their model and answers questions about what elements represent.</a:t>
            </a:r>
            <a:endParaRPr lang="en-US" sz="1000"/>
          </a:p>
        </p:txBody>
      </p:sp>
      <p:sp>
        <p:nvSpPr>
          <p:cNvPr id="25" name="Text 23"/>
          <p:cNvSpPr/>
          <p:nvPr/>
        </p:nvSpPr>
        <p:spPr>
          <a:xfrm>
            <a:off x="7101230" y="2788920"/>
            <a:ext cx="203911" cy="411480"/>
          </a:xfrm>
          <a:prstGeom prst="rect">
            <a:avLst/>
          </a:prstGeom>
          <a:noFill/>
          <a:ln/>
        </p:spPr>
        <p:txBody>
          <a:bodyPr wrap="square" lIns="0" tIns="0" rIns="0" bIns="0" rtlCol="0" anchor="ctr"/>
          <a:lstStyle/>
          <a:p>
            <a:pPr marL="0" indent="0" algn="ctr">
              <a:buNone/>
            </a:pPr>
            <a:r>
              <a:rPr lang="en-US" sz="1600" b="1">
                <a:solidFill>
                  <a:srgbClr val="AEB9CC"/>
                </a:solidFill>
                <a:latin typeface="Nobile" pitchFamily="34" charset="0"/>
                <a:ea typeface="Nobile" pitchFamily="34" charset="-122"/>
                <a:cs typeface="Nobile" pitchFamily="34" charset="-120"/>
              </a:rPr>
              <a:t>›</a:t>
            </a:r>
            <a:endParaRPr lang="en-US" sz="1600"/>
          </a:p>
        </p:txBody>
      </p:sp>
      <p:sp>
        <p:nvSpPr>
          <p:cNvPr id="26" name="Shape 24"/>
          <p:cNvSpPr/>
          <p:nvPr/>
        </p:nvSpPr>
        <p:spPr>
          <a:xfrm>
            <a:off x="7305142" y="2331720"/>
            <a:ext cx="2011680" cy="2377440"/>
          </a:xfrm>
          <a:prstGeom prst="roundRect">
            <a:avLst>
              <a:gd name="adj" fmla="val 4545"/>
            </a:avLst>
          </a:prstGeom>
          <a:solidFill>
            <a:srgbClr val="F4F7FB"/>
          </a:solidFill>
          <a:ln/>
        </p:spPr>
        <p:txBody>
          <a:bodyPr/>
          <a:lstStyle/>
          <a:p>
            <a:endParaRPr lang="en-GB"/>
          </a:p>
        </p:txBody>
      </p:sp>
      <p:sp>
        <p:nvSpPr>
          <p:cNvPr id="27" name="Shape 25"/>
          <p:cNvSpPr/>
          <p:nvPr/>
        </p:nvSpPr>
        <p:spPr>
          <a:xfrm>
            <a:off x="7908646" y="2587752"/>
            <a:ext cx="804672" cy="804672"/>
          </a:xfrm>
          <a:prstGeom prst="ellipse">
            <a:avLst/>
          </a:prstGeom>
          <a:solidFill>
            <a:srgbClr val="1058B8"/>
          </a:solidFill>
          <a:ln/>
        </p:spPr>
        <p:txBody>
          <a:bodyPr/>
          <a:lstStyle/>
          <a:p>
            <a:endParaRPr lang="en-GB"/>
          </a:p>
        </p:txBody>
      </p:sp>
      <p:sp>
        <p:nvSpPr>
          <p:cNvPr id="28" name="Text 26"/>
          <p:cNvSpPr/>
          <p:nvPr/>
        </p:nvSpPr>
        <p:spPr>
          <a:xfrm>
            <a:off x="7908646" y="2587752"/>
            <a:ext cx="804672" cy="804672"/>
          </a:xfrm>
          <a:prstGeom prst="rect">
            <a:avLst/>
          </a:prstGeom>
          <a:noFill/>
          <a:ln/>
        </p:spPr>
        <p:txBody>
          <a:bodyPr wrap="square" lIns="0" tIns="0" rIns="0" bIns="0" rtlCol="0" anchor="ctr"/>
          <a:lstStyle/>
          <a:p>
            <a:pPr marL="0" indent="0" algn="ctr">
              <a:buNone/>
            </a:pPr>
            <a:r>
              <a:rPr lang="en-US" sz="2600">
                <a:solidFill>
                  <a:srgbClr val="FFFFFF"/>
                </a:solidFill>
                <a:latin typeface="Fraunces ExtraBold" pitchFamily="34" charset="0"/>
                <a:ea typeface="Fraunces ExtraBold" pitchFamily="34" charset="-122"/>
                <a:cs typeface="Fraunces ExtraBold" pitchFamily="34" charset="-120"/>
              </a:rPr>
              <a:t>4</a:t>
            </a:r>
            <a:endParaRPr lang="en-US" sz="2600"/>
          </a:p>
        </p:txBody>
      </p:sp>
      <p:sp>
        <p:nvSpPr>
          <p:cNvPr id="29" name="Text 27"/>
          <p:cNvSpPr/>
          <p:nvPr/>
        </p:nvSpPr>
        <p:spPr>
          <a:xfrm>
            <a:off x="7433158" y="3557016"/>
            <a:ext cx="1755648" cy="365760"/>
          </a:xfrm>
          <a:prstGeom prst="rect">
            <a:avLst/>
          </a:prstGeom>
          <a:noFill/>
          <a:ln/>
        </p:spPr>
        <p:txBody>
          <a:bodyPr wrap="square" lIns="0" tIns="0" rIns="0" bIns="0" rtlCol="0" anchor="t"/>
          <a:lstStyle/>
          <a:p>
            <a:pPr marL="0" indent="0" algn="ctr">
              <a:buNone/>
            </a:pPr>
            <a:r>
              <a:rPr lang="en-US" sz="1550" kern="0" spc="50">
                <a:solidFill>
                  <a:srgbClr val="16233F"/>
                </a:solidFill>
                <a:latin typeface="Fraunces ExtraBold" pitchFamily="34" charset="0"/>
              </a:rPr>
              <a:t>SYNTHESISE</a:t>
            </a:r>
            <a:endParaRPr lang="en-US" sz="1550"/>
          </a:p>
        </p:txBody>
      </p:sp>
      <p:sp>
        <p:nvSpPr>
          <p:cNvPr id="30" name="Text 28"/>
          <p:cNvSpPr/>
          <p:nvPr/>
        </p:nvSpPr>
        <p:spPr>
          <a:xfrm>
            <a:off x="7451446" y="3977640"/>
            <a:ext cx="1719072" cy="676656"/>
          </a:xfrm>
          <a:prstGeom prst="rect">
            <a:avLst/>
          </a:prstGeom>
          <a:noFill/>
          <a:ln/>
        </p:spPr>
        <p:txBody>
          <a:bodyPr wrap="square" lIns="0" tIns="0" rIns="0" bIns="0" rtlCol="0" anchor="t"/>
          <a:lstStyle/>
          <a:p>
            <a:pPr marL="0" indent="0" algn="ctr">
              <a:lnSpc>
                <a:spcPct val="112000"/>
              </a:lnSpc>
              <a:buNone/>
            </a:pPr>
            <a:r>
              <a:rPr lang="en-GB" sz="1000">
                <a:solidFill>
                  <a:srgbClr val="5A6579"/>
                </a:solidFill>
                <a:latin typeface="Nobile" pitchFamily="34" charset="0"/>
                <a:ea typeface="Nobile" pitchFamily="34" charset="-122"/>
                <a:cs typeface="Nobile" pitchFamily="34" charset="-120"/>
              </a:rPr>
              <a:t>Participants identify patterns and connections across models.</a:t>
            </a:r>
            <a:endParaRPr lang="en-US" sz="1000"/>
          </a:p>
        </p:txBody>
      </p:sp>
      <p:sp>
        <p:nvSpPr>
          <p:cNvPr id="31" name="Text 29"/>
          <p:cNvSpPr/>
          <p:nvPr/>
        </p:nvSpPr>
        <p:spPr>
          <a:xfrm>
            <a:off x="9316822" y="2788920"/>
            <a:ext cx="203911" cy="411480"/>
          </a:xfrm>
          <a:prstGeom prst="rect">
            <a:avLst/>
          </a:prstGeom>
          <a:noFill/>
          <a:ln/>
        </p:spPr>
        <p:txBody>
          <a:bodyPr wrap="square" lIns="0" tIns="0" rIns="0" bIns="0" rtlCol="0" anchor="ctr"/>
          <a:lstStyle/>
          <a:p>
            <a:pPr marL="0" indent="0" algn="ctr">
              <a:buNone/>
            </a:pPr>
            <a:r>
              <a:rPr lang="en-US" sz="1600" b="1">
                <a:solidFill>
                  <a:srgbClr val="AEB9CC"/>
                </a:solidFill>
                <a:latin typeface="Nobile" pitchFamily="34" charset="0"/>
                <a:ea typeface="Nobile" pitchFamily="34" charset="-122"/>
                <a:cs typeface="Nobile" pitchFamily="34" charset="-120"/>
              </a:rPr>
              <a:t>›</a:t>
            </a:r>
            <a:endParaRPr lang="en-US" sz="1600"/>
          </a:p>
        </p:txBody>
      </p:sp>
      <p:sp>
        <p:nvSpPr>
          <p:cNvPr id="32" name="Shape 30"/>
          <p:cNvSpPr/>
          <p:nvPr/>
        </p:nvSpPr>
        <p:spPr>
          <a:xfrm>
            <a:off x="9520733" y="2331720"/>
            <a:ext cx="2011680" cy="2377440"/>
          </a:xfrm>
          <a:prstGeom prst="roundRect">
            <a:avLst>
              <a:gd name="adj" fmla="val 4545"/>
            </a:avLst>
          </a:prstGeom>
          <a:solidFill>
            <a:srgbClr val="F4F7FB"/>
          </a:solidFill>
          <a:ln/>
        </p:spPr>
        <p:txBody>
          <a:bodyPr/>
          <a:lstStyle/>
          <a:p>
            <a:endParaRPr lang="en-GB"/>
          </a:p>
        </p:txBody>
      </p:sp>
      <p:sp>
        <p:nvSpPr>
          <p:cNvPr id="33" name="Shape 31"/>
          <p:cNvSpPr/>
          <p:nvPr/>
        </p:nvSpPr>
        <p:spPr>
          <a:xfrm>
            <a:off x="10124237" y="2587752"/>
            <a:ext cx="804672" cy="804672"/>
          </a:xfrm>
          <a:prstGeom prst="ellipse">
            <a:avLst/>
          </a:prstGeom>
          <a:solidFill>
            <a:srgbClr val="8E3B6B"/>
          </a:solidFill>
          <a:ln/>
        </p:spPr>
        <p:txBody>
          <a:bodyPr/>
          <a:lstStyle/>
          <a:p>
            <a:endParaRPr lang="en-GB"/>
          </a:p>
        </p:txBody>
      </p:sp>
      <p:sp>
        <p:nvSpPr>
          <p:cNvPr id="34" name="Text 32"/>
          <p:cNvSpPr/>
          <p:nvPr/>
        </p:nvSpPr>
        <p:spPr>
          <a:xfrm>
            <a:off x="10124237" y="2587752"/>
            <a:ext cx="804672" cy="804672"/>
          </a:xfrm>
          <a:prstGeom prst="rect">
            <a:avLst/>
          </a:prstGeom>
          <a:noFill/>
          <a:ln/>
        </p:spPr>
        <p:txBody>
          <a:bodyPr wrap="square" lIns="0" tIns="0" rIns="0" bIns="0" rtlCol="0" anchor="ctr"/>
          <a:lstStyle/>
          <a:p>
            <a:pPr marL="0" indent="0" algn="ctr">
              <a:buNone/>
            </a:pPr>
            <a:r>
              <a:rPr lang="en-US" sz="2600">
                <a:solidFill>
                  <a:srgbClr val="FFFFFF"/>
                </a:solidFill>
                <a:latin typeface="Fraunces ExtraBold" pitchFamily="34" charset="0"/>
                <a:ea typeface="Fraunces ExtraBold" pitchFamily="34" charset="-122"/>
                <a:cs typeface="Fraunces ExtraBold" pitchFamily="34" charset="-120"/>
              </a:rPr>
              <a:t>5</a:t>
            </a:r>
            <a:endParaRPr lang="en-US" sz="2600"/>
          </a:p>
        </p:txBody>
      </p:sp>
      <p:sp>
        <p:nvSpPr>
          <p:cNvPr id="35" name="Text 33"/>
          <p:cNvSpPr/>
          <p:nvPr/>
        </p:nvSpPr>
        <p:spPr>
          <a:xfrm>
            <a:off x="9648749" y="3557016"/>
            <a:ext cx="1755648" cy="365760"/>
          </a:xfrm>
          <a:prstGeom prst="rect">
            <a:avLst/>
          </a:prstGeom>
          <a:noFill/>
          <a:ln/>
        </p:spPr>
        <p:txBody>
          <a:bodyPr wrap="square" lIns="0" tIns="0" rIns="0" bIns="0" rtlCol="0" anchor="t"/>
          <a:lstStyle/>
          <a:p>
            <a:pPr marL="0" indent="0" algn="ctr">
              <a:buNone/>
            </a:pPr>
            <a:r>
              <a:rPr lang="en-US" sz="1550" kern="0" spc="50">
                <a:solidFill>
                  <a:srgbClr val="16233F"/>
                </a:solidFill>
                <a:latin typeface="Fraunces ExtraBold" pitchFamily="34" charset="0"/>
                <a:ea typeface="Fraunces ExtraBold" pitchFamily="34" charset="-122"/>
                <a:cs typeface="Fraunces ExtraBold" pitchFamily="34" charset="-120"/>
              </a:rPr>
              <a:t>REFLECT</a:t>
            </a:r>
            <a:endParaRPr lang="en-US" sz="1550"/>
          </a:p>
        </p:txBody>
      </p:sp>
      <p:sp>
        <p:nvSpPr>
          <p:cNvPr id="36" name="Text 34"/>
          <p:cNvSpPr/>
          <p:nvPr/>
        </p:nvSpPr>
        <p:spPr>
          <a:xfrm>
            <a:off x="9667037" y="3977640"/>
            <a:ext cx="1719072" cy="676656"/>
          </a:xfrm>
          <a:prstGeom prst="rect">
            <a:avLst/>
          </a:prstGeom>
          <a:noFill/>
          <a:ln/>
        </p:spPr>
        <p:txBody>
          <a:bodyPr wrap="square" lIns="0" tIns="0" rIns="0" bIns="0" rtlCol="0" anchor="t"/>
          <a:lstStyle/>
          <a:p>
            <a:pPr marL="0" indent="0" algn="ctr">
              <a:lnSpc>
                <a:spcPct val="112000"/>
              </a:lnSpc>
              <a:buNone/>
            </a:pPr>
            <a:r>
              <a:rPr lang="en-US" sz="1000">
                <a:solidFill>
                  <a:srgbClr val="5A6579"/>
                </a:solidFill>
                <a:latin typeface="Nobile" pitchFamily="34" charset="0"/>
                <a:ea typeface="Nobile" pitchFamily="34" charset="-122"/>
                <a:cs typeface="Nobile" pitchFamily="34" charset="-120"/>
              </a:rPr>
              <a:t>Connect the account back to the inquiry.</a:t>
            </a:r>
            <a:endParaRPr lang="en-US" sz="1000"/>
          </a:p>
        </p:txBody>
      </p:sp>
      <p:sp>
        <p:nvSpPr>
          <p:cNvPr id="37" name="Shape 35"/>
          <p:cNvSpPr/>
          <p:nvPr/>
        </p:nvSpPr>
        <p:spPr>
          <a:xfrm>
            <a:off x="658368" y="5029200"/>
            <a:ext cx="10874959" cy="676656"/>
          </a:xfrm>
          <a:prstGeom prst="roundRect">
            <a:avLst>
              <a:gd name="adj" fmla="val 10465"/>
            </a:avLst>
          </a:prstGeom>
          <a:solidFill>
            <a:srgbClr val="FBEAEA"/>
          </a:solidFill>
          <a:ln/>
        </p:spPr>
        <p:txBody>
          <a:bodyPr/>
          <a:lstStyle/>
          <a:p>
            <a:endParaRPr lang="en-GB"/>
          </a:p>
        </p:txBody>
      </p:sp>
      <p:sp>
        <p:nvSpPr>
          <p:cNvPr id="38" name="Shape 36"/>
          <p:cNvSpPr/>
          <p:nvPr/>
        </p:nvSpPr>
        <p:spPr>
          <a:xfrm>
            <a:off x="914400" y="5221224"/>
            <a:ext cx="292608" cy="292608"/>
          </a:xfrm>
          <a:prstGeom prst="ellipse">
            <a:avLst/>
          </a:prstGeom>
          <a:solidFill>
            <a:srgbClr val="D62828"/>
          </a:solidFill>
          <a:ln/>
        </p:spPr>
        <p:txBody>
          <a:bodyPr/>
          <a:lstStyle/>
          <a:p>
            <a:endParaRPr lang="en-GB"/>
          </a:p>
        </p:txBody>
      </p:sp>
      <p:sp>
        <p:nvSpPr>
          <p:cNvPr id="39" name="Text 37"/>
          <p:cNvSpPr/>
          <p:nvPr/>
        </p:nvSpPr>
        <p:spPr>
          <a:xfrm>
            <a:off x="1371600" y="5029200"/>
            <a:ext cx="9869119" cy="676656"/>
          </a:xfrm>
          <a:prstGeom prst="rect">
            <a:avLst/>
          </a:prstGeom>
          <a:noFill/>
          <a:ln/>
        </p:spPr>
        <p:txBody>
          <a:bodyPr wrap="square" lIns="0" tIns="0" rIns="0" bIns="0" rtlCol="0" anchor="ctr"/>
          <a:lstStyle/>
          <a:p>
            <a:pPr>
              <a:lnSpc>
                <a:spcPct val="110000"/>
              </a:lnSpc>
            </a:pPr>
            <a:r>
              <a:rPr lang="en-US" sz="1200" dirty="0">
                <a:solidFill>
                  <a:srgbClr val="16233F"/>
                </a:solidFill>
                <a:latin typeface="Nobile" pitchFamily="34" charset="0"/>
                <a:ea typeface="Nobile" pitchFamily="34" charset="-122"/>
                <a:cs typeface="Nobile" pitchFamily="34" charset="-120"/>
              </a:rPr>
              <a:t>The model is not the finding. Meaning comes from the participant's explanation and transparent analysis, not from the researcher decoding </a:t>
            </a:r>
            <a:r>
              <a:rPr lang="en-US" sz="1200" dirty="0" err="1">
                <a:solidFill>
                  <a:srgbClr val="16233F"/>
                </a:solidFill>
                <a:latin typeface="Nobile" pitchFamily="34" charset="0"/>
                <a:ea typeface="Nobile" pitchFamily="34" charset="-122"/>
                <a:cs typeface="Nobile" pitchFamily="34" charset="-120"/>
              </a:rPr>
              <a:t>colour</a:t>
            </a:r>
            <a:r>
              <a:rPr lang="en-US" sz="1200" dirty="0">
                <a:solidFill>
                  <a:srgbClr val="16233F"/>
                </a:solidFill>
                <a:latin typeface="Nobile" pitchFamily="34" charset="0"/>
                <a:ea typeface="Nobile" pitchFamily="34" charset="-122"/>
                <a:cs typeface="Nobile" pitchFamily="34" charset="-120"/>
              </a:rPr>
              <a:t>, height, or distance.</a:t>
            </a:r>
            <a:endParaRPr lang="en-US" sz="1200" dirty="0"/>
          </a:p>
        </p:txBody>
      </p:sp>
      <p:sp>
        <p:nvSpPr>
          <p:cNvPr id="40" name="Rectangle 39"/>
          <p:cNvSpPr/>
          <p:nvPr/>
        </p:nvSpPr>
        <p:spPr>
          <a:xfrm>
            <a:off x="9811512" y="0"/>
            <a:ext cx="777240" cy="1572768"/>
          </a:xfrm>
          <a:prstGeom prst="rect">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1" name="Picture 40" descr="tile_d.jpg"/>
          <p:cNvPicPr>
            <a:picLocks noChangeAspect="1"/>
          </p:cNvPicPr>
          <p:nvPr/>
        </p:nvPicPr>
        <p:blipFill>
          <a:blip r:embed="rId4"/>
          <a:stretch>
            <a:fillRect/>
          </a:stretch>
        </p:blipFill>
        <p:spPr>
          <a:xfrm>
            <a:off x="10195560" y="0"/>
            <a:ext cx="1996135" cy="19202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5897880" y="1417320"/>
            <a:ext cx="1417320" cy="292608"/>
          </a:xfrm>
          <a:prstGeom prst="roundRect">
            <a:avLst>
              <a:gd name="adj" fmla="val 40000"/>
            </a:avLst>
          </a:prstGeom>
          <a:solidFill>
            <a:srgbClr val="F85C23"/>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950" b="1">
                <a:solidFill>
                  <a:srgbClr val="FFFFFF"/>
                </a:solidFill>
                <a:latin typeface="Nobile"/>
              </a:rPr>
              <a:t>PART TWO</a:t>
            </a:r>
          </a:p>
        </p:txBody>
      </p:sp>
      <p:sp>
        <p:nvSpPr>
          <p:cNvPr id="3" name="TextBox 2"/>
          <p:cNvSpPr txBox="1"/>
          <p:nvPr/>
        </p:nvSpPr>
        <p:spPr>
          <a:xfrm>
            <a:off x="5897880" y="1965960"/>
            <a:ext cx="5623560" cy="2631490"/>
          </a:xfrm>
          <a:prstGeom prst="rect">
            <a:avLst/>
          </a:prstGeom>
          <a:noFill/>
        </p:spPr>
        <p:txBody>
          <a:bodyPr wrap="square" lIns="0" tIns="0" rIns="0" bIns="0">
            <a:spAutoFit/>
          </a:bodyPr>
          <a:lstStyle/>
          <a:p>
            <a:pPr algn="l">
              <a:lnSpc>
                <a:spcPct val="95000"/>
              </a:lnSpc>
            </a:pPr>
            <a:r>
              <a:rPr sz="6000" b="1" i="0" dirty="0">
                <a:solidFill>
                  <a:srgbClr val="16233F"/>
                </a:solidFill>
                <a:latin typeface="Fraunces ExtraBold"/>
              </a:rPr>
              <a:t>Now</a:t>
            </a:r>
            <a:r>
              <a:rPr lang="en-GB" sz="6000" b="1" i="0" dirty="0">
                <a:solidFill>
                  <a:srgbClr val="16233F"/>
                </a:solidFill>
                <a:latin typeface="Fraunces ExtraBold"/>
              </a:rPr>
              <a:t>, let’s</a:t>
            </a:r>
            <a:r>
              <a:rPr sz="6000" b="1" i="0" dirty="0">
                <a:solidFill>
                  <a:srgbClr val="16233F"/>
                </a:solidFill>
                <a:latin typeface="Fraunces ExtraBold"/>
              </a:rPr>
              <a:t> build
something.</a:t>
            </a:r>
          </a:p>
        </p:txBody>
      </p:sp>
      <p:sp>
        <p:nvSpPr>
          <p:cNvPr id="5" name="Oval 4"/>
          <p:cNvSpPr/>
          <p:nvPr/>
        </p:nvSpPr>
        <p:spPr>
          <a:xfrm>
            <a:off x="10336065" y="6444290"/>
            <a:ext cx="292608" cy="292608"/>
          </a:xfrm>
          <a:prstGeom prst="ellipse">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793265" y="6444290"/>
            <a:ext cx="292608" cy="292608"/>
          </a:xfrm>
          <a:prstGeom prst="ellipse">
            <a:avLst/>
          </a:prstGeom>
          <a:solidFill>
            <a:srgbClr val="E8A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1250465" y="6444290"/>
            <a:ext cx="292608" cy="292608"/>
          </a:xfrm>
          <a:prstGeom prst="ellipse">
            <a:avLst/>
          </a:prstGeom>
          <a:solidFill>
            <a:srgbClr val="105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707665" y="6444290"/>
            <a:ext cx="292608" cy="292608"/>
          </a:xfrm>
          <a:prstGeom prst="ellipse">
            <a:avLst/>
          </a:prstGeom>
          <a:solidFill>
            <a:srgbClr val="2E8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658368" y="548640"/>
            <a:ext cx="1746504" cy="274320"/>
          </a:xfrm>
          <a:prstGeom prst="roundRect">
            <a:avLst>
              <a:gd name="adj" fmla="val 50000"/>
            </a:avLst>
          </a:prstGeom>
          <a:solidFill>
            <a:srgbClr val="FCF1DC"/>
          </a:solidFill>
          <a:ln/>
        </p:spPr>
        <p:txBody>
          <a:bodyPr/>
          <a:lstStyle/>
          <a:p>
            <a:endParaRPr lang="en-GB"/>
          </a:p>
        </p:txBody>
      </p:sp>
      <p:sp>
        <p:nvSpPr>
          <p:cNvPr id="3" name="Text 1"/>
          <p:cNvSpPr/>
          <p:nvPr/>
        </p:nvSpPr>
        <p:spPr>
          <a:xfrm>
            <a:off x="658368" y="548640"/>
            <a:ext cx="1746504" cy="274320"/>
          </a:xfrm>
          <a:prstGeom prst="rect">
            <a:avLst/>
          </a:prstGeom>
          <a:noFill/>
          <a:ln/>
        </p:spPr>
        <p:txBody>
          <a:bodyPr wrap="square" lIns="0" tIns="0" rIns="0" bIns="0" rtlCol="0" anchor="ctr"/>
          <a:lstStyle/>
          <a:p>
            <a:pPr marL="0" indent="0" algn="ctr">
              <a:buNone/>
            </a:pPr>
            <a:r>
              <a:rPr lang="en-US" sz="950" b="1" kern="0" spc="140">
                <a:solidFill>
                  <a:srgbClr val="8A5A00"/>
                </a:solidFill>
                <a:latin typeface="Nobile" pitchFamily="34" charset="0"/>
                <a:ea typeface="Nobile" pitchFamily="34" charset="-122"/>
                <a:cs typeface="Nobile" pitchFamily="34" charset="-120"/>
              </a:rPr>
              <a:t>05  ·  YOUR TURN</a:t>
            </a:r>
            <a:endParaRPr lang="en-US" sz="950"/>
          </a:p>
        </p:txBody>
      </p:sp>
      <p:sp>
        <p:nvSpPr>
          <p:cNvPr id="6" name="Text 4"/>
          <p:cNvSpPr/>
          <p:nvPr/>
        </p:nvSpPr>
        <p:spPr>
          <a:xfrm>
            <a:off x="658368" y="932688"/>
            <a:ext cx="6035040" cy="1234440"/>
          </a:xfrm>
          <a:prstGeom prst="rect">
            <a:avLst/>
          </a:prstGeom>
          <a:noFill/>
          <a:ln/>
        </p:spPr>
        <p:txBody>
          <a:bodyPr wrap="square" lIns="0" tIns="0" rIns="0" bIns="0" rtlCol="0" anchor="t"/>
          <a:lstStyle/>
          <a:p>
            <a:pPr marL="0" indent="0" algn="l">
              <a:lnSpc>
                <a:spcPct val="95000"/>
              </a:lnSpc>
              <a:buNone/>
            </a:pPr>
            <a:r>
              <a:rPr lang="en-US" sz="3500">
                <a:solidFill>
                  <a:srgbClr val="16233F"/>
                </a:solidFill>
                <a:latin typeface="Fraunces ExtraBold" pitchFamily="34" charset="0"/>
                <a:ea typeface="Fraunces ExtraBold" pitchFamily="34" charset="-122"/>
                <a:cs typeface="Fraunces ExtraBold" pitchFamily="34" charset="-120"/>
              </a:rPr>
              <a:t>Skills build:</a:t>
            </a:r>
            <a:endParaRPr lang="en-US" sz="3500"/>
          </a:p>
          <a:p>
            <a:pPr marL="0" indent="0" algn="l">
              <a:lnSpc>
                <a:spcPct val="95000"/>
              </a:lnSpc>
              <a:buNone/>
            </a:pPr>
            <a:r>
              <a:rPr lang="en-US" sz="3500">
                <a:solidFill>
                  <a:srgbClr val="16233F"/>
                </a:solidFill>
                <a:latin typeface="Fraunces ExtraBold" pitchFamily="34" charset="0"/>
                <a:ea typeface="Fraunces ExtraBold" pitchFamily="34" charset="-122"/>
                <a:cs typeface="Fraunces ExtraBold" pitchFamily="34" charset="-120"/>
              </a:rPr>
              <a:t>make, then explain.</a:t>
            </a:r>
            <a:endParaRPr lang="en-US" sz="3500"/>
          </a:p>
        </p:txBody>
      </p:sp>
      <p:sp>
        <p:nvSpPr>
          <p:cNvPr id="7" name="Text 5"/>
          <p:cNvSpPr/>
          <p:nvPr/>
        </p:nvSpPr>
        <p:spPr>
          <a:xfrm>
            <a:off x="658368" y="2139696"/>
            <a:ext cx="5806440" cy="502920"/>
          </a:xfrm>
          <a:prstGeom prst="rect">
            <a:avLst/>
          </a:prstGeom>
          <a:noFill/>
          <a:ln/>
        </p:spPr>
        <p:txBody>
          <a:bodyPr wrap="square" lIns="0" tIns="0" rIns="0" bIns="0" rtlCol="0" anchor="t"/>
          <a:lstStyle/>
          <a:p>
            <a:pPr marL="0" indent="0">
              <a:lnSpc>
                <a:spcPct val="115000"/>
              </a:lnSpc>
              <a:buNone/>
            </a:pPr>
            <a:r>
              <a:rPr lang="en-US" sz="1200">
                <a:solidFill>
                  <a:srgbClr val="5A6579"/>
                </a:solidFill>
                <a:latin typeface="Nobile" pitchFamily="34" charset="0"/>
                <a:ea typeface="Nobile" pitchFamily="34" charset="-122"/>
                <a:cs typeface="Nobile" pitchFamily="34" charset="-120"/>
              </a:rPr>
              <a:t>Six minutes, two moves. This is the smallest complete version of the cycle on the previous slide — pose, build, share, clarify.</a:t>
            </a:r>
            <a:endParaRPr lang="en-US" sz="1200"/>
          </a:p>
        </p:txBody>
      </p:sp>
      <p:sp>
        <p:nvSpPr>
          <p:cNvPr id="8" name="Shape 6"/>
          <p:cNvSpPr/>
          <p:nvPr/>
        </p:nvSpPr>
        <p:spPr>
          <a:xfrm>
            <a:off x="658368" y="2788920"/>
            <a:ext cx="5806440" cy="1024128"/>
          </a:xfrm>
          <a:prstGeom prst="roundRect">
            <a:avLst>
              <a:gd name="adj" fmla="val 8036"/>
            </a:avLst>
          </a:prstGeom>
          <a:solidFill>
            <a:srgbClr val="F4F7FB"/>
          </a:solidFill>
          <a:ln/>
        </p:spPr>
        <p:txBody>
          <a:bodyPr/>
          <a:lstStyle/>
          <a:p>
            <a:endParaRPr lang="en-GB"/>
          </a:p>
        </p:txBody>
      </p:sp>
      <p:sp>
        <p:nvSpPr>
          <p:cNvPr id="9" name="Shape 7"/>
          <p:cNvSpPr/>
          <p:nvPr/>
        </p:nvSpPr>
        <p:spPr>
          <a:xfrm>
            <a:off x="932688" y="3063240"/>
            <a:ext cx="475488" cy="475488"/>
          </a:xfrm>
          <a:prstGeom prst="ellipse">
            <a:avLst/>
          </a:prstGeom>
          <a:solidFill>
            <a:srgbClr val="E8A317"/>
          </a:solidFill>
          <a:ln/>
        </p:spPr>
        <p:txBody>
          <a:bodyPr/>
          <a:lstStyle/>
          <a:p>
            <a:endParaRPr lang="en-GB"/>
          </a:p>
        </p:txBody>
      </p:sp>
      <p:sp>
        <p:nvSpPr>
          <p:cNvPr id="10" name="Text 8"/>
          <p:cNvSpPr/>
          <p:nvPr/>
        </p:nvSpPr>
        <p:spPr>
          <a:xfrm>
            <a:off x="932688" y="3063240"/>
            <a:ext cx="475488" cy="475488"/>
          </a:xfrm>
          <a:prstGeom prst="rect">
            <a:avLst/>
          </a:prstGeom>
          <a:noFill/>
          <a:ln/>
        </p:spPr>
        <p:txBody>
          <a:bodyPr wrap="square" lIns="0" tIns="0" rIns="0" bIns="0" rtlCol="0" anchor="ctr"/>
          <a:lstStyle/>
          <a:p>
            <a:pPr marL="0" indent="0" algn="ctr">
              <a:buNone/>
            </a:pPr>
            <a:r>
              <a:rPr lang="en-US" sz="1500">
                <a:solidFill>
                  <a:srgbClr val="FFFFFF"/>
                </a:solidFill>
                <a:latin typeface="Fraunces ExtraBold" pitchFamily="34" charset="0"/>
                <a:ea typeface="Fraunces ExtraBold" pitchFamily="34" charset="-122"/>
                <a:cs typeface="Fraunces ExtraBold" pitchFamily="34" charset="-120"/>
              </a:rPr>
              <a:t>1</a:t>
            </a:r>
            <a:endParaRPr lang="en-US" sz="1500"/>
          </a:p>
        </p:txBody>
      </p:sp>
      <p:sp>
        <p:nvSpPr>
          <p:cNvPr id="11" name="Text 9"/>
          <p:cNvSpPr/>
          <p:nvPr/>
        </p:nvSpPr>
        <p:spPr>
          <a:xfrm>
            <a:off x="1591056" y="2953512"/>
            <a:ext cx="4663440" cy="310896"/>
          </a:xfrm>
          <a:prstGeom prst="rect">
            <a:avLst/>
          </a:prstGeom>
          <a:noFill/>
          <a:ln/>
        </p:spPr>
        <p:txBody>
          <a:bodyPr wrap="square" lIns="0" tIns="0" rIns="0" bIns="0" rtlCol="0" anchor="ctr"/>
          <a:lstStyle/>
          <a:p>
            <a:pPr marL="0" indent="0">
              <a:buNone/>
            </a:pPr>
            <a:r>
              <a:rPr lang="en-US" sz="1400">
                <a:solidFill>
                  <a:srgbClr val="16233F"/>
                </a:solidFill>
                <a:latin typeface="Fraunces ExtraBold" pitchFamily="34" charset="0"/>
                <a:ea typeface="Fraunces ExtraBold" pitchFamily="34" charset="-122"/>
                <a:cs typeface="Fraunces ExtraBold" pitchFamily="34" charset="-120"/>
              </a:rPr>
              <a:t>3 MIN  ·  Build individually</a:t>
            </a:r>
            <a:endParaRPr lang="en-US" sz="1400"/>
          </a:p>
        </p:txBody>
      </p:sp>
      <p:sp>
        <p:nvSpPr>
          <p:cNvPr id="12" name="Text 10"/>
          <p:cNvSpPr/>
          <p:nvPr/>
        </p:nvSpPr>
        <p:spPr>
          <a:xfrm>
            <a:off x="1591056" y="3282696"/>
            <a:ext cx="4663440" cy="420624"/>
          </a:xfrm>
          <a:prstGeom prst="rect">
            <a:avLst/>
          </a:prstGeom>
          <a:noFill/>
          <a:ln/>
        </p:spPr>
        <p:txBody>
          <a:bodyPr wrap="square" lIns="0" tIns="0" rIns="0" bIns="0" rtlCol="0" anchor="ctr"/>
          <a:lstStyle/>
          <a:p>
            <a:pPr marL="0" indent="0">
              <a:lnSpc>
                <a:spcPct val="110000"/>
              </a:lnSpc>
              <a:buNone/>
            </a:pPr>
            <a:r>
              <a:rPr lang="en-US" sz="1050">
                <a:solidFill>
                  <a:srgbClr val="5A6579"/>
                </a:solidFill>
                <a:latin typeface="Nobile" pitchFamily="34" charset="0"/>
                <a:ea typeface="Nobile" pitchFamily="34" charset="-122"/>
                <a:cs typeface="Nobile" pitchFamily="34" charset="-120"/>
              </a:rPr>
              <a:t>Work alone. No technical skill is judged and there is no wrong model.</a:t>
            </a:r>
            <a:endParaRPr lang="en-US" sz="1050"/>
          </a:p>
        </p:txBody>
      </p:sp>
      <p:sp>
        <p:nvSpPr>
          <p:cNvPr id="13" name="Shape 11"/>
          <p:cNvSpPr/>
          <p:nvPr/>
        </p:nvSpPr>
        <p:spPr>
          <a:xfrm>
            <a:off x="658368" y="3959352"/>
            <a:ext cx="5806440" cy="1024128"/>
          </a:xfrm>
          <a:prstGeom prst="roundRect">
            <a:avLst>
              <a:gd name="adj" fmla="val 8036"/>
            </a:avLst>
          </a:prstGeom>
          <a:solidFill>
            <a:srgbClr val="F4F7FB"/>
          </a:solidFill>
          <a:ln/>
        </p:spPr>
        <p:txBody>
          <a:bodyPr/>
          <a:lstStyle/>
          <a:p>
            <a:endParaRPr lang="en-GB"/>
          </a:p>
        </p:txBody>
      </p:sp>
      <p:sp>
        <p:nvSpPr>
          <p:cNvPr id="14" name="Shape 12"/>
          <p:cNvSpPr/>
          <p:nvPr/>
        </p:nvSpPr>
        <p:spPr>
          <a:xfrm>
            <a:off x="932688" y="4233672"/>
            <a:ext cx="475488" cy="475488"/>
          </a:xfrm>
          <a:prstGeom prst="ellipse">
            <a:avLst/>
          </a:prstGeom>
          <a:solidFill>
            <a:srgbClr val="2E8B45"/>
          </a:solidFill>
          <a:ln/>
        </p:spPr>
        <p:txBody>
          <a:bodyPr/>
          <a:lstStyle/>
          <a:p>
            <a:endParaRPr lang="en-GB"/>
          </a:p>
        </p:txBody>
      </p:sp>
      <p:sp>
        <p:nvSpPr>
          <p:cNvPr id="15" name="Text 13"/>
          <p:cNvSpPr/>
          <p:nvPr/>
        </p:nvSpPr>
        <p:spPr>
          <a:xfrm>
            <a:off x="932688" y="4233672"/>
            <a:ext cx="475488" cy="475488"/>
          </a:xfrm>
          <a:prstGeom prst="rect">
            <a:avLst/>
          </a:prstGeom>
          <a:noFill/>
          <a:ln/>
        </p:spPr>
        <p:txBody>
          <a:bodyPr wrap="square" lIns="0" tIns="0" rIns="0" bIns="0" rtlCol="0" anchor="ctr"/>
          <a:lstStyle/>
          <a:p>
            <a:pPr marL="0" indent="0" algn="ctr">
              <a:buNone/>
            </a:pPr>
            <a:r>
              <a:rPr lang="en-US" sz="1500">
                <a:solidFill>
                  <a:srgbClr val="FFFFFF"/>
                </a:solidFill>
                <a:latin typeface="Fraunces ExtraBold" pitchFamily="34" charset="0"/>
                <a:ea typeface="Fraunces ExtraBold" pitchFamily="34" charset="-122"/>
                <a:cs typeface="Fraunces ExtraBold" pitchFamily="34" charset="-120"/>
              </a:rPr>
              <a:t>2</a:t>
            </a:r>
            <a:endParaRPr lang="en-US" sz="1500"/>
          </a:p>
        </p:txBody>
      </p:sp>
      <p:sp>
        <p:nvSpPr>
          <p:cNvPr id="16" name="Text 14"/>
          <p:cNvSpPr/>
          <p:nvPr/>
        </p:nvSpPr>
        <p:spPr>
          <a:xfrm>
            <a:off x="1591056" y="4123944"/>
            <a:ext cx="4663440" cy="310896"/>
          </a:xfrm>
          <a:prstGeom prst="rect">
            <a:avLst/>
          </a:prstGeom>
          <a:noFill/>
          <a:ln/>
        </p:spPr>
        <p:txBody>
          <a:bodyPr wrap="square" lIns="0" tIns="0" rIns="0" bIns="0" rtlCol="0" anchor="ctr"/>
          <a:lstStyle/>
          <a:p>
            <a:pPr marL="0" indent="0">
              <a:buNone/>
            </a:pPr>
            <a:r>
              <a:rPr lang="en-US" sz="1400">
                <a:solidFill>
                  <a:srgbClr val="16233F"/>
                </a:solidFill>
                <a:latin typeface="Fraunces ExtraBold" pitchFamily="34" charset="0"/>
                <a:ea typeface="Fraunces ExtraBold" pitchFamily="34" charset="-122"/>
                <a:cs typeface="Fraunces ExtraBold" pitchFamily="34" charset="-120"/>
              </a:rPr>
              <a:t>3 MIN  ·  Share with others</a:t>
            </a:r>
            <a:endParaRPr lang="en-US" sz="1400"/>
          </a:p>
        </p:txBody>
      </p:sp>
      <p:sp>
        <p:nvSpPr>
          <p:cNvPr id="17" name="Text 15"/>
          <p:cNvSpPr/>
          <p:nvPr/>
        </p:nvSpPr>
        <p:spPr>
          <a:xfrm>
            <a:off x="1591056" y="4453128"/>
            <a:ext cx="4663440" cy="420624"/>
          </a:xfrm>
          <a:prstGeom prst="rect">
            <a:avLst/>
          </a:prstGeom>
          <a:noFill/>
          <a:ln/>
        </p:spPr>
        <p:txBody>
          <a:bodyPr wrap="square" lIns="0" tIns="0" rIns="0" bIns="0" rtlCol="0" anchor="ctr"/>
          <a:lstStyle/>
          <a:p>
            <a:pPr marL="0" indent="0">
              <a:lnSpc>
                <a:spcPct val="110000"/>
              </a:lnSpc>
              <a:buNone/>
            </a:pPr>
            <a:r>
              <a:rPr lang="en-US" sz="1050" dirty="0">
                <a:solidFill>
                  <a:srgbClr val="5A6579"/>
                </a:solidFill>
                <a:latin typeface="Nobile" pitchFamily="34" charset="0"/>
                <a:ea typeface="Nobile" pitchFamily="34" charset="-122"/>
                <a:cs typeface="Nobile" pitchFamily="34" charset="-120"/>
              </a:rPr>
              <a:t>The builder owns the meaning.</a:t>
            </a:r>
            <a:endParaRPr lang="en-US" sz="1050" dirty="0"/>
          </a:p>
        </p:txBody>
      </p:sp>
      <p:sp>
        <p:nvSpPr>
          <p:cNvPr id="18" name="Shape 16"/>
          <p:cNvSpPr/>
          <p:nvPr/>
        </p:nvSpPr>
        <p:spPr>
          <a:xfrm>
            <a:off x="658368" y="5193792"/>
            <a:ext cx="5806440" cy="512064"/>
          </a:xfrm>
          <a:prstGeom prst="roundRect">
            <a:avLst>
              <a:gd name="adj" fmla="val 10976"/>
            </a:avLst>
          </a:prstGeom>
          <a:solidFill>
            <a:srgbClr val="FBEAEA"/>
          </a:solidFill>
          <a:ln/>
        </p:spPr>
        <p:txBody>
          <a:bodyPr/>
          <a:lstStyle/>
          <a:p>
            <a:endParaRPr lang="en-GB"/>
          </a:p>
        </p:txBody>
      </p:sp>
      <p:sp>
        <p:nvSpPr>
          <p:cNvPr id="19" name="Text 17"/>
          <p:cNvSpPr/>
          <p:nvPr/>
        </p:nvSpPr>
        <p:spPr>
          <a:xfrm>
            <a:off x="932688" y="5193792"/>
            <a:ext cx="5257800" cy="512064"/>
          </a:xfrm>
          <a:prstGeom prst="rect">
            <a:avLst/>
          </a:prstGeom>
          <a:noFill/>
          <a:ln/>
        </p:spPr>
        <p:txBody>
          <a:bodyPr wrap="square" lIns="0" tIns="0" rIns="0" bIns="0" rtlCol="0" anchor="ctr"/>
          <a:lstStyle/>
          <a:p>
            <a:pPr marL="0" indent="0">
              <a:lnSpc>
                <a:spcPct val="110000"/>
              </a:lnSpc>
              <a:buNone/>
            </a:pPr>
            <a:r>
              <a:rPr lang="en-US" sz="1150" b="1">
                <a:solidFill>
                  <a:srgbClr val="D62828"/>
                </a:solidFill>
                <a:latin typeface="Nobile" pitchFamily="34" charset="0"/>
                <a:ea typeface="Nobile" pitchFamily="34" charset="-122"/>
                <a:cs typeface="Nobile" pitchFamily="34" charset="-120"/>
              </a:rPr>
              <a:t>Clarify — do not interpret:  </a:t>
            </a:r>
            <a:r>
              <a:rPr lang="en-US" sz="1150" i="1">
                <a:solidFill>
                  <a:srgbClr val="16233F"/>
                </a:solidFill>
                <a:latin typeface="Nobile" pitchFamily="34" charset="0"/>
                <a:ea typeface="Nobile" pitchFamily="34" charset="-122"/>
                <a:cs typeface="Nobile" pitchFamily="34" charset="-120"/>
              </a:rPr>
              <a:t>“What does that piece represent for you?”</a:t>
            </a:r>
            <a:endParaRPr lang="en-US" sz="1150"/>
          </a:p>
        </p:txBody>
      </p:sp>
      <p:sp>
        <p:nvSpPr>
          <p:cNvPr id="20" name="Shape 18"/>
          <p:cNvSpPr/>
          <p:nvPr/>
        </p:nvSpPr>
        <p:spPr>
          <a:xfrm>
            <a:off x="6903720" y="960120"/>
            <a:ext cx="4629607" cy="4983480"/>
          </a:xfrm>
          <a:prstGeom prst="roundRect">
            <a:avLst>
              <a:gd name="adj" fmla="val 2370"/>
            </a:avLst>
          </a:prstGeom>
          <a:solidFill>
            <a:srgbClr val="E8A317"/>
          </a:solidFill>
          <a:ln/>
        </p:spPr>
        <p:txBody>
          <a:bodyPr/>
          <a:lstStyle/>
          <a:p>
            <a:endParaRPr lang="en-GB"/>
          </a:p>
        </p:txBody>
      </p:sp>
      <p:sp>
        <p:nvSpPr>
          <p:cNvPr id="21" name="Text 19"/>
          <p:cNvSpPr/>
          <p:nvPr/>
        </p:nvSpPr>
        <p:spPr>
          <a:xfrm>
            <a:off x="7287768" y="1371600"/>
            <a:ext cx="3861511" cy="274320"/>
          </a:xfrm>
          <a:prstGeom prst="rect">
            <a:avLst/>
          </a:prstGeom>
          <a:noFill/>
          <a:ln/>
        </p:spPr>
        <p:txBody>
          <a:bodyPr wrap="square" lIns="0" tIns="0" rIns="0" bIns="0" rtlCol="0" anchor="ctr"/>
          <a:lstStyle/>
          <a:p>
            <a:pPr marL="0" indent="0">
              <a:buNone/>
            </a:pPr>
            <a:r>
              <a:rPr lang="en-US" sz="950" b="1" kern="0" spc="150">
                <a:solidFill>
                  <a:srgbClr val="6B4400"/>
                </a:solidFill>
                <a:latin typeface="Nobile" pitchFamily="34" charset="0"/>
                <a:ea typeface="Nobile" pitchFamily="34" charset="-122"/>
                <a:cs typeface="Nobile" pitchFamily="34" charset="-120"/>
              </a:rPr>
              <a:t>YOUR CHALLENGE</a:t>
            </a:r>
            <a:endParaRPr lang="en-US" sz="950"/>
          </a:p>
        </p:txBody>
      </p:sp>
      <p:sp>
        <p:nvSpPr>
          <p:cNvPr id="22" name="Text 20"/>
          <p:cNvSpPr/>
          <p:nvPr/>
        </p:nvSpPr>
        <p:spPr>
          <a:xfrm>
            <a:off x="7287768" y="1783080"/>
            <a:ext cx="3861511" cy="1965960"/>
          </a:xfrm>
          <a:prstGeom prst="rect">
            <a:avLst/>
          </a:prstGeom>
          <a:noFill/>
          <a:ln/>
        </p:spPr>
        <p:txBody>
          <a:bodyPr wrap="square" lIns="0" tIns="0" rIns="0" bIns="0" rtlCol="0" anchor="t"/>
          <a:lstStyle/>
          <a:p>
            <a:pPr marL="0" indent="0">
              <a:lnSpc>
                <a:spcPct val="98000"/>
              </a:lnSpc>
              <a:buNone/>
            </a:pPr>
            <a:r>
              <a:rPr lang="en-US" sz="2900">
                <a:solidFill>
                  <a:srgbClr val="3A2600"/>
                </a:solidFill>
                <a:latin typeface="Fraunces ExtraBold" pitchFamily="34" charset="0"/>
                <a:ea typeface="Fraunces ExtraBold" pitchFamily="34" charset="-122"/>
                <a:cs typeface="Fraunces ExtraBold" pitchFamily="34" charset="-120"/>
              </a:rPr>
              <a:t>Build a model showing what good research feels like.</a:t>
            </a:r>
            <a:endParaRPr lang="en-US" sz="2900"/>
          </a:p>
        </p:txBody>
      </p:sp>
      <p:sp>
        <p:nvSpPr>
          <p:cNvPr id="23" name="Shape 21"/>
          <p:cNvSpPr/>
          <p:nvPr/>
        </p:nvSpPr>
        <p:spPr>
          <a:xfrm>
            <a:off x="7287768" y="4041648"/>
            <a:ext cx="3861511" cy="1481328"/>
          </a:xfrm>
          <a:prstGeom prst="roundRect">
            <a:avLst>
              <a:gd name="adj" fmla="val 6173"/>
            </a:avLst>
          </a:prstGeom>
          <a:solidFill>
            <a:srgbClr val="FFFFFF"/>
          </a:solidFill>
          <a:ln/>
        </p:spPr>
        <p:txBody>
          <a:bodyPr/>
          <a:lstStyle/>
          <a:p>
            <a:endParaRPr lang="en-GB"/>
          </a:p>
        </p:txBody>
      </p:sp>
      <p:sp>
        <p:nvSpPr>
          <p:cNvPr id="24" name="Text 22"/>
          <p:cNvSpPr/>
          <p:nvPr/>
        </p:nvSpPr>
        <p:spPr>
          <a:xfrm>
            <a:off x="7562088" y="4261104"/>
            <a:ext cx="3312871" cy="237744"/>
          </a:xfrm>
          <a:prstGeom prst="rect">
            <a:avLst/>
          </a:prstGeom>
          <a:noFill/>
          <a:ln/>
        </p:spPr>
        <p:txBody>
          <a:bodyPr wrap="square" lIns="0" tIns="0" rIns="0" bIns="0" rtlCol="0" anchor="ctr"/>
          <a:lstStyle/>
          <a:p>
            <a:pPr marL="0" indent="0">
              <a:buNone/>
            </a:pPr>
            <a:r>
              <a:rPr lang="en-US" sz="900" b="1" kern="0" spc="140">
                <a:solidFill>
                  <a:srgbClr val="8A5A00"/>
                </a:solidFill>
                <a:latin typeface="Nobile" pitchFamily="34" charset="0"/>
                <a:ea typeface="Nobile" pitchFamily="34" charset="-122"/>
                <a:cs typeface="Nobile" pitchFamily="34" charset="-120"/>
              </a:rPr>
              <a:t>DEBRIEF</a:t>
            </a:r>
            <a:endParaRPr lang="en-US" sz="900"/>
          </a:p>
        </p:txBody>
      </p:sp>
      <p:sp>
        <p:nvSpPr>
          <p:cNvPr id="25" name="Text 23"/>
          <p:cNvSpPr/>
          <p:nvPr/>
        </p:nvSpPr>
        <p:spPr>
          <a:xfrm>
            <a:off x="7562088" y="4553712"/>
            <a:ext cx="3312871" cy="822960"/>
          </a:xfrm>
          <a:prstGeom prst="rect">
            <a:avLst/>
          </a:prstGeom>
          <a:noFill/>
          <a:ln/>
        </p:spPr>
        <p:txBody>
          <a:bodyPr wrap="square" lIns="0" tIns="0" rIns="0" bIns="0" rtlCol="0" anchor="t"/>
          <a:lstStyle/>
          <a:p>
            <a:pPr marL="0" indent="0">
              <a:lnSpc>
                <a:spcPct val="102000"/>
              </a:lnSpc>
              <a:buNone/>
            </a:pPr>
            <a:r>
              <a:rPr lang="en-US" sz="1500">
                <a:solidFill>
                  <a:srgbClr val="16233F"/>
                </a:solidFill>
                <a:latin typeface="Fraunces ExtraBold" pitchFamily="34" charset="0"/>
                <a:ea typeface="Fraunces ExtraBold" pitchFamily="34" charset="-122"/>
                <a:cs typeface="Fraunces ExtraBold" pitchFamily="34" charset="-120"/>
              </a:rPr>
              <a:t>What did the brick let you say that words alone would not have?</a:t>
            </a:r>
            <a:endParaRPr lang="en-US" sz="15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0E1830"/>
        </a:solidFill>
        <a:effectLst/>
      </p:bgPr>
    </p:bg>
    <p:spTree>
      <p:nvGrpSpPr>
        <p:cNvPr id="1" name=""/>
        <p:cNvGrpSpPr/>
        <p:nvPr/>
      </p:nvGrpSpPr>
      <p:grpSpPr>
        <a:xfrm>
          <a:off x="0" y="0"/>
          <a:ext cx="0" cy="0"/>
          <a:chOff x="0" y="0"/>
          <a:chExt cx="0" cy="0"/>
        </a:xfrm>
      </p:grpSpPr>
      <p:sp>
        <p:nvSpPr>
          <p:cNvPr id="2" name="Shape 0"/>
          <p:cNvSpPr/>
          <p:nvPr/>
        </p:nvSpPr>
        <p:spPr>
          <a:xfrm>
            <a:off x="658368" y="548640"/>
            <a:ext cx="2487168" cy="274320"/>
          </a:xfrm>
          <a:prstGeom prst="roundRect">
            <a:avLst>
              <a:gd name="adj" fmla="val 50000"/>
            </a:avLst>
          </a:prstGeom>
          <a:solidFill>
            <a:srgbClr val="2A3B63"/>
          </a:solidFill>
          <a:ln/>
        </p:spPr>
        <p:txBody>
          <a:bodyPr/>
          <a:lstStyle/>
          <a:p>
            <a:endParaRPr lang="en-GB"/>
          </a:p>
        </p:txBody>
      </p:sp>
      <p:sp>
        <p:nvSpPr>
          <p:cNvPr id="3" name="Text 1"/>
          <p:cNvSpPr/>
          <p:nvPr/>
        </p:nvSpPr>
        <p:spPr>
          <a:xfrm>
            <a:off x="658368" y="548640"/>
            <a:ext cx="2487168" cy="274320"/>
          </a:xfrm>
          <a:prstGeom prst="rect">
            <a:avLst/>
          </a:prstGeom>
          <a:noFill/>
          <a:ln/>
        </p:spPr>
        <p:txBody>
          <a:bodyPr wrap="square" lIns="0" tIns="0" rIns="0" bIns="0" rtlCol="0" anchor="ctr"/>
          <a:lstStyle/>
          <a:p>
            <a:pPr marL="0" indent="0" algn="ctr">
              <a:buNone/>
            </a:pPr>
            <a:r>
              <a:rPr lang="en-US" sz="950" b="1" kern="0" spc="120">
                <a:solidFill>
                  <a:srgbClr val="9FB3D6"/>
                </a:solidFill>
                <a:latin typeface="Nobile" pitchFamily="34" charset="0"/>
                <a:ea typeface="Nobile" pitchFamily="34" charset="-122"/>
                <a:cs typeface="Nobile" pitchFamily="34" charset="-120"/>
              </a:rPr>
              <a:t>06  ·  RESEARCH SIMULATION</a:t>
            </a:r>
            <a:endParaRPr lang="en-US" sz="950"/>
          </a:p>
        </p:txBody>
      </p:sp>
      <p:sp>
        <p:nvSpPr>
          <p:cNvPr id="6" name="Text 4"/>
          <p:cNvSpPr/>
          <p:nvPr/>
        </p:nvSpPr>
        <p:spPr>
          <a:xfrm>
            <a:off x="658368" y="1024128"/>
            <a:ext cx="8897111" cy="1417320"/>
          </a:xfrm>
          <a:prstGeom prst="rect">
            <a:avLst/>
          </a:prstGeom>
          <a:noFill/>
          <a:ln/>
        </p:spPr>
        <p:txBody>
          <a:bodyPr wrap="square" lIns="0" tIns="0" rIns="0" bIns="0" rtlCol="0" anchor="t"/>
          <a:lstStyle/>
          <a:p>
            <a:pPr marL="0" indent="0">
              <a:lnSpc>
                <a:spcPct val="98000"/>
              </a:lnSpc>
              <a:buNone/>
            </a:pPr>
            <a:r>
              <a:rPr lang="en-US" sz="2600">
                <a:solidFill>
                  <a:srgbClr val="FFFFFF"/>
                </a:solidFill>
                <a:latin typeface="Fraunces ExtraBold" pitchFamily="34" charset="0"/>
                <a:ea typeface="Fraunces ExtraBold" pitchFamily="34" charset="-122"/>
                <a:cs typeface="Fraunces ExtraBold" pitchFamily="34" charset="-120"/>
              </a:rPr>
              <a:t>Add an element representing one barrier to meaningful participation in higher education research.</a:t>
            </a:r>
            <a:endParaRPr lang="en-US" sz="2600" strike="sngStrike"/>
          </a:p>
        </p:txBody>
      </p:sp>
      <p:sp>
        <p:nvSpPr>
          <p:cNvPr id="7" name="Shape 5"/>
          <p:cNvSpPr/>
          <p:nvPr/>
        </p:nvSpPr>
        <p:spPr>
          <a:xfrm>
            <a:off x="658368" y="2423160"/>
            <a:ext cx="2587752" cy="1024128"/>
          </a:xfrm>
          <a:prstGeom prst="roundRect">
            <a:avLst>
              <a:gd name="adj" fmla="val 8036"/>
            </a:avLst>
          </a:prstGeom>
          <a:solidFill>
            <a:srgbClr val="1C2E52"/>
          </a:solidFill>
          <a:ln/>
        </p:spPr>
        <p:txBody>
          <a:bodyPr/>
          <a:lstStyle/>
          <a:p>
            <a:endParaRPr lang="en-GB"/>
          </a:p>
        </p:txBody>
      </p:sp>
      <p:sp>
        <p:nvSpPr>
          <p:cNvPr id="8" name="Shape 6"/>
          <p:cNvSpPr/>
          <p:nvPr/>
        </p:nvSpPr>
        <p:spPr>
          <a:xfrm>
            <a:off x="896112" y="2660904"/>
            <a:ext cx="548640" cy="548640"/>
          </a:xfrm>
          <a:prstGeom prst="ellipse">
            <a:avLst/>
          </a:prstGeom>
          <a:solidFill>
            <a:srgbClr val="D62828"/>
          </a:solidFill>
          <a:ln/>
        </p:spPr>
        <p:txBody>
          <a:bodyPr/>
          <a:lstStyle/>
          <a:p>
            <a:endParaRPr lang="en-GB"/>
          </a:p>
        </p:txBody>
      </p:sp>
      <p:sp>
        <p:nvSpPr>
          <p:cNvPr id="9" name="Text 7"/>
          <p:cNvSpPr/>
          <p:nvPr/>
        </p:nvSpPr>
        <p:spPr>
          <a:xfrm>
            <a:off x="896112" y="2660904"/>
            <a:ext cx="548640" cy="548640"/>
          </a:xfrm>
          <a:prstGeom prst="rect">
            <a:avLst/>
          </a:prstGeom>
          <a:noFill/>
          <a:ln/>
        </p:spPr>
        <p:txBody>
          <a:bodyPr wrap="square" lIns="0" tIns="0" rIns="0" bIns="0" rtlCol="0" anchor="ctr"/>
          <a:lstStyle/>
          <a:p>
            <a:pPr marL="0" indent="0" algn="ctr">
              <a:buNone/>
            </a:pPr>
            <a:r>
              <a:rPr lang="en-US" sz="1900">
                <a:solidFill>
                  <a:srgbClr val="FFFFFF"/>
                </a:solidFill>
                <a:latin typeface="Fraunces ExtraBold" pitchFamily="34" charset="0"/>
                <a:ea typeface="Fraunces ExtraBold" pitchFamily="34" charset="-122"/>
                <a:cs typeface="Fraunces ExtraBold" pitchFamily="34" charset="-120"/>
              </a:rPr>
              <a:t>1</a:t>
            </a:r>
            <a:endParaRPr lang="en-US" sz="1900"/>
          </a:p>
        </p:txBody>
      </p:sp>
      <p:sp>
        <p:nvSpPr>
          <p:cNvPr id="10" name="Text 8"/>
          <p:cNvSpPr/>
          <p:nvPr/>
        </p:nvSpPr>
        <p:spPr>
          <a:xfrm>
            <a:off x="1572768" y="2624328"/>
            <a:ext cx="1527048" cy="347472"/>
          </a:xfrm>
          <a:prstGeom prst="rect">
            <a:avLst/>
          </a:prstGeom>
          <a:noFill/>
          <a:ln/>
        </p:spPr>
        <p:txBody>
          <a:bodyPr wrap="square" lIns="0" tIns="0" rIns="0" bIns="0" rtlCol="0" anchor="ctr"/>
          <a:lstStyle/>
          <a:p>
            <a:pPr marL="0" indent="0">
              <a:buNone/>
            </a:pPr>
            <a:r>
              <a:rPr lang="en-US" sz="1300">
                <a:solidFill>
                  <a:srgbClr val="FFFFFF"/>
                </a:solidFill>
                <a:latin typeface="Fraunces ExtraBold" pitchFamily="34" charset="0"/>
                <a:ea typeface="Fraunces ExtraBold" pitchFamily="34" charset="-122"/>
                <a:cs typeface="Fraunces ExtraBold" pitchFamily="34" charset="-120"/>
              </a:rPr>
              <a:t>ADD</a:t>
            </a:r>
            <a:endParaRPr lang="en-US" sz="1300"/>
          </a:p>
        </p:txBody>
      </p:sp>
      <p:sp>
        <p:nvSpPr>
          <p:cNvPr id="11" name="Text 9"/>
          <p:cNvSpPr/>
          <p:nvPr/>
        </p:nvSpPr>
        <p:spPr>
          <a:xfrm>
            <a:off x="1572768" y="2971800"/>
            <a:ext cx="1527048" cy="256032"/>
          </a:xfrm>
          <a:prstGeom prst="rect">
            <a:avLst/>
          </a:prstGeom>
          <a:noFill/>
          <a:ln/>
        </p:spPr>
        <p:txBody>
          <a:bodyPr wrap="square" lIns="0" tIns="0" rIns="0" bIns="0" rtlCol="0" anchor="ctr"/>
          <a:lstStyle/>
          <a:p>
            <a:pPr marL="0" indent="0">
              <a:buNone/>
            </a:pPr>
            <a:r>
              <a:rPr lang="en-US" sz="1000">
                <a:solidFill>
                  <a:srgbClr val="8FA2C4"/>
                </a:solidFill>
                <a:latin typeface="Nobile" pitchFamily="34" charset="0"/>
                <a:ea typeface="Nobile" pitchFamily="34" charset="-122"/>
                <a:cs typeface="Nobile" pitchFamily="34" charset="-120"/>
              </a:rPr>
              <a:t>minutes</a:t>
            </a:r>
            <a:endParaRPr lang="en-US" sz="1000"/>
          </a:p>
        </p:txBody>
      </p:sp>
      <p:sp>
        <p:nvSpPr>
          <p:cNvPr id="12" name="Shape 10"/>
          <p:cNvSpPr/>
          <p:nvPr/>
        </p:nvSpPr>
        <p:spPr>
          <a:xfrm>
            <a:off x="3420770" y="2423160"/>
            <a:ext cx="2587752" cy="1024128"/>
          </a:xfrm>
          <a:prstGeom prst="roundRect">
            <a:avLst>
              <a:gd name="adj" fmla="val 8036"/>
            </a:avLst>
          </a:prstGeom>
          <a:solidFill>
            <a:srgbClr val="1C2E52"/>
          </a:solidFill>
          <a:ln/>
        </p:spPr>
        <p:txBody>
          <a:bodyPr/>
          <a:lstStyle/>
          <a:p>
            <a:endParaRPr lang="en-GB"/>
          </a:p>
        </p:txBody>
      </p:sp>
      <p:sp>
        <p:nvSpPr>
          <p:cNvPr id="13" name="Shape 11"/>
          <p:cNvSpPr/>
          <p:nvPr/>
        </p:nvSpPr>
        <p:spPr>
          <a:xfrm>
            <a:off x="3658514" y="2660904"/>
            <a:ext cx="548640" cy="548640"/>
          </a:xfrm>
          <a:prstGeom prst="ellipse">
            <a:avLst/>
          </a:prstGeom>
          <a:solidFill>
            <a:srgbClr val="E8A317"/>
          </a:solidFill>
          <a:ln/>
        </p:spPr>
        <p:txBody>
          <a:bodyPr/>
          <a:lstStyle/>
          <a:p>
            <a:endParaRPr lang="en-GB"/>
          </a:p>
        </p:txBody>
      </p:sp>
      <p:sp>
        <p:nvSpPr>
          <p:cNvPr id="14" name="Text 12"/>
          <p:cNvSpPr/>
          <p:nvPr/>
        </p:nvSpPr>
        <p:spPr>
          <a:xfrm>
            <a:off x="3658514" y="2660904"/>
            <a:ext cx="548640" cy="548640"/>
          </a:xfrm>
          <a:prstGeom prst="rect">
            <a:avLst/>
          </a:prstGeom>
          <a:noFill/>
          <a:ln/>
        </p:spPr>
        <p:txBody>
          <a:bodyPr wrap="square" lIns="0" tIns="0" rIns="0" bIns="0" rtlCol="0" anchor="ctr"/>
          <a:lstStyle/>
          <a:p>
            <a:pPr marL="0" indent="0" algn="ctr">
              <a:buNone/>
            </a:pPr>
            <a:r>
              <a:rPr lang="en-US" sz="1900">
                <a:solidFill>
                  <a:srgbClr val="FFFFFF"/>
                </a:solidFill>
                <a:latin typeface="Fraunces ExtraBold" pitchFamily="34" charset="0"/>
                <a:ea typeface="Fraunces ExtraBold" pitchFamily="34" charset="-122"/>
                <a:cs typeface="Fraunces ExtraBold" pitchFamily="34" charset="-120"/>
              </a:rPr>
              <a:t>4</a:t>
            </a:r>
            <a:endParaRPr lang="en-US" sz="1900"/>
          </a:p>
        </p:txBody>
      </p:sp>
      <p:sp>
        <p:nvSpPr>
          <p:cNvPr id="15" name="Text 13"/>
          <p:cNvSpPr/>
          <p:nvPr/>
        </p:nvSpPr>
        <p:spPr>
          <a:xfrm>
            <a:off x="4335170" y="2624328"/>
            <a:ext cx="1527048" cy="347472"/>
          </a:xfrm>
          <a:prstGeom prst="rect">
            <a:avLst/>
          </a:prstGeom>
          <a:noFill/>
          <a:ln/>
        </p:spPr>
        <p:txBody>
          <a:bodyPr wrap="square" lIns="0" tIns="0" rIns="0" bIns="0" rtlCol="0" anchor="ctr"/>
          <a:lstStyle/>
          <a:p>
            <a:pPr marL="0" indent="0">
              <a:buNone/>
            </a:pPr>
            <a:r>
              <a:rPr lang="en-US" sz="1300">
                <a:solidFill>
                  <a:srgbClr val="FFFFFF"/>
                </a:solidFill>
                <a:latin typeface="Fraunces ExtraBold" pitchFamily="34" charset="0"/>
                <a:ea typeface="Fraunces ExtraBold" pitchFamily="34" charset="-122"/>
                <a:cs typeface="Fraunces ExtraBold" pitchFamily="34" charset="-120"/>
              </a:rPr>
              <a:t>SHARE</a:t>
            </a:r>
            <a:endParaRPr lang="en-US" sz="1300"/>
          </a:p>
        </p:txBody>
      </p:sp>
      <p:sp>
        <p:nvSpPr>
          <p:cNvPr id="16" name="Text 14"/>
          <p:cNvSpPr/>
          <p:nvPr/>
        </p:nvSpPr>
        <p:spPr>
          <a:xfrm>
            <a:off x="4335170" y="2971800"/>
            <a:ext cx="1527048" cy="256032"/>
          </a:xfrm>
          <a:prstGeom prst="rect">
            <a:avLst/>
          </a:prstGeom>
          <a:noFill/>
          <a:ln/>
        </p:spPr>
        <p:txBody>
          <a:bodyPr wrap="square" lIns="0" tIns="0" rIns="0" bIns="0" rtlCol="0" anchor="ctr"/>
          <a:lstStyle/>
          <a:p>
            <a:pPr marL="0" indent="0">
              <a:buNone/>
            </a:pPr>
            <a:r>
              <a:rPr lang="en-US" sz="1000">
                <a:solidFill>
                  <a:srgbClr val="8FA2C4"/>
                </a:solidFill>
                <a:latin typeface="Nobile" pitchFamily="34" charset="0"/>
                <a:ea typeface="Nobile" pitchFamily="34" charset="-122"/>
                <a:cs typeface="Nobile" pitchFamily="34" charset="-120"/>
              </a:rPr>
              <a:t>minutes</a:t>
            </a:r>
            <a:endParaRPr lang="en-US" sz="1000"/>
          </a:p>
        </p:txBody>
      </p:sp>
      <p:sp>
        <p:nvSpPr>
          <p:cNvPr id="17" name="Shape 15"/>
          <p:cNvSpPr/>
          <p:nvPr/>
        </p:nvSpPr>
        <p:spPr>
          <a:xfrm>
            <a:off x="6183173" y="2423160"/>
            <a:ext cx="2587752" cy="1024128"/>
          </a:xfrm>
          <a:prstGeom prst="roundRect">
            <a:avLst>
              <a:gd name="adj" fmla="val 8036"/>
            </a:avLst>
          </a:prstGeom>
          <a:solidFill>
            <a:srgbClr val="1C2E52"/>
          </a:solidFill>
          <a:ln/>
        </p:spPr>
        <p:txBody>
          <a:bodyPr/>
          <a:lstStyle/>
          <a:p>
            <a:endParaRPr lang="en-GB"/>
          </a:p>
        </p:txBody>
      </p:sp>
      <p:sp>
        <p:nvSpPr>
          <p:cNvPr id="18" name="Shape 16"/>
          <p:cNvSpPr/>
          <p:nvPr/>
        </p:nvSpPr>
        <p:spPr>
          <a:xfrm>
            <a:off x="6420917" y="2660904"/>
            <a:ext cx="548640" cy="548640"/>
          </a:xfrm>
          <a:prstGeom prst="ellipse">
            <a:avLst/>
          </a:prstGeom>
          <a:solidFill>
            <a:srgbClr val="2E8B45"/>
          </a:solidFill>
          <a:ln/>
        </p:spPr>
        <p:txBody>
          <a:bodyPr/>
          <a:lstStyle/>
          <a:p>
            <a:endParaRPr lang="en-GB"/>
          </a:p>
        </p:txBody>
      </p:sp>
      <p:sp>
        <p:nvSpPr>
          <p:cNvPr id="19" name="Text 17"/>
          <p:cNvSpPr/>
          <p:nvPr/>
        </p:nvSpPr>
        <p:spPr>
          <a:xfrm>
            <a:off x="6420917" y="2660904"/>
            <a:ext cx="548640" cy="548640"/>
          </a:xfrm>
          <a:prstGeom prst="rect">
            <a:avLst/>
          </a:prstGeom>
          <a:noFill/>
          <a:ln/>
        </p:spPr>
        <p:txBody>
          <a:bodyPr wrap="square" lIns="0" tIns="0" rIns="0" bIns="0" rtlCol="0" anchor="ctr"/>
          <a:lstStyle/>
          <a:p>
            <a:pPr marL="0" indent="0" algn="ctr">
              <a:buNone/>
            </a:pPr>
            <a:r>
              <a:rPr lang="en-US" sz="1900">
                <a:solidFill>
                  <a:srgbClr val="FFFFFF"/>
                </a:solidFill>
                <a:latin typeface="Fraunces ExtraBold" pitchFamily="34" charset="0"/>
                <a:ea typeface="Fraunces ExtraBold" pitchFamily="34" charset="-122"/>
                <a:cs typeface="Fraunces ExtraBold" pitchFamily="34" charset="-120"/>
              </a:rPr>
              <a:t>3</a:t>
            </a:r>
            <a:endParaRPr lang="en-US" sz="1900"/>
          </a:p>
        </p:txBody>
      </p:sp>
      <p:sp>
        <p:nvSpPr>
          <p:cNvPr id="20" name="Text 18"/>
          <p:cNvSpPr/>
          <p:nvPr/>
        </p:nvSpPr>
        <p:spPr>
          <a:xfrm>
            <a:off x="7097573" y="2624328"/>
            <a:ext cx="1527048" cy="347472"/>
          </a:xfrm>
          <a:prstGeom prst="rect">
            <a:avLst/>
          </a:prstGeom>
          <a:noFill/>
          <a:ln/>
        </p:spPr>
        <p:txBody>
          <a:bodyPr wrap="square" lIns="0" tIns="0" rIns="0" bIns="0" rtlCol="0" anchor="ctr"/>
          <a:lstStyle/>
          <a:p>
            <a:pPr marL="0" indent="0">
              <a:buNone/>
            </a:pPr>
            <a:r>
              <a:rPr lang="en-US" sz="1300">
                <a:solidFill>
                  <a:srgbClr val="FFFFFF"/>
                </a:solidFill>
                <a:latin typeface="Fraunces ExtraBold" pitchFamily="34" charset="0"/>
                <a:ea typeface="Fraunces ExtraBold" pitchFamily="34" charset="-122"/>
                <a:cs typeface="Fraunces ExtraBold" pitchFamily="34" charset="-120"/>
              </a:rPr>
              <a:t>SYNTHESISE</a:t>
            </a:r>
            <a:endParaRPr lang="en-US" sz="1300"/>
          </a:p>
        </p:txBody>
      </p:sp>
      <p:sp>
        <p:nvSpPr>
          <p:cNvPr id="21" name="Text 19"/>
          <p:cNvSpPr/>
          <p:nvPr/>
        </p:nvSpPr>
        <p:spPr>
          <a:xfrm>
            <a:off x="7097573" y="2971800"/>
            <a:ext cx="1527048" cy="256032"/>
          </a:xfrm>
          <a:prstGeom prst="rect">
            <a:avLst/>
          </a:prstGeom>
          <a:noFill/>
          <a:ln/>
        </p:spPr>
        <p:txBody>
          <a:bodyPr wrap="square" lIns="0" tIns="0" rIns="0" bIns="0" rtlCol="0" anchor="ctr"/>
          <a:lstStyle/>
          <a:p>
            <a:pPr marL="0" indent="0">
              <a:buNone/>
            </a:pPr>
            <a:r>
              <a:rPr lang="en-US" sz="1000">
                <a:solidFill>
                  <a:srgbClr val="8FA2C4"/>
                </a:solidFill>
                <a:latin typeface="Nobile" pitchFamily="34" charset="0"/>
                <a:ea typeface="Nobile" pitchFamily="34" charset="-122"/>
                <a:cs typeface="Nobile" pitchFamily="34" charset="-120"/>
              </a:rPr>
              <a:t>minutes</a:t>
            </a:r>
            <a:endParaRPr lang="en-US" sz="1000"/>
          </a:p>
        </p:txBody>
      </p:sp>
      <p:sp>
        <p:nvSpPr>
          <p:cNvPr id="22" name="Shape 20"/>
          <p:cNvSpPr/>
          <p:nvPr/>
        </p:nvSpPr>
        <p:spPr>
          <a:xfrm>
            <a:off x="8945575" y="2423160"/>
            <a:ext cx="2587752" cy="1024128"/>
          </a:xfrm>
          <a:prstGeom prst="roundRect">
            <a:avLst>
              <a:gd name="adj" fmla="val 8036"/>
            </a:avLst>
          </a:prstGeom>
          <a:solidFill>
            <a:srgbClr val="1C2E52"/>
          </a:solidFill>
          <a:ln/>
        </p:spPr>
        <p:txBody>
          <a:bodyPr/>
          <a:lstStyle/>
          <a:p>
            <a:endParaRPr lang="en-GB"/>
          </a:p>
        </p:txBody>
      </p:sp>
      <p:sp>
        <p:nvSpPr>
          <p:cNvPr id="23" name="Shape 21"/>
          <p:cNvSpPr/>
          <p:nvPr/>
        </p:nvSpPr>
        <p:spPr>
          <a:xfrm>
            <a:off x="9183319" y="2660904"/>
            <a:ext cx="548640" cy="548640"/>
          </a:xfrm>
          <a:prstGeom prst="ellipse">
            <a:avLst/>
          </a:prstGeom>
          <a:solidFill>
            <a:srgbClr val="1058B8"/>
          </a:solidFill>
          <a:ln/>
        </p:spPr>
        <p:txBody>
          <a:bodyPr/>
          <a:lstStyle/>
          <a:p>
            <a:endParaRPr lang="en-GB"/>
          </a:p>
        </p:txBody>
      </p:sp>
      <p:sp>
        <p:nvSpPr>
          <p:cNvPr id="24" name="Text 22"/>
          <p:cNvSpPr/>
          <p:nvPr/>
        </p:nvSpPr>
        <p:spPr>
          <a:xfrm>
            <a:off x="9183319" y="2660904"/>
            <a:ext cx="548640" cy="548640"/>
          </a:xfrm>
          <a:prstGeom prst="rect">
            <a:avLst/>
          </a:prstGeom>
          <a:noFill/>
          <a:ln/>
        </p:spPr>
        <p:txBody>
          <a:bodyPr wrap="square" lIns="0" tIns="0" rIns="0" bIns="0" rtlCol="0" anchor="ctr"/>
          <a:lstStyle/>
          <a:p>
            <a:pPr marL="0" indent="0" algn="ctr">
              <a:buNone/>
            </a:pPr>
            <a:r>
              <a:rPr lang="en-US" sz="1900">
                <a:solidFill>
                  <a:srgbClr val="FFFFFF"/>
                </a:solidFill>
                <a:latin typeface="Fraunces ExtraBold" pitchFamily="34" charset="0"/>
                <a:ea typeface="Fraunces ExtraBold" pitchFamily="34" charset="-122"/>
                <a:cs typeface="Fraunces ExtraBold" pitchFamily="34" charset="-120"/>
              </a:rPr>
              <a:t>3</a:t>
            </a:r>
            <a:endParaRPr lang="en-US" sz="1900"/>
          </a:p>
        </p:txBody>
      </p:sp>
      <p:sp>
        <p:nvSpPr>
          <p:cNvPr id="25" name="Text 23"/>
          <p:cNvSpPr/>
          <p:nvPr/>
        </p:nvSpPr>
        <p:spPr>
          <a:xfrm>
            <a:off x="9859975" y="2624328"/>
            <a:ext cx="1527048" cy="347472"/>
          </a:xfrm>
          <a:prstGeom prst="rect">
            <a:avLst/>
          </a:prstGeom>
          <a:noFill/>
          <a:ln/>
        </p:spPr>
        <p:txBody>
          <a:bodyPr wrap="square" lIns="0" tIns="0" rIns="0" bIns="0" rtlCol="0" anchor="ctr"/>
          <a:lstStyle/>
          <a:p>
            <a:pPr marL="0" indent="0">
              <a:buNone/>
            </a:pPr>
            <a:r>
              <a:rPr lang="en-US" sz="1300">
                <a:solidFill>
                  <a:srgbClr val="FFFFFF"/>
                </a:solidFill>
                <a:latin typeface="Fraunces ExtraBold" pitchFamily="34" charset="0"/>
                <a:ea typeface="Fraunces ExtraBold" pitchFamily="34" charset="-122"/>
                <a:cs typeface="Fraunces ExtraBold" pitchFamily="34" charset="-120"/>
              </a:rPr>
              <a:t>REFLECT</a:t>
            </a:r>
            <a:endParaRPr lang="en-US" sz="1300"/>
          </a:p>
        </p:txBody>
      </p:sp>
      <p:sp>
        <p:nvSpPr>
          <p:cNvPr id="26" name="Text 24"/>
          <p:cNvSpPr/>
          <p:nvPr/>
        </p:nvSpPr>
        <p:spPr>
          <a:xfrm>
            <a:off x="9859975" y="2971800"/>
            <a:ext cx="1527048" cy="256032"/>
          </a:xfrm>
          <a:prstGeom prst="rect">
            <a:avLst/>
          </a:prstGeom>
          <a:noFill/>
          <a:ln/>
        </p:spPr>
        <p:txBody>
          <a:bodyPr wrap="square" lIns="0" tIns="0" rIns="0" bIns="0" rtlCol="0" anchor="ctr"/>
          <a:lstStyle/>
          <a:p>
            <a:pPr marL="0" indent="0">
              <a:buNone/>
            </a:pPr>
            <a:r>
              <a:rPr lang="en-US" sz="1000">
                <a:solidFill>
                  <a:srgbClr val="8FA2C4"/>
                </a:solidFill>
                <a:latin typeface="Nobile" pitchFamily="34" charset="0"/>
                <a:ea typeface="Nobile" pitchFamily="34" charset="-122"/>
                <a:cs typeface="Nobile" pitchFamily="34" charset="-120"/>
              </a:rPr>
              <a:t>minutes · or modify</a:t>
            </a:r>
            <a:endParaRPr lang="en-US" sz="1000"/>
          </a:p>
        </p:txBody>
      </p:sp>
      <p:sp>
        <p:nvSpPr>
          <p:cNvPr id="27" name="Shape 25"/>
          <p:cNvSpPr/>
          <p:nvPr/>
        </p:nvSpPr>
        <p:spPr>
          <a:xfrm>
            <a:off x="658368" y="3685031"/>
            <a:ext cx="6583680" cy="1965960"/>
          </a:xfrm>
          <a:prstGeom prst="roundRect">
            <a:avLst>
              <a:gd name="adj" fmla="val 4651"/>
            </a:avLst>
          </a:prstGeom>
          <a:solidFill>
            <a:srgbClr val="1C2E52"/>
          </a:solidFill>
          <a:ln/>
        </p:spPr>
        <p:txBody>
          <a:bodyPr/>
          <a:lstStyle/>
          <a:p>
            <a:endParaRPr lang="en-GB"/>
          </a:p>
        </p:txBody>
      </p:sp>
      <p:sp>
        <p:nvSpPr>
          <p:cNvPr id="28" name="Text 26"/>
          <p:cNvSpPr/>
          <p:nvPr/>
        </p:nvSpPr>
        <p:spPr>
          <a:xfrm>
            <a:off x="950976" y="3877055"/>
            <a:ext cx="6035040" cy="256032"/>
          </a:xfrm>
          <a:prstGeom prst="rect">
            <a:avLst/>
          </a:prstGeom>
          <a:noFill/>
          <a:ln/>
        </p:spPr>
        <p:txBody>
          <a:bodyPr wrap="square" lIns="0" tIns="0" rIns="0" bIns="0" rtlCol="0" anchor="ctr"/>
          <a:lstStyle/>
          <a:p>
            <a:pPr marL="0" indent="0">
              <a:buNone/>
            </a:pPr>
            <a:r>
              <a:rPr lang="en-US" sz="900" b="1" kern="0" spc="140">
                <a:solidFill>
                  <a:srgbClr val="E8A317"/>
                </a:solidFill>
                <a:latin typeface="Nobile" pitchFamily="34" charset="0"/>
                <a:ea typeface="Nobile" pitchFamily="34" charset="-122"/>
                <a:cs typeface="Nobile" pitchFamily="34" charset="-120"/>
              </a:rPr>
              <a:t>SHARING PROMPTS</a:t>
            </a:r>
            <a:endParaRPr lang="en-US" sz="900"/>
          </a:p>
        </p:txBody>
      </p:sp>
      <p:sp>
        <p:nvSpPr>
          <p:cNvPr id="29" name="Text 27"/>
          <p:cNvSpPr/>
          <p:nvPr/>
        </p:nvSpPr>
        <p:spPr>
          <a:xfrm>
            <a:off x="1115568" y="4206240"/>
            <a:ext cx="5852160" cy="1280160"/>
          </a:xfrm>
          <a:prstGeom prst="rect">
            <a:avLst/>
          </a:prstGeom>
          <a:noFill/>
          <a:ln/>
        </p:spPr>
        <p:txBody>
          <a:bodyPr wrap="square" lIns="0" tIns="0" rIns="0" bIns="0" rtlCol="0" anchor="ctr"/>
          <a:lstStyle/>
          <a:p>
            <a:pPr marL="342900" indent="-342900">
              <a:spcAft>
                <a:spcPts val="500"/>
              </a:spcAft>
              <a:buSzPct val="100000"/>
              <a:buChar char="•"/>
            </a:pPr>
            <a:r>
              <a:rPr lang="en-US" sz="1150">
                <a:solidFill>
                  <a:srgbClr val="D6E0F2"/>
                </a:solidFill>
                <a:latin typeface="Nobile" pitchFamily="34" charset="0"/>
                <a:ea typeface="Nobile" pitchFamily="34" charset="-122"/>
                <a:cs typeface="Nobile" pitchFamily="34" charset="-120"/>
              </a:rPr>
              <a:t>What does this element represent?</a:t>
            </a:r>
            <a:endParaRPr lang="en-US" sz="1150"/>
          </a:p>
          <a:p>
            <a:pPr marL="342900" indent="-342900">
              <a:spcAft>
                <a:spcPts val="500"/>
              </a:spcAft>
              <a:buSzPct val="100000"/>
              <a:buChar char="•"/>
            </a:pPr>
            <a:r>
              <a:rPr lang="en-US" sz="1150">
                <a:solidFill>
                  <a:srgbClr val="D6E0F2"/>
                </a:solidFill>
                <a:latin typeface="Nobile" pitchFamily="34" charset="0"/>
                <a:ea typeface="Nobile" pitchFamily="34" charset="-122"/>
                <a:cs typeface="Nobile" pitchFamily="34" charset="-120"/>
              </a:rPr>
              <a:t>What is the added value?</a:t>
            </a:r>
            <a:endParaRPr lang="en-US" sz="1150"/>
          </a:p>
          <a:p>
            <a:pPr marL="342900" indent="-342900">
              <a:spcAft>
                <a:spcPts val="500"/>
              </a:spcAft>
              <a:buSzPct val="100000"/>
              <a:buChar char="•"/>
            </a:pPr>
            <a:r>
              <a:rPr lang="en-US" sz="1150">
                <a:solidFill>
                  <a:srgbClr val="D6E0F2"/>
                </a:solidFill>
                <a:latin typeface="Nobile" pitchFamily="34" charset="0"/>
                <a:ea typeface="Nobile" pitchFamily="34" charset="-122"/>
                <a:cs typeface="Nobile" pitchFamily="34" charset="-120"/>
              </a:rPr>
              <a:t>Who or what is missing?</a:t>
            </a:r>
            <a:endParaRPr lang="en-US" sz="1150"/>
          </a:p>
          <a:p>
            <a:pPr marL="342900" indent="-342900">
              <a:spcAft>
                <a:spcPts val="500"/>
              </a:spcAft>
              <a:buSzPct val="100000"/>
              <a:buChar char="•"/>
            </a:pPr>
            <a:r>
              <a:rPr lang="en-US" sz="1150">
                <a:solidFill>
                  <a:srgbClr val="D6E0F2"/>
                </a:solidFill>
                <a:latin typeface="Nobile" pitchFamily="34" charset="0"/>
                <a:ea typeface="Nobile" pitchFamily="34" charset="-122"/>
                <a:cs typeface="Nobile" pitchFamily="34" charset="-120"/>
              </a:rPr>
              <a:t>What change would make the greatest difference?</a:t>
            </a:r>
            <a:endParaRPr lang="en-US" sz="1150"/>
          </a:p>
        </p:txBody>
      </p:sp>
      <p:sp>
        <p:nvSpPr>
          <p:cNvPr id="30" name="Shape 28"/>
          <p:cNvSpPr/>
          <p:nvPr/>
        </p:nvSpPr>
        <p:spPr>
          <a:xfrm>
            <a:off x="7516368" y="3685031"/>
            <a:ext cx="4016959" cy="1965960"/>
          </a:xfrm>
          <a:prstGeom prst="roundRect">
            <a:avLst>
              <a:gd name="adj" fmla="val 4651"/>
            </a:avLst>
          </a:prstGeom>
          <a:solidFill>
            <a:srgbClr val="2A1A0A"/>
          </a:solidFill>
          <a:ln/>
        </p:spPr>
        <p:txBody>
          <a:bodyPr/>
          <a:lstStyle/>
          <a:p>
            <a:endParaRPr lang="en-GB"/>
          </a:p>
        </p:txBody>
      </p:sp>
      <p:sp>
        <p:nvSpPr>
          <p:cNvPr id="31" name="Text 29"/>
          <p:cNvSpPr/>
          <p:nvPr/>
        </p:nvSpPr>
        <p:spPr>
          <a:xfrm>
            <a:off x="7808976" y="3877055"/>
            <a:ext cx="3474720" cy="256032"/>
          </a:xfrm>
          <a:prstGeom prst="rect">
            <a:avLst/>
          </a:prstGeom>
          <a:noFill/>
          <a:ln/>
        </p:spPr>
        <p:txBody>
          <a:bodyPr wrap="square" lIns="0" tIns="0" rIns="0" bIns="0" rtlCol="0" anchor="ctr"/>
          <a:lstStyle/>
          <a:p>
            <a:pPr marL="0" indent="0">
              <a:buNone/>
            </a:pPr>
            <a:r>
              <a:rPr lang="en-US" sz="900" b="1" kern="0" spc="140">
                <a:solidFill>
                  <a:srgbClr val="E8A317"/>
                </a:solidFill>
                <a:latin typeface="Nobile" pitchFamily="34" charset="0"/>
                <a:ea typeface="Nobile" pitchFamily="34" charset="-122"/>
                <a:cs typeface="Nobile" pitchFamily="34" charset="-120"/>
              </a:rPr>
              <a:t>FACILITATOR WATCH</a:t>
            </a:r>
            <a:endParaRPr lang="en-US" sz="900"/>
          </a:p>
        </p:txBody>
      </p:sp>
      <p:sp>
        <p:nvSpPr>
          <p:cNvPr id="32" name="Text 30"/>
          <p:cNvSpPr/>
          <p:nvPr/>
        </p:nvSpPr>
        <p:spPr>
          <a:xfrm>
            <a:off x="7808976" y="4206240"/>
            <a:ext cx="3429000" cy="1280160"/>
          </a:xfrm>
          <a:prstGeom prst="rect">
            <a:avLst/>
          </a:prstGeom>
          <a:noFill/>
          <a:ln/>
        </p:spPr>
        <p:txBody>
          <a:bodyPr wrap="square" lIns="0" tIns="0" rIns="0" bIns="0" rtlCol="0" anchor="t"/>
          <a:lstStyle/>
          <a:p>
            <a:pPr marL="0" indent="0">
              <a:lnSpc>
                <a:spcPct val="115000"/>
              </a:lnSpc>
              <a:buNone/>
            </a:pPr>
            <a:r>
              <a:rPr lang="en-US" sz="1050">
                <a:solidFill>
                  <a:srgbClr val="F0DFC4"/>
                </a:solidFill>
                <a:latin typeface="Nobile" pitchFamily="34" charset="0"/>
                <a:ea typeface="Nobile" pitchFamily="34" charset="-122"/>
                <a:cs typeface="Nobile" pitchFamily="34" charset="-120"/>
              </a:rPr>
              <a:t>Listen for metaphor, relationships, sequence, distance and participant-defined meaning. Prohibit evaluative feedback and researcher-led interpretation during clarification.</a:t>
            </a:r>
            <a:endParaRPr lang="en-US" sz="1050"/>
          </a:p>
        </p:txBody>
      </p:sp>
      <p:sp>
        <p:nvSpPr>
          <p:cNvPr id="33" name="Rectangle 32"/>
          <p:cNvSpPr/>
          <p:nvPr/>
        </p:nvSpPr>
        <p:spPr>
          <a:xfrm>
            <a:off x="0" y="4553712"/>
            <a:ext cx="466344" cy="1773936"/>
          </a:xfrm>
          <a:prstGeom prst="rect">
            <a:avLst/>
          </a:prstGeom>
          <a:solidFill>
            <a:srgbClr val="F85C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9034272" y="6172200"/>
            <a:ext cx="3154680" cy="457200"/>
          </a:xfrm>
          <a:prstGeom prst="rect">
            <a:avLst/>
          </a:prstGeom>
          <a:solidFill>
            <a:srgbClr val="F85C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5" name="Picture 34" descr="ysj_logo.png"/>
          <p:cNvPicPr>
            <a:picLocks noChangeAspect="1"/>
          </p:cNvPicPr>
          <p:nvPr/>
        </p:nvPicPr>
        <p:blipFill>
          <a:blip r:embed="rId3"/>
          <a:stretch>
            <a:fillRect/>
          </a:stretch>
        </p:blipFill>
        <p:spPr>
          <a:xfrm>
            <a:off x="201168" y="5760720"/>
            <a:ext cx="2176272" cy="859536"/>
          </a:xfrm>
          <a:prstGeom prst="rect">
            <a:avLst/>
          </a:prstGeom>
        </p:spPr>
      </p:pic>
      <p:sp>
        <p:nvSpPr>
          <p:cNvPr id="36" name="Rectangle 35"/>
          <p:cNvSpPr/>
          <p:nvPr/>
        </p:nvSpPr>
        <p:spPr>
          <a:xfrm>
            <a:off x="9811512" y="0"/>
            <a:ext cx="777240" cy="1572768"/>
          </a:xfrm>
          <a:prstGeom prst="rect">
            <a:avLst/>
          </a:prstGeom>
          <a:solidFill>
            <a:srgbClr val="F85C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7" name="Picture 36" descr="tile_e.jpg"/>
          <p:cNvPicPr>
            <a:picLocks noChangeAspect="1"/>
          </p:cNvPicPr>
          <p:nvPr/>
        </p:nvPicPr>
        <p:blipFill>
          <a:blip r:embed="rId4"/>
          <a:stretch>
            <a:fillRect/>
          </a:stretch>
        </p:blipFill>
        <p:spPr>
          <a:xfrm>
            <a:off x="10195560" y="0"/>
            <a:ext cx="1996135" cy="192024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777240" y="1417320"/>
            <a:ext cx="1417320" cy="292608"/>
          </a:xfrm>
          <a:prstGeom prst="roundRect">
            <a:avLst>
              <a:gd name="adj" fmla="val 40000"/>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950" b="1">
                <a:solidFill>
                  <a:srgbClr val="FFFFFF"/>
                </a:solidFill>
                <a:latin typeface="Nobile"/>
              </a:rPr>
              <a:t>PART THREE</a:t>
            </a:r>
          </a:p>
        </p:txBody>
      </p:sp>
      <p:sp>
        <p:nvSpPr>
          <p:cNvPr id="3" name="TextBox 2"/>
          <p:cNvSpPr txBox="1"/>
          <p:nvPr/>
        </p:nvSpPr>
        <p:spPr>
          <a:xfrm>
            <a:off x="777240" y="1965960"/>
            <a:ext cx="5715000" cy="1111073"/>
          </a:xfrm>
          <a:prstGeom prst="rect">
            <a:avLst/>
          </a:prstGeom>
          <a:noFill/>
        </p:spPr>
        <p:txBody>
          <a:bodyPr wrap="square" lIns="0" tIns="0" rIns="0" bIns="0">
            <a:spAutoFit/>
          </a:bodyPr>
          <a:lstStyle/>
          <a:p>
            <a:pPr algn="l">
              <a:lnSpc>
                <a:spcPct val="95000"/>
              </a:lnSpc>
            </a:pPr>
            <a:r>
              <a:rPr lang="en-GB" sz="3800" dirty="0">
                <a:solidFill>
                  <a:srgbClr val="16233F"/>
                </a:solidFill>
                <a:latin typeface="Fraunces ExtraBold"/>
              </a:rPr>
              <a:t>Evaluate</a:t>
            </a:r>
            <a:r>
              <a:rPr lang="en-GB" sz="3800" b="0" i="0" dirty="0">
                <a:solidFill>
                  <a:srgbClr val="16233F"/>
                </a:solidFill>
                <a:latin typeface="Fraunces ExtraBold"/>
              </a:rPr>
              <a:t>
the evidence.</a:t>
            </a:r>
            <a:endParaRPr sz="3800" b="0" i="0" dirty="0">
              <a:solidFill>
                <a:srgbClr val="16233F"/>
              </a:solidFill>
              <a:latin typeface="Fraunces ExtraBold"/>
            </a:endParaRPr>
          </a:p>
        </p:txBody>
      </p:sp>
      <p:sp>
        <p:nvSpPr>
          <p:cNvPr id="4" name="TextBox 3"/>
          <p:cNvSpPr txBox="1"/>
          <p:nvPr/>
        </p:nvSpPr>
        <p:spPr>
          <a:xfrm>
            <a:off x="777240" y="3977639"/>
            <a:ext cx="5669280" cy="822960"/>
          </a:xfrm>
          <a:prstGeom prst="rect">
            <a:avLst/>
          </a:prstGeom>
          <a:noFill/>
        </p:spPr>
        <p:txBody>
          <a:bodyPr wrap="square" lIns="0" tIns="0" rIns="0" bIns="0">
            <a:spAutoFit/>
          </a:bodyPr>
          <a:lstStyle/>
          <a:p>
            <a:pPr algn="l">
              <a:lnSpc>
                <a:spcPct val="115000"/>
              </a:lnSpc>
            </a:pPr>
            <a:r>
              <a:rPr sz="1350" b="0" i="0">
                <a:solidFill>
                  <a:srgbClr val="5A6579"/>
                </a:solidFill>
                <a:latin typeface="Nobile"/>
              </a:rPr>
              <a:t>What counts as data, and when not to use the method at all.</a:t>
            </a:r>
          </a:p>
        </p:txBody>
      </p:sp>
      <p:sp>
        <p:nvSpPr>
          <p:cNvPr id="5" name="Oval 4"/>
          <p:cNvSpPr/>
          <p:nvPr/>
        </p:nvSpPr>
        <p:spPr>
          <a:xfrm>
            <a:off x="777240" y="4983480"/>
            <a:ext cx="292608" cy="292608"/>
          </a:xfrm>
          <a:prstGeom prst="ellipse">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234440" y="4983480"/>
            <a:ext cx="292608" cy="292608"/>
          </a:xfrm>
          <a:prstGeom prst="ellipse">
            <a:avLst/>
          </a:prstGeom>
          <a:solidFill>
            <a:srgbClr val="E8A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691640" y="4983480"/>
            <a:ext cx="292608" cy="292608"/>
          </a:xfrm>
          <a:prstGeom prst="ellipse">
            <a:avLst/>
          </a:prstGeom>
          <a:solidFill>
            <a:srgbClr val="105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2148840" y="4983480"/>
            <a:ext cx="292608" cy="292608"/>
          </a:xfrm>
          <a:prstGeom prst="ellipse">
            <a:avLst/>
          </a:prstGeom>
          <a:solidFill>
            <a:srgbClr val="2E8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658368" y="548640"/>
            <a:ext cx="1357884" cy="274320"/>
          </a:xfrm>
          <a:prstGeom prst="roundRect">
            <a:avLst>
              <a:gd name="adj" fmla="val 50000"/>
            </a:avLst>
          </a:prstGeom>
          <a:solidFill>
            <a:srgbClr val="E9F0FB"/>
          </a:solidFill>
          <a:ln/>
        </p:spPr>
        <p:txBody>
          <a:bodyPr/>
          <a:lstStyle/>
          <a:p>
            <a:endParaRPr lang="en-GB"/>
          </a:p>
        </p:txBody>
      </p:sp>
      <p:sp>
        <p:nvSpPr>
          <p:cNvPr id="3" name="Text 1"/>
          <p:cNvSpPr/>
          <p:nvPr/>
        </p:nvSpPr>
        <p:spPr>
          <a:xfrm>
            <a:off x="658368" y="548640"/>
            <a:ext cx="1357884" cy="274320"/>
          </a:xfrm>
          <a:prstGeom prst="rect">
            <a:avLst/>
          </a:prstGeom>
          <a:noFill/>
          <a:ln/>
        </p:spPr>
        <p:txBody>
          <a:bodyPr wrap="square" lIns="0" tIns="0" rIns="0" bIns="0" rtlCol="0" anchor="ctr"/>
          <a:lstStyle/>
          <a:p>
            <a:pPr marL="0" indent="0" algn="ctr">
              <a:buNone/>
            </a:pPr>
            <a:r>
              <a:rPr lang="en-US" sz="950" b="1" kern="0" spc="140">
                <a:solidFill>
                  <a:srgbClr val="1058B8"/>
                </a:solidFill>
                <a:latin typeface="Nobile" pitchFamily="34" charset="0"/>
                <a:ea typeface="Nobile" pitchFamily="34" charset="-122"/>
                <a:cs typeface="Nobile" pitchFamily="34" charset="-120"/>
              </a:rPr>
              <a:t>07  ·  DATA</a:t>
            </a:r>
            <a:endParaRPr lang="en-US" sz="950"/>
          </a:p>
        </p:txBody>
      </p:sp>
      <p:sp>
        <p:nvSpPr>
          <p:cNvPr id="6" name="Text 4"/>
          <p:cNvSpPr/>
          <p:nvPr/>
        </p:nvSpPr>
        <p:spPr>
          <a:xfrm>
            <a:off x="658368" y="932688"/>
            <a:ext cx="8897111" cy="1234440"/>
          </a:xfrm>
          <a:prstGeom prst="rect">
            <a:avLst/>
          </a:prstGeom>
          <a:noFill/>
          <a:ln/>
        </p:spPr>
        <p:txBody>
          <a:bodyPr wrap="square" lIns="0" tIns="0" rIns="0" bIns="0" rtlCol="0" anchor="t"/>
          <a:lstStyle/>
          <a:p>
            <a:pPr marL="0" indent="0" algn="l">
              <a:lnSpc>
                <a:spcPct val="95000"/>
              </a:lnSpc>
              <a:buNone/>
            </a:pPr>
            <a:r>
              <a:rPr lang="en-US" sz="3500">
                <a:solidFill>
                  <a:srgbClr val="16233F"/>
                </a:solidFill>
                <a:latin typeface="Fraunces ExtraBold" pitchFamily="34" charset="0"/>
                <a:ea typeface="Fraunces ExtraBold" pitchFamily="34" charset="-122"/>
                <a:cs typeface="Fraunces ExtraBold" pitchFamily="34" charset="-120"/>
              </a:rPr>
              <a:t>What counts as data?</a:t>
            </a:r>
            <a:endParaRPr lang="en-US" sz="3500"/>
          </a:p>
        </p:txBody>
      </p:sp>
      <p:sp>
        <p:nvSpPr>
          <p:cNvPr id="7" name="Text 5"/>
          <p:cNvSpPr/>
          <p:nvPr/>
        </p:nvSpPr>
        <p:spPr>
          <a:xfrm>
            <a:off x="658368" y="1700784"/>
            <a:ext cx="8897111" cy="384048"/>
          </a:xfrm>
          <a:prstGeom prst="rect">
            <a:avLst/>
          </a:prstGeom>
          <a:noFill/>
          <a:ln/>
        </p:spPr>
        <p:txBody>
          <a:bodyPr wrap="square" lIns="0" tIns="0" rIns="0" bIns="0" rtlCol="0" anchor="ctr"/>
          <a:lstStyle/>
          <a:p>
            <a:pPr marL="0" indent="0">
              <a:lnSpc>
                <a:spcPct val="115000"/>
              </a:lnSpc>
              <a:buNone/>
            </a:pPr>
            <a:r>
              <a:rPr lang="en-US" sz="1250">
                <a:solidFill>
                  <a:srgbClr val="5A6579"/>
                </a:solidFill>
                <a:latin typeface="Nobile" pitchFamily="34" charset="0"/>
                <a:ea typeface="Nobile" pitchFamily="34" charset="-122"/>
                <a:cs typeface="Nobile" pitchFamily="34" charset="-120"/>
              </a:rPr>
              <a:t>Decide before fieldwork what will be captured, transcribed, stored and analysed — and write it into the protocol and the consent form.</a:t>
            </a:r>
            <a:endParaRPr lang="en-US" sz="1250"/>
          </a:p>
        </p:txBody>
      </p:sp>
      <p:sp>
        <p:nvSpPr>
          <p:cNvPr id="8" name="Shape 6"/>
          <p:cNvSpPr/>
          <p:nvPr/>
        </p:nvSpPr>
        <p:spPr>
          <a:xfrm>
            <a:off x="658368" y="2286000"/>
            <a:ext cx="2029968" cy="2240280"/>
          </a:xfrm>
          <a:prstGeom prst="roundRect">
            <a:avLst>
              <a:gd name="adj" fmla="val 4054"/>
            </a:avLst>
          </a:prstGeom>
          <a:solidFill>
            <a:srgbClr val="E9F0FB"/>
          </a:solidFill>
          <a:ln/>
        </p:spPr>
        <p:txBody>
          <a:bodyPr/>
          <a:lstStyle/>
          <a:p>
            <a:endParaRPr lang="en-GB"/>
          </a:p>
        </p:txBody>
      </p:sp>
      <p:sp>
        <p:nvSpPr>
          <p:cNvPr id="9" name="Shape 7"/>
          <p:cNvSpPr/>
          <p:nvPr/>
        </p:nvSpPr>
        <p:spPr>
          <a:xfrm>
            <a:off x="859536" y="2505456"/>
            <a:ext cx="310896" cy="310896"/>
          </a:xfrm>
          <a:prstGeom prst="ellipse">
            <a:avLst/>
          </a:prstGeom>
          <a:solidFill>
            <a:srgbClr val="1058B8"/>
          </a:solidFill>
          <a:ln/>
        </p:spPr>
        <p:txBody>
          <a:bodyPr/>
          <a:lstStyle/>
          <a:p>
            <a:endParaRPr lang="en-GB"/>
          </a:p>
        </p:txBody>
      </p:sp>
      <p:sp>
        <p:nvSpPr>
          <p:cNvPr id="10" name="Text 8"/>
          <p:cNvSpPr/>
          <p:nvPr/>
        </p:nvSpPr>
        <p:spPr>
          <a:xfrm>
            <a:off x="1225296" y="2505456"/>
            <a:ext cx="1261872" cy="310896"/>
          </a:xfrm>
          <a:prstGeom prst="rect">
            <a:avLst/>
          </a:prstGeom>
          <a:noFill/>
          <a:ln/>
        </p:spPr>
        <p:txBody>
          <a:bodyPr wrap="square" lIns="0" tIns="0" rIns="0" bIns="0" rtlCol="0" anchor="ctr"/>
          <a:lstStyle/>
          <a:p>
            <a:pPr marL="0" indent="0">
              <a:buNone/>
            </a:pPr>
            <a:r>
              <a:rPr lang="en-US" sz="850" b="1" kern="0" spc="100">
                <a:solidFill>
                  <a:srgbClr val="1058B8"/>
                </a:solidFill>
                <a:latin typeface="Nobile" pitchFamily="34" charset="0"/>
                <a:ea typeface="Nobile" pitchFamily="34" charset="-122"/>
                <a:cs typeface="Nobile" pitchFamily="34" charset="-120"/>
              </a:rPr>
              <a:t>PRIMARY</a:t>
            </a:r>
            <a:endParaRPr lang="en-US" sz="850"/>
          </a:p>
        </p:txBody>
      </p:sp>
      <p:sp>
        <p:nvSpPr>
          <p:cNvPr id="11" name="Text 9"/>
          <p:cNvSpPr/>
          <p:nvPr/>
        </p:nvSpPr>
        <p:spPr>
          <a:xfrm>
            <a:off x="859536" y="2962656"/>
            <a:ext cx="1627632" cy="676656"/>
          </a:xfrm>
          <a:prstGeom prst="rect">
            <a:avLst/>
          </a:prstGeom>
          <a:noFill/>
          <a:ln/>
        </p:spPr>
        <p:txBody>
          <a:bodyPr wrap="square" lIns="0" tIns="0" rIns="0" bIns="0" rtlCol="0" anchor="t"/>
          <a:lstStyle/>
          <a:p>
            <a:pPr marL="0" indent="0">
              <a:lnSpc>
                <a:spcPct val="95000"/>
              </a:lnSpc>
              <a:buNone/>
            </a:pPr>
            <a:r>
              <a:rPr lang="en-US" sz="1350">
                <a:solidFill>
                  <a:srgbClr val="16233F"/>
                </a:solidFill>
                <a:latin typeface="Fraunces ExtraBold" pitchFamily="34" charset="0"/>
                <a:ea typeface="Fraunces ExtraBold" pitchFamily="34" charset="-122"/>
                <a:cs typeface="Fraunces ExtraBold" pitchFamily="34" charset="-120"/>
              </a:rPr>
              <a:t>Participant narrative</a:t>
            </a:r>
            <a:endParaRPr lang="en-US" sz="1350"/>
          </a:p>
        </p:txBody>
      </p:sp>
      <p:sp>
        <p:nvSpPr>
          <p:cNvPr id="12" name="Text 10"/>
          <p:cNvSpPr/>
          <p:nvPr/>
        </p:nvSpPr>
        <p:spPr>
          <a:xfrm>
            <a:off x="859536" y="3657600"/>
            <a:ext cx="1627632" cy="731520"/>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The narrated meaning is normally the primary interpretive source.</a:t>
            </a:r>
            <a:endParaRPr lang="en-US" sz="1000"/>
          </a:p>
        </p:txBody>
      </p:sp>
      <p:sp>
        <p:nvSpPr>
          <p:cNvPr id="13" name="Shape 11"/>
          <p:cNvSpPr/>
          <p:nvPr/>
        </p:nvSpPr>
        <p:spPr>
          <a:xfrm>
            <a:off x="2862072" y="2286000"/>
            <a:ext cx="2029968" cy="2240280"/>
          </a:xfrm>
          <a:prstGeom prst="roundRect">
            <a:avLst>
              <a:gd name="adj" fmla="val 4054"/>
            </a:avLst>
          </a:prstGeom>
          <a:solidFill>
            <a:srgbClr val="E7F3EB"/>
          </a:solidFill>
          <a:ln/>
        </p:spPr>
        <p:txBody>
          <a:bodyPr/>
          <a:lstStyle/>
          <a:p>
            <a:endParaRPr lang="en-GB"/>
          </a:p>
        </p:txBody>
      </p:sp>
      <p:sp>
        <p:nvSpPr>
          <p:cNvPr id="14" name="Shape 12"/>
          <p:cNvSpPr/>
          <p:nvPr/>
        </p:nvSpPr>
        <p:spPr>
          <a:xfrm>
            <a:off x="3063240" y="2505456"/>
            <a:ext cx="310896" cy="310896"/>
          </a:xfrm>
          <a:prstGeom prst="ellipse">
            <a:avLst/>
          </a:prstGeom>
          <a:solidFill>
            <a:srgbClr val="2E8B45"/>
          </a:solidFill>
          <a:ln/>
        </p:spPr>
        <p:txBody>
          <a:bodyPr/>
          <a:lstStyle/>
          <a:p>
            <a:endParaRPr lang="en-GB"/>
          </a:p>
        </p:txBody>
      </p:sp>
      <p:sp>
        <p:nvSpPr>
          <p:cNvPr id="15" name="Text 13"/>
          <p:cNvSpPr/>
          <p:nvPr/>
        </p:nvSpPr>
        <p:spPr>
          <a:xfrm>
            <a:off x="3429000" y="2505456"/>
            <a:ext cx="1261872" cy="310896"/>
          </a:xfrm>
          <a:prstGeom prst="rect">
            <a:avLst/>
          </a:prstGeom>
          <a:noFill/>
          <a:ln/>
        </p:spPr>
        <p:txBody>
          <a:bodyPr wrap="square" lIns="0" tIns="0" rIns="0" bIns="0" rtlCol="0" anchor="ctr"/>
          <a:lstStyle/>
          <a:p>
            <a:pPr marL="0" indent="0">
              <a:buNone/>
            </a:pPr>
            <a:r>
              <a:rPr lang="en-US" sz="850" b="1" kern="0" spc="100">
                <a:solidFill>
                  <a:srgbClr val="2E8B45"/>
                </a:solidFill>
                <a:latin typeface="Nobile" pitchFamily="34" charset="0"/>
                <a:ea typeface="Nobile" pitchFamily="34" charset="-122"/>
                <a:cs typeface="Nobile" pitchFamily="34" charset="-120"/>
              </a:rPr>
              <a:t>CONTEXT</a:t>
            </a:r>
            <a:endParaRPr lang="en-US" sz="850"/>
          </a:p>
        </p:txBody>
      </p:sp>
      <p:sp>
        <p:nvSpPr>
          <p:cNvPr id="16" name="Text 14"/>
          <p:cNvSpPr/>
          <p:nvPr/>
        </p:nvSpPr>
        <p:spPr>
          <a:xfrm>
            <a:off x="3063240" y="2962656"/>
            <a:ext cx="1627632" cy="676656"/>
          </a:xfrm>
          <a:prstGeom prst="rect">
            <a:avLst/>
          </a:prstGeom>
          <a:noFill/>
          <a:ln/>
        </p:spPr>
        <p:txBody>
          <a:bodyPr wrap="square" lIns="0" tIns="0" rIns="0" bIns="0" rtlCol="0" anchor="t"/>
          <a:lstStyle/>
          <a:p>
            <a:pPr marL="0" indent="0">
              <a:lnSpc>
                <a:spcPct val="95000"/>
              </a:lnSpc>
              <a:buNone/>
            </a:pPr>
            <a:r>
              <a:rPr lang="en-US" sz="1350">
                <a:solidFill>
                  <a:srgbClr val="16233F"/>
                </a:solidFill>
                <a:latin typeface="Fraunces ExtraBold" pitchFamily="34" charset="0"/>
                <a:ea typeface="Fraunces ExtraBold" pitchFamily="34" charset="-122"/>
                <a:cs typeface="Fraunces ExtraBold" pitchFamily="34" charset="-120"/>
              </a:rPr>
              <a:t>Model or photograph</a:t>
            </a:r>
            <a:endParaRPr lang="en-US" sz="1350"/>
          </a:p>
        </p:txBody>
      </p:sp>
      <p:sp>
        <p:nvSpPr>
          <p:cNvPr id="17" name="Text 15"/>
          <p:cNvSpPr/>
          <p:nvPr/>
        </p:nvSpPr>
        <p:spPr>
          <a:xfrm>
            <a:off x="3063240" y="3657600"/>
            <a:ext cx="1627632" cy="731520"/>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Preserves configuration — but may identify people or organisations.</a:t>
            </a:r>
            <a:endParaRPr lang="en-US" sz="1000"/>
          </a:p>
        </p:txBody>
      </p:sp>
      <p:sp>
        <p:nvSpPr>
          <p:cNvPr id="18" name="Shape 16"/>
          <p:cNvSpPr/>
          <p:nvPr/>
        </p:nvSpPr>
        <p:spPr>
          <a:xfrm>
            <a:off x="5065776" y="2286000"/>
            <a:ext cx="2029968" cy="2240280"/>
          </a:xfrm>
          <a:prstGeom prst="roundRect">
            <a:avLst>
              <a:gd name="adj" fmla="val 4054"/>
            </a:avLst>
          </a:prstGeom>
          <a:solidFill>
            <a:srgbClr val="FCF1DC"/>
          </a:solidFill>
          <a:ln/>
        </p:spPr>
        <p:txBody>
          <a:bodyPr/>
          <a:lstStyle/>
          <a:p>
            <a:endParaRPr lang="en-GB"/>
          </a:p>
        </p:txBody>
      </p:sp>
      <p:sp>
        <p:nvSpPr>
          <p:cNvPr id="19" name="Shape 17"/>
          <p:cNvSpPr/>
          <p:nvPr/>
        </p:nvSpPr>
        <p:spPr>
          <a:xfrm>
            <a:off x="5266944" y="2505456"/>
            <a:ext cx="310896" cy="310896"/>
          </a:xfrm>
          <a:prstGeom prst="ellipse">
            <a:avLst/>
          </a:prstGeom>
          <a:solidFill>
            <a:srgbClr val="E8A317"/>
          </a:solidFill>
          <a:ln/>
        </p:spPr>
        <p:txBody>
          <a:bodyPr/>
          <a:lstStyle/>
          <a:p>
            <a:endParaRPr lang="en-GB"/>
          </a:p>
        </p:txBody>
      </p:sp>
      <p:sp>
        <p:nvSpPr>
          <p:cNvPr id="20" name="Text 18"/>
          <p:cNvSpPr/>
          <p:nvPr/>
        </p:nvSpPr>
        <p:spPr>
          <a:xfrm>
            <a:off x="5632704" y="2505456"/>
            <a:ext cx="1261872" cy="310896"/>
          </a:xfrm>
          <a:prstGeom prst="rect">
            <a:avLst/>
          </a:prstGeom>
          <a:noFill/>
          <a:ln/>
        </p:spPr>
        <p:txBody>
          <a:bodyPr wrap="square" lIns="0" tIns="0" rIns="0" bIns="0" rtlCol="0" anchor="ctr"/>
          <a:lstStyle/>
          <a:p>
            <a:pPr marL="0" indent="0">
              <a:buNone/>
            </a:pPr>
            <a:r>
              <a:rPr lang="en-US" sz="850" b="1" kern="0" spc="100">
                <a:solidFill>
                  <a:srgbClr val="E8A317"/>
                </a:solidFill>
                <a:latin typeface="Nobile" pitchFamily="34" charset="0"/>
                <a:ea typeface="Nobile" pitchFamily="34" charset="-122"/>
                <a:cs typeface="Nobile" pitchFamily="34" charset="-120"/>
              </a:rPr>
              <a:t>DIALOGUE</a:t>
            </a:r>
            <a:endParaRPr lang="en-US" sz="850"/>
          </a:p>
        </p:txBody>
      </p:sp>
      <p:sp>
        <p:nvSpPr>
          <p:cNvPr id="21" name="Text 19"/>
          <p:cNvSpPr/>
          <p:nvPr/>
        </p:nvSpPr>
        <p:spPr>
          <a:xfrm>
            <a:off x="5266944" y="2962656"/>
            <a:ext cx="1627632" cy="676656"/>
          </a:xfrm>
          <a:prstGeom prst="rect">
            <a:avLst/>
          </a:prstGeom>
          <a:noFill/>
          <a:ln/>
        </p:spPr>
        <p:txBody>
          <a:bodyPr wrap="square" lIns="0" tIns="0" rIns="0" bIns="0" rtlCol="0" anchor="t"/>
          <a:lstStyle/>
          <a:p>
            <a:pPr marL="0" indent="0">
              <a:lnSpc>
                <a:spcPct val="95000"/>
              </a:lnSpc>
              <a:buNone/>
            </a:pPr>
            <a:r>
              <a:rPr lang="en-US" sz="1350">
                <a:solidFill>
                  <a:srgbClr val="16233F"/>
                </a:solidFill>
                <a:latin typeface="Fraunces ExtraBold" pitchFamily="34" charset="0"/>
                <a:ea typeface="Fraunces ExtraBold" pitchFamily="34" charset="-122"/>
                <a:cs typeface="Fraunces ExtraBold" pitchFamily="34" charset="-120"/>
              </a:rPr>
              <a:t>Clarification exchange</a:t>
            </a:r>
            <a:endParaRPr lang="en-US" sz="1350"/>
          </a:p>
        </p:txBody>
      </p:sp>
      <p:sp>
        <p:nvSpPr>
          <p:cNvPr id="22" name="Text 20"/>
          <p:cNvSpPr/>
          <p:nvPr/>
        </p:nvSpPr>
        <p:spPr>
          <a:xfrm>
            <a:off x="5266944" y="3657600"/>
            <a:ext cx="1627632" cy="731520"/>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What was asked, and how the builder elaborated in response.</a:t>
            </a:r>
            <a:endParaRPr lang="en-US" sz="1000"/>
          </a:p>
        </p:txBody>
      </p:sp>
      <p:sp>
        <p:nvSpPr>
          <p:cNvPr id="23" name="Shape 21"/>
          <p:cNvSpPr/>
          <p:nvPr/>
        </p:nvSpPr>
        <p:spPr>
          <a:xfrm>
            <a:off x="7269480" y="2286000"/>
            <a:ext cx="2029968" cy="2240280"/>
          </a:xfrm>
          <a:prstGeom prst="roundRect">
            <a:avLst>
              <a:gd name="adj" fmla="val 4054"/>
            </a:avLst>
          </a:prstGeom>
          <a:solidFill>
            <a:srgbClr val="FBEAEA"/>
          </a:solidFill>
          <a:ln/>
        </p:spPr>
        <p:txBody>
          <a:bodyPr/>
          <a:lstStyle/>
          <a:p>
            <a:endParaRPr lang="en-GB"/>
          </a:p>
        </p:txBody>
      </p:sp>
      <p:sp>
        <p:nvSpPr>
          <p:cNvPr id="24" name="Shape 22"/>
          <p:cNvSpPr/>
          <p:nvPr/>
        </p:nvSpPr>
        <p:spPr>
          <a:xfrm>
            <a:off x="7470648" y="2505456"/>
            <a:ext cx="310896" cy="310896"/>
          </a:xfrm>
          <a:prstGeom prst="ellipse">
            <a:avLst/>
          </a:prstGeom>
          <a:solidFill>
            <a:srgbClr val="D62828"/>
          </a:solidFill>
          <a:ln/>
        </p:spPr>
        <p:txBody>
          <a:bodyPr/>
          <a:lstStyle/>
          <a:p>
            <a:endParaRPr lang="en-GB"/>
          </a:p>
        </p:txBody>
      </p:sp>
      <p:sp>
        <p:nvSpPr>
          <p:cNvPr id="25" name="Text 23"/>
          <p:cNvSpPr/>
          <p:nvPr/>
        </p:nvSpPr>
        <p:spPr>
          <a:xfrm>
            <a:off x="7836408" y="2505456"/>
            <a:ext cx="1261872" cy="310896"/>
          </a:xfrm>
          <a:prstGeom prst="rect">
            <a:avLst/>
          </a:prstGeom>
          <a:noFill/>
          <a:ln/>
        </p:spPr>
        <p:txBody>
          <a:bodyPr wrap="square" lIns="0" tIns="0" rIns="0" bIns="0" rtlCol="0" anchor="ctr"/>
          <a:lstStyle/>
          <a:p>
            <a:pPr marL="0" indent="0">
              <a:buNone/>
            </a:pPr>
            <a:r>
              <a:rPr lang="en-US" sz="850" b="1" kern="0" spc="100">
                <a:solidFill>
                  <a:srgbClr val="D62828"/>
                </a:solidFill>
                <a:latin typeface="Nobile" pitchFamily="34" charset="0"/>
                <a:ea typeface="Nobile" pitchFamily="34" charset="-122"/>
                <a:cs typeface="Nobile" pitchFamily="34" charset="-120"/>
              </a:rPr>
              <a:t>PROCESS</a:t>
            </a:r>
            <a:endParaRPr lang="en-US" sz="850"/>
          </a:p>
        </p:txBody>
      </p:sp>
      <p:sp>
        <p:nvSpPr>
          <p:cNvPr id="26" name="Text 24"/>
          <p:cNvSpPr/>
          <p:nvPr/>
        </p:nvSpPr>
        <p:spPr>
          <a:xfrm>
            <a:off x="7470648" y="2962656"/>
            <a:ext cx="1627632" cy="676656"/>
          </a:xfrm>
          <a:prstGeom prst="rect">
            <a:avLst/>
          </a:prstGeom>
          <a:noFill/>
          <a:ln/>
        </p:spPr>
        <p:txBody>
          <a:bodyPr wrap="square" lIns="0" tIns="0" rIns="0" bIns="0" rtlCol="0" anchor="t"/>
          <a:lstStyle/>
          <a:p>
            <a:pPr marL="0" indent="0">
              <a:lnSpc>
                <a:spcPct val="95000"/>
              </a:lnSpc>
              <a:buNone/>
            </a:pPr>
            <a:r>
              <a:rPr lang="en-US" sz="1350">
                <a:solidFill>
                  <a:srgbClr val="16233F"/>
                </a:solidFill>
                <a:latin typeface="Fraunces ExtraBold" pitchFamily="34" charset="0"/>
                <a:ea typeface="Fraunces ExtraBold" pitchFamily="34" charset="-122"/>
                <a:cs typeface="Fraunces ExtraBold" pitchFamily="34" charset="-120"/>
              </a:rPr>
              <a:t>Shared build</a:t>
            </a:r>
            <a:endParaRPr lang="en-US" sz="1350"/>
          </a:p>
        </p:txBody>
      </p:sp>
      <p:sp>
        <p:nvSpPr>
          <p:cNvPr id="27" name="Text 25"/>
          <p:cNvSpPr/>
          <p:nvPr/>
        </p:nvSpPr>
        <p:spPr>
          <a:xfrm>
            <a:off x="7470648" y="3657600"/>
            <a:ext cx="1627632" cy="731520"/>
          </a:xfrm>
          <a:prstGeom prst="rect">
            <a:avLst/>
          </a:prstGeom>
          <a:noFill/>
          <a:ln/>
        </p:spPr>
        <p:txBody>
          <a:bodyPr wrap="square" lIns="0" tIns="0" rIns="0" bIns="0" rtlCol="0" anchor="t"/>
          <a:lstStyle/>
          <a:p>
            <a:pPr marL="0" indent="0">
              <a:lnSpc>
                <a:spcPct val="112000"/>
              </a:lnSpc>
              <a:buNone/>
            </a:pPr>
            <a:r>
              <a:rPr lang="en-GB" sz="1000" noProof="0">
                <a:solidFill>
                  <a:srgbClr val="5A6579"/>
                </a:solidFill>
                <a:latin typeface="Nobile" pitchFamily="34" charset="0"/>
                <a:ea typeface="Nobile" pitchFamily="34" charset="-122"/>
                <a:cs typeface="Nobile" pitchFamily="34" charset="-120"/>
              </a:rPr>
              <a:t>Synthesise, negotiation, pattern identification,  revision and who shaped the collective model.</a:t>
            </a:r>
            <a:endParaRPr lang="en-GB" sz="1000" noProof="0"/>
          </a:p>
        </p:txBody>
      </p:sp>
      <p:sp>
        <p:nvSpPr>
          <p:cNvPr id="28" name="Shape 26"/>
          <p:cNvSpPr/>
          <p:nvPr/>
        </p:nvSpPr>
        <p:spPr>
          <a:xfrm>
            <a:off x="9473184" y="2286000"/>
            <a:ext cx="2029968" cy="2240280"/>
          </a:xfrm>
          <a:prstGeom prst="roundRect">
            <a:avLst>
              <a:gd name="adj" fmla="val 4054"/>
            </a:avLst>
          </a:prstGeom>
          <a:solidFill>
            <a:srgbClr val="F6EBF1"/>
          </a:solidFill>
          <a:ln/>
        </p:spPr>
        <p:txBody>
          <a:bodyPr/>
          <a:lstStyle/>
          <a:p>
            <a:endParaRPr lang="en-GB"/>
          </a:p>
        </p:txBody>
      </p:sp>
      <p:sp>
        <p:nvSpPr>
          <p:cNvPr id="29" name="Shape 27"/>
          <p:cNvSpPr/>
          <p:nvPr/>
        </p:nvSpPr>
        <p:spPr>
          <a:xfrm>
            <a:off x="9674352" y="2505456"/>
            <a:ext cx="310896" cy="310896"/>
          </a:xfrm>
          <a:prstGeom prst="ellipse">
            <a:avLst/>
          </a:prstGeom>
          <a:solidFill>
            <a:srgbClr val="8E3B6B"/>
          </a:solidFill>
          <a:ln/>
        </p:spPr>
        <p:txBody>
          <a:bodyPr/>
          <a:lstStyle/>
          <a:p>
            <a:endParaRPr lang="en-GB"/>
          </a:p>
        </p:txBody>
      </p:sp>
      <p:sp>
        <p:nvSpPr>
          <p:cNvPr id="30" name="Text 28"/>
          <p:cNvSpPr/>
          <p:nvPr/>
        </p:nvSpPr>
        <p:spPr>
          <a:xfrm>
            <a:off x="10040112" y="2505456"/>
            <a:ext cx="1261872" cy="310896"/>
          </a:xfrm>
          <a:prstGeom prst="rect">
            <a:avLst/>
          </a:prstGeom>
          <a:noFill/>
          <a:ln/>
        </p:spPr>
        <p:txBody>
          <a:bodyPr wrap="square" lIns="0" tIns="0" rIns="0" bIns="0" rtlCol="0" anchor="ctr"/>
          <a:lstStyle/>
          <a:p>
            <a:pPr marL="0" indent="0">
              <a:buNone/>
            </a:pPr>
            <a:r>
              <a:rPr lang="en-US" sz="850" b="1" kern="0" spc="100">
                <a:solidFill>
                  <a:srgbClr val="8E3B6B"/>
                </a:solidFill>
                <a:latin typeface="Nobile" pitchFamily="34" charset="0"/>
                <a:ea typeface="Nobile" pitchFamily="34" charset="-122"/>
                <a:cs typeface="Nobile" pitchFamily="34" charset="-120"/>
              </a:rPr>
              <a:t>REFLEXIVE</a:t>
            </a:r>
            <a:endParaRPr lang="en-US" sz="850"/>
          </a:p>
        </p:txBody>
      </p:sp>
      <p:sp>
        <p:nvSpPr>
          <p:cNvPr id="31" name="Text 29"/>
          <p:cNvSpPr/>
          <p:nvPr/>
        </p:nvSpPr>
        <p:spPr>
          <a:xfrm>
            <a:off x="9674352" y="2962656"/>
            <a:ext cx="1627632" cy="676656"/>
          </a:xfrm>
          <a:prstGeom prst="rect">
            <a:avLst/>
          </a:prstGeom>
          <a:noFill/>
          <a:ln/>
        </p:spPr>
        <p:txBody>
          <a:bodyPr wrap="square" lIns="0" tIns="0" rIns="0" bIns="0" rtlCol="0" anchor="t"/>
          <a:lstStyle/>
          <a:p>
            <a:pPr marL="0" indent="0">
              <a:lnSpc>
                <a:spcPct val="95000"/>
              </a:lnSpc>
              <a:buNone/>
            </a:pPr>
            <a:r>
              <a:rPr lang="en-US" sz="1350">
                <a:solidFill>
                  <a:srgbClr val="16233F"/>
                </a:solidFill>
                <a:latin typeface="Fraunces ExtraBold" pitchFamily="34" charset="0"/>
                <a:ea typeface="Fraunces ExtraBold" pitchFamily="34" charset="-122"/>
                <a:cs typeface="Fraunces ExtraBold" pitchFamily="34" charset="-120"/>
              </a:rPr>
              <a:t>Researcher fieldnotes</a:t>
            </a:r>
            <a:endParaRPr lang="en-US" sz="1350"/>
          </a:p>
        </p:txBody>
      </p:sp>
      <p:sp>
        <p:nvSpPr>
          <p:cNvPr id="32" name="Text 30"/>
          <p:cNvSpPr/>
          <p:nvPr/>
        </p:nvSpPr>
        <p:spPr>
          <a:xfrm>
            <a:off x="9674352" y="3657600"/>
            <a:ext cx="1627632" cy="731520"/>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Your own observations, decisions and positionality.</a:t>
            </a:r>
            <a:endParaRPr lang="en-US" sz="1000"/>
          </a:p>
        </p:txBody>
      </p:sp>
      <p:sp>
        <p:nvSpPr>
          <p:cNvPr id="33" name="Shape 31"/>
          <p:cNvSpPr/>
          <p:nvPr/>
        </p:nvSpPr>
        <p:spPr>
          <a:xfrm>
            <a:off x="658368" y="4956048"/>
            <a:ext cx="10874959" cy="749808"/>
          </a:xfrm>
          <a:prstGeom prst="roundRect">
            <a:avLst>
              <a:gd name="adj" fmla="val 9000"/>
            </a:avLst>
          </a:prstGeom>
          <a:solidFill>
            <a:srgbClr val="FBEAEA"/>
          </a:solidFill>
          <a:ln/>
        </p:spPr>
        <p:txBody>
          <a:bodyPr/>
          <a:lstStyle/>
          <a:p>
            <a:endParaRPr lang="en-GB"/>
          </a:p>
        </p:txBody>
      </p:sp>
      <p:sp>
        <p:nvSpPr>
          <p:cNvPr id="34" name="Shape 32"/>
          <p:cNvSpPr/>
          <p:nvPr/>
        </p:nvSpPr>
        <p:spPr>
          <a:xfrm>
            <a:off x="932688" y="5166360"/>
            <a:ext cx="329184" cy="329184"/>
          </a:xfrm>
          <a:prstGeom prst="ellipse">
            <a:avLst/>
          </a:prstGeom>
          <a:solidFill>
            <a:srgbClr val="D62828"/>
          </a:solidFill>
          <a:ln/>
        </p:spPr>
        <p:txBody>
          <a:bodyPr/>
          <a:lstStyle/>
          <a:p>
            <a:endParaRPr lang="en-GB"/>
          </a:p>
        </p:txBody>
      </p:sp>
      <p:sp>
        <p:nvSpPr>
          <p:cNvPr id="35" name="Text 33"/>
          <p:cNvSpPr/>
          <p:nvPr/>
        </p:nvSpPr>
        <p:spPr>
          <a:xfrm>
            <a:off x="932688" y="5166360"/>
            <a:ext cx="329184" cy="329184"/>
          </a:xfrm>
          <a:prstGeom prst="rect">
            <a:avLst/>
          </a:prstGeom>
          <a:noFill/>
          <a:ln/>
        </p:spPr>
        <p:txBody>
          <a:bodyPr wrap="square" lIns="0" tIns="0" rIns="0" bIns="0" rtlCol="0" anchor="ctr"/>
          <a:lstStyle/>
          <a:p>
            <a:pPr marL="0" indent="0" algn="ctr">
              <a:buNone/>
            </a:pPr>
            <a:r>
              <a:rPr lang="en-US" sz="1300">
                <a:solidFill>
                  <a:srgbClr val="FFFFFF"/>
                </a:solidFill>
                <a:latin typeface="Fraunces ExtraBold" pitchFamily="34" charset="0"/>
                <a:ea typeface="Fraunces ExtraBold" pitchFamily="34" charset="-122"/>
                <a:cs typeface="Fraunces ExtraBold" pitchFamily="34" charset="-120"/>
              </a:rPr>
              <a:t>!</a:t>
            </a:r>
            <a:endParaRPr lang="en-US" sz="1300"/>
          </a:p>
        </p:txBody>
      </p:sp>
      <p:sp>
        <p:nvSpPr>
          <p:cNvPr id="36" name="Text 34"/>
          <p:cNvSpPr/>
          <p:nvPr/>
        </p:nvSpPr>
        <p:spPr>
          <a:xfrm>
            <a:off x="1444752" y="4956048"/>
            <a:ext cx="9777679" cy="749808"/>
          </a:xfrm>
          <a:prstGeom prst="rect">
            <a:avLst/>
          </a:prstGeom>
          <a:noFill/>
          <a:ln/>
        </p:spPr>
        <p:txBody>
          <a:bodyPr wrap="square" lIns="0" tIns="0" rIns="0" bIns="0" rtlCol="0" anchor="ctr"/>
          <a:lstStyle/>
          <a:p>
            <a:pPr marL="0" indent="0">
              <a:lnSpc>
                <a:spcPct val="115000"/>
              </a:lnSpc>
              <a:buNone/>
            </a:pPr>
            <a:r>
              <a:rPr lang="en-US" sz="1200" b="1">
                <a:solidFill>
                  <a:srgbClr val="D62828"/>
                </a:solidFill>
                <a:latin typeface="Nobile" pitchFamily="34" charset="0"/>
                <a:ea typeface="Nobile" pitchFamily="34" charset="-122"/>
                <a:cs typeface="Nobile" pitchFamily="34" charset="-120"/>
              </a:rPr>
              <a:t>DO NOT treat the image as self-explanatory.  </a:t>
            </a:r>
            <a:r>
              <a:rPr lang="en-US" sz="1200">
                <a:solidFill>
                  <a:srgbClr val="16233F"/>
                </a:solidFill>
                <a:latin typeface="Nobile" pitchFamily="34" charset="0"/>
                <a:ea typeface="Nobile" pitchFamily="34" charset="-122"/>
                <a:cs typeface="Nobile" pitchFamily="34" charset="-120"/>
              </a:rPr>
              <a:t>Do not infer fixed meanings from colour, shape, distance or height without the participant's account.</a:t>
            </a:r>
            <a:endParaRPr lang="en-US" sz="1200"/>
          </a:p>
        </p:txBody>
      </p:sp>
      <p:sp>
        <p:nvSpPr>
          <p:cNvPr id="37" name="Rectangle 36"/>
          <p:cNvSpPr/>
          <p:nvPr/>
        </p:nvSpPr>
        <p:spPr>
          <a:xfrm>
            <a:off x="9811512" y="0"/>
            <a:ext cx="777240" cy="1572768"/>
          </a:xfrm>
          <a:prstGeom prst="rect">
            <a:avLst/>
          </a:prstGeom>
          <a:solidFill>
            <a:srgbClr val="105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8" name="Picture 37" descr="tile_f.jpg"/>
          <p:cNvPicPr>
            <a:picLocks noChangeAspect="1"/>
          </p:cNvPicPr>
          <p:nvPr/>
        </p:nvPicPr>
        <p:blipFill>
          <a:blip r:embed="rId4"/>
          <a:stretch>
            <a:fillRect/>
          </a:stretch>
        </p:blipFill>
        <p:spPr>
          <a:xfrm>
            <a:off x="10195560" y="0"/>
            <a:ext cx="1996135" cy="19202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658368" y="548640"/>
            <a:ext cx="1901952" cy="274320"/>
          </a:xfrm>
          <a:prstGeom prst="roundRect">
            <a:avLst>
              <a:gd name="adj" fmla="val 50000"/>
            </a:avLst>
          </a:prstGeom>
          <a:solidFill>
            <a:srgbClr val="F6EBF1"/>
          </a:solidFill>
          <a:ln/>
        </p:spPr>
        <p:txBody>
          <a:bodyPr/>
          <a:lstStyle/>
          <a:p>
            <a:endParaRPr lang="en-GB"/>
          </a:p>
        </p:txBody>
      </p:sp>
      <p:sp>
        <p:nvSpPr>
          <p:cNvPr id="3" name="Text 1"/>
          <p:cNvSpPr/>
          <p:nvPr/>
        </p:nvSpPr>
        <p:spPr>
          <a:xfrm>
            <a:off x="658368" y="548640"/>
            <a:ext cx="1901952" cy="274320"/>
          </a:xfrm>
          <a:prstGeom prst="rect">
            <a:avLst/>
          </a:prstGeom>
          <a:noFill/>
          <a:ln/>
        </p:spPr>
        <p:txBody>
          <a:bodyPr wrap="square" lIns="0" tIns="0" rIns="0" bIns="0" rtlCol="0" anchor="ctr"/>
          <a:lstStyle/>
          <a:p>
            <a:pPr marL="0" indent="0" algn="ctr">
              <a:buNone/>
            </a:pPr>
            <a:r>
              <a:rPr lang="en-US" sz="950" b="1" kern="0" spc="140">
                <a:solidFill>
                  <a:srgbClr val="8E3B6B"/>
                </a:solidFill>
                <a:latin typeface="Nobile" pitchFamily="34" charset="0"/>
                <a:ea typeface="Nobile" pitchFamily="34" charset="-122"/>
                <a:cs typeface="Nobile" pitchFamily="34" charset="-120"/>
              </a:rPr>
              <a:t>08  ·  LIMITATIONS</a:t>
            </a:r>
            <a:endParaRPr lang="en-US" sz="950"/>
          </a:p>
        </p:txBody>
      </p:sp>
      <p:sp>
        <p:nvSpPr>
          <p:cNvPr id="6" name="Text 4"/>
          <p:cNvSpPr/>
          <p:nvPr/>
        </p:nvSpPr>
        <p:spPr>
          <a:xfrm>
            <a:off x="658368" y="932688"/>
            <a:ext cx="8897111" cy="868680"/>
          </a:xfrm>
          <a:prstGeom prst="rect">
            <a:avLst/>
          </a:prstGeom>
          <a:noFill/>
          <a:ln/>
        </p:spPr>
        <p:txBody>
          <a:bodyPr wrap="square" lIns="0" tIns="0" rIns="0" bIns="0" rtlCol="0" anchor="t"/>
          <a:lstStyle/>
          <a:p>
            <a:pPr marL="0" indent="0" algn="l">
              <a:lnSpc>
                <a:spcPct val="95000"/>
              </a:lnSpc>
              <a:buNone/>
            </a:pPr>
            <a:r>
              <a:rPr lang="en-US" sz="3300">
                <a:solidFill>
                  <a:srgbClr val="16233F"/>
                </a:solidFill>
                <a:latin typeface="Fraunces ExtraBold" pitchFamily="34" charset="0"/>
                <a:ea typeface="Fraunces ExtraBold" pitchFamily="34" charset="-122"/>
                <a:cs typeface="Fraunces ExtraBold" pitchFamily="34" charset="-120"/>
              </a:rPr>
              <a:t>Use the method selectively.</a:t>
            </a:r>
            <a:endParaRPr lang="en-US" sz="3300"/>
          </a:p>
        </p:txBody>
      </p:sp>
      <p:sp>
        <p:nvSpPr>
          <p:cNvPr id="7" name="Text 5"/>
          <p:cNvSpPr/>
          <p:nvPr/>
        </p:nvSpPr>
        <p:spPr>
          <a:xfrm>
            <a:off x="658368" y="1627632"/>
            <a:ext cx="8897111" cy="384048"/>
          </a:xfrm>
          <a:prstGeom prst="rect">
            <a:avLst/>
          </a:prstGeom>
          <a:noFill/>
          <a:ln/>
        </p:spPr>
        <p:txBody>
          <a:bodyPr wrap="square" lIns="0" tIns="0" rIns="0" bIns="0" rtlCol="0" anchor="ctr"/>
          <a:lstStyle/>
          <a:p>
            <a:pPr marL="0" indent="0">
              <a:lnSpc>
                <a:spcPct val="115000"/>
              </a:lnSpc>
              <a:buNone/>
            </a:pPr>
            <a:r>
              <a:rPr lang="en-US" sz="1200">
                <a:solidFill>
                  <a:srgbClr val="5A6579"/>
                </a:solidFill>
                <a:latin typeface="Nobile" pitchFamily="34" charset="0"/>
                <a:ea typeface="Nobile" pitchFamily="34" charset="-122"/>
                <a:cs typeface="Nobile" pitchFamily="34" charset="-120"/>
              </a:rPr>
              <a:t>LEGO®-based research can open expression, but it also introduces methodological and practical constraints. Treat these as design considerations, not reasons to reject the method.</a:t>
            </a:r>
            <a:endParaRPr lang="en-US" sz="1200"/>
          </a:p>
        </p:txBody>
      </p:sp>
      <p:sp>
        <p:nvSpPr>
          <p:cNvPr id="8" name="Shape 6"/>
          <p:cNvSpPr/>
          <p:nvPr/>
        </p:nvSpPr>
        <p:spPr>
          <a:xfrm>
            <a:off x="658368" y="2139696"/>
            <a:ext cx="2587752" cy="1517904"/>
          </a:xfrm>
          <a:prstGeom prst="roundRect">
            <a:avLst>
              <a:gd name="adj" fmla="val 5422"/>
            </a:avLst>
          </a:prstGeom>
          <a:solidFill>
            <a:srgbClr val="F4F7FB"/>
          </a:solidFill>
          <a:ln/>
        </p:spPr>
        <p:txBody>
          <a:bodyPr/>
          <a:lstStyle/>
          <a:p>
            <a:endParaRPr lang="en-GB"/>
          </a:p>
        </p:txBody>
      </p:sp>
      <p:sp>
        <p:nvSpPr>
          <p:cNvPr id="9" name="Shape 7"/>
          <p:cNvSpPr/>
          <p:nvPr/>
        </p:nvSpPr>
        <p:spPr>
          <a:xfrm>
            <a:off x="877824" y="2359152"/>
            <a:ext cx="329184" cy="329184"/>
          </a:xfrm>
          <a:prstGeom prst="ellipse">
            <a:avLst/>
          </a:prstGeom>
          <a:solidFill>
            <a:srgbClr val="1058B8"/>
          </a:solidFill>
          <a:ln/>
        </p:spPr>
        <p:txBody>
          <a:bodyPr/>
          <a:lstStyle/>
          <a:p>
            <a:endParaRPr lang="en-GB"/>
          </a:p>
        </p:txBody>
      </p:sp>
      <p:sp>
        <p:nvSpPr>
          <p:cNvPr id="10" name="Text 8"/>
          <p:cNvSpPr/>
          <p:nvPr/>
        </p:nvSpPr>
        <p:spPr>
          <a:xfrm>
            <a:off x="877824" y="2359152"/>
            <a:ext cx="329184" cy="329184"/>
          </a:xfrm>
          <a:prstGeom prst="rect">
            <a:avLst/>
          </a:prstGeom>
          <a:noFill/>
          <a:ln/>
        </p:spPr>
        <p:txBody>
          <a:bodyPr wrap="square" lIns="0" tIns="0" rIns="0" bIns="0" rtlCol="0" anchor="ctr"/>
          <a:lstStyle/>
          <a:p>
            <a:pPr marL="0" indent="0" algn="ctr">
              <a:buNone/>
            </a:pPr>
            <a:r>
              <a:rPr lang="en-US" sz="900">
                <a:solidFill>
                  <a:srgbClr val="FFFFFF"/>
                </a:solidFill>
                <a:latin typeface="Fraunces ExtraBold" pitchFamily="34" charset="0"/>
                <a:ea typeface="Fraunces ExtraBold" pitchFamily="34" charset="-122"/>
                <a:cs typeface="Fraunces ExtraBold" pitchFamily="34" charset="-120"/>
              </a:rPr>
              <a:t>01</a:t>
            </a:r>
            <a:endParaRPr lang="en-US" sz="900"/>
          </a:p>
        </p:txBody>
      </p:sp>
      <p:sp>
        <p:nvSpPr>
          <p:cNvPr id="11" name="Text 9"/>
          <p:cNvSpPr/>
          <p:nvPr/>
        </p:nvSpPr>
        <p:spPr>
          <a:xfrm>
            <a:off x="1280160" y="2340864"/>
            <a:ext cx="1746504" cy="365760"/>
          </a:xfrm>
          <a:prstGeom prst="rect">
            <a:avLst/>
          </a:prstGeom>
          <a:noFill/>
          <a:ln/>
        </p:spPr>
        <p:txBody>
          <a:bodyPr wrap="square" lIns="0" tIns="0" rIns="0" bIns="0" rtlCol="0" anchor="ctr"/>
          <a:lstStyle/>
          <a:p>
            <a:pPr marL="0" indent="0">
              <a:buNone/>
            </a:pPr>
            <a:r>
              <a:rPr lang="en-US" sz="1450">
                <a:solidFill>
                  <a:srgbClr val="16233F"/>
                </a:solidFill>
                <a:latin typeface="Fraunces ExtraBold" pitchFamily="34" charset="0"/>
                <a:ea typeface="Fraunces ExtraBold" pitchFamily="34" charset="-122"/>
                <a:cs typeface="Fraunces ExtraBold" pitchFamily="34" charset="-120"/>
              </a:rPr>
              <a:t>Fit</a:t>
            </a:r>
            <a:endParaRPr lang="en-US" sz="1450"/>
          </a:p>
        </p:txBody>
      </p:sp>
      <p:sp>
        <p:nvSpPr>
          <p:cNvPr id="12" name="Text 10"/>
          <p:cNvSpPr/>
          <p:nvPr/>
        </p:nvSpPr>
        <p:spPr>
          <a:xfrm>
            <a:off x="877824" y="2816352"/>
            <a:ext cx="2148840" cy="786384"/>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Not every question or participant benefits from construction and metaphor.</a:t>
            </a:r>
            <a:endParaRPr lang="en-US" sz="1000"/>
          </a:p>
        </p:txBody>
      </p:sp>
      <p:sp>
        <p:nvSpPr>
          <p:cNvPr id="13" name="Shape 11"/>
          <p:cNvSpPr/>
          <p:nvPr/>
        </p:nvSpPr>
        <p:spPr>
          <a:xfrm>
            <a:off x="3420770" y="2139696"/>
            <a:ext cx="2587752" cy="1517904"/>
          </a:xfrm>
          <a:prstGeom prst="roundRect">
            <a:avLst>
              <a:gd name="adj" fmla="val 5422"/>
            </a:avLst>
          </a:prstGeom>
          <a:solidFill>
            <a:srgbClr val="F4F7FB"/>
          </a:solidFill>
          <a:ln/>
        </p:spPr>
        <p:txBody>
          <a:bodyPr/>
          <a:lstStyle/>
          <a:p>
            <a:endParaRPr lang="en-GB"/>
          </a:p>
        </p:txBody>
      </p:sp>
      <p:sp>
        <p:nvSpPr>
          <p:cNvPr id="14" name="Shape 12"/>
          <p:cNvSpPr/>
          <p:nvPr/>
        </p:nvSpPr>
        <p:spPr>
          <a:xfrm>
            <a:off x="3640226" y="2359152"/>
            <a:ext cx="329184" cy="329184"/>
          </a:xfrm>
          <a:prstGeom prst="ellipse">
            <a:avLst/>
          </a:prstGeom>
          <a:solidFill>
            <a:srgbClr val="2E8B45"/>
          </a:solidFill>
          <a:ln/>
        </p:spPr>
        <p:txBody>
          <a:bodyPr/>
          <a:lstStyle/>
          <a:p>
            <a:endParaRPr lang="en-GB"/>
          </a:p>
        </p:txBody>
      </p:sp>
      <p:sp>
        <p:nvSpPr>
          <p:cNvPr id="15" name="Text 13"/>
          <p:cNvSpPr/>
          <p:nvPr/>
        </p:nvSpPr>
        <p:spPr>
          <a:xfrm>
            <a:off x="3640226" y="2359152"/>
            <a:ext cx="329184" cy="329184"/>
          </a:xfrm>
          <a:prstGeom prst="rect">
            <a:avLst/>
          </a:prstGeom>
          <a:noFill/>
          <a:ln/>
        </p:spPr>
        <p:txBody>
          <a:bodyPr wrap="square" lIns="0" tIns="0" rIns="0" bIns="0" rtlCol="0" anchor="ctr"/>
          <a:lstStyle/>
          <a:p>
            <a:pPr marL="0" indent="0" algn="ctr">
              <a:buNone/>
            </a:pPr>
            <a:r>
              <a:rPr lang="en-US" sz="900">
                <a:solidFill>
                  <a:srgbClr val="FFFFFF"/>
                </a:solidFill>
                <a:latin typeface="Fraunces ExtraBold" pitchFamily="34" charset="0"/>
                <a:ea typeface="Fraunces ExtraBold" pitchFamily="34" charset="-122"/>
                <a:cs typeface="Fraunces ExtraBold" pitchFamily="34" charset="-120"/>
              </a:rPr>
              <a:t>02</a:t>
            </a:r>
            <a:endParaRPr lang="en-US" sz="900"/>
          </a:p>
        </p:txBody>
      </p:sp>
      <p:sp>
        <p:nvSpPr>
          <p:cNvPr id="16" name="Text 14"/>
          <p:cNvSpPr/>
          <p:nvPr/>
        </p:nvSpPr>
        <p:spPr>
          <a:xfrm>
            <a:off x="4042562" y="2340864"/>
            <a:ext cx="1746504" cy="365760"/>
          </a:xfrm>
          <a:prstGeom prst="rect">
            <a:avLst/>
          </a:prstGeom>
          <a:noFill/>
          <a:ln/>
        </p:spPr>
        <p:txBody>
          <a:bodyPr wrap="square" lIns="0" tIns="0" rIns="0" bIns="0" rtlCol="0" anchor="ctr"/>
          <a:lstStyle/>
          <a:p>
            <a:pPr marL="0" indent="0">
              <a:buNone/>
            </a:pPr>
            <a:r>
              <a:rPr lang="en-US" sz="1450">
                <a:solidFill>
                  <a:srgbClr val="16233F"/>
                </a:solidFill>
                <a:latin typeface="Fraunces ExtraBold" pitchFamily="34" charset="0"/>
                <a:ea typeface="Fraunces ExtraBold" pitchFamily="34" charset="-122"/>
                <a:cs typeface="Fraunces ExtraBold" pitchFamily="34" charset="-120"/>
              </a:rPr>
              <a:t>Accessibility</a:t>
            </a:r>
            <a:endParaRPr lang="en-US" sz="1450"/>
          </a:p>
        </p:txBody>
      </p:sp>
      <p:sp>
        <p:nvSpPr>
          <p:cNvPr id="17" name="Text 15"/>
          <p:cNvSpPr/>
          <p:nvPr/>
        </p:nvSpPr>
        <p:spPr>
          <a:xfrm>
            <a:off x="3640226" y="2816352"/>
            <a:ext cx="2148840" cy="786384"/>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Manual, visual or sensory demands may exclude or fatigue some participants.</a:t>
            </a:r>
            <a:endParaRPr lang="en-US" sz="1000"/>
          </a:p>
        </p:txBody>
      </p:sp>
      <p:sp>
        <p:nvSpPr>
          <p:cNvPr id="18" name="Shape 16"/>
          <p:cNvSpPr/>
          <p:nvPr/>
        </p:nvSpPr>
        <p:spPr>
          <a:xfrm>
            <a:off x="6183173" y="2139696"/>
            <a:ext cx="2587752" cy="1517904"/>
          </a:xfrm>
          <a:prstGeom prst="roundRect">
            <a:avLst>
              <a:gd name="adj" fmla="val 5422"/>
            </a:avLst>
          </a:prstGeom>
          <a:solidFill>
            <a:srgbClr val="F4F7FB"/>
          </a:solidFill>
          <a:ln/>
        </p:spPr>
        <p:txBody>
          <a:bodyPr/>
          <a:lstStyle/>
          <a:p>
            <a:endParaRPr lang="en-GB"/>
          </a:p>
        </p:txBody>
      </p:sp>
      <p:sp>
        <p:nvSpPr>
          <p:cNvPr id="19" name="Shape 17"/>
          <p:cNvSpPr/>
          <p:nvPr/>
        </p:nvSpPr>
        <p:spPr>
          <a:xfrm>
            <a:off x="6402629" y="2359152"/>
            <a:ext cx="329184" cy="329184"/>
          </a:xfrm>
          <a:prstGeom prst="ellipse">
            <a:avLst/>
          </a:prstGeom>
          <a:solidFill>
            <a:srgbClr val="E8A317"/>
          </a:solidFill>
          <a:ln/>
        </p:spPr>
        <p:txBody>
          <a:bodyPr/>
          <a:lstStyle/>
          <a:p>
            <a:endParaRPr lang="en-GB"/>
          </a:p>
        </p:txBody>
      </p:sp>
      <p:sp>
        <p:nvSpPr>
          <p:cNvPr id="20" name="Text 18"/>
          <p:cNvSpPr/>
          <p:nvPr/>
        </p:nvSpPr>
        <p:spPr>
          <a:xfrm>
            <a:off x="6402629" y="2359152"/>
            <a:ext cx="329184" cy="329184"/>
          </a:xfrm>
          <a:prstGeom prst="rect">
            <a:avLst/>
          </a:prstGeom>
          <a:noFill/>
          <a:ln/>
        </p:spPr>
        <p:txBody>
          <a:bodyPr wrap="square" lIns="0" tIns="0" rIns="0" bIns="0" rtlCol="0" anchor="ctr"/>
          <a:lstStyle/>
          <a:p>
            <a:pPr marL="0" indent="0" algn="ctr">
              <a:buNone/>
            </a:pPr>
            <a:r>
              <a:rPr lang="en-US" sz="900">
                <a:solidFill>
                  <a:srgbClr val="FFFFFF"/>
                </a:solidFill>
                <a:latin typeface="Fraunces ExtraBold" pitchFamily="34" charset="0"/>
                <a:ea typeface="Fraunces ExtraBold" pitchFamily="34" charset="-122"/>
                <a:cs typeface="Fraunces ExtraBold" pitchFamily="34" charset="-120"/>
              </a:rPr>
              <a:t>03</a:t>
            </a:r>
            <a:endParaRPr lang="en-US" sz="900"/>
          </a:p>
        </p:txBody>
      </p:sp>
      <p:sp>
        <p:nvSpPr>
          <p:cNvPr id="21" name="Text 19"/>
          <p:cNvSpPr/>
          <p:nvPr/>
        </p:nvSpPr>
        <p:spPr>
          <a:xfrm>
            <a:off x="6804965" y="2340864"/>
            <a:ext cx="1746504" cy="365760"/>
          </a:xfrm>
          <a:prstGeom prst="rect">
            <a:avLst/>
          </a:prstGeom>
          <a:noFill/>
          <a:ln/>
        </p:spPr>
        <p:txBody>
          <a:bodyPr wrap="square" lIns="0" tIns="0" rIns="0" bIns="0" rtlCol="0" anchor="ctr"/>
          <a:lstStyle/>
          <a:p>
            <a:pPr marL="0" indent="0">
              <a:buNone/>
            </a:pPr>
            <a:r>
              <a:rPr lang="en-US" sz="1450">
                <a:solidFill>
                  <a:srgbClr val="16233F"/>
                </a:solidFill>
                <a:latin typeface="Fraunces ExtraBold" pitchFamily="34" charset="0"/>
                <a:ea typeface="Fraunces ExtraBold" pitchFamily="34" charset="-122"/>
                <a:cs typeface="Fraunces ExtraBold" pitchFamily="34" charset="-120"/>
              </a:rPr>
              <a:t>Framing</a:t>
            </a:r>
            <a:endParaRPr lang="en-US" sz="1450"/>
          </a:p>
        </p:txBody>
      </p:sp>
      <p:sp>
        <p:nvSpPr>
          <p:cNvPr id="22" name="Text 20"/>
          <p:cNvSpPr/>
          <p:nvPr/>
        </p:nvSpPr>
        <p:spPr>
          <a:xfrm>
            <a:off x="6402629" y="2816352"/>
            <a:ext cx="2148840" cy="786384"/>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Playfulness may distract, feel culturally unfamiliar or trivialise sensitive topics.</a:t>
            </a:r>
            <a:endParaRPr lang="en-US" sz="1000"/>
          </a:p>
        </p:txBody>
      </p:sp>
      <p:sp>
        <p:nvSpPr>
          <p:cNvPr id="23" name="Shape 21"/>
          <p:cNvSpPr/>
          <p:nvPr/>
        </p:nvSpPr>
        <p:spPr>
          <a:xfrm>
            <a:off x="8945575" y="2139696"/>
            <a:ext cx="2587752" cy="1517904"/>
          </a:xfrm>
          <a:prstGeom prst="roundRect">
            <a:avLst>
              <a:gd name="adj" fmla="val 5422"/>
            </a:avLst>
          </a:prstGeom>
          <a:solidFill>
            <a:srgbClr val="F4F7FB"/>
          </a:solidFill>
          <a:ln/>
        </p:spPr>
        <p:txBody>
          <a:bodyPr/>
          <a:lstStyle/>
          <a:p>
            <a:endParaRPr lang="en-GB"/>
          </a:p>
        </p:txBody>
      </p:sp>
      <p:sp>
        <p:nvSpPr>
          <p:cNvPr id="24" name="Shape 22"/>
          <p:cNvSpPr/>
          <p:nvPr/>
        </p:nvSpPr>
        <p:spPr>
          <a:xfrm>
            <a:off x="9165031" y="2359152"/>
            <a:ext cx="329184" cy="329184"/>
          </a:xfrm>
          <a:prstGeom prst="ellipse">
            <a:avLst/>
          </a:prstGeom>
          <a:solidFill>
            <a:srgbClr val="D62828"/>
          </a:solidFill>
          <a:ln/>
        </p:spPr>
        <p:txBody>
          <a:bodyPr/>
          <a:lstStyle/>
          <a:p>
            <a:endParaRPr lang="en-GB"/>
          </a:p>
        </p:txBody>
      </p:sp>
      <p:sp>
        <p:nvSpPr>
          <p:cNvPr id="25" name="Text 23"/>
          <p:cNvSpPr/>
          <p:nvPr/>
        </p:nvSpPr>
        <p:spPr>
          <a:xfrm>
            <a:off x="9165031" y="2359152"/>
            <a:ext cx="329184" cy="329184"/>
          </a:xfrm>
          <a:prstGeom prst="rect">
            <a:avLst/>
          </a:prstGeom>
          <a:noFill/>
          <a:ln/>
        </p:spPr>
        <p:txBody>
          <a:bodyPr wrap="square" lIns="0" tIns="0" rIns="0" bIns="0" rtlCol="0" anchor="ctr"/>
          <a:lstStyle/>
          <a:p>
            <a:pPr marL="0" indent="0" algn="ctr">
              <a:buNone/>
            </a:pPr>
            <a:r>
              <a:rPr lang="en-US" sz="900">
                <a:solidFill>
                  <a:srgbClr val="FFFFFF"/>
                </a:solidFill>
                <a:latin typeface="Fraunces ExtraBold" pitchFamily="34" charset="0"/>
                <a:ea typeface="Fraunces ExtraBold" pitchFamily="34" charset="-122"/>
                <a:cs typeface="Fraunces ExtraBold" pitchFamily="34" charset="-120"/>
              </a:rPr>
              <a:t>04</a:t>
            </a:r>
            <a:endParaRPr lang="en-US" sz="900"/>
          </a:p>
        </p:txBody>
      </p:sp>
      <p:sp>
        <p:nvSpPr>
          <p:cNvPr id="26" name="Text 24"/>
          <p:cNvSpPr/>
          <p:nvPr/>
        </p:nvSpPr>
        <p:spPr>
          <a:xfrm>
            <a:off x="9567367" y="2340864"/>
            <a:ext cx="1746504" cy="365760"/>
          </a:xfrm>
          <a:prstGeom prst="rect">
            <a:avLst/>
          </a:prstGeom>
          <a:noFill/>
          <a:ln/>
        </p:spPr>
        <p:txBody>
          <a:bodyPr wrap="square" lIns="0" tIns="0" rIns="0" bIns="0" rtlCol="0" anchor="ctr"/>
          <a:lstStyle/>
          <a:p>
            <a:pPr marL="0" indent="0">
              <a:buNone/>
            </a:pPr>
            <a:r>
              <a:rPr lang="en-US" sz="1450">
                <a:solidFill>
                  <a:srgbClr val="16233F"/>
                </a:solidFill>
                <a:latin typeface="Fraunces ExtraBold" pitchFamily="34" charset="0"/>
                <a:ea typeface="Fraunces ExtraBold" pitchFamily="34" charset="-122"/>
                <a:cs typeface="Fraunces ExtraBold" pitchFamily="34" charset="-120"/>
              </a:rPr>
              <a:t>Influence</a:t>
            </a:r>
            <a:endParaRPr lang="en-US" sz="1450"/>
          </a:p>
        </p:txBody>
      </p:sp>
      <p:sp>
        <p:nvSpPr>
          <p:cNvPr id="27" name="Text 25"/>
          <p:cNvSpPr/>
          <p:nvPr/>
        </p:nvSpPr>
        <p:spPr>
          <a:xfrm>
            <a:off x="9165031" y="2816352"/>
            <a:ext cx="2148840" cy="786384"/>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Group dynamics and unequal confidence shape whose account dominates.</a:t>
            </a:r>
            <a:endParaRPr lang="en-US" sz="1000"/>
          </a:p>
        </p:txBody>
      </p:sp>
      <p:sp>
        <p:nvSpPr>
          <p:cNvPr id="28" name="Shape 26"/>
          <p:cNvSpPr/>
          <p:nvPr/>
        </p:nvSpPr>
        <p:spPr>
          <a:xfrm>
            <a:off x="658368" y="3822192"/>
            <a:ext cx="2587752" cy="1517904"/>
          </a:xfrm>
          <a:prstGeom prst="roundRect">
            <a:avLst>
              <a:gd name="adj" fmla="val 5422"/>
            </a:avLst>
          </a:prstGeom>
          <a:solidFill>
            <a:srgbClr val="F4F7FB"/>
          </a:solidFill>
          <a:ln/>
        </p:spPr>
        <p:txBody>
          <a:bodyPr/>
          <a:lstStyle/>
          <a:p>
            <a:endParaRPr lang="en-GB"/>
          </a:p>
        </p:txBody>
      </p:sp>
      <p:sp>
        <p:nvSpPr>
          <p:cNvPr id="29" name="Shape 27"/>
          <p:cNvSpPr/>
          <p:nvPr/>
        </p:nvSpPr>
        <p:spPr>
          <a:xfrm>
            <a:off x="877824" y="4041648"/>
            <a:ext cx="329184" cy="329184"/>
          </a:xfrm>
          <a:prstGeom prst="ellipse">
            <a:avLst/>
          </a:prstGeom>
          <a:solidFill>
            <a:srgbClr val="8E3B6B"/>
          </a:solidFill>
          <a:ln/>
        </p:spPr>
        <p:txBody>
          <a:bodyPr/>
          <a:lstStyle/>
          <a:p>
            <a:endParaRPr lang="en-GB"/>
          </a:p>
        </p:txBody>
      </p:sp>
      <p:sp>
        <p:nvSpPr>
          <p:cNvPr id="30" name="Text 28"/>
          <p:cNvSpPr/>
          <p:nvPr/>
        </p:nvSpPr>
        <p:spPr>
          <a:xfrm>
            <a:off x="877824" y="4041648"/>
            <a:ext cx="329184" cy="329184"/>
          </a:xfrm>
          <a:prstGeom prst="rect">
            <a:avLst/>
          </a:prstGeom>
          <a:noFill/>
          <a:ln/>
        </p:spPr>
        <p:txBody>
          <a:bodyPr wrap="square" lIns="0" tIns="0" rIns="0" bIns="0" rtlCol="0" anchor="ctr"/>
          <a:lstStyle/>
          <a:p>
            <a:pPr marL="0" indent="0" algn="ctr">
              <a:buNone/>
            </a:pPr>
            <a:r>
              <a:rPr lang="en-US" sz="900">
                <a:solidFill>
                  <a:srgbClr val="FFFFFF"/>
                </a:solidFill>
                <a:latin typeface="Fraunces ExtraBold" pitchFamily="34" charset="0"/>
                <a:ea typeface="Fraunces ExtraBold" pitchFamily="34" charset="-122"/>
                <a:cs typeface="Fraunces ExtraBold" pitchFamily="34" charset="-120"/>
              </a:rPr>
              <a:t>05</a:t>
            </a:r>
            <a:endParaRPr lang="en-US" sz="900"/>
          </a:p>
        </p:txBody>
      </p:sp>
      <p:sp>
        <p:nvSpPr>
          <p:cNvPr id="31" name="Text 29"/>
          <p:cNvSpPr/>
          <p:nvPr/>
        </p:nvSpPr>
        <p:spPr>
          <a:xfrm>
            <a:off x="1280160" y="4023360"/>
            <a:ext cx="1746504" cy="365760"/>
          </a:xfrm>
          <a:prstGeom prst="rect">
            <a:avLst/>
          </a:prstGeom>
          <a:noFill/>
          <a:ln/>
        </p:spPr>
        <p:txBody>
          <a:bodyPr wrap="square" lIns="0" tIns="0" rIns="0" bIns="0" rtlCol="0" anchor="ctr"/>
          <a:lstStyle/>
          <a:p>
            <a:pPr marL="0" indent="0">
              <a:buNone/>
            </a:pPr>
            <a:r>
              <a:rPr lang="en-US" sz="1450">
                <a:solidFill>
                  <a:srgbClr val="16233F"/>
                </a:solidFill>
                <a:latin typeface="Fraunces ExtraBold" pitchFamily="34" charset="0"/>
                <a:ea typeface="Fraunces ExtraBold" pitchFamily="34" charset="-122"/>
                <a:cs typeface="Fraunces ExtraBold" pitchFamily="34" charset="-120"/>
              </a:rPr>
              <a:t>Resources</a:t>
            </a:r>
            <a:endParaRPr lang="en-US" sz="1450"/>
          </a:p>
        </p:txBody>
      </p:sp>
      <p:sp>
        <p:nvSpPr>
          <p:cNvPr id="32" name="Text 30"/>
          <p:cNvSpPr/>
          <p:nvPr/>
        </p:nvSpPr>
        <p:spPr>
          <a:xfrm>
            <a:off x="877824" y="4498848"/>
            <a:ext cx="2148840" cy="786384"/>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Bricks, room set-up, facilitation skill and sufficient time are all required.</a:t>
            </a:r>
            <a:endParaRPr lang="en-US" sz="1000"/>
          </a:p>
        </p:txBody>
      </p:sp>
      <p:sp>
        <p:nvSpPr>
          <p:cNvPr id="33" name="Shape 31"/>
          <p:cNvSpPr/>
          <p:nvPr/>
        </p:nvSpPr>
        <p:spPr>
          <a:xfrm>
            <a:off x="3420770" y="3822192"/>
            <a:ext cx="2587752" cy="1517904"/>
          </a:xfrm>
          <a:prstGeom prst="roundRect">
            <a:avLst>
              <a:gd name="adj" fmla="val 5422"/>
            </a:avLst>
          </a:prstGeom>
          <a:solidFill>
            <a:srgbClr val="F4F7FB"/>
          </a:solidFill>
          <a:ln/>
        </p:spPr>
        <p:txBody>
          <a:bodyPr/>
          <a:lstStyle/>
          <a:p>
            <a:endParaRPr lang="en-GB"/>
          </a:p>
        </p:txBody>
      </p:sp>
      <p:sp>
        <p:nvSpPr>
          <p:cNvPr id="34" name="Shape 32"/>
          <p:cNvSpPr/>
          <p:nvPr/>
        </p:nvSpPr>
        <p:spPr>
          <a:xfrm>
            <a:off x="3640226" y="4041648"/>
            <a:ext cx="329184" cy="329184"/>
          </a:xfrm>
          <a:prstGeom prst="ellipse">
            <a:avLst/>
          </a:prstGeom>
          <a:solidFill>
            <a:srgbClr val="1058B8"/>
          </a:solidFill>
          <a:ln/>
        </p:spPr>
        <p:txBody>
          <a:bodyPr/>
          <a:lstStyle/>
          <a:p>
            <a:endParaRPr lang="en-GB"/>
          </a:p>
        </p:txBody>
      </p:sp>
      <p:sp>
        <p:nvSpPr>
          <p:cNvPr id="35" name="Text 33"/>
          <p:cNvSpPr/>
          <p:nvPr/>
        </p:nvSpPr>
        <p:spPr>
          <a:xfrm>
            <a:off x="3640226" y="4041648"/>
            <a:ext cx="329184" cy="329184"/>
          </a:xfrm>
          <a:prstGeom prst="rect">
            <a:avLst/>
          </a:prstGeom>
          <a:noFill/>
          <a:ln/>
        </p:spPr>
        <p:txBody>
          <a:bodyPr wrap="square" lIns="0" tIns="0" rIns="0" bIns="0" rtlCol="0" anchor="ctr"/>
          <a:lstStyle/>
          <a:p>
            <a:pPr marL="0" indent="0" algn="ctr">
              <a:buNone/>
            </a:pPr>
            <a:r>
              <a:rPr lang="en-US" sz="900">
                <a:solidFill>
                  <a:srgbClr val="FFFFFF"/>
                </a:solidFill>
                <a:latin typeface="Fraunces ExtraBold" pitchFamily="34" charset="0"/>
                <a:ea typeface="Fraunces ExtraBold" pitchFamily="34" charset="-122"/>
                <a:cs typeface="Fraunces ExtraBold" pitchFamily="34" charset="-120"/>
              </a:rPr>
              <a:t>06</a:t>
            </a:r>
            <a:endParaRPr lang="en-US" sz="900"/>
          </a:p>
        </p:txBody>
      </p:sp>
      <p:sp>
        <p:nvSpPr>
          <p:cNvPr id="36" name="Text 34"/>
          <p:cNvSpPr/>
          <p:nvPr/>
        </p:nvSpPr>
        <p:spPr>
          <a:xfrm>
            <a:off x="4042562" y="4023360"/>
            <a:ext cx="1746504" cy="365760"/>
          </a:xfrm>
          <a:prstGeom prst="rect">
            <a:avLst/>
          </a:prstGeom>
          <a:noFill/>
          <a:ln/>
        </p:spPr>
        <p:txBody>
          <a:bodyPr wrap="square" lIns="0" tIns="0" rIns="0" bIns="0" rtlCol="0" anchor="ctr"/>
          <a:lstStyle/>
          <a:p>
            <a:pPr marL="0" indent="0">
              <a:buNone/>
            </a:pPr>
            <a:r>
              <a:rPr lang="en-US" sz="1450">
                <a:solidFill>
                  <a:srgbClr val="16233F"/>
                </a:solidFill>
                <a:latin typeface="Fraunces ExtraBold" pitchFamily="34" charset="0"/>
                <a:ea typeface="Fraunces ExtraBold" pitchFamily="34" charset="-122"/>
                <a:cs typeface="Fraunces ExtraBold" pitchFamily="34" charset="-120"/>
              </a:rPr>
              <a:t>Interpretation</a:t>
            </a:r>
            <a:endParaRPr lang="en-US" sz="1450"/>
          </a:p>
        </p:txBody>
      </p:sp>
      <p:sp>
        <p:nvSpPr>
          <p:cNvPr id="37" name="Text 35"/>
          <p:cNvSpPr/>
          <p:nvPr/>
        </p:nvSpPr>
        <p:spPr>
          <a:xfrm>
            <a:off x="3640226" y="4498848"/>
            <a:ext cx="2148840" cy="786384"/>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Models are ambiguous without narration; multimodal data are demanding to analyse.</a:t>
            </a:r>
            <a:endParaRPr lang="en-US" sz="1000"/>
          </a:p>
        </p:txBody>
      </p:sp>
      <p:sp>
        <p:nvSpPr>
          <p:cNvPr id="38" name="Shape 36"/>
          <p:cNvSpPr/>
          <p:nvPr/>
        </p:nvSpPr>
        <p:spPr>
          <a:xfrm>
            <a:off x="6183173" y="3822192"/>
            <a:ext cx="2587752" cy="1517904"/>
          </a:xfrm>
          <a:prstGeom prst="roundRect">
            <a:avLst>
              <a:gd name="adj" fmla="val 5422"/>
            </a:avLst>
          </a:prstGeom>
          <a:solidFill>
            <a:srgbClr val="F4F7FB"/>
          </a:solidFill>
          <a:ln/>
        </p:spPr>
        <p:txBody>
          <a:bodyPr/>
          <a:lstStyle/>
          <a:p>
            <a:endParaRPr lang="en-GB"/>
          </a:p>
        </p:txBody>
      </p:sp>
      <p:sp>
        <p:nvSpPr>
          <p:cNvPr id="39" name="Shape 37"/>
          <p:cNvSpPr/>
          <p:nvPr/>
        </p:nvSpPr>
        <p:spPr>
          <a:xfrm>
            <a:off x="6402629" y="4041648"/>
            <a:ext cx="329184" cy="329184"/>
          </a:xfrm>
          <a:prstGeom prst="ellipse">
            <a:avLst/>
          </a:prstGeom>
          <a:solidFill>
            <a:srgbClr val="2E8B45"/>
          </a:solidFill>
          <a:ln/>
        </p:spPr>
        <p:txBody>
          <a:bodyPr/>
          <a:lstStyle/>
          <a:p>
            <a:endParaRPr lang="en-GB"/>
          </a:p>
        </p:txBody>
      </p:sp>
      <p:sp>
        <p:nvSpPr>
          <p:cNvPr id="40" name="Text 38"/>
          <p:cNvSpPr/>
          <p:nvPr/>
        </p:nvSpPr>
        <p:spPr>
          <a:xfrm>
            <a:off x="6402629" y="4041648"/>
            <a:ext cx="329184" cy="329184"/>
          </a:xfrm>
          <a:prstGeom prst="rect">
            <a:avLst/>
          </a:prstGeom>
          <a:noFill/>
          <a:ln/>
        </p:spPr>
        <p:txBody>
          <a:bodyPr wrap="square" lIns="0" tIns="0" rIns="0" bIns="0" rtlCol="0" anchor="ctr"/>
          <a:lstStyle/>
          <a:p>
            <a:pPr marL="0" indent="0" algn="ctr">
              <a:buNone/>
            </a:pPr>
            <a:r>
              <a:rPr lang="en-US" sz="900">
                <a:solidFill>
                  <a:srgbClr val="FFFFFF"/>
                </a:solidFill>
                <a:latin typeface="Fraunces ExtraBold" pitchFamily="34" charset="0"/>
                <a:ea typeface="Fraunces ExtraBold" pitchFamily="34" charset="-122"/>
                <a:cs typeface="Fraunces ExtraBold" pitchFamily="34" charset="-120"/>
              </a:rPr>
              <a:t>07</a:t>
            </a:r>
            <a:endParaRPr lang="en-US" sz="900"/>
          </a:p>
        </p:txBody>
      </p:sp>
      <p:sp>
        <p:nvSpPr>
          <p:cNvPr id="41" name="Text 39"/>
          <p:cNvSpPr/>
          <p:nvPr/>
        </p:nvSpPr>
        <p:spPr>
          <a:xfrm>
            <a:off x="6804965" y="4023360"/>
            <a:ext cx="1746504" cy="365760"/>
          </a:xfrm>
          <a:prstGeom prst="rect">
            <a:avLst/>
          </a:prstGeom>
          <a:noFill/>
          <a:ln/>
        </p:spPr>
        <p:txBody>
          <a:bodyPr wrap="square" lIns="0" tIns="0" rIns="0" bIns="0" rtlCol="0" anchor="ctr"/>
          <a:lstStyle/>
          <a:p>
            <a:pPr marL="0" indent="0">
              <a:buNone/>
            </a:pPr>
            <a:r>
              <a:rPr lang="en-US" sz="1450">
                <a:solidFill>
                  <a:srgbClr val="16233F"/>
                </a:solidFill>
                <a:latin typeface="Fraunces ExtraBold" pitchFamily="34" charset="0"/>
                <a:ea typeface="Fraunces ExtraBold" pitchFamily="34" charset="-122"/>
                <a:cs typeface="Fraunces ExtraBold" pitchFamily="34" charset="-120"/>
              </a:rPr>
              <a:t>Claims</a:t>
            </a:r>
            <a:endParaRPr lang="en-US" sz="1450"/>
          </a:p>
        </p:txBody>
      </p:sp>
      <p:sp>
        <p:nvSpPr>
          <p:cNvPr id="42" name="Text 40"/>
          <p:cNvSpPr/>
          <p:nvPr/>
        </p:nvSpPr>
        <p:spPr>
          <a:xfrm>
            <a:off x="6402629" y="4498848"/>
            <a:ext cx="2148840" cy="786384"/>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Small purposive samples limit generalisability; exact reproduction is difficult.</a:t>
            </a:r>
            <a:endParaRPr lang="en-US" sz="1000"/>
          </a:p>
        </p:txBody>
      </p:sp>
      <p:sp>
        <p:nvSpPr>
          <p:cNvPr id="43" name="Shape 41"/>
          <p:cNvSpPr/>
          <p:nvPr/>
        </p:nvSpPr>
        <p:spPr>
          <a:xfrm>
            <a:off x="8945575" y="3822192"/>
            <a:ext cx="2587752" cy="1517904"/>
          </a:xfrm>
          <a:prstGeom prst="roundRect">
            <a:avLst>
              <a:gd name="adj" fmla="val 5422"/>
            </a:avLst>
          </a:prstGeom>
          <a:solidFill>
            <a:srgbClr val="F4F7FB"/>
          </a:solidFill>
          <a:ln/>
        </p:spPr>
        <p:txBody>
          <a:bodyPr/>
          <a:lstStyle/>
          <a:p>
            <a:endParaRPr lang="en-GB"/>
          </a:p>
        </p:txBody>
      </p:sp>
      <p:sp>
        <p:nvSpPr>
          <p:cNvPr id="44" name="Shape 42"/>
          <p:cNvSpPr/>
          <p:nvPr/>
        </p:nvSpPr>
        <p:spPr>
          <a:xfrm>
            <a:off x="9165031" y="4041648"/>
            <a:ext cx="329184" cy="329184"/>
          </a:xfrm>
          <a:prstGeom prst="ellipse">
            <a:avLst/>
          </a:prstGeom>
          <a:solidFill>
            <a:srgbClr val="D62828"/>
          </a:solidFill>
          <a:ln/>
        </p:spPr>
        <p:txBody>
          <a:bodyPr/>
          <a:lstStyle/>
          <a:p>
            <a:endParaRPr lang="en-GB"/>
          </a:p>
        </p:txBody>
      </p:sp>
      <p:sp>
        <p:nvSpPr>
          <p:cNvPr id="45" name="Text 43"/>
          <p:cNvSpPr/>
          <p:nvPr/>
        </p:nvSpPr>
        <p:spPr>
          <a:xfrm>
            <a:off x="9165031" y="4041648"/>
            <a:ext cx="329184" cy="329184"/>
          </a:xfrm>
          <a:prstGeom prst="rect">
            <a:avLst/>
          </a:prstGeom>
          <a:noFill/>
          <a:ln/>
        </p:spPr>
        <p:txBody>
          <a:bodyPr wrap="square" lIns="0" tIns="0" rIns="0" bIns="0" rtlCol="0" anchor="ctr"/>
          <a:lstStyle/>
          <a:p>
            <a:pPr marL="0" indent="0" algn="ctr">
              <a:buNone/>
            </a:pPr>
            <a:r>
              <a:rPr lang="en-US" sz="900">
                <a:solidFill>
                  <a:srgbClr val="FFFFFF"/>
                </a:solidFill>
                <a:latin typeface="Fraunces ExtraBold" pitchFamily="34" charset="0"/>
                <a:ea typeface="Fraunces ExtraBold" pitchFamily="34" charset="-122"/>
                <a:cs typeface="Fraunces ExtraBold" pitchFamily="34" charset="-120"/>
              </a:rPr>
              <a:t>08</a:t>
            </a:r>
            <a:endParaRPr lang="en-US" sz="900"/>
          </a:p>
        </p:txBody>
      </p:sp>
      <p:sp>
        <p:nvSpPr>
          <p:cNvPr id="46" name="Text 44"/>
          <p:cNvSpPr/>
          <p:nvPr/>
        </p:nvSpPr>
        <p:spPr>
          <a:xfrm>
            <a:off x="9567367" y="4023360"/>
            <a:ext cx="1746504" cy="365760"/>
          </a:xfrm>
          <a:prstGeom prst="rect">
            <a:avLst/>
          </a:prstGeom>
          <a:noFill/>
          <a:ln/>
        </p:spPr>
        <p:txBody>
          <a:bodyPr wrap="square" lIns="0" tIns="0" rIns="0" bIns="0" rtlCol="0" anchor="ctr"/>
          <a:lstStyle/>
          <a:p>
            <a:pPr marL="0" indent="0">
              <a:buNone/>
            </a:pPr>
            <a:r>
              <a:rPr lang="en-US" sz="1450">
                <a:solidFill>
                  <a:srgbClr val="16233F"/>
                </a:solidFill>
                <a:latin typeface="Fraunces ExtraBold" pitchFamily="34" charset="0"/>
                <a:ea typeface="Fraunces ExtraBold" pitchFamily="34" charset="-122"/>
                <a:cs typeface="Fraunces ExtraBold" pitchFamily="34" charset="-120"/>
              </a:rPr>
              <a:t>Justification</a:t>
            </a:r>
            <a:endParaRPr lang="en-US" sz="1450"/>
          </a:p>
        </p:txBody>
      </p:sp>
      <p:sp>
        <p:nvSpPr>
          <p:cNvPr id="47" name="Text 45"/>
          <p:cNvSpPr/>
          <p:nvPr/>
        </p:nvSpPr>
        <p:spPr>
          <a:xfrm>
            <a:off x="9165031" y="4498848"/>
            <a:ext cx="2148840" cy="786384"/>
          </a:xfrm>
          <a:prstGeom prst="rect">
            <a:avLst/>
          </a:prstGeom>
          <a:noFill/>
          <a:ln/>
        </p:spPr>
        <p:txBody>
          <a:bodyPr wrap="square" lIns="0" tIns="0" rIns="0" bIns="0" rtlCol="0" anchor="t"/>
          <a:lstStyle/>
          <a:p>
            <a:pPr marL="0" indent="0">
              <a:lnSpc>
                <a:spcPct val="112000"/>
              </a:lnSpc>
              <a:buNone/>
            </a:pPr>
            <a:r>
              <a:rPr lang="en-US" sz="1000">
                <a:solidFill>
                  <a:srgbClr val="5A6579"/>
                </a:solidFill>
                <a:latin typeface="Nobile" pitchFamily="34" charset="0"/>
                <a:ea typeface="Nobile" pitchFamily="34" charset="-122"/>
                <a:cs typeface="Nobile" pitchFamily="34" charset="-120"/>
              </a:rPr>
              <a:t>Novelty is not a rationale. Be able to say why not an interview.</a:t>
            </a:r>
            <a:endParaRPr lang="en-US" sz="1000"/>
          </a:p>
        </p:txBody>
      </p:sp>
      <p:sp>
        <p:nvSpPr>
          <p:cNvPr id="48" name="Shape 46"/>
          <p:cNvSpPr/>
          <p:nvPr/>
        </p:nvSpPr>
        <p:spPr>
          <a:xfrm>
            <a:off x="2542032" y="5486400"/>
            <a:ext cx="8988552" cy="621792"/>
          </a:xfrm>
          <a:prstGeom prst="roundRect">
            <a:avLst>
              <a:gd name="adj" fmla="val 13235"/>
            </a:avLst>
          </a:prstGeom>
          <a:solidFill>
            <a:srgbClr val="F6EBF1"/>
          </a:solidFill>
          <a:ln/>
        </p:spPr>
        <p:txBody>
          <a:bodyPr/>
          <a:lstStyle/>
          <a:p>
            <a:endParaRPr lang="en-GB"/>
          </a:p>
        </p:txBody>
      </p:sp>
      <p:sp>
        <p:nvSpPr>
          <p:cNvPr id="49" name="Shape 47"/>
          <p:cNvSpPr/>
          <p:nvPr/>
        </p:nvSpPr>
        <p:spPr>
          <a:xfrm>
            <a:off x="2798064" y="5650992"/>
            <a:ext cx="292608" cy="292608"/>
          </a:xfrm>
          <a:prstGeom prst="ellipse">
            <a:avLst/>
          </a:prstGeom>
          <a:solidFill>
            <a:srgbClr val="8E3B6B"/>
          </a:solidFill>
          <a:ln/>
        </p:spPr>
        <p:txBody>
          <a:bodyPr/>
          <a:lstStyle/>
          <a:p>
            <a:endParaRPr lang="en-GB"/>
          </a:p>
        </p:txBody>
      </p:sp>
      <p:sp>
        <p:nvSpPr>
          <p:cNvPr id="50" name="Text 48"/>
          <p:cNvSpPr/>
          <p:nvPr/>
        </p:nvSpPr>
        <p:spPr>
          <a:xfrm>
            <a:off x="3255264" y="5486400"/>
            <a:ext cx="7982712" cy="621792"/>
          </a:xfrm>
          <a:prstGeom prst="rect">
            <a:avLst/>
          </a:prstGeom>
          <a:noFill/>
          <a:ln/>
        </p:spPr>
        <p:txBody>
          <a:bodyPr wrap="square" lIns="0" tIns="0" rIns="0" bIns="0" rtlCol="0" anchor="ctr"/>
          <a:lstStyle/>
          <a:p>
            <a:pPr marL="0" indent="0">
              <a:lnSpc>
                <a:spcPct val="110000"/>
              </a:lnSpc>
              <a:buNone/>
            </a:pPr>
            <a:r>
              <a:rPr lang="en-US" sz="1100" dirty="0">
                <a:solidFill>
                  <a:srgbClr val="16233F"/>
                </a:solidFill>
                <a:latin typeface="Nobile" pitchFamily="34" charset="0"/>
                <a:ea typeface="Nobile" pitchFamily="34" charset="-122"/>
                <a:cs typeface="Nobile" pitchFamily="34" charset="-120"/>
              </a:rPr>
              <a:t>Mitigate through piloting, accessible alternatives, skilled facilitation and participant-led interpretation, and choose another method when the question, participants or context make construction unsuitable.</a:t>
            </a:r>
            <a:endParaRPr lang="en-US" sz="1200" dirty="0"/>
          </a:p>
        </p:txBody>
      </p:sp>
      <p:sp>
        <p:nvSpPr>
          <p:cNvPr id="51" name="Rectangle 50"/>
          <p:cNvSpPr/>
          <p:nvPr/>
        </p:nvSpPr>
        <p:spPr>
          <a:xfrm>
            <a:off x="9811512" y="0"/>
            <a:ext cx="777240" cy="1188719"/>
          </a:xfrm>
          <a:prstGeom prst="rect">
            <a:avLst/>
          </a:prstGeom>
          <a:solidFill>
            <a:srgbClr val="D628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2" name="Picture 51" descr="tile_g.jpg"/>
          <p:cNvPicPr>
            <a:picLocks noChangeAspect="1"/>
          </p:cNvPicPr>
          <p:nvPr/>
        </p:nvPicPr>
        <p:blipFill>
          <a:blip r:embed="rId4"/>
          <a:stretch>
            <a:fillRect/>
          </a:stretch>
        </p:blipFill>
        <p:spPr>
          <a:xfrm>
            <a:off x="10195560" y="0"/>
            <a:ext cx="1996135" cy="153619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2" name="Picture 1" descr="QR code">
            <a:extLst>
              <a:ext uri="{FF2B5EF4-FFF2-40B4-BE49-F238E27FC236}">
                <a16:creationId xmlns:a16="http://schemas.microsoft.com/office/drawing/2014/main" id="{BB5325BB-B0E1-3BCF-27FC-2A7B3681EE4B}"/>
              </a:ext>
            </a:extLst>
          </p:cNvPr>
          <p:cNvPicPr>
            <a:picLocks noChangeAspect="1"/>
          </p:cNvPicPr>
          <p:nvPr/>
        </p:nvPicPr>
        <p:blipFill>
          <a:blip r:embed="rId3"/>
          <a:stretch>
            <a:fillRect/>
          </a:stretch>
        </p:blipFill>
        <p:spPr>
          <a:xfrm>
            <a:off x="1920240" y="777240"/>
            <a:ext cx="4846320" cy="4846320"/>
          </a:xfrm>
          <a:prstGeom prst="rect">
            <a:avLst/>
          </a:prstGeom>
        </p:spPr>
      </p:pic>
      <p:pic>
        <p:nvPicPr>
          <p:cNvPr id="3" name="Picture 2" descr="col_qr.jpg"/>
          <p:cNvPicPr>
            <a:picLocks noChangeAspect="1"/>
          </p:cNvPicPr>
          <p:nvPr/>
        </p:nvPicPr>
        <p:blipFill>
          <a:blip r:embed="rId4"/>
          <a:stretch>
            <a:fillRect/>
          </a:stretch>
        </p:blipFill>
        <p:spPr>
          <a:xfrm>
            <a:off x="7223760" y="0"/>
            <a:ext cx="4967935" cy="6858000"/>
          </a:xfrm>
          <a:prstGeom prst="rect">
            <a:avLst/>
          </a:prstGeom>
        </p:spPr>
      </p:pic>
    </p:spTree>
    <p:extLst>
      <p:ext uri="{BB962C8B-B14F-4D97-AF65-F5344CB8AC3E}">
        <p14:creationId xmlns:p14="http://schemas.microsoft.com/office/powerpoint/2010/main" val="1926540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658368" y="548640"/>
            <a:ext cx="1124712" cy="274320"/>
          </a:xfrm>
          <a:prstGeom prst="roundRect">
            <a:avLst>
              <a:gd name="adj" fmla="val 50000"/>
            </a:avLst>
          </a:prstGeom>
          <a:solidFill>
            <a:srgbClr val="EDF1F7"/>
          </a:solidFill>
          <a:ln/>
        </p:spPr>
        <p:txBody>
          <a:bodyPr/>
          <a:lstStyle/>
          <a:p>
            <a:endParaRPr lang="en-GB"/>
          </a:p>
        </p:txBody>
      </p:sp>
      <p:sp>
        <p:nvSpPr>
          <p:cNvPr id="3" name="Text 1"/>
          <p:cNvSpPr/>
          <p:nvPr/>
        </p:nvSpPr>
        <p:spPr>
          <a:xfrm>
            <a:off x="658368" y="548640"/>
            <a:ext cx="1124712" cy="274320"/>
          </a:xfrm>
          <a:prstGeom prst="rect">
            <a:avLst/>
          </a:prstGeom>
          <a:noFill/>
          <a:ln/>
        </p:spPr>
        <p:txBody>
          <a:bodyPr wrap="square" lIns="0" tIns="0" rIns="0" bIns="0" rtlCol="0" anchor="ctr"/>
          <a:lstStyle/>
          <a:p>
            <a:pPr marL="0" indent="0" algn="ctr">
              <a:buNone/>
            </a:pPr>
            <a:r>
              <a:rPr lang="en-US" sz="950" b="1" kern="0" spc="140">
                <a:solidFill>
                  <a:srgbClr val="16233F"/>
                </a:solidFill>
                <a:latin typeface="Nobile" pitchFamily="34" charset="0"/>
                <a:ea typeface="Nobile" pitchFamily="34" charset="-122"/>
                <a:cs typeface="Nobile" pitchFamily="34" charset="-120"/>
              </a:rPr>
              <a:t>APPENDIX</a:t>
            </a:r>
            <a:endParaRPr lang="en-US" sz="950"/>
          </a:p>
        </p:txBody>
      </p:sp>
      <p:sp>
        <p:nvSpPr>
          <p:cNvPr id="4" name="Text 2"/>
          <p:cNvSpPr/>
          <p:nvPr/>
        </p:nvSpPr>
        <p:spPr>
          <a:xfrm>
            <a:off x="658368" y="914400"/>
            <a:ext cx="10874959" cy="868680"/>
          </a:xfrm>
          <a:prstGeom prst="rect">
            <a:avLst/>
          </a:prstGeom>
          <a:noFill/>
          <a:ln/>
        </p:spPr>
        <p:txBody>
          <a:bodyPr wrap="square" lIns="0" tIns="0" rIns="0" bIns="0" rtlCol="0" anchor="t"/>
          <a:lstStyle/>
          <a:p>
            <a:pPr marL="0" indent="0" algn="l">
              <a:lnSpc>
                <a:spcPct val="95000"/>
              </a:lnSpc>
              <a:buNone/>
            </a:pPr>
            <a:r>
              <a:rPr lang="en-US" sz="3000">
                <a:solidFill>
                  <a:srgbClr val="16233F"/>
                </a:solidFill>
                <a:latin typeface="Fraunces ExtraBold" pitchFamily="34" charset="0"/>
                <a:ea typeface="Fraunces ExtraBold" pitchFamily="34" charset="-122"/>
                <a:cs typeface="Fraunces ExtraBold" pitchFamily="34" charset="-120"/>
              </a:rPr>
              <a:t>References</a:t>
            </a:r>
            <a:endParaRPr lang="en-US" sz="3000"/>
          </a:p>
        </p:txBody>
      </p:sp>
      <p:sp>
        <p:nvSpPr>
          <p:cNvPr id="5" name="Text 3"/>
          <p:cNvSpPr/>
          <p:nvPr/>
        </p:nvSpPr>
        <p:spPr>
          <a:xfrm>
            <a:off x="658368" y="1664208"/>
            <a:ext cx="5257800" cy="4041648"/>
          </a:xfrm>
          <a:prstGeom prst="rect">
            <a:avLst/>
          </a:prstGeom>
          <a:noFill/>
          <a:ln/>
        </p:spPr>
        <p:txBody>
          <a:bodyPr wrap="square" lIns="0" tIns="0" rIns="0" bIns="0" rtlCol="0" anchor="t"/>
          <a:lstStyle/>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Braun, V. &amp; Clarke, V. (2021) 'One size fits all? What counts as quality practice in (reflexive) thematic analysis?', Qualitative Research in Psychology, 18(3), pp. 328–352.</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Chew, R.S.Y. et al. (2025) 'LEGO® Serious Play® research: A bibliometric mapping of themes, trajectories and frontiers (2015–2025)', International Journal of Learning, Teaching and Educational Research.</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Ganiyu, I.O., Plotka, G., Seuwou, P. &amp; Ige-Olaobaju, A. (2025) 'Examining the use of LEGO Serious Play to enhance postgraduate research capacity', Humanities and Social Sciences Communications, 12, Article 223.</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Gauntlett, D. (2007) Creative Explorations: New Approaches to Identities and Audiences. London: Routledge.</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Hannes, K. &amp; Parylo, O. (2014) 'Let's play it safe: Ethical considerations from participants in a photovoice research project', International Journal of Qualitative Methods, 13(1), pp. 255–274.</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Henderson, H., Shipway, R. &amp; Jones, I. (2025) 'Constructing insights: Exploring the position of LEGO® Serious Play® within the landscape of creative and participatory research methodologies', Qualitative Inquiry.</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Hickman Dunne, J. &amp; Pimlott-Wilson, H. (2021) 'Moodboards and LEGO: Principles and practice in social research', in Creative Methods for Human Geographers. London: SAGE.</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Kristiansen, P. &amp; Rasmussen, R. (2014) Building a Better Business Using the LEGO® Serious Play® Method. Hoboken, NJ: Wiley.</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Kriszan, A. &amp; Nienaber, B. (2024) 'Researching playfully? Assessing the applicability of LEGO® Serious Play® for researching vulnerable groups', Societies, 14(2), Article 15.</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Lakoff, G. &amp; Johnson, M. (2003) Metaphors We Live By. 2nd edn. Chicago: University of Chicago Press.</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McCusker, S. (2020) 'Everybody's monkey is important: LEGO® Serious Play® as a methodology for enabling equality of voice within diverse groups', International Journal of Research &amp; Method in Education, 43(2), pp. 146–162.</a:t>
            </a:r>
            <a:endParaRPr lang="en-US" sz="800"/>
          </a:p>
        </p:txBody>
      </p:sp>
      <p:sp>
        <p:nvSpPr>
          <p:cNvPr id="6" name="Text 4"/>
          <p:cNvSpPr/>
          <p:nvPr/>
        </p:nvSpPr>
        <p:spPr>
          <a:xfrm>
            <a:off x="6272784" y="1664208"/>
            <a:ext cx="5257800" cy="4041648"/>
          </a:xfrm>
          <a:prstGeom prst="rect">
            <a:avLst/>
          </a:prstGeom>
          <a:noFill/>
          <a:ln/>
        </p:spPr>
        <p:txBody>
          <a:bodyPr wrap="square" lIns="0" tIns="0" rIns="0" bIns="0" rtlCol="0" anchor="t"/>
          <a:lstStyle/>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Medupin, C., Regalado, C. &amp; Burrows, M. (2025) 'Creating an innovative approach to engagement, connectivity, and problem-solving in higher education institutions using LEGO® Serious Play®', Education Sciences, 15(6), Article 663.</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Papert, S. &amp; Harel, I. (1991) 'Situating constructionism', in Constructionism. Norwood, NJ: Ablex, pp. 1–11.</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Peabody, M.A. &amp; Noyes, S. (2017) 'Reflective boot camp: adapting LEGO® SERIOUS PLAY® in higher education', Reflective Practice, 18(2), pp. 232–243.</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Prosser, J. &amp; Loxley, A. (2008) Introducing Visual Methods. NCRM Methods Review Paper NCRM/010. Southampton: ESRC NCRM.</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Rose, S. &amp; Furness, P.J. (2024) 'LEGO Serious Play in psychology: Exploring its use in qualitative interviews', Qualitative Research in Psychology, 21(4), pp. 578–609.</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Warburton, T., Brown, J. &amp; Sandars, J. (2022) 'The use of LEGO® Serious Play® within nurse education: A scoping review', Nurse Education Today, 118, Article 105528.</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Watharow, A. &amp; Wayland, S. (2022) 'Making qualitative research inclusive: Methodological insights in disability research', International Journal of Qualitative Methods, 21.</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Wayland, S. &amp; Watharow, A. (2025) 'Reflecting on “doing better”: Inclusive and accessible qualitative research methods', International Journal of Qualitative Methods, 24.</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Wengel, Y. (2020) 'LEGO® Serious Play® in multi-method tourism research', International Journal of Contemporary Hospitality Management, 32(4), pp. 1605–1623.</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Wengel, Y., McIntosh, A. &amp; Cockburn-Wootten, C. (2021) 'A critical consideration of LEGO® SERIOUS PLAY® methodology for tourism studies', Tourism Geographies, 23(1–2), pp. 162–184.</a:t>
            </a:r>
            <a:endParaRPr lang="en-US" sz="800"/>
          </a:p>
          <a:p>
            <a:pPr marL="0" indent="0">
              <a:lnSpc>
                <a:spcPct val="110000"/>
              </a:lnSpc>
              <a:spcAft>
                <a:spcPts val="400"/>
              </a:spcAft>
              <a:buNone/>
            </a:pPr>
            <a:r>
              <a:rPr lang="en-US" sz="740">
                <a:solidFill>
                  <a:srgbClr val="16233F"/>
                </a:solidFill>
                <a:latin typeface="Nobile" pitchFamily="34" charset="0"/>
                <a:ea typeface="Nobile" pitchFamily="34" charset="-122"/>
                <a:cs typeface="Nobile" pitchFamily="34" charset="-120"/>
              </a:rPr>
              <a:t>Wiles, R., Prosser, J., Bagnoli, A., Clark, A., Davies, K., Holland, S. &amp; Renold, E. (2008) Visual Ethics: Ethical Issues in Visual Research. NCRM/011. Southampton: ESRC NCRM.</a:t>
            </a:r>
            <a:endParaRPr lang="en-US" sz="8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6250</TotalTime>
  <Words>3471</Words>
  <Application>Microsoft Office PowerPoint</Application>
  <PresentationFormat>Widescreen</PresentationFormat>
  <Paragraphs>289</Paragraphs>
  <Slides>16</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Arial</vt:lpstr>
      <vt:lpstr>Calibri</vt:lpstr>
      <vt:lpstr>Fraunces ExtraBold</vt:lpstr>
      <vt:lpstr>Wingdings</vt:lpstr>
      <vt:lpstr>Nobile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Use LEGO in Research?</dc:title>
  <dc:subject>PptxGenJS Presentation</dc:subject>
  <dc:creator>Olalekan Adisa</dc:creator>
  <cp:lastModifiedBy>Ruth Mardall (R.Mardall)</cp:lastModifiedBy>
  <cp:revision>29</cp:revision>
  <dcterms:created xsi:type="dcterms:W3CDTF">2026-08-16T14:23:33Z</dcterms:created>
  <dcterms:modified xsi:type="dcterms:W3CDTF">2026-09-22T13:16:35Z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2e150ff-4790-4db0-9801-e1a2cb83509c_Enabled">
    <vt:lpwstr>true</vt:lpwstr>
  </property>
  <property fmtid="{D5CDD505-2E9C-101B-9397-08002B2CF9AE}" pid="3" name="MSIP_Label_32e150ff-4790-4db0-9801-e1a2cb83509c_SetDate">
    <vt:lpwstr>2026-09-07T11:01:07Z</vt:lpwstr>
  </property>
  <property fmtid="{D5CDD505-2E9C-101B-9397-08002B2CF9AE}" pid="4" name="MSIP_Label_32e150ff-4790-4db0-9801-e1a2cb83509c_Method">
    <vt:lpwstr>Standard</vt:lpwstr>
  </property>
  <property fmtid="{D5CDD505-2E9C-101B-9397-08002B2CF9AE}" pid="5" name="MSIP_Label_32e150ff-4790-4db0-9801-e1a2cb83509c_Name">
    <vt:lpwstr>defa4170-0d19-0005-0004-bc88714345d2</vt:lpwstr>
  </property>
  <property fmtid="{D5CDD505-2E9C-101B-9397-08002B2CF9AE}" pid="6" name="MSIP_Label_32e150ff-4790-4db0-9801-e1a2cb83509c_SiteId">
    <vt:lpwstr>31b813f2-6514-42e9-b2f4-5d69ef68118b</vt:lpwstr>
  </property>
  <property fmtid="{D5CDD505-2E9C-101B-9397-08002B2CF9AE}" pid="7" name="MSIP_Label_32e150ff-4790-4db0-9801-e1a2cb83509c_ActionId">
    <vt:lpwstr>287c323f-2442-4f97-8383-78079feea935</vt:lpwstr>
  </property>
  <property fmtid="{D5CDD505-2E9C-101B-9397-08002B2CF9AE}" pid="8" name="MSIP_Label_32e150ff-4790-4db0-9801-e1a2cb83509c_ContentBits">
    <vt:lpwstr>0</vt:lpwstr>
  </property>
  <property fmtid="{D5CDD505-2E9C-101B-9397-08002B2CF9AE}" pid="9" name="MSIP_Label_32e150ff-4790-4db0-9801-e1a2cb83509c_Tag">
    <vt:lpwstr>10, 3, 0, 1</vt:lpwstr>
  </property>
</Properties>
</file>