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8"/>
  </p:notesMasterIdLst>
  <p:sldIdLst>
    <p:sldId id="261" r:id="rId5"/>
    <p:sldId id="262" r:id="rId6"/>
    <p:sldId id="267"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774" autoAdjust="0"/>
  </p:normalViewPr>
  <p:slideViewPr>
    <p:cSldViewPr snapToGrid="0">
      <p:cViewPr varScale="1">
        <p:scale>
          <a:sx n="91" d="100"/>
          <a:sy n="91" d="100"/>
        </p:scale>
        <p:origin x="1314" y="78"/>
      </p:cViewPr>
      <p:guideLst/>
    </p:cSldViewPr>
  </p:slideViewPr>
  <p:notesTextViewPr>
    <p:cViewPr>
      <p:scale>
        <a:sx n="1" d="1"/>
        <a:sy n="1" d="1"/>
      </p:scale>
      <p:origin x="0" y="-1032"/>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an Rock" userId="6432bf8b-efa9-4d84-a2c9-7b2803c6d8ef" providerId="ADAL" clId="{A8B52B85-C16C-4B86-AF99-9790912E9837}"/>
    <pc:docChg chg="modSld">
      <pc:chgData name="Brian Rock" userId="6432bf8b-efa9-4d84-a2c9-7b2803c6d8ef" providerId="ADAL" clId="{A8B52B85-C16C-4B86-AF99-9790912E9837}" dt="2026-09-25T13:59:34.395" v="2" actId="20577"/>
      <pc:docMkLst>
        <pc:docMk/>
      </pc:docMkLst>
      <pc:sldChg chg="modNotesTx">
        <pc:chgData name="Brian Rock" userId="6432bf8b-efa9-4d84-a2c9-7b2803c6d8ef" providerId="ADAL" clId="{A8B52B85-C16C-4B86-AF99-9790912E9837}" dt="2026-09-25T13:59:27.121" v="0" actId="20577"/>
        <pc:sldMkLst>
          <pc:docMk/>
          <pc:sldMk cId="0" sldId="262"/>
        </pc:sldMkLst>
      </pc:sldChg>
      <pc:sldChg chg="modNotesTx">
        <pc:chgData name="Brian Rock" userId="6432bf8b-efa9-4d84-a2c9-7b2803c6d8ef" providerId="ADAL" clId="{A8B52B85-C16C-4B86-AF99-9790912E9837}" dt="2026-09-25T13:59:34.395" v="2" actId="20577"/>
        <pc:sldMkLst>
          <pc:docMk/>
          <pc:sldMk cId="0" sldId="267"/>
        </pc:sldMkLst>
      </pc:sldChg>
    </pc:docChg>
  </pc:docChgLst>
  <pc:docChgLst>
    <pc:chgData name="Brian Rock" userId="6432bf8b-efa9-4d84-a2c9-7b2803c6d8ef" providerId="ADAL" clId="{99224105-7FF0-493D-A814-A9180C2B3550}"/>
    <pc:docChg chg="undo custSel addSld delSld modSld delMainMaster">
      <pc:chgData name="Brian Rock" userId="6432bf8b-efa9-4d84-a2c9-7b2803c6d8ef" providerId="ADAL" clId="{99224105-7FF0-493D-A814-A9180C2B3550}" dt="2026-09-08T08:21:52.812" v="389" actId="27636"/>
      <pc:docMkLst>
        <pc:docMk/>
      </pc:docMkLst>
      <pc:sldChg chg="del">
        <pc:chgData name="Brian Rock" userId="6432bf8b-efa9-4d84-a2c9-7b2803c6d8ef" providerId="ADAL" clId="{99224105-7FF0-493D-A814-A9180C2B3550}" dt="2026-09-08T07:56:03.692" v="39" actId="47"/>
        <pc:sldMkLst>
          <pc:docMk/>
          <pc:sldMk cId="109857222" sldId="256"/>
        </pc:sldMkLst>
      </pc:sldChg>
      <pc:sldChg chg="modSp del mod">
        <pc:chgData name="Brian Rock" userId="6432bf8b-efa9-4d84-a2c9-7b2803c6d8ef" providerId="ADAL" clId="{99224105-7FF0-493D-A814-A9180C2B3550}" dt="2026-09-08T08:08:59.525" v="223" actId="47"/>
        <pc:sldMkLst>
          <pc:docMk/>
          <pc:sldMk cId="1125450433" sldId="257"/>
        </pc:sldMkLst>
        <pc:spChg chg="mod">
          <ac:chgData name="Brian Rock" userId="6432bf8b-efa9-4d84-a2c9-7b2803c6d8ef" providerId="ADAL" clId="{99224105-7FF0-493D-A814-A9180C2B3550}" dt="2026-09-08T08:03:33.783" v="57" actId="27636"/>
          <ac:spMkLst>
            <pc:docMk/>
            <pc:sldMk cId="1125450433" sldId="257"/>
            <ac:spMk id="3" creationId="{91349513-2E40-48EA-EAC0-E8F500B83E0B}"/>
          </ac:spMkLst>
        </pc:spChg>
      </pc:sldChg>
      <pc:sldChg chg="del">
        <pc:chgData name="Brian Rock" userId="6432bf8b-efa9-4d84-a2c9-7b2803c6d8ef" providerId="ADAL" clId="{99224105-7FF0-493D-A814-A9180C2B3550}" dt="2026-09-08T08:21:33.777" v="384" actId="47"/>
        <pc:sldMkLst>
          <pc:docMk/>
          <pc:sldMk cId="3908320226" sldId="258"/>
        </pc:sldMkLst>
      </pc:sldChg>
      <pc:sldChg chg="del">
        <pc:chgData name="Brian Rock" userId="6432bf8b-efa9-4d84-a2c9-7b2803c6d8ef" providerId="ADAL" clId="{99224105-7FF0-493D-A814-A9180C2B3550}" dt="2026-09-08T08:21:35.149" v="385" actId="47"/>
        <pc:sldMkLst>
          <pc:docMk/>
          <pc:sldMk cId="2089973057" sldId="259"/>
        </pc:sldMkLst>
      </pc:sldChg>
      <pc:sldChg chg="modSp new del mod">
        <pc:chgData name="Brian Rock" userId="6432bf8b-efa9-4d84-a2c9-7b2803c6d8ef" providerId="ADAL" clId="{99224105-7FF0-493D-A814-A9180C2B3550}" dt="2026-09-08T07:54:22.992" v="2" actId="47"/>
        <pc:sldMkLst>
          <pc:docMk/>
          <pc:sldMk cId="4114659581" sldId="260"/>
        </pc:sldMkLst>
        <pc:picChg chg="mod">
          <ac:chgData name="Brian Rock" userId="6432bf8b-efa9-4d84-a2c9-7b2803c6d8ef" providerId="ADAL" clId="{99224105-7FF0-493D-A814-A9180C2B3550}" dt="2026-09-08T07:54:10.134" v="1" actId="1076"/>
          <ac:picMkLst>
            <pc:docMk/>
            <pc:sldMk cId="4114659581" sldId="260"/>
            <ac:picMk id="4" creationId="{798BFA2B-6C0E-4DCB-9650-0509E45BDDBE}"/>
          </ac:picMkLst>
        </pc:picChg>
      </pc:sldChg>
      <pc:sldChg chg="delSp modSp mod">
        <pc:chgData name="Brian Rock" userId="6432bf8b-efa9-4d84-a2c9-7b2803c6d8ef" providerId="ADAL" clId="{99224105-7FF0-493D-A814-A9180C2B3550}" dt="2026-09-08T08:21:52.812" v="389" actId="27636"/>
        <pc:sldMkLst>
          <pc:docMk/>
          <pc:sldMk cId="0" sldId="261"/>
        </pc:sldMkLst>
        <pc:spChg chg="del mod">
          <ac:chgData name="Brian Rock" userId="6432bf8b-efa9-4d84-a2c9-7b2803c6d8ef" providerId="ADAL" clId="{99224105-7FF0-493D-A814-A9180C2B3550}" dt="2026-09-08T07:54:36.554" v="7" actId="478"/>
          <ac:spMkLst>
            <pc:docMk/>
            <pc:sldMk cId="0" sldId="261"/>
            <ac:spMk id="4" creationId="{00000000-0000-0000-0000-000000000000}"/>
          </ac:spMkLst>
        </pc:spChg>
        <pc:spChg chg="mod">
          <ac:chgData name="Brian Rock" userId="6432bf8b-efa9-4d84-a2c9-7b2803c6d8ef" providerId="ADAL" clId="{99224105-7FF0-493D-A814-A9180C2B3550}" dt="2026-09-08T08:21:52.812" v="389" actId="27636"/>
          <ac:spMkLst>
            <pc:docMk/>
            <pc:sldMk cId="0" sldId="261"/>
            <ac:spMk id="29" creationId="{BCB8F7B7-27E3-5F67-0C32-3B852761AB2E}"/>
          </ac:spMkLst>
        </pc:spChg>
        <pc:spChg chg="mod">
          <ac:chgData name="Brian Rock" userId="6432bf8b-efa9-4d84-a2c9-7b2803c6d8ef" providerId="ADAL" clId="{99224105-7FF0-493D-A814-A9180C2B3550}" dt="2026-09-08T08:21:47.123" v="386" actId="207"/>
          <ac:spMkLst>
            <pc:docMk/>
            <pc:sldMk cId="0" sldId="261"/>
            <ac:spMk id="30" creationId="{50D4117A-9390-9983-F4C7-D62DD4E42595}"/>
          </ac:spMkLst>
        </pc:spChg>
        <pc:picChg chg="del">
          <ac:chgData name="Brian Rock" userId="6432bf8b-efa9-4d84-a2c9-7b2803c6d8ef" providerId="ADAL" clId="{99224105-7FF0-493D-A814-A9180C2B3550}" dt="2026-09-08T07:56:49.002" v="40"/>
          <ac:picMkLst>
            <pc:docMk/>
            <pc:sldMk cId="0" sldId="261"/>
            <ac:picMk id="2" creationId="{4F56782E-C78D-4F60-9EDC-D22734867C81}"/>
          </ac:picMkLst>
        </pc:picChg>
      </pc:sldChg>
      <pc:sldChg chg="addSp delSp modSp mod modNotesTx">
        <pc:chgData name="Brian Rock" userId="6432bf8b-efa9-4d84-a2c9-7b2803c6d8ef" providerId="ADAL" clId="{99224105-7FF0-493D-A814-A9180C2B3550}" dt="2026-09-08T08:14:39.944" v="282" actId="113"/>
        <pc:sldMkLst>
          <pc:docMk/>
          <pc:sldMk cId="0" sldId="262"/>
        </pc:sldMkLst>
        <pc:spChg chg="add del">
          <ac:chgData name="Brian Rock" userId="6432bf8b-efa9-4d84-a2c9-7b2803c6d8ef" providerId="ADAL" clId="{99224105-7FF0-493D-A814-A9180C2B3550}" dt="2026-09-08T08:05:58.496" v="90" actId="22"/>
          <ac:spMkLst>
            <pc:docMk/>
            <pc:sldMk cId="0" sldId="262"/>
            <ac:spMk id="11" creationId="{7773E096-EDE4-40E5-99C0-E860F5FB6D7A}"/>
          </ac:spMkLst>
        </pc:spChg>
        <pc:spChg chg="add mod">
          <ac:chgData name="Brian Rock" userId="6432bf8b-efa9-4d84-a2c9-7b2803c6d8ef" providerId="ADAL" clId="{99224105-7FF0-493D-A814-A9180C2B3550}" dt="2026-09-08T08:10:22.104" v="259" actId="12"/>
          <ac:spMkLst>
            <pc:docMk/>
            <pc:sldMk cId="0" sldId="262"/>
            <ac:spMk id="13" creationId="{150A6E06-89D1-4D3C-9684-431D708E3502}"/>
          </ac:spMkLst>
        </pc:spChg>
        <pc:spChg chg="del mod">
          <ac:chgData name="Brian Rock" userId="6432bf8b-efa9-4d84-a2c9-7b2803c6d8ef" providerId="ADAL" clId="{99224105-7FF0-493D-A814-A9180C2B3550}" dt="2026-09-08T08:03:03.816" v="54"/>
          <ac:spMkLst>
            <pc:docMk/>
            <pc:sldMk cId="0" sldId="262"/>
            <ac:spMk id="28" creationId="{A1784EE2-8BDB-326A-9865-FDC4A06B5083}"/>
          </ac:spMkLst>
        </pc:spChg>
        <pc:spChg chg="mod">
          <ac:chgData name="Brian Rock" userId="6432bf8b-efa9-4d84-a2c9-7b2803c6d8ef" providerId="ADAL" clId="{99224105-7FF0-493D-A814-A9180C2B3550}" dt="2026-09-08T08:09:31.321" v="233" actId="27636"/>
          <ac:spMkLst>
            <pc:docMk/>
            <pc:sldMk cId="0" sldId="262"/>
            <ac:spMk id="29" creationId="{629DF5FE-F1C9-6EB1-0BD7-3743B2FEDF15}"/>
          </ac:spMkLst>
        </pc:spChg>
        <pc:picChg chg="del">
          <ac:chgData name="Brian Rock" userId="6432bf8b-efa9-4d84-a2c9-7b2803c6d8ef" providerId="ADAL" clId="{99224105-7FF0-493D-A814-A9180C2B3550}" dt="2026-09-08T08:03:04.464" v="55" actId="478"/>
          <ac:picMkLst>
            <pc:docMk/>
            <pc:sldMk cId="0" sldId="262"/>
            <ac:picMk id="5" creationId="{37311ECD-DB95-403E-BE72-F8112BF80C03}"/>
          </ac:picMkLst>
        </pc:picChg>
        <pc:picChg chg="del">
          <ac:chgData name="Brian Rock" userId="6432bf8b-efa9-4d84-a2c9-7b2803c6d8ef" providerId="ADAL" clId="{99224105-7FF0-493D-A814-A9180C2B3550}" dt="2026-09-08T08:12:04.179" v="260"/>
          <ac:picMkLst>
            <pc:docMk/>
            <pc:sldMk cId="0" sldId="262"/>
            <ac:picMk id="7" creationId="{5FD196F8-B1E3-44C2-A4A5-76467476992A}"/>
          </ac:picMkLst>
        </pc:picChg>
        <pc:picChg chg="del mod">
          <ac:chgData name="Brian Rock" userId="6432bf8b-efa9-4d84-a2c9-7b2803c6d8ef" providerId="ADAL" clId="{99224105-7FF0-493D-A814-A9180C2B3550}" dt="2026-09-08T08:03:03.816" v="52" actId="478"/>
          <ac:picMkLst>
            <pc:docMk/>
            <pc:sldMk cId="0" sldId="262"/>
            <ac:picMk id="1026" creationId="{3CD2221D-1DFF-4A72-810D-9C0513F29C86}"/>
          </ac:picMkLst>
        </pc:picChg>
        <pc:cxnChg chg="del">
          <ac:chgData name="Brian Rock" userId="6432bf8b-efa9-4d84-a2c9-7b2803c6d8ef" providerId="ADAL" clId="{99224105-7FF0-493D-A814-A9180C2B3550}" dt="2026-09-08T08:08:40.305" v="218" actId="478"/>
          <ac:cxnSpMkLst>
            <pc:docMk/>
            <pc:sldMk cId="0" sldId="262"/>
            <ac:cxnSpMk id="27" creationId="{B9AD3865-BF1A-00ED-822E-C870E3E42BB5}"/>
          </ac:cxnSpMkLst>
        </pc:cxnChg>
      </pc:sldChg>
      <pc:sldChg chg="delSp modSp mod modNotesTx">
        <pc:chgData name="Brian Rock" userId="6432bf8b-efa9-4d84-a2c9-7b2803c6d8ef" providerId="ADAL" clId="{99224105-7FF0-493D-A814-A9180C2B3550}" dt="2026-09-08T08:21:25.728" v="383" actId="1076"/>
        <pc:sldMkLst>
          <pc:docMk/>
          <pc:sldMk cId="0" sldId="267"/>
        </pc:sldMkLst>
        <pc:spChg chg="mod">
          <ac:chgData name="Brian Rock" userId="6432bf8b-efa9-4d84-a2c9-7b2803c6d8ef" providerId="ADAL" clId="{99224105-7FF0-493D-A814-A9180C2B3550}" dt="2026-09-08T08:21:25.728" v="383" actId="1076"/>
          <ac:spMkLst>
            <pc:docMk/>
            <pc:sldMk cId="0" sldId="267"/>
            <ac:spMk id="30" creationId="{F58C2F45-1AD9-EA04-5213-0003E8FF22F4}"/>
          </ac:spMkLst>
        </pc:spChg>
        <pc:spChg chg="mod">
          <ac:chgData name="Brian Rock" userId="6432bf8b-efa9-4d84-a2c9-7b2803c6d8ef" providerId="ADAL" clId="{99224105-7FF0-493D-A814-A9180C2B3550}" dt="2026-09-08T08:12:36.767" v="267" actId="27636"/>
          <ac:spMkLst>
            <pc:docMk/>
            <pc:sldMk cId="0" sldId="267"/>
            <ac:spMk id="31" creationId="{CB6E639E-A13F-AE26-4234-B8329EFBE3ED}"/>
          </ac:spMkLst>
        </pc:spChg>
        <pc:picChg chg="del">
          <ac:chgData name="Brian Rock" userId="6432bf8b-efa9-4d84-a2c9-7b2803c6d8ef" providerId="ADAL" clId="{99224105-7FF0-493D-A814-A9180C2B3550}" dt="2026-09-08T08:12:14.591" v="264" actId="478"/>
          <ac:picMkLst>
            <pc:docMk/>
            <pc:sldMk cId="0" sldId="267"/>
            <ac:picMk id="7" creationId="{0EC07231-C0A5-4664-942E-095808342F18}"/>
          </ac:picMkLst>
        </pc:picChg>
        <pc:cxnChg chg="del">
          <ac:chgData name="Brian Rock" userId="6432bf8b-efa9-4d84-a2c9-7b2803c6d8ef" providerId="ADAL" clId="{99224105-7FF0-493D-A814-A9180C2B3550}" dt="2026-09-08T08:12:13.364" v="263" actId="478"/>
          <ac:cxnSpMkLst>
            <pc:docMk/>
            <pc:sldMk cId="0" sldId="267"/>
            <ac:cxnSpMk id="29" creationId="{5C224E0A-F079-7F32-B1D4-66EF3F2AFED4}"/>
          </ac:cxnSpMkLst>
        </pc:cxnChg>
      </pc:sldChg>
      <pc:sldMasterChg chg="del delSldLayout">
        <pc:chgData name="Brian Rock" userId="6432bf8b-efa9-4d84-a2c9-7b2803c6d8ef" providerId="ADAL" clId="{99224105-7FF0-493D-A814-A9180C2B3550}" dt="2026-09-08T08:21:35.149" v="385" actId="47"/>
        <pc:sldMasterMkLst>
          <pc:docMk/>
          <pc:sldMasterMk cId="2460954070" sldId="2147483660"/>
        </pc:sldMasterMkLst>
        <pc:sldLayoutChg chg="del">
          <pc:chgData name="Brian Rock" userId="6432bf8b-efa9-4d84-a2c9-7b2803c6d8ef" providerId="ADAL" clId="{99224105-7FF0-493D-A814-A9180C2B3550}" dt="2026-09-08T08:21:35.149" v="385" actId="47"/>
          <pc:sldLayoutMkLst>
            <pc:docMk/>
            <pc:sldMasterMk cId="2460954070" sldId="2147483660"/>
            <pc:sldLayoutMk cId="2385387890" sldId="2147483661"/>
          </pc:sldLayoutMkLst>
        </pc:sldLayoutChg>
        <pc:sldLayoutChg chg="del">
          <pc:chgData name="Brian Rock" userId="6432bf8b-efa9-4d84-a2c9-7b2803c6d8ef" providerId="ADAL" clId="{99224105-7FF0-493D-A814-A9180C2B3550}" dt="2026-09-08T08:21:35.149" v="385" actId="47"/>
          <pc:sldLayoutMkLst>
            <pc:docMk/>
            <pc:sldMasterMk cId="2460954070" sldId="2147483660"/>
            <pc:sldLayoutMk cId="949138452" sldId="2147483662"/>
          </pc:sldLayoutMkLst>
        </pc:sldLayoutChg>
        <pc:sldLayoutChg chg="del">
          <pc:chgData name="Brian Rock" userId="6432bf8b-efa9-4d84-a2c9-7b2803c6d8ef" providerId="ADAL" clId="{99224105-7FF0-493D-A814-A9180C2B3550}" dt="2026-09-08T08:21:35.149" v="385" actId="47"/>
          <pc:sldLayoutMkLst>
            <pc:docMk/>
            <pc:sldMasterMk cId="2460954070" sldId="2147483660"/>
            <pc:sldLayoutMk cId="2591524520" sldId="2147483663"/>
          </pc:sldLayoutMkLst>
        </pc:sldLayoutChg>
        <pc:sldLayoutChg chg="del">
          <pc:chgData name="Brian Rock" userId="6432bf8b-efa9-4d84-a2c9-7b2803c6d8ef" providerId="ADAL" clId="{99224105-7FF0-493D-A814-A9180C2B3550}" dt="2026-09-08T08:21:35.149" v="385" actId="47"/>
          <pc:sldLayoutMkLst>
            <pc:docMk/>
            <pc:sldMasterMk cId="2460954070" sldId="2147483660"/>
            <pc:sldLayoutMk cId="1203092039" sldId="2147483664"/>
          </pc:sldLayoutMkLst>
        </pc:sldLayoutChg>
        <pc:sldLayoutChg chg="del">
          <pc:chgData name="Brian Rock" userId="6432bf8b-efa9-4d84-a2c9-7b2803c6d8ef" providerId="ADAL" clId="{99224105-7FF0-493D-A814-A9180C2B3550}" dt="2026-09-08T08:21:35.149" v="385" actId="47"/>
          <pc:sldLayoutMkLst>
            <pc:docMk/>
            <pc:sldMasterMk cId="2460954070" sldId="2147483660"/>
            <pc:sldLayoutMk cId="3733172339" sldId="2147483665"/>
          </pc:sldLayoutMkLst>
        </pc:sldLayoutChg>
        <pc:sldLayoutChg chg="del">
          <pc:chgData name="Brian Rock" userId="6432bf8b-efa9-4d84-a2c9-7b2803c6d8ef" providerId="ADAL" clId="{99224105-7FF0-493D-A814-A9180C2B3550}" dt="2026-09-08T08:21:35.149" v="385" actId="47"/>
          <pc:sldLayoutMkLst>
            <pc:docMk/>
            <pc:sldMasterMk cId="2460954070" sldId="2147483660"/>
            <pc:sldLayoutMk cId="3210312558" sldId="2147483666"/>
          </pc:sldLayoutMkLst>
        </pc:sldLayoutChg>
        <pc:sldLayoutChg chg="del">
          <pc:chgData name="Brian Rock" userId="6432bf8b-efa9-4d84-a2c9-7b2803c6d8ef" providerId="ADAL" clId="{99224105-7FF0-493D-A814-A9180C2B3550}" dt="2026-09-08T08:21:35.149" v="385" actId="47"/>
          <pc:sldLayoutMkLst>
            <pc:docMk/>
            <pc:sldMasterMk cId="2460954070" sldId="2147483660"/>
            <pc:sldLayoutMk cId="3146388984" sldId="2147483667"/>
          </pc:sldLayoutMkLst>
        </pc:sldLayoutChg>
        <pc:sldLayoutChg chg="del">
          <pc:chgData name="Brian Rock" userId="6432bf8b-efa9-4d84-a2c9-7b2803c6d8ef" providerId="ADAL" clId="{99224105-7FF0-493D-A814-A9180C2B3550}" dt="2026-09-08T08:21:35.149" v="385" actId="47"/>
          <pc:sldLayoutMkLst>
            <pc:docMk/>
            <pc:sldMasterMk cId="2460954070" sldId="2147483660"/>
            <pc:sldLayoutMk cId="3171841454" sldId="2147483668"/>
          </pc:sldLayoutMkLst>
        </pc:sldLayoutChg>
        <pc:sldLayoutChg chg="del">
          <pc:chgData name="Brian Rock" userId="6432bf8b-efa9-4d84-a2c9-7b2803c6d8ef" providerId="ADAL" clId="{99224105-7FF0-493D-A814-A9180C2B3550}" dt="2026-09-08T08:21:35.149" v="385" actId="47"/>
          <pc:sldLayoutMkLst>
            <pc:docMk/>
            <pc:sldMasterMk cId="2460954070" sldId="2147483660"/>
            <pc:sldLayoutMk cId="1718958274" sldId="2147483669"/>
          </pc:sldLayoutMkLst>
        </pc:sldLayoutChg>
        <pc:sldLayoutChg chg="del">
          <pc:chgData name="Brian Rock" userId="6432bf8b-efa9-4d84-a2c9-7b2803c6d8ef" providerId="ADAL" clId="{99224105-7FF0-493D-A814-A9180C2B3550}" dt="2026-09-08T08:21:35.149" v="385" actId="47"/>
          <pc:sldLayoutMkLst>
            <pc:docMk/>
            <pc:sldMasterMk cId="2460954070" sldId="2147483660"/>
            <pc:sldLayoutMk cId="2202905451" sldId="2147483670"/>
          </pc:sldLayoutMkLst>
        </pc:sldLayoutChg>
        <pc:sldLayoutChg chg="del">
          <pc:chgData name="Brian Rock" userId="6432bf8b-efa9-4d84-a2c9-7b2803c6d8ef" providerId="ADAL" clId="{99224105-7FF0-493D-A814-A9180C2B3550}" dt="2026-09-08T08:21:35.149" v="385" actId="47"/>
          <pc:sldLayoutMkLst>
            <pc:docMk/>
            <pc:sldMasterMk cId="2460954070" sldId="2147483660"/>
            <pc:sldLayoutMk cId="3479445657" sldId="2147483671"/>
          </pc:sldLayoutMkLst>
        </pc:sldLayoutChg>
      </pc:sldMasterChg>
    </pc:docChg>
  </pc:docChgLst>
  <pc:docChgLst>
    <pc:chgData name="Brian Rock" userId="S::b.rock@yorksj.ac.uk::6432bf8b-efa9-4d84-a2c9-7b2803c6d8ef" providerId="AD" clId="Web-{3218166C-C118-72FF-A9A0-FEA772EBD16B}"/>
    <pc:docChg chg="modSld">
      <pc:chgData name="Brian Rock" userId="S::b.rock@yorksj.ac.uk::6432bf8b-efa9-4d84-a2c9-7b2803c6d8ef" providerId="AD" clId="Web-{3218166C-C118-72FF-A9A0-FEA772EBD16B}" dt="2026-09-08T08:24:29.310" v="2" actId="20577"/>
      <pc:docMkLst>
        <pc:docMk/>
      </pc:docMkLst>
      <pc:sldChg chg="modSp">
        <pc:chgData name="Brian Rock" userId="S::b.rock@yorksj.ac.uk::6432bf8b-efa9-4d84-a2c9-7b2803c6d8ef" providerId="AD" clId="Web-{3218166C-C118-72FF-A9A0-FEA772EBD16B}" dt="2026-09-08T08:24:29.310" v="2" actId="20577"/>
        <pc:sldMkLst>
          <pc:docMk/>
          <pc:sldMk cId="0" sldId="261"/>
        </pc:sldMkLst>
        <pc:spChg chg="mod">
          <ac:chgData name="Brian Rock" userId="S::b.rock@yorksj.ac.uk::6432bf8b-efa9-4d84-a2c9-7b2803c6d8ef" providerId="AD" clId="Web-{3218166C-C118-72FF-A9A0-FEA772EBD16B}" dt="2026-09-08T08:24:29.310" v="2" actId="20577"/>
          <ac:spMkLst>
            <pc:docMk/>
            <pc:sldMk cId="0" sldId="261"/>
            <ac:spMk id="30" creationId="{50D4117A-9390-9983-F4C7-D62DD4E4259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5FD54C-47CA-4CAA-99DA-6CBFF6BBFB9F}" type="datetimeFigureOut">
              <a:rPr lang="en-GB" smtClean="0"/>
              <a:t>25/09/2026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9D0C44-A141-4916-89B0-2213392AF1C5}" type="slidenum">
              <a:rPr lang="en-GB" smtClean="0"/>
              <a:t>‹#›</a:t>
            </a:fld>
            <a:endParaRPr lang="en-GB"/>
          </a:p>
        </p:txBody>
      </p:sp>
    </p:spTree>
    <p:extLst>
      <p:ext uri="{BB962C8B-B14F-4D97-AF65-F5344CB8AC3E}">
        <p14:creationId xmlns:p14="http://schemas.microsoft.com/office/powerpoint/2010/main" val="995295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GB" b="0" i="0" dirty="0">
                <a:effectLst/>
                <a:latin typeface="Segoe UI" panose="020B0502040204020203" pitchFamily="34" charset="0"/>
              </a:rPr>
              <a:t>This study forms part of a UKLA-funded research project exploring how critical media literacy can be developed with Key Stage 3 students through school-university partnerships. The project responds to growing concerns about misinformation, disinformation, political polarisation, and the rapid growth of digital and AI-generated content. These developments are creating new challenges for democratic participation and increasing demands on young people to critically evaluate the information they encounter online and offline.</a:t>
            </a:r>
          </a:p>
          <a:p>
            <a:pPr fontAlgn="t"/>
            <a:endParaRPr lang="en-GB" b="0" i="0" dirty="0">
              <a:effectLst/>
              <a:latin typeface="Segoe UI" panose="020B0502040204020203" pitchFamily="34" charset="0"/>
            </a:endParaRPr>
          </a:p>
          <a:p>
            <a:pPr fontAlgn="t"/>
            <a:r>
              <a:rPr lang="en-GB" b="0" i="0" dirty="0">
                <a:effectLst/>
                <a:latin typeface="Segoe UI" panose="020B0502040204020203" pitchFamily="34" charset="0"/>
              </a:rPr>
              <a:t>While policymakers, researchers, and organisations such as UNESCO increasingly emphasise the importance of critical literacy and media literacy, there is still limited evidence about how these approaches can be meaningfully embedded within secondary school curricula and how students themselves experience this learning. Our project seeks to address this gap.</a:t>
            </a:r>
          </a:p>
          <a:p>
            <a:pPr fontAlgn="t"/>
            <a:endParaRPr lang="en-GB" b="0" i="0" dirty="0">
              <a:effectLst/>
              <a:latin typeface="Segoe UI" panose="020B0502040204020203" pitchFamily="34" charset="0"/>
            </a:endParaRPr>
          </a:p>
          <a:p>
            <a:pPr fontAlgn="t"/>
            <a:r>
              <a:rPr lang="en-GB" b="0" i="0" dirty="0">
                <a:effectLst/>
                <a:latin typeface="Segoe UI" panose="020B0502040204020203" pitchFamily="34" charset="0"/>
              </a:rPr>
              <a:t>The research adopts a collaborative co-design approach, recognising teachers as curriculum makers and agents of change. Working in partnership with a secondary school in the North of England, we co-developed a Year 9 scheme of learning called Global Perspectives. The curriculum was informed by critical literacy and multiliteracies frameworks and focused on contemporary issues including artificial intelligence, populism, fossil fuels, and maritime trading.</a:t>
            </a:r>
          </a:p>
          <a:p>
            <a:pPr fontAlgn="t"/>
            <a:endParaRPr lang="en-GB" b="0" i="0" dirty="0">
              <a:effectLst/>
              <a:latin typeface="Segoe UI" panose="020B0502040204020203" pitchFamily="34" charset="0"/>
            </a:endParaRPr>
          </a:p>
          <a:p>
            <a:pPr fontAlgn="t"/>
            <a:r>
              <a:rPr lang="en-GB" b="0" i="0" dirty="0">
                <a:effectLst/>
                <a:latin typeface="Segoe UI" panose="020B0502040204020203" pitchFamily="34" charset="0"/>
              </a:rPr>
              <a:t>Throughout the programme, students were encouraged to evaluate evidence, question assumptions, examine multiple viewpoints, and analyse media representations of complex global issues. This paper reports findings from the first case study in the wider project, focusing on how students perceived their development of critical literacy skills and what they identified as the pedagogical supports needed for success.</a:t>
            </a:r>
          </a:p>
          <a:p>
            <a:pPr fontAlgn="t"/>
            <a:endParaRPr lang="en-GB" b="0" i="0" dirty="0">
              <a:effectLst/>
              <a:latin typeface="Segoe UI" panose="020B0502040204020203" pitchFamily="34" charset="0"/>
            </a:endParaRPr>
          </a:p>
          <a:p>
            <a:pPr fontAlgn="t"/>
            <a:r>
              <a:rPr lang="en-GB" b="0" i="0" dirty="0">
                <a:effectLst/>
                <a:latin typeface="Segoe UI" panose="020B0502040204020203" pitchFamily="34" charset="0"/>
              </a:rPr>
              <a:t>Ultimately, the project aims to generate learner-informed and evidence-informed approaches to curriculum design that help schools prepare young people to participate critically, confidently, and responsibly in an increasingly complex digitally mediated world.</a:t>
            </a:r>
          </a:p>
          <a:p>
            <a:pPr fontAlgn="t"/>
            <a:endParaRPr lang="en-GB" b="1" i="0" dirty="0">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6D582198-DA51-4B50-852F-EE2F0F0CB4C4}"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2</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8914105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GB" b="0" i="0">
                <a:effectLst/>
                <a:latin typeface="Segoe UI" panose="020B0502040204020203" pitchFamily="34" charset="0"/>
              </a:rPr>
              <a:t>Our </a:t>
            </a:r>
            <a:r>
              <a:rPr lang="en-GB" b="0" i="0" dirty="0">
                <a:effectLst/>
                <a:latin typeface="Segoe UI" panose="020B0502040204020203" pitchFamily="34" charset="0"/>
              </a:rPr>
              <a:t>findings suggest that students generally viewed the </a:t>
            </a:r>
            <a:r>
              <a:rPr lang="en-GB" b="0" i="1" dirty="0">
                <a:effectLst/>
                <a:latin typeface="Segoe UI" panose="020B0502040204020203" pitchFamily="34" charset="0"/>
              </a:rPr>
              <a:t>Global Perspectives</a:t>
            </a:r>
            <a:r>
              <a:rPr lang="en-GB" b="0" i="0" dirty="0">
                <a:effectLst/>
                <a:latin typeface="Segoe UI" panose="020B0502040204020203" pitchFamily="34" charset="0"/>
              </a:rPr>
              <a:t> curriculum positively and identified gains in their ability to evaluate information, consider different viewpoints, and engage with contemporary issues. However, three key themes emerged.</a:t>
            </a:r>
          </a:p>
          <a:p>
            <a:pPr fontAlgn="t"/>
            <a:endParaRPr lang="en-GB" b="0" i="0" dirty="0">
              <a:effectLst/>
              <a:latin typeface="Segoe UI" panose="020B0502040204020203" pitchFamily="34" charset="0"/>
            </a:endParaRPr>
          </a:p>
          <a:p>
            <a:pPr fontAlgn="t"/>
            <a:r>
              <a:rPr lang="en-GB" b="0" i="0" dirty="0">
                <a:effectLst/>
                <a:latin typeface="Segoe UI" panose="020B0502040204020203" pitchFamily="34" charset="0"/>
              </a:rPr>
              <a:t>First, students' access to critical engagement was strongly influenced by prior knowledge. Familiar topics such as AI and fossil fuels were easier to engage with because students encountered them elsewhere in the curriculum and in everyday life. More unfamiliar topics, such as populism, were often perceived as more challenging. This suggests that critical literacy curricula need to build deliberate bridges between what students already know and the critical analysis we want them to develop.</a:t>
            </a:r>
          </a:p>
          <a:p>
            <a:pPr fontAlgn="t"/>
            <a:endParaRPr lang="en-GB" b="0" i="0" dirty="0">
              <a:effectLst/>
              <a:latin typeface="Segoe UI" panose="020B0502040204020203" pitchFamily="34" charset="0"/>
            </a:endParaRPr>
          </a:p>
          <a:p>
            <a:pPr fontAlgn="t"/>
            <a:r>
              <a:rPr lang="en-GB" b="0" i="0" dirty="0">
                <a:effectLst/>
                <a:latin typeface="Segoe UI" panose="020B0502040204020203" pitchFamily="34" charset="0"/>
              </a:rPr>
              <a:t>Second, students tended to construct relevance through personal, local, and future-oriented lenses. They were most engaged when they could see a direct connection to their lives, communities, or future careers. While this offers a useful starting point, it also highlights the need for curriculum designs that help students connect local experiences to broader global systems and questions of power, inequality, and democratic participation.</a:t>
            </a:r>
          </a:p>
          <a:p>
            <a:pPr fontAlgn="t"/>
            <a:endParaRPr lang="en-GB" b="0" i="0" dirty="0">
              <a:effectLst/>
              <a:latin typeface="Segoe UI" panose="020B0502040204020203" pitchFamily="34" charset="0"/>
            </a:endParaRPr>
          </a:p>
          <a:p>
            <a:pPr fontAlgn="t"/>
            <a:r>
              <a:rPr lang="en-GB" b="0" i="0" dirty="0">
                <a:effectLst/>
                <a:latin typeface="Segoe UI" panose="020B0502040204020203" pitchFamily="34" charset="0"/>
              </a:rPr>
              <a:t>Thirdly, pedagogy was crucial. Students repeatedly identified teachers as the key factor in making complex topics accessible and facilitating discussion. At the same time, some students expressed concerns about being judged by peers or causing offence when discussing controversial issues. This highlights the importance of creating safe spaces for dialogue and teaching students how to engage in respectful disagreement.</a:t>
            </a:r>
          </a:p>
          <a:p>
            <a:pPr fontAlgn="t"/>
            <a:endParaRPr lang="en-GB" b="0" i="0" dirty="0">
              <a:effectLst/>
              <a:latin typeface="Segoe UI" panose="020B0502040204020203" pitchFamily="34" charset="0"/>
            </a:endParaRPr>
          </a:p>
          <a:p>
            <a:pPr fontAlgn="t"/>
            <a:r>
              <a:rPr lang="en-GB" b="0" i="0" dirty="0">
                <a:effectLst/>
                <a:latin typeface="Segoe UI" panose="020B0502040204020203" pitchFamily="34" charset="0"/>
              </a:rPr>
              <a:t>A particular strength of this project was the support provided through UKLA funding, which enabled meaningful school-university partnership working, including teacher release time to collaborate in curriculum design, implementation, and evaluation. This has allowed us to build a sustainable research-practice partnership rather than simply delivering a one-off intervention.</a:t>
            </a:r>
          </a:p>
          <a:p>
            <a:pPr fontAlgn="t"/>
            <a:endParaRPr lang="en-GB" b="0" i="0" dirty="0">
              <a:effectLst/>
              <a:latin typeface="Segoe UI" panose="020B0502040204020203" pitchFamily="34" charset="0"/>
            </a:endParaRPr>
          </a:p>
          <a:p>
            <a:pPr fontAlgn="t"/>
            <a:r>
              <a:rPr lang="en-GB" b="0" i="0" dirty="0">
                <a:effectLst/>
                <a:latin typeface="Segoe UI" panose="020B0502040204020203" pitchFamily="34" charset="0"/>
              </a:rPr>
              <a:t>Looking ahead, these findings will directly inform the next stage of our participatory action research cycle, where the curriculum will be revised alongside teachers and students. We are also currently developing a full paper based on these findings for submission to the London Review of Education.</a:t>
            </a:r>
          </a:p>
          <a:p>
            <a:endParaRPr lang="en-GB" dirty="0"/>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6D582198-DA51-4B50-852F-EE2F0F0CB4C4}"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3</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387107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1"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1771667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143579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786733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730215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68125363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09600" y="274320"/>
            <a:ext cx="10972800"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609600" y="1577340"/>
            <a:ext cx="10972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82402745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p:txStyles>
    <p:titleStyle>
      <a:lvl1pPr>
        <a:defRPr>
          <a:latin typeface="+mj-lt"/>
          <a:ea typeface="+mj-ea"/>
          <a:cs typeface="+mj-cs"/>
        </a:defRPr>
      </a:lvl1pPr>
    </p:titleStyle>
    <p:bodyStyle>
      <a:lvl1pPr marL="0">
        <a:defRPr>
          <a:latin typeface="+mn-lt"/>
          <a:ea typeface="+mn-ea"/>
          <a:cs typeface="+mn-cs"/>
        </a:defRPr>
      </a:lvl1pPr>
      <a:lvl2pPr marL="277246">
        <a:defRPr>
          <a:latin typeface="+mn-lt"/>
          <a:ea typeface="+mn-ea"/>
          <a:cs typeface="+mn-cs"/>
        </a:defRPr>
      </a:lvl2pPr>
      <a:lvl3pPr marL="554492">
        <a:defRPr>
          <a:latin typeface="+mn-lt"/>
          <a:ea typeface="+mn-ea"/>
          <a:cs typeface="+mn-cs"/>
        </a:defRPr>
      </a:lvl3pPr>
      <a:lvl4pPr marL="831738">
        <a:defRPr>
          <a:latin typeface="+mn-lt"/>
          <a:ea typeface="+mn-ea"/>
          <a:cs typeface="+mn-cs"/>
        </a:defRPr>
      </a:lvl4pPr>
      <a:lvl5pPr marL="1108984">
        <a:defRPr>
          <a:latin typeface="+mn-lt"/>
          <a:ea typeface="+mn-ea"/>
          <a:cs typeface="+mn-cs"/>
        </a:defRPr>
      </a:lvl5pPr>
      <a:lvl6pPr marL="1386230">
        <a:defRPr>
          <a:latin typeface="+mn-lt"/>
          <a:ea typeface="+mn-ea"/>
          <a:cs typeface="+mn-cs"/>
        </a:defRPr>
      </a:lvl6pPr>
      <a:lvl7pPr marL="1663476">
        <a:defRPr>
          <a:latin typeface="+mn-lt"/>
          <a:ea typeface="+mn-ea"/>
          <a:cs typeface="+mn-cs"/>
        </a:defRPr>
      </a:lvl7pPr>
      <a:lvl8pPr marL="1940723">
        <a:defRPr>
          <a:latin typeface="+mn-lt"/>
          <a:ea typeface="+mn-ea"/>
          <a:cs typeface="+mn-cs"/>
        </a:defRPr>
      </a:lvl8pPr>
      <a:lvl9pPr marL="2217969">
        <a:defRPr>
          <a:latin typeface="+mn-lt"/>
          <a:ea typeface="+mn-ea"/>
          <a:cs typeface="+mn-cs"/>
        </a:defRPr>
      </a:lvl9pPr>
    </p:bodyStyle>
    <p:otherStyle>
      <a:lvl1pPr marL="0">
        <a:defRPr>
          <a:latin typeface="+mn-lt"/>
          <a:ea typeface="+mn-ea"/>
          <a:cs typeface="+mn-cs"/>
        </a:defRPr>
      </a:lvl1pPr>
      <a:lvl2pPr marL="277246">
        <a:defRPr>
          <a:latin typeface="+mn-lt"/>
          <a:ea typeface="+mn-ea"/>
          <a:cs typeface="+mn-cs"/>
        </a:defRPr>
      </a:lvl2pPr>
      <a:lvl3pPr marL="554492">
        <a:defRPr>
          <a:latin typeface="+mn-lt"/>
          <a:ea typeface="+mn-ea"/>
          <a:cs typeface="+mn-cs"/>
        </a:defRPr>
      </a:lvl3pPr>
      <a:lvl4pPr marL="831738">
        <a:defRPr>
          <a:latin typeface="+mn-lt"/>
          <a:ea typeface="+mn-ea"/>
          <a:cs typeface="+mn-cs"/>
        </a:defRPr>
      </a:lvl4pPr>
      <a:lvl5pPr marL="1108984">
        <a:defRPr>
          <a:latin typeface="+mn-lt"/>
          <a:ea typeface="+mn-ea"/>
          <a:cs typeface="+mn-cs"/>
        </a:defRPr>
      </a:lvl5pPr>
      <a:lvl6pPr marL="1386230">
        <a:defRPr>
          <a:latin typeface="+mn-lt"/>
          <a:ea typeface="+mn-ea"/>
          <a:cs typeface="+mn-cs"/>
        </a:defRPr>
      </a:lvl6pPr>
      <a:lvl7pPr marL="1663476">
        <a:defRPr>
          <a:latin typeface="+mn-lt"/>
          <a:ea typeface="+mn-ea"/>
          <a:cs typeface="+mn-cs"/>
        </a:defRPr>
      </a:lvl7pPr>
      <a:lvl8pPr marL="1940723">
        <a:defRPr>
          <a:latin typeface="+mn-lt"/>
          <a:ea typeface="+mn-ea"/>
          <a:cs typeface="+mn-cs"/>
        </a:defRPr>
      </a:lvl8pPr>
      <a:lvl9pPr marL="2217969">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p:cNvPicPr/>
          <p:nvPr/>
        </p:nvPicPr>
        <p:blipFill>
          <a:blip r:embed="rId2" cstate="email">
            <a:extLst>
              <a:ext uri="{28A0092B-C50C-407E-A947-70E740481C1C}">
                <a14:useLocalDpi xmlns:a14="http://schemas.microsoft.com/office/drawing/2010/main"/>
              </a:ext>
            </a:extLst>
          </a:blip>
          <a:stretch>
            <a:fillRect/>
          </a:stretch>
        </p:blipFill>
        <p:spPr>
          <a:xfrm>
            <a:off x="317906" y="317478"/>
            <a:ext cx="11556189" cy="6222563"/>
          </a:xfrm>
          <a:prstGeom prst="rect">
            <a:avLst/>
          </a:prstGeom>
        </p:spPr>
      </p:pic>
      <p:sp>
        <p:nvSpPr>
          <p:cNvPr id="5" name="object 5"/>
          <p:cNvSpPr/>
          <p:nvPr/>
        </p:nvSpPr>
        <p:spPr>
          <a:xfrm>
            <a:off x="699937" y="1"/>
            <a:ext cx="2030060" cy="1117842"/>
          </a:xfrm>
          <a:custGeom>
            <a:avLst/>
            <a:gdLst/>
            <a:ahLst/>
            <a:cxnLst/>
            <a:rect l="l" t="t" r="r" b="b"/>
            <a:pathLst>
              <a:path w="3347720" h="1843405">
                <a:moveTo>
                  <a:pt x="3347196" y="0"/>
                </a:moveTo>
                <a:lnTo>
                  <a:pt x="0" y="0"/>
                </a:lnTo>
                <a:lnTo>
                  <a:pt x="0" y="1424040"/>
                </a:lnTo>
                <a:lnTo>
                  <a:pt x="2817" y="1472884"/>
                </a:lnTo>
                <a:lnTo>
                  <a:pt x="11061" y="1520074"/>
                </a:lnTo>
                <a:lnTo>
                  <a:pt x="24417" y="1565294"/>
                </a:lnTo>
                <a:lnTo>
                  <a:pt x="42571" y="1608231"/>
                </a:lnTo>
                <a:lnTo>
                  <a:pt x="65208" y="1648571"/>
                </a:lnTo>
                <a:lnTo>
                  <a:pt x="92014" y="1685998"/>
                </a:lnTo>
                <a:lnTo>
                  <a:pt x="122675" y="1720200"/>
                </a:lnTo>
                <a:lnTo>
                  <a:pt x="156876" y="1750861"/>
                </a:lnTo>
                <a:lnTo>
                  <a:pt x="194304" y="1777667"/>
                </a:lnTo>
                <a:lnTo>
                  <a:pt x="234643" y="1800304"/>
                </a:lnTo>
                <a:lnTo>
                  <a:pt x="277581" y="1818457"/>
                </a:lnTo>
                <a:lnTo>
                  <a:pt x="322801" y="1831813"/>
                </a:lnTo>
                <a:lnTo>
                  <a:pt x="369991" y="1840057"/>
                </a:lnTo>
                <a:lnTo>
                  <a:pt x="418835" y="1842875"/>
                </a:lnTo>
                <a:lnTo>
                  <a:pt x="2928361" y="1842875"/>
                </a:lnTo>
                <a:lnTo>
                  <a:pt x="2977205" y="1840057"/>
                </a:lnTo>
                <a:lnTo>
                  <a:pt x="3024394" y="1831813"/>
                </a:lnTo>
                <a:lnTo>
                  <a:pt x="3069615" y="1818457"/>
                </a:lnTo>
                <a:lnTo>
                  <a:pt x="3112552" y="1800304"/>
                </a:lnTo>
                <a:lnTo>
                  <a:pt x="3152892" y="1777667"/>
                </a:lnTo>
                <a:lnTo>
                  <a:pt x="3190319" y="1750861"/>
                </a:lnTo>
                <a:lnTo>
                  <a:pt x="3224520" y="1720200"/>
                </a:lnTo>
                <a:lnTo>
                  <a:pt x="3255181" y="1685998"/>
                </a:lnTo>
                <a:lnTo>
                  <a:pt x="3281987" y="1648571"/>
                </a:lnTo>
                <a:lnTo>
                  <a:pt x="3304624" y="1608231"/>
                </a:lnTo>
                <a:lnTo>
                  <a:pt x="3322778" y="1565294"/>
                </a:lnTo>
                <a:lnTo>
                  <a:pt x="3336134" y="1520074"/>
                </a:lnTo>
                <a:lnTo>
                  <a:pt x="3344378" y="1472884"/>
                </a:lnTo>
                <a:lnTo>
                  <a:pt x="3347196" y="1424040"/>
                </a:lnTo>
                <a:lnTo>
                  <a:pt x="3347196" y="0"/>
                </a:lnTo>
                <a:close/>
              </a:path>
            </a:pathLst>
          </a:custGeom>
          <a:solidFill>
            <a:srgbClr val="000000"/>
          </a:solidFill>
        </p:spPr>
        <p:txBody>
          <a:bodyPr wrap="square" lIns="0" tIns="0" rIns="0" bIns="0" rtlCol="0"/>
          <a:lstStyle/>
          <a:p>
            <a:pPr defTabSz="554492"/>
            <a:endParaRPr sz="1092" kern="0">
              <a:solidFill>
                <a:sysClr val="windowText" lastClr="000000"/>
              </a:solidFill>
            </a:endParaRPr>
          </a:p>
        </p:txBody>
      </p:sp>
      <p:cxnSp>
        <p:nvCxnSpPr>
          <p:cNvPr id="28" name="Straight Connector 27">
            <a:extLst>
              <a:ext uri="{FF2B5EF4-FFF2-40B4-BE49-F238E27FC236}">
                <a16:creationId xmlns:a16="http://schemas.microsoft.com/office/drawing/2014/main" id="{D2E9F4B2-F030-B88D-C6C4-5F8EF1022EC8}"/>
              </a:ext>
              <a:ext uri="{C183D7F6-B498-43B3-948B-1728B52AA6E4}">
                <adec:decorative xmlns:adec="http://schemas.microsoft.com/office/drawing/2017/decorative" val="1"/>
              </a:ext>
            </a:extLst>
          </p:cNvPr>
          <p:cNvCxnSpPr>
            <a:cxnSpLocks/>
          </p:cNvCxnSpPr>
          <p:nvPr/>
        </p:nvCxnSpPr>
        <p:spPr>
          <a:xfrm>
            <a:off x="978094" y="5176849"/>
            <a:ext cx="641172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Subtitle 2">
            <a:extLst>
              <a:ext uri="{FF2B5EF4-FFF2-40B4-BE49-F238E27FC236}">
                <a16:creationId xmlns:a16="http://schemas.microsoft.com/office/drawing/2014/main" id="{BCB8F7B7-27E3-5F67-0C32-3B852761AB2E}"/>
              </a:ext>
            </a:extLst>
          </p:cNvPr>
          <p:cNvSpPr txBox="1">
            <a:spLocks/>
          </p:cNvSpPr>
          <p:nvPr/>
        </p:nvSpPr>
        <p:spPr>
          <a:xfrm>
            <a:off x="961369" y="5487451"/>
            <a:ext cx="6071198" cy="860083"/>
          </a:xfrm>
          <a:prstGeom prst="rect">
            <a:avLst/>
          </a:prstGeom>
          <a:solidFill>
            <a:schemeClr val="bg1"/>
          </a:solidFill>
        </p:spPr>
        <p:txBody>
          <a:bodyPr lIns="55449" tIns="27725" rIns="55449" bIns="27725" anchor="t">
            <a:normAutofit fontScale="92500" lnSpcReduction="20000"/>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defTabSz="554492"/>
            <a:r>
              <a:rPr lang="en-US" sz="3200" dirty="0"/>
              <a:t>Dr Brian Rock and Dr Emma Walker (York St John University)</a:t>
            </a:r>
          </a:p>
          <a:p>
            <a:pPr defTabSz="554492"/>
            <a:endParaRPr lang="en-US" sz="2426" kern="0" dirty="0">
              <a:solidFill>
                <a:prstClr val="white"/>
              </a:solidFill>
              <a:latin typeface="Calibri"/>
            </a:endParaRPr>
          </a:p>
        </p:txBody>
      </p:sp>
      <p:sp>
        <p:nvSpPr>
          <p:cNvPr id="30" name="Title 1">
            <a:extLst>
              <a:ext uri="{FF2B5EF4-FFF2-40B4-BE49-F238E27FC236}">
                <a16:creationId xmlns:a16="http://schemas.microsoft.com/office/drawing/2014/main" id="{50D4117A-9390-9983-F4C7-D62DD4E42595}"/>
              </a:ext>
            </a:extLst>
          </p:cNvPr>
          <p:cNvSpPr txBox="1">
            <a:spLocks/>
          </p:cNvSpPr>
          <p:nvPr/>
        </p:nvSpPr>
        <p:spPr>
          <a:xfrm>
            <a:off x="961369" y="4298360"/>
            <a:ext cx="9599307" cy="1007075"/>
          </a:xfrm>
          <a:prstGeom prst="rect">
            <a:avLst/>
          </a:prstGeom>
          <a:solidFill>
            <a:schemeClr val="bg1"/>
          </a:solidFill>
        </p:spPr>
        <p:txBody>
          <a:bodyPr lIns="55449" tIns="27725" rIns="55449" bIns="27725" anchor="t">
            <a:normAutofit/>
          </a:bodyPr>
          <a:lstStyle>
            <a:lvl1pPr>
              <a:defRPr>
                <a:latin typeface="+mj-lt"/>
                <a:ea typeface="+mj-ea"/>
                <a:cs typeface="+mj-cs"/>
              </a:defRPr>
            </a:lvl1pPr>
          </a:lstStyle>
          <a:p>
            <a:pPr defTabSz="554492"/>
            <a:r>
              <a:rPr lang="en-US" sz="2800" dirty="0">
                <a:highlight>
                  <a:srgbClr val="FFFFFF"/>
                </a:highlight>
                <a:ea typeface="+mj-lt"/>
                <a:cs typeface="+mj-lt"/>
              </a:rPr>
              <a:t>Reading media: Developing critical media literacies with KS3 </a:t>
            </a:r>
            <a:r>
              <a:rPr lang="en-US" sz="2800">
                <a:highlight>
                  <a:srgbClr val="FFFFFF"/>
                </a:highlight>
                <a:ea typeface="+mj-lt"/>
                <a:cs typeface="+mj-lt"/>
              </a:rPr>
              <a:t>students and educators</a:t>
            </a:r>
            <a:endParaRPr lang="en-US"/>
          </a:p>
          <a:p>
            <a:pPr defTabSz="554492"/>
            <a:endParaRPr lang="en-US" sz="2800" dirty="0">
              <a:latin typeface="Tahoma"/>
              <a:ea typeface="Tahoma"/>
              <a:cs typeface="Tahoma"/>
            </a:endParaRPr>
          </a:p>
        </p:txBody>
      </p:sp>
      <p:pic>
        <p:nvPicPr>
          <p:cNvPr id="8" name="Picture 7">
            <a:extLst>
              <a:ext uri="{FF2B5EF4-FFF2-40B4-BE49-F238E27FC236}">
                <a16:creationId xmlns:a16="http://schemas.microsoft.com/office/drawing/2014/main" id="{5D5BB449-4EE5-D0DC-E0A7-E57D93903A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574" y="0"/>
            <a:ext cx="2454785" cy="129985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descr="A picture of a York St John building located on the Quad with the university flag flying&#10;&#10;"/>
          <p:cNvPicPr/>
          <p:nvPr/>
        </p:nvPicPr>
        <p:blipFill>
          <a:blip r:embed="rId3" cstate="email">
            <a:extLst>
              <a:ext uri="{28A0092B-C50C-407E-A947-70E740481C1C}">
                <a14:useLocalDpi xmlns:a14="http://schemas.microsoft.com/office/drawing/2010/main"/>
              </a:ext>
            </a:extLst>
          </a:blip>
          <a:stretch>
            <a:fillRect/>
          </a:stretch>
        </p:blipFill>
        <p:spPr>
          <a:xfrm>
            <a:off x="317905" y="317478"/>
            <a:ext cx="2793804" cy="6222563"/>
          </a:xfrm>
          <a:prstGeom prst="rect">
            <a:avLst/>
          </a:prstGeom>
        </p:spPr>
      </p:pic>
      <p:sp>
        <p:nvSpPr>
          <p:cNvPr id="25" name="object 5">
            <a:extLst>
              <a:ext uri="{FF2B5EF4-FFF2-40B4-BE49-F238E27FC236}">
                <a16:creationId xmlns:a16="http://schemas.microsoft.com/office/drawing/2014/main" id="{5A51860C-6C74-DD70-ABA7-E543CD544B1C}"/>
              </a:ext>
            </a:extLst>
          </p:cNvPr>
          <p:cNvSpPr/>
          <p:nvPr/>
        </p:nvSpPr>
        <p:spPr>
          <a:xfrm>
            <a:off x="699937" y="1"/>
            <a:ext cx="2030060" cy="1117842"/>
          </a:xfrm>
          <a:custGeom>
            <a:avLst/>
            <a:gdLst/>
            <a:ahLst/>
            <a:cxnLst/>
            <a:rect l="l" t="t" r="r" b="b"/>
            <a:pathLst>
              <a:path w="3347720" h="1843405">
                <a:moveTo>
                  <a:pt x="3347196" y="0"/>
                </a:moveTo>
                <a:lnTo>
                  <a:pt x="0" y="0"/>
                </a:lnTo>
                <a:lnTo>
                  <a:pt x="0" y="1424040"/>
                </a:lnTo>
                <a:lnTo>
                  <a:pt x="2817" y="1472884"/>
                </a:lnTo>
                <a:lnTo>
                  <a:pt x="11061" y="1520074"/>
                </a:lnTo>
                <a:lnTo>
                  <a:pt x="24417" y="1565294"/>
                </a:lnTo>
                <a:lnTo>
                  <a:pt x="42571" y="1608231"/>
                </a:lnTo>
                <a:lnTo>
                  <a:pt x="65208" y="1648571"/>
                </a:lnTo>
                <a:lnTo>
                  <a:pt x="92014" y="1685998"/>
                </a:lnTo>
                <a:lnTo>
                  <a:pt x="122675" y="1720200"/>
                </a:lnTo>
                <a:lnTo>
                  <a:pt x="156876" y="1750861"/>
                </a:lnTo>
                <a:lnTo>
                  <a:pt x="194304" y="1777667"/>
                </a:lnTo>
                <a:lnTo>
                  <a:pt x="234643" y="1800304"/>
                </a:lnTo>
                <a:lnTo>
                  <a:pt x="277581" y="1818457"/>
                </a:lnTo>
                <a:lnTo>
                  <a:pt x="322801" y="1831813"/>
                </a:lnTo>
                <a:lnTo>
                  <a:pt x="369991" y="1840057"/>
                </a:lnTo>
                <a:lnTo>
                  <a:pt x="418835" y="1842875"/>
                </a:lnTo>
                <a:lnTo>
                  <a:pt x="2928361" y="1842875"/>
                </a:lnTo>
                <a:lnTo>
                  <a:pt x="2977205" y="1840057"/>
                </a:lnTo>
                <a:lnTo>
                  <a:pt x="3024394" y="1831813"/>
                </a:lnTo>
                <a:lnTo>
                  <a:pt x="3069615" y="1818457"/>
                </a:lnTo>
                <a:lnTo>
                  <a:pt x="3112552" y="1800304"/>
                </a:lnTo>
                <a:lnTo>
                  <a:pt x="3152892" y="1777667"/>
                </a:lnTo>
                <a:lnTo>
                  <a:pt x="3190319" y="1750861"/>
                </a:lnTo>
                <a:lnTo>
                  <a:pt x="3224520" y="1720200"/>
                </a:lnTo>
                <a:lnTo>
                  <a:pt x="3255181" y="1685998"/>
                </a:lnTo>
                <a:lnTo>
                  <a:pt x="3281987" y="1648571"/>
                </a:lnTo>
                <a:lnTo>
                  <a:pt x="3304624" y="1608231"/>
                </a:lnTo>
                <a:lnTo>
                  <a:pt x="3322778" y="1565294"/>
                </a:lnTo>
                <a:lnTo>
                  <a:pt x="3336134" y="1520074"/>
                </a:lnTo>
                <a:lnTo>
                  <a:pt x="3344378" y="1472884"/>
                </a:lnTo>
                <a:lnTo>
                  <a:pt x="3347196" y="1424040"/>
                </a:lnTo>
                <a:lnTo>
                  <a:pt x="3347196" y="0"/>
                </a:lnTo>
                <a:close/>
              </a:path>
            </a:pathLst>
          </a:custGeom>
          <a:solidFill>
            <a:srgbClr val="000000"/>
          </a:solidFill>
        </p:spPr>
        <p:txBody>
          <a:bodyPr wrap="square" lIns="0" tIns="0" rIns="0" bIns="0" rtlCol="0"/>
          <a:lstStyle/>
          <a:p>
            <a:pPr defTabSz="554492"/>
            <a:endParaRPr sz="1092" kern="0">
              <a:solidFill>
                <a:sysClr val="windowText" lastClr="000000"/>
              </a:solidFill>
            </a:endParaRPr>
          </a:p>
        </p:txBody>
      </p:sp>
      <p:sp>
        <p:nvSpPr>
          <p:cNvPr id="29" name="Title 1">
            <a:extLst>
              <a:ext uri="{FF2B5EF4-FFF2-40B4-BE49-F238E27FC236}">
                <a16:creationId xmlns:a16="http://schemas.microsoft.com/office/drawing/2014/main" id="{629DF5FE-F1C9-6EB1-0BD7-3743B2FEDF15}"/>
              </a:ext>
            </a:extLst>
          </p:cNvPr>
          <p:cNvSpPr txBox="1">
            <a:spLocks/>
          </p:cNvSpPr>
          <p:nvPr/>
        </p:nvSpPr>
        <p:spPr>
          <a:xfrm>
            <a:off x="3554574" y="317479"/>
            <a:ext cx="7998323" cy="481308"/>
          </a:xfrm>
          <a:prstGeom prst="rect">
            <a:avLst/>
          </a:prstGeom>
          <a:noFill/>
          <a:ln>
            <a:noFill/>
            <a:prstDash/>
          </a:ln>
          <a:effectLst/>
        </p:spPr>
        <p:txBody>
          <a:bodyPr rot="0" spcFirstLastPara="0" vertOverflow="overflow" horzOverflow="overflow" vert="horz" wrap="square" lIns="55449" tIns="27725" rIns="55449" bIns="27725" numCol="1" spcCol="0" rtlCol="0" fromWordArt="0" anchor="ctr" anchorCtr="0" forceAA="0" compatLnSpc="1">
            <a:prstTxWarp prst="textNoShape">
              <a:avLst/>
            </a:prstTxWarp>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554492">
              <a:defRPr/>
            </a:pPr>
            <a:r>
              <a:rPr lang="en-US" sz="3200" dirty="0">
                <a:solidFill>
                  <a:prstClr val="black"/>
                </a:solidFill>
                <a:latin typeface="Arial" panose="020B0604020202020204" pitchFamily="34" charset="0"/>
                <a:cs typeface="Arial" panose="020B0604020202020204" pitchFamily="34" charset="0"/>
              </a:rPr>
              <a:t>Our Research</a:t>
            </a:r>
          </a:p>
        </p:txBody>
      </p:sp>
      <p:pic>
        <p:nvPicPr>
          <p:cNvPr id="2" name="Picture 1">
            <a:extLst>
              <a:ext uri="{FF2B5EF4-FFF2-40B4-BE49-F238E27FC236}">
                <a16:creationId xmlns:a16="http://schemas.microsoft.com/office/drawing/2014/main" id="{73EA4A5C-E9C0-5436-67EB-BF0D60D3E85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7574" y="0"/>
            <a:ext cx="2454785" cy="1299859"/>
          </a:xfrm>
          <a:prstGeom prst="rect">
            <a:avLst/>
          </a:prstGeom>
        </p:spPr>
      </p:pic>
      <p:sp>
        <p:nvSpPr>
          <p:cNvPr id="13" name="TextBox 12">
            <a:extLst>
              <a:ext uri="{FF2B5EF4-FFF2-40B4-BE49-F238E27FC236}">
                <a16:creationId xmlns:a16="http://schemas.microsoft.com/office/drawing/2014/main" id="{150A6E06-89D1-4D3C-9684-431D708E3502}"/>
              </a:ext>
            </a:extLst>
          </p:cNvPr>
          <p:cNvSpPr txBox="1"/>
          <p:nvPr/>
        </p:nvSpPr>
        <p:spPr>
          <a:xfrm>
            <a:off x="3348696" y="949676"/>
            <a:ext cx="8412453" cy="5755422"/>
          </a:xfrm>
          <a:prstGeom prst="rect">
            <a:avLst/>
          </a:prstGeom>
          <a:noFill/>
        </p:spPr>
        <p:txBody>
          <a:bodyPr wrap="square">
            <a:spAutoFit/>
          </a:bodyPr>
          <a:lstStyle/>
          <a:p>
            <a:r>
              <a:rPr lang="en-GB" sz="1600" b="1" dirty="0"/>
              <a:t>Context</a:t>
            </a:r>
          </a:p>
          <a:p>
            <a:pPr marL="285750" indent="-285750">
              <a:buFont typeface="Arial" panose="020B0604020202020204" pitchFamily="34" charset="0"/>
              <a:buChar char="•"/>
            </a:pPr>
            <a:r>
              <a:rPr lang="en-GB" sz="1600" dirty="0"/>
              <a:t>Rising concerns about misinformation, disinformation, political polarisation, and </a:t>
            </a:r>
            <a:r>
              <a:rPr lang="en-GB" sz="1600" dirty="0" err="1"/>
              <a:t>GenAI</a:t>
            </a:r>
            <a:r>
              <a:rPr lang="en-GB" sz="1600" dirty="0"/>
              <a:t>-generated content.</a:t>
            </a:r>
          </a:p>
          <a:p>
            <a:pPr marL="285750" indent="-285750">
              <a:buFont typeface="Arial" panose="020B0604020202020204" pitchFamily="34" charset="0"/>
              <a:buChar char="•"/>
            </a:pPr>
            <a:r>
              <a:rPr lang="en-GB" sz="1600" dirty="0"/>
              <a:t>Growing policy emphasis on critical literacy, media literacy, and democratic participation.</a:t>
            </a:r>
          </a:p>
          <a:p>
            <a:endParaRPr lang="en-GB" sz="1600" dirty="0"/>
          </a:p>
          <a:p>
            <a:r>
              <a:rPr lang="en-GB" sz="1600" b="1" dirty="0"/>
              <a:t>The Project</a:t>
            </a:r>
          </a:p>
          <a:p>
            <a:pPr marL="285750" indent="-285750">
              <a:buFont typeface="Arial" panose="020B0604020202020204" pitchFamily="34" charset="0"/>
              <a:buChar char="•"/>
            </a:pPr>
            <a:r>
              <a:rPr lang="en-GB" sz="1600" dirty="0"/>
              <a:t>UKLA-funded research project exploring critical media literacy with KS3 students.</a:t>
            </a:r>
          </a:p>
          <a:p>
            <a:pPr marL="285750" indent="-285750">
              <a:buFont typeface="Arial" panose="020B0604020202020204" pitchFamily="34" charset="0"/>
              <a:buChar char="•"/>
            </a:pPr>
            <a:r>
              <a:rPr lang="en-GB" sz="1600" dirty="0"/>
              <a:t>Collaborative school-university partnership.</a:t>
            </a:r>
          </a:p>
          <a:p>
            <a:pPr marL="285750" indent="-285750">
              <a:buFont typeface="Arial" panose="020B0604020202020204" pitchFamily="34" charset="0"/>
              <a:buChar char="•"/>
            </a:pPr>
            <a:r>
              <a:rPr lang="en-GB" sz="1600" dirty="0"/>
              <a:t>Co-design approach recognising teachers as curriculum makers and agents of change.</a:t>
            </a:r>
          </a:p>
          <a:p>
            <a:pPr marL="285750" indent="-285750">
              <a:buFont typeface="Arial" panose="020B0604020202020204" pitchFamily="34" charset="0"/>
              <a:buChar char="•"/>
            </a:pPr>
            <a:r>
              <a:rPr lang="en-GB" sz="1600" dirty="0"/>
              <a:t>Curriculum Intervention Global Perspectives (Year 9, North of England secondary school)</a:t>
            </a:r>
          </a:p>
          <a:p>
            <a:endParaRPr lang="en-GB" sz="1600" dirty="0"/>
          </a:p>
          <a:p>
            <a:r>
              <a:rPr lang="en-GB" sz="1600" b="1" dirty="0"/>
              <a:t>Students explored:</a:t>
            </a:r>
          </a:p>
          <a:p>
            <a:r>
              <a:rPr lang="en-GB" sz="1600" dirty="0"/>
              <a:t>Artificial Intelligence (AI); Populism; Fossil Fuels; Maritime Trading</a:t>
            </a:r>
          </a:p>
          <a:p>
            <a:endParaRPr lang="en-GB" sz="1600" dirty="0"/>
          </a:p>
          <a:p>
            <a:r>
              <a:rPr lang="en-GB" sz="1600" b="1" dirty="0"/>
              <a:t>Critical Literacy Development Students were supported to:</a:t>
            </a:r>
          </a:p>
          <a:p>
            <a:pPr marL="285750" indent="-285750">
              <a:buFont typeface="Arial" panose="020B0604020202020204" pitchFamily="34" charset="0"/>
              <a:buChar char="•"/>
            </a:pPr>
            <a:r>
              <a:rPr lang="en-GB" sz="1600" dirty="0"/>
              <a:t>Evaluate evidence and sources</a:t>
            </a:r>
          </a:p>
          <a:p>
            <a:pPr marL="285750" indent="-285750">
              <a:buFont typeface="Arial" panose="020B0604020202020204" pitchFamily="34" charset="0"/>
              <a:buChar char="•"/>
            </a:pPr>
            <a:r>
              <a:rPr lang="en-GB" sz="1600" dirty="0"/>
              <a:t>Question assumptions and dominant narratives</a:t>
            </a:r>
          </a:p>
          <a:p>
            <a:pPr marL="285750" indent="-285750">
              <a:buFont typeface="Arial" panose="020B0604020202020204" pitchFamily="34" charset="0"/>
              <a:buChar char="•"/>
            </a:pPr>
            <a:r>
              <a:rPr lang="en-GB" sz="1600" dirty="0"/>
              <a:t>Consider multiple perspectives</a:t>
            </a:r>
          </a:p>
          <a:p>
            <a:pPr marL="285750" indent="-285750">
              <a:buFont typeface="Arial" panose="020B0604020202020204" pitchFamily="34" charset="0"/>
              <a:buChar char="•"/>
            </a:pPr>
            <a:r>
              <a:rPr lang="en-GB" sz="1600" dirty="0"/>
              <a:t>Analyse media representations and power relations</a:t>
            </a:r>
          </a:p>
          <a:p>
            <a:endParaRPr lang="en-GB" sz="1600" b="1" dirty="0"/>
          </a:p>
          <a:p>
            <a:r>
              <a:rPr lang="en-GB" sz="1600" b="1" dirty="0"/>
              <a:t>Qualitative survey</a:t>
            </a:r>
          </a:p>
          <a:p>
            <a:pPr marL="285750" indent="-285750">
              <a:buFont typeface="Arial" panose="020B0604020202020204" pitchFamily="34" charset="0"/>
              <a:buChar char="•"/>
            </a:pPr>
            <a:r>
              <a:rPr lang="en-GB" sz="1600" dirty="0"/>
              <a:t>How do students perceive the development of their critical literacy skills?</a:t>
            </a:r>
          </a:p>
          <a:p>
            <a:pPr marL="285750" indent="-285750">
              <a:buFont typeface="Arial" panose="020B0604020202020204" pitchFamily="34" charset="0"/>
              <a:buChar char="•"/>
            </a:pPr>
            <a:r>
              <a:rPr lang="en-GB" sz="1600" dirty="0"/>
              <a:t>What pedagogical supports and curriculum structures enable effective critical literacy teaching?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descr="A tree with red leaves in front of the De Grey building&#10;&#10;"/>
          <p:cNvPicPr/>
          <p:nvPr/>
        </p:nvPicPr>
        <p:blipFill>
          <a:blip r:embed="rId3" cstate="email">
            <a:extLst>
              <a:ext uri="{28A0092B-C50C-407E-A947-70E740481C1C}">
                <a14:useLocalDpi xmlns:a14="http://schemas.microsoft.com/office/drawing/2010/main"/>
              </a:ext>
            </a:extLst>
          </a:blip>
          <a:stretch>
            <a:fillRect/>
          </a:stretch>
        </p:blipFill>
        <p:spPr>
          <a:xfrm>
            <a:off x="317905" y="317477"/>
            <a:ext cx="2793804" cy="3003339"/>
          </a:xfrm>
          <a:prstGeom prst="rect">
            <a:avLst/>
          </a:prstGeom>
        </p:spPr>
      </p:pic>
      <p:sp>
        <p:nvSpPr>
          <p:cNvPr id="27" name="object 5">
            <a:extLst>
              <a:ext uri="{FF2B5EF4-FFF2-40B4-BE49-F238E27FC236}">
                <a16:creationId xmlns:a16="http://schemas.microsoft.com/office/drawing/2014/main" id="{2898B888-4C0A-487A-1684-AE87B14D3A52}"/>
              </a:ext>
            </a:extLst>
          </p:cNvPr>
          <p:cNvSpPr/>
          <p:nvPr/>
        </p:nvSpPr>
        <p:spPr>
          <a:xfrm>
            <a:off x="699937" y="1"/>
            <a:ext cx="2030060" cy="1117842"/>
          </a:xfrm>
          <a:custGeom>
            <a:avLst/>
            <a:gdLst/>
            <a:ahLst/>
            <a:cxnLst/>
            <a:rect l="l" t="t" r="r" b="b"/>
            <a:pathLst>
              <a:path w="3347720" h="1843405">
                <a:moveTo>
                  <a:pt x="3347196" y="0"/>
                </a:moveTo>
                <a:lnTo>
                  <a:pt x="0" y="0"/>
                </a:lnTo>
                <a:lnTo>
                  <a:pt x="0" y="1424040"/>
                </a:lnTo>
                <a:lnTo>
                  <a:pt x="2817" y="1472884"/>
                </a:lnTo>
                <a:lnTo>
                  <a:pt x="11061" y="1520074"/>
                </a:lnTo>
                <a:lnTo>
                  <a:pt x="24417" y="1565294"/>
                </a:lnTo>
                <a:lnTo>
                  <a:pt x="42571" y="1608231"/>
                </a:lnTo>
                <a:lnTo>
                  <a:pt x="65208" y="1648571"/>
                </a:lnTo>
                <a:lnTo>
                  <a:pt x="92014" y="1685998"/>
                </a:lnTo>
                <a:lnTo>
                  <a:pt x="122675" y="1720200"/>
                </a:lnTo>
                <a:lnTo>
                  <a:pt x="156876" y="1750861"/>
                </a:lnTo>
                <a:lnTo>
                  <a:pt x="194304" y="1777667"/>
                </a:lnTo>
                <a:lnTo>
                  <a:pt x="234643" y="1800304"/>
                </a:lnTo>
                <a:lnTo>
                  <a:pt x="277581" y="1818457"/>
                </a:lnTo>
                <a:lnTo>
                  <a:pt x="322801" y="1831813"/>
                </a:lnTo>
                <a:lnTo>
                  <a:pt x="369991" y="1840057"/>
                </a:lnTo>
                <a:lnTo>
                  <a:pt x="418835" y="1842875"/>
                </a:lnTo>
                <a:lnTo>
                  <a:pt x="2928361" y="1842875"/>
                </a:lnTo>
                <a:lnTo>
                  <a:pt x="2977205" y="1840057"/>
                </a:lnTo>
                <a:lnTo>
                  <a:pt x="3024394" y="1831813"/>
                </a:lnTo>
                <a:lnTo>
                  <a:pt x="3069615" y="1818457"/>
                </a:lnTo>
                <a:lnTo>
                  <a:pt x="3112552" y="1800304"/>
                </a:lnTo>
                <a:lnTo>
                  <a:pt x="3152892" y="1777667"/>
                </a:lnTo>
                <a:lnTo>
                  <a:pt x="3190319" y="1750861"/>
                </a:lnTo>
                <a:lnTo>
                  <a:pt x="3224520" y="1720200"/>
                </a:lnTo>
                <a:lnTo>
                  <a:pt x="3255181" y="1685998"/>
                </a:lnTo>
                <a:lnTo>
                  <a:pt x="3281987" y="1648571"/>
                </a:lnTo>
                <a:lnTo>
                  <a:pt x="3304624" y="1608231"/>
                </a:lnTo>
                <a:lnTo>
                  <a:pt x="3322778" y="1565294"/>
                </a:lnTo>
                <a:lnTo>
                  <a:pt x="3336134" y="1520074"/>
                </a:lnTo>
                <a:lnTo>
                  <a:pt x="3344378" y="1472884"/>
                </a:lnTo>
                <a:lnTo>
                  <a:pt x="3347196" y="1424040"/>
                </a:lnTo>
                <a:lnTo>
                  <a:pt x="3347196" y="0"/>
                </a:lnTo>
                <a:close/>
              </a:path>
            </a:pathLst>
          </a:custGeom>
          <a:solidFill>
            <a:srgbClr val="000000"/>
          </a:solidFill>
        </p:spPr>
        <p:txBody>
          <a:bodyPr wrap="square" lIns="0" tIns="0" rIns="0" bIns="0" rtlCol="0"/>
          <a:lstStyle/>
          <a:p>
            <a:pPr defTabSz="554492"/>
            <a:endParaRPr sz="1092" kern="0">
              <a:solidFill>
                <a:sysClr val="windowText" lastClr="000000"/>
              </a:solidFill>
            </a:endParaRPr>
          </a:p>
        </p:txBody>
      </p:sp>
      <p:sp>
        <p:nvSpPr>
          <p:cNvPr id="30" name="TextBox 29">
            <a:extLst>
              <a:ext uri="{FF2B5EF4-FFF2-40B4-BE49-F238E27FC236}">
                <a16:creationId xmlns:a16="http://schemas.microsoft.com/office/drawing/2014/main" id="{F58C2F45-1AD9-EA04-5213-0003E8FF22F4}"/>
              </a:ext>
            </a:extLst>
          </p:cNvPr>
          <p:cNvSpPr txBox="1"/>
          <p:nvPr/>
        </p:nvSpPr>
        <p:spPr>
          <a:xfrm>
            <a:off x="3554574" y="1117843"/>
            <a:ext cx="7937489" cy="4801314"/>
          </a:xfrm>
          <a:prstGeom prst="rect">
            <a:avLst/>
          </a:prstGeom>
          <a:noFill/>
        </p:spPr>
        <p:txBody>
          <a:bodyPr wrap="square">
            <a:spAutoFit/>
          </a:bodyPr>
          <a:lstStyle/>
          <a:p>
            <a:pPr defTabSz="554492"/>
            <a:r>
              <a:rPr lang="en-GB" b="1" kern="0" dirty="0">
                <a:solidFill>
                  <a:sysClr val="windowText" lastClr="000000"/>
                </a:solidFill>
                <a:latin typeface="Arial" panose="020B0604020202020204" pitchFamily="34" charset="0"/>
                <a:cs typeface="Arial" panose="020B0604020202020204" pitchFamily="34" charset="0"/>
              </a:rPr>
              <a:t>Main Findings</a:t>
            </a:r>
          </a:p>
          <a:p>
            <a:pPr marL="342900" indent="-342900" defTabSz="554492">
              <a:buFont typeface="+mj-lt"/>
              <a:buAutoNum type="arabicPeriod"/>
            </a:pPr>
            <a:r>
              <a:rPr lang="en-GB" kern="0" dirty="0">
                <a:solidFill>
                  <a:sysClr val="windowText" lastClr="000000"/>
                </a:solidFill>
                <a:latin typeface="Arial" panose="020B0604020202020204" pitchFamily="34" charset="0"/>
                <a:cs typeface="Arial" panose="020B0604020202020204" pitchFamily="34" charset="0"/>
              </a:rPr>
              <a:t>Critical engagement depends on prior knowledge</a:t>
            </a:r>
          </a:p>
          <a:p>
            <a:pPr marL="342900" indent="-342900" defTabSz="554492">
              <a:buFont typeface="+mj-lt"/>
              <a:buAutoNum type="arabicPeriod"/>
            </a:pPr>
            <a:r>
              <a:rPr lang="en-GB" kern="0" dirty="0">
                <a:solidFill>
                  <a:sysClr val="windowText" lastClr="000000"/>
                </a:solidFill>
                <a:latin typeface="Arial" panose="020B0604020202020204" pitchFamily="34" charset="0"/>
                <a:cs typeface="Arial" panose="020B0604020202020204" pitchFamily="34" charset="0"/>
              </a:rPr>
              <a:t>Students construct relevance through personal and future lenses</a:t>
            </a:r>
          </a:p>
          <a:p>
            <a:pPr marL="342900" indent="-342900" defTabSz="554492">
              <a:buFont typeface="+mj-lt"/>
              <a:buAutoNum type="arabicPeriod"/>
            </a:pPr>
            <a:r>
              <a:rPr lang="en-GB" kern="0" dirty="0">
                <a:solidFill>
                  <a:sysClr val="windowText" lastClr="000000"/>
                </a:solidFill>
                <a:latin typeface="Arial" panose="020B0604020202020204" pitchFamily="34" charset="0"/>
                <a:cs typeface="Arial" panose="020B0604020202020204" pitchFamily="34" charset="0"/>
              </a:rPr>
              <a:t>Pedagogy matters</a:t>
            </a:r>
          </a:p>
          <a:p>
            <a:pPr marL="342900" indent="-342900" defTabSz="554492">
              <a:buFont typeface="+mj-lt"/>
              <a:buAutoNum type="arabicPeriod"/>
            </a:pPr>
            <a:endParaRPr lang="en-GB" kern="0" dirty="0">
              <a:solidFill>
                <a:sysClr val="windowText" lastClr="000000"/>
              </a:solidFill>
              <a:latin typeface="Arial" panose="020B0604020202020204" pitchFamily="34" charset="0"/>
              <a:cs typeface="Arial" panose="020B0604020202020204" pitchFamily="34" charset="0"/>
            </a:endParaRPr>
          </a:p>
          <a:p>
            <a:pPr defTabSz="554492"/>
            <a:r>
              <a:rPr lang="en-GB" b="1" kern="0" dirty="0">
                <a:solidFill>
                  <a:sysClr val="windowText" lastClr="000000"/>
                </a:solidFill>
                <a:latin typeface="Arial" panose="020B0604020202020204" pitchFamily="34" charset="0"/>
                <a:cs typeface="Arial" panose="020B0604020202020204" pitchFamily="34" charset="0"/>
              </a:rPr>
              <a:t>Implications for Practice</a:t>
            </a:r>
          </a:p>
          <a:p>
            <a:pPr marL="285750" indent="-285750" defTabSz="554492">
              <a:buFont typeface="Wingdings" panose="05000000000000000000" pitchFamily="2" charset="2"/>
              <a:buChar char="ü"/>
            </a:pPr>
            <a:r>
              <a:rPr lang="en-GB" kern="0" dirty="0">
                <a:solidFill>
                  <a:sysClr val="windowText" lastClr="000000"/>
                </a:solidFill>
                <a:latin typeface="Arial" panose="020B0604020202020204" pitchFamily="34" charset="0"/>
                <a:cs typeface="Arial" panose="020B0604020202020204" pitchFamily="34" charset="0"/>
              </a:rPr>
              <a:t>Build on students' existing knowledge to develop critical analysis.</a:t>
            </a:r>
          </a:p>
          <a:p>
            <a:pPr marL="285750" indent="-285750" defTabSz="554492">
              <a:buFont typeface="Wingdings" panose="05000000000000000000" pitchFamily="2" charset="2"/>
              <a:buChar char="ü"/>
            </a:pPr>
            <a:r>
              <a:rPr lang="en-GB" kern="0" dirty="0">
                <a:solidFill>
                  <a:sysClr val="windowText" lastClr="000000"/>
                </a:solidFill>
                <a:latin typeface="Arial" panose="020B0604020202020204" pitchFamily="34" charset="0"/>
                <a:cs typeface="Arial" panose="020B0604020202020204" pitchFamily="34" charset="0"/>
              </a:rPr>
              <a:t>Explicitly connect local experiences to global issues and interdependence.</a:t>
            </a:r>
          </a:p>
          <a:p>
            <a:pPr marL="285750" indent="-285750" defTabSz="554492">
              <a:buFont typeface="Wingdings" panose="05000000000000000000" pitchFamily="2" charset="2"/>
              <a:buChar char="ü"/>
            </a:pPr>
            <a:r>
              <a:rPr lang="en-GB" kern="0" dirty="0">
                <a:solidFill>
                  <a:sysClr val="windowText" lastClr="000000"/>
                </a:solidFill>
                <a:latin typeface="Arial" panose="020B0604020202020204" pitchFamily="34" charset="0"/>
                <a:cs typeface="Arial" panose="020B0604020202020204" pitchFamily="34" charset="0"/>
              </a:rPr>
              <a:t>Create structured opportunities for dialogue and respectful disagreement.</a:t>
            </a:r>
          </a:p>
          <a:p>
            <a:pPr marL="285750" indent="-285750" defTabSz="554492">
              <a:buFont typeface="Wingdings" panose="05000000000000000000" pitchFamily="2" charset="2"/>
              <a:buChar char="ü"/>
            </a:pPr>
            <a:r>
              <a:rPr lang="en-GB" kern="0" dirty="0">
                <a:solidFill>
                  <a:sysClr val="windowText" lastClr="000000"/>
                </a:solidFill>
                <a:latin typeface="Arial" panose="020B0604020202020204" pitchFamily="34" charset="0"/>
                <a:cs typeface="Arial" panose="020B0604020202020204" pitchFamily="34" charset="0"/>
              </a:rPr>
              <a:t>Position students as active contributors to curriculum development.</a:t>
            </a:r>
          </a:p>
          <a:p>
            <a:pPr marL="285750" indent="-285750" defTabSz="554492">
              <a:buFont typeface="Wingdings" panose="05000000000000000000" pitchFamily="2" charset="2"/>
              <a:buChar char="ü"/>
            </a:pPr>
            <a:endParaRPr lang="en-GB" kern="0" dirty="0">
              <a:solidFill>
                <a:sysClr val="windowText" lastClr="000000"/>
              </a:solidFill>
              <a:latin typeface="Arial" panose="020B0604020202020204" pitchFamily="34" charset="0"/>
              <a:cs typeface="Arial" panose="020B0604020202020204" pitchFamily="34" charset="0"/>
            </a:endParaRPr>
          </a:p>
          <a:p>
            <a:pPr defTabSz="554492"/>
            <a:r>
              <a:rPr lang="en-GB" b="1" kern="0" dirty="0">
                <a:solidFill>
                  <a:sysClr val="windowText" lastClr="000000"/>
                </a:solidFill>
                <a:latin typeface="Arial" panose="020B0604020202020204" pitchFamily="34" charset="0"/>
                <a:cs typeface="Arial" panose="020B0604020202020204" pitchFamily="34" charset="0"/>
              </a:rPr>
              <a:t>Project Impact and Next Steps</a:t>
            </a:r>
          </a:p>
          <a:p>
            <a:pPr marL="285750" indent="-285750" defTabSz="554492">
              <a:buFont typeface="Arial" panose="020B0604020202020204" pitchFamily="34" charset="0"/>
              <a:buChar char="•"/>
            </a:pPr>
            <a:r>
              <a:rPr lang="en-GB" kern="0" dirty="0">
                <a:solidFill>
                  <a:sysClr val="windowText" lastClr="000000"/>
                </a:solidFill>
                <a:latin typeface="Arial" panose="020B0604020202020204" pitchFamily="34" charset="0"/>
                <a:cs typeface="Arial" panose="020B0604020202020204" pitchFamily="34" charset="0"/>
              </a:rPr>
              <a:t>UKLA funding enabled school-university collaboration and teacher release time for curriculum co-design.</a:t>
            </a:r>
          </a:p>
          <a:p>
            <a:pPr marL="285750" indent="-285750" defTabSz="554492">
              <a:buFont typeface="Arial" panose="020B0604020202020204" pitchFamily="34" charset="0"/>
              <a:buChar char="•"/>
            </a:pPr>
            <a:r>
              <a:rPr lang="en-GB" kern="0" dirty="0">
                <a:solidFill>
                  <a:sysClr val="windowText" lastClr="000000"/>
                </a:solidFill>
                <a:latin typeface="Arial" panose="020B0604020202020204" pitchFamily="34" charset="0"/>
                <a:cs typeface="Arial" panose="020B0604020202020204" pitchFamily="34" charset="0"/>
              </a:rPr>
              <a:t>Findings will inform the next phase of participatory action research. Revised curriculum to be co-developed with teachers and students.</a:t>
            </a:r>
            <a:endParaRPr lang="en-US" kern="0" dirty="0">
              <a:solidFill>
                <a:sysClr val="windowText" lastClr="000000"/>
              </a:solidFill>
              <a:latin typeface="Arial" panose="020B0604020202020204" pitchFamily="34" charset="0"/>
              <a:cs typeface="Arial" panose="020B0604020202020204" pitchFamily="34" charset="0"/>
            </a:endParaRPr>
          </a:p>
        </p:txBody>
      </p:sp>
      <p:sp>
        <p:nvSpPr>
          <p:cNvPr id="31" name="Title 1">
            <a:extLst>
              <a:ext uri="{FF2B5EF4-FFF2-40B4-BE49-F238E27FC236}">
                <a16:creationId xmlns:a16="http://schemas.microsoft.com/office/drawing/2014/main" id="{CB6E639E-A13F-AE26-4234-B8329EFBE3ED}"/>
              </a:ext>
            </a:extLst>
          </p:cNvPr>
          <p:cNvSpPr txBox="1">
            <a:spLocks/>
          </p:cNvSpPr>
          <p:nvPr/>
        </p:nvSpPr>
        <p:spPr>
          <a:xfrm>
            <a:off x="3493741" y="398604"/>
            <a:ext cx="7998323" cy="490317"/>
          </a:xfrm>
          <a:prstGeom prst="rect">
            <a:avLst/>
          </a:prstGeom>
          <a:noFill/>
          <a:ln>
            <a:noFill/>
            <a:prstDash/>
          </a:ln>
          <a:effectLst/>
        </p:spPr>
        <p:txBody>
          <a:bodyPr rot="0" spcFirstLastPara="0" vertOverflow="overflow" horzOverflow="overflow" vert="horz" wrap="square" lIns="55449" tIns="27725" rIns="55449" bIns="27725" numCol="1" spcCol="0" rtlCol="0" fromWordArt="0" anchor="ctr" anchorCtr="0" forceAA="0" compatLnSpc="1">
            <a:prstTxWarp prst="textNoShape">
              <a:avLst/>
            </a:prstTxWarp>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554492">
              <a:defRPr/>
            </a:pPr>
            <a:r>
              <a:rPr lang="en-US" sz="4000" dirty="0"/>
              <a:t>Research Findings and Implications for Practice</a:t>
            </a:r>
            <a:endParaRPr lang="en-US" sz="4366" dirty="0">
              <a:solidFill>
                <a:prstClr val="black"/>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7F22E03F-3C02-5187-DCCD-9843B1E7B4C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7574" y="0"/>
            <a:ext cx="2454785" cy="1299859"/>
          </a:xfrm>
          <a:prstGeom prst="rect">
            <a:avLst/>
          </a:prstGeom>
        </p:spPr>
      </p:pic>
      <p:pic>
        <p:nvPicPr>
          <p:cNvPr id="5" name="Picture 4">
            <a:extLst>
              <a:ext uri="{FF2B5EF4-FFF2-40B4-BE49-F238E27FC236}">
                <a16:creationId xmlns:a16="http://schemas.microsoft.com/office/drawing/2014/main" id="{B251DF18-0DE7-4E35-9D35-1639B9DB97C6}"/>
              </a:ext>
            </a:extLst>
          </p:cNvPr>
          <p:cNvPicPr>
            <a:picLocks noChangeAspect="1"/>
          </p:cNvPicPr>
          <p:nvPr/>
        </p:nvPicPr>
        <p:blipFill>
          <a:blip r:embed="rId5"/>
          <a:stretch>
            <a:fillRect/>
          </a:stretch>
        </p:blipFill>
        <p:spPr>
          <a:xfrm>
            <a:off x="317905" y="3429001"/>
            <a:ext cx="2794887" cy="3001915"/>
          </a:xfrm>
          <a:prstGeom prst="rect">
            <a:avLst/>
          </a:prstGeom>
        </p:spPr>
      </p:pic>
    </p:spTree>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afeb0ad-13d5-4e0d-8144-31148812dcc0">
      <Terms xmlns="http://schemas.microsoft.com/office/infopath/2007/PartnerControls"/>
    </lcf76f155ced4ddcb4097134ff3c332f>
    <TaxCatchAll xmlns="a8fa98bc-f420-44dd-88e1-8912e31aef7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0283CB985BCEF489A654FCE3531657F" ma:contentTypeVersion="14" ma:contentTypeDescription="Create a new document." ma:contentTypeScope="" ma:versionID="f6c38837e598cf073586143658a2e84b">
  <xsd:schema xmlns:xsd="http://www.w3.org/2001/XMLSchema" xmlns:xs="http://www.w3.org/2001/XMLSchema" xmlns:p="http://schemas.microsoft.com/office/2006/metadata/properties" xmlns:ns2="dafeb0ad-13d5-4e0d-8144-31148812dcc0" xmlns:ns3="a8fa98bc-f420-44dd-88e1-8912e31aef73" targetNamespace="http://schemas.microsoft.com/office/2006/metadata/properties" ma:root="true" ma:fieldsID="6e44670d8d04800a7902b00442132de1" ns2:_="" ns3:_="">
    <xsd:import namespace="dafeb0ad-13d5-4e0d-8144-31148812dcc0"/>
    <xsd:import namespace="a8fa98bc-f420-44dd-88e1-8912e31aef7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feb0ad-13d5-4e0d-8144-31148812dc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abb1a67c-477c-4f54-866d-e73c7b3fe043"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8fa98bc-f420-44dd-88e1-8912e31aef7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74ad59e7-3e5d-4c4b-bb6b-41a85f94a9dc}" ma:internalName="TaxCatchAll" ma:showField="CatchAllData" ma:web="a8fa98bc-f420-44dd-88e1-8912e31aef7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D135003-1EB2-448C-A9F5-038C8B8B572D}">
  <ds:schemaRefs>
    <ds:schemaRef ds:uri="a8fa98bc-f420-44dd-88e1-8912e31aef73"/>
    <ds:schemaRef ds:uri="dafeb0ad-13d5-4e0d-8144-31148812dcc0"/>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74A0A12B-B6DB-4026-9B09-7D184B1A3A86}">
  <ds:schemaRefs>
    <ds:schemaRef ds:uri="a8fa98bc-f420-44dd-88e1-8912e31aef73"/>
    <ds:schemaRef ds:uri="dafeb0ad-13d5-4e0d-8144-31148812dcc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8449F20-F340-496D-AEF0-103638938F0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29</TotalTime>
  <Words>938</Words>
  <Application>Microsoft Office PowerPoint</Application>
  <PresentationFormat>Widescreen</PresentationFormat>
  <Paragraphs>62</Paragraphs>
  <Slides>3</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Arial</vt:lpstr>
      <vt:lpstr>Calibri</vt:lpstr>
      <vt:lpstr>Segoe UI</vt:lpstr>
      <vt:lpstr>Tahoma</vt:lpstr>
      <vt:lpstr>Wingdings</vt:lpstr>
      <vt:lpstr>1_Office Theme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Media Mindfulness: Evaluating a critical media literacy scheme of work with KS3 pupils and educators </dc:title>
  <dc:creator>Brian Rock</dc:creator>
  <cp:lastModifiedBy>Brian Rock</cp:lastModifiedBy>
  <cp:revision>6</cp:revision>
  <dcterms:created xsi:type="dcterms:W3CDTF">2026-07-06T11:11:58Z</dcterms:created>
  <dcterms:modified xsi:type="dcterms:W3CDTF">2026-09-25T13:59:37Z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0x010100E0283CB985BCEF489A654FCE3531657F</vt:lpwstr>
  </property>
  <property fmtid="{D5CDD505-2E9C-101B-9397-08002B2CF9AE}" pid="3" name="MediaServiceImageTags">
    <vt:lpwstr/>
  </property>
</Properties>
</file>