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Hague" initials="NH" lastIdx="2" clrIdx="0">
    <p:extLst>
      <p:ext uri="{19B8F6BF-5375-455C-9EA6-DF929625EA0E}">
        <p15:presenceInfo xmlns:p15="http://schemas.microsoft.com/office/powerpoint/2012/main" userId="Nicola Hag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3654C-AA35-4141-832F-15761949E40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9E05B77-E49C-4BC8-946B-5435B2BD310C}">
      <dgm:prSet/>
      <dgm:spPr/>
      <dgm:t>
        <a:bodyPr/>
        <a:lstStyle/>
        <a:p>
          <a:pPr>
            <a:defRPr cap="all"/>
          </a:pPr>
          <a:r>
            <a:rPr lang="en-GB"/>
            <a:t>Qualitative study</a:t>
          </a:r>
          <a:endParaRPr lang="en-US"/>
        </a:p>
      </dgm:t>
    </dgm:pt>
    <dgm:pt modelId="{7400306D-FB9C-4589-8623-9617531AB347}" type="parTrans" cxnId="{FA7255F9-870C-48B5-B9A5-0D77B109C099}">
      <dgm:prSet/>
      <dgm:spPr/>
      <dgm:t>
        <a:bodyPr/>
        <a:lstStyle/>
        <a:p>
          <a:endParaRPr lang="en-US"/>
        </a:p>
      </dgm:t>
    </dgm:pt>
    <dgm:pt modelId="{560CD0A8-9594-42FC-B68A-68F1F29865FF}" type="sibTrans" cxnId="{FA7255F9-870C-48B5-B9A5-0D77B109C099}">
      <dgm:prSet/>
      <dgm:spPr/>
      <dgm:t>
        <a:bodyPr/>
        <a:lstStyle/>
        <a:p>
          <a:endParaRPr lang="en-US"/>
        </a:p>
      </dgm:t>
    </dgm:pt>
    <dgm:pt modelId="{5A553C50-8FD3-4A64-B2C6-19DB7B8D5DCE}">
      <dgm:prSet/>
      <dgm:spPr/>
      <dgm:t>
        <a:bodyPr/>
        <a:lstStyle/>
        <a:p>
          <a:pPr>
            <a:defRPr cap="all"/>
          </a:pPr>
          <a:r>
            <a:rPr lang="en-GB"/>
            <a:t>Semi-structured interviews with the U18 team at one football club</a:t>
          </a:r>
          <a:endParaRPr lang="en-US"/>
        </a:p>
      </dgm:t>
    </dgm:pt>
    <dgm:pt modelId="{EC170E75-0FC4-411A-A942-34D88865CCBC}" type="parTrans" cxnId="{802086A2-7536-4899-AABB-2BE9D0572E57}">
      <dgm:prSet/>
      <dgm:spPr/>
      <dgm:t>
        <a:bodyPr/>
        <a:lstStyle/>
        <a:p>
          <a:endParaRPr lang="en-US"/>
        </a:p>
      </dgm:t>
    </dgm:pt>
    <dgm:pt modelId="{D46D3850-E2B3-4609-B80B-93C7C25A40A2}" type="sibTrans" cxnId="{802086A2-7536-4899-AABB-2BE9D0572E57}">
      <dgm:prSet/>
      <dgm:spPr/>
      <dgm:t>
        <a:bodyPr/>
        <a:lstStyle/>
        <a:p>
          <a:endParaRPr lang="en-US"/>
        </a:p>
      </dgm:t>
    </dgm:pt>
    <dgm:pt modelId="{16C72898-4693-40B2-AFF6-662CF0524908}">
      <dgm:prSet/>
      <dgm:spPr/>
      <dgm:t>
        <a:bodyPr/>
        <a:lstStyle/>
        <a:p>
          <a:pPr>
            <a:defRPr cap="all"/>
          </a:pPr>
          <a:r>
            <a:rPr lang="en-GB"/>
            <a:t>Interview players up to 7/8 times throughout their apprenticeship to identify their experiences</a:t>
          </a:r>
          <a:endParaRPr lang="en-US"/>
        </a:p>
      </dgm:t>
    </dgm:pt>
    <dgm:pt modelId="{B8048F10-A24C-4339-A9E2-7D4B81AE47B6}" type="parTrans" cxnId="{ECA3DA1A-DC73-4214-89B7-D35897245842}">
      <dgm:prSet/>
      <dgm:spPr/>
      <dgm:t>
        <a:bodyPr/>
        <a:lstStyle/>
        <a:p>
          <a:endParaRPr lang="en-US"/>
        </a:p>
      </dgm:t>
    </dgm:pt>
    <dgm:pt modelId="{17BE9985-264B-4A19-9390-153A7837EBDB}" type="sibTrans" cxnId="{ECA3DA1A-DC73-4214-89B7-D35897245842}">
      <dgm:prSet/>
      <dgm:spPr/>
      <dgm:t>
        <a:bodyPr/>
        <a:lstStyle/>
        <a:p>
          <a:endParaRPr lang="en-US"/>
        </a:p>
      </dgm:t>
    </dgm:pt>
    <dgm:pt modelId="{6A5A8E67-03DF-40EB-B264-E6106B3E00A9}">
      <dgm:prSet/>
      <dgm:spPr/>
      <dgm:t>
        <a:bodyPr/>
        <a:lstStyle/>
        <a:p>
          <a:pPr>
            <a:defRPr cap="all"/>
          </a:pPr>
          <a:r>
            <a:rPr lang="en-GB"/>
            <a:t>Use NVivo 12 to manage the potentially large amounts of data</a:t>
          </a:r>
          <a:endParaRPr lang="en-US"/>
        </a:p>
      </dgm:t>
    </dgm:pt>
    <dgm:pt modelId="{BC28E924-D4FF-426D-ADC4-8C3DAFEA73CA}" type="parTrans" cxnId="{F6C56DBC-3376-46D2-8C83-E999AF73F51F}">
      <dgm:prSet/>
      <dgm:spPr/>
      <dgm:t>
        <a:bodyPr/>
        <a:lstStyle/>
        <a:p>
          <a:endParaRPr lang="en-US"/>
        </a:p>
      </dgm:t>
    </dgm:pt>
    <dgm:pt modelId="{9FB4A98E-2B94-4086-BB09-6F17EE9724EB}" type="sibTrans" cxnId="{F6C56DBC-3376-46D2-8C83-E999AF73F51F}">
      <dgm:prSet/>
      <dgm:spPr/>
      <dgm:t>
        <a:bodyPr/>
        <a:lstStyle/>
        <a:p>
          <a:endParaRPr lang="en-US"/>
        </a:p>
      </dgm:t>
    </dgm:pt>
    <dgm:pt modelId="{E7AF5A07-12C9-426A-9043-AE13AC3E8D8D}">
      <dgm:prSet/>
      <dgm:spPr/>
      <dgm:t>
        <a:bodyPr/>
        <a:lstStyle/>
        <a:p>
          <a:pPr>
            <a:defRPr cap="all"/>
          </a:pPr>
          <a:r>
            <a:rPr lang="en-GB"/>
            <a:t>Six stages of thematic analysis will be used to analyse the data (Braun and Clarke 2006)</a:t>
          </a:r>
          <a:endParaRPr lang="en-US"/>
        </a:p>
      </dgm:t>
    </dgm:pt>
    <dgm:pt modelId="{B3440939-B25B-42E3-AF34-D1753889367C}" type="parTrans" cxnId="{66FCD06E-DFA9-4D49-91A5-9851C1D68435}">
      <dgm:prSet/>
      <dgm:spPr/>
      <dgm:t>
        <a:bodyPr/>
        <a:lstStyle/>
        <a:p>
          <a:endParaRPr lang="en-US"/>
        </a:p>
      </dgm:t>
    </dgm:pt>
    <dgm:pt modelId="{238E3818-6E2F-4D17-998C-2E4AC2722649}" type="sibTrans" cxnId="{66FCD06E-DFA9-4D49-91A5-9851C1D68435}">
      <dgm:prSet/>
      <dgm:spPr/>
      <dgm:t>
        <a:bodyPr/>
        <a:lstStyle/>
        <a:p>
          <a:endParaRPr lang="en-US"/>
        </a:p>
      </dgm:t>
    </dgm:pt>
    <dgm:pt modelId="{6869F8BF-FE9A-42DA-A324-4F132B65D3B7}">
      <dgm:prSet/>
      <dgm:spPr/>
      <dgm:t>
        <a:bodyPr/>
        <a:lstStyle/>
        <a:p>
          <a:pPr>
            <a:defRPr cap="all"/>
          </a:pPr>
          <a:r>
            <a:rPr lang="en-GB"/>
            <a:t>One report written to present the findings</a:t>
          </a:r>
          <a:endParaRPr lang="en-US"/>
        </a:p>
      </dgm:t>
    </dgm:pt>
    <dgm:pt modelId="{952202E6-3B01-459D-B2C1-57F4C2324AB2}" type="parTrans" cxnId="{7EAB5C3E-6618-4710-AFFD-9D2EB2537A42}">
      <dgm:prSet/>
      <dgm:spPr/>
      <dgm:t>
        <a:bodyPr/>
        <a:lstStyle/>
        <a:p>
          <a:endParaRPr lang="en-US"/>
        </a:p>
      </dgm:t>
    </dgm:pt>
    <dgm:pt modelId="{9CB5B256-77D6-4FBB-9097-75D1574CF683}" type="sibTrans" cxnId="{7EAB5C3E-6618-4710-AFFD-9D2EB2537A42}">
      <dgm:prSet/>
      <dgm:spPr/>
      <dgm:t>
        <a:bodyPr/>
        <a:lstStyle/>
        <a:p>
          <a:endParaRPr lang="en-US"/>
        </a:p>
      </dgm:t>
    </dgm:pt>
    <dgm:pt modelId="{3FE67296-5A7B-49C6-9DD3-3AF238EDFC0E}" type="pres">
      <dgm:prSet presAssocID="{BDF3654C-AA35-4141-832F-15761949E40A}" presName="root" presStyleCnt="0">
        <dgm:presLayoutVars>
          <dgm:dir/>
          <dgm:resizeHandles val="exact"/>
        </dgm:presLayoutVars>
      </dgm:prSet>
      <dgm:spPr/>
    </dgm:pt>
    <dgm:pt modelId="{D902EFC3-D646-4F94-84B5-0ED62D9C9E96}" type="pres">
      <dgm:prSet presAssocID="{E9E05B77-E49C-4BC8-946B-5435B2BD310C}" presName="compNode" presStyleCnt="0"/>
      <dgm:spPr/>
    </dgm:pt>
    <dgm:pt modelId="{1E7BFA6E-1A8D-4C92-B6CC-E6FE552B93CD}" type="pres">
      <dgm:prSet presAssocID="{E9E05B77-E49C-4BC8-946B-5435B2BD310C}" presName="iconBgRect" presStyleLbl="bgShp" presStyleIdx="0" presStyleCnt="6"/>
      <dgm:spPr/>
    </dgm:pt>
    <dgm:pt modelId="{3AAAC25D-F96A-4260-A291-F26EE6D4DE02}" type="pres">
      <dgm:prSet presAssocID="{E9E05B77-E49C-4BC8-946B-5435B2BD310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CB7B591-A90D-46BF-AC6B-4173324D2FC6}" type="pres">
      <dgm:prSet presAssocID="{E9E05B77-E49C-4BC8-946B-5435B2BD310C}" presName="spaceRect" presStyleCnt="0"/>
      <dgm:spPr/>
    </dgm:pt>
    <dgm:pt modelId="{3AACED7C-CC4F-4D7F-BAD6-0090F4A939F7}" type="pres">
      <dgm:prSet presAssocID="{E9E05B77-E49C-4BC8-946B-5435B2BD310C}" presName="textRect" presStyleLbl="revTx" presStyleIdx="0" presStyleCnt="6">
        <dgm:presLayoutVars>
          <dgm:chMax val="1"/>
          <dgm:chPref val="1"/>
        </dgm:presLayoutVars>
      </dgm:prSet>
      <dgm:spPr/>
    </dgm:pt>
    <dgm:pt modelId="{3D7F495E-B678-40F4-9999-E3ABA69B3FEC}" type="pres">
      <dgm:prSet presAssocID="{560CD0A8-9594-42FC-B68A-68F1F29865FF}" presName="sibTrans" presStyleCnt="0"/>
      <dgm:spPr/>
    </dgm:pt>
    <dgm:pt modelId="{B2B8B5EE-A4A5-4A73-B16D-B330308107AF}" type="pres">
      <dgm:prSet presAssocID="{5A553C50-8FD3-4A64-B2C6-19DB7B8D5DCE}" presName="compNode" presStyleCnt="0"/>
      <dgm:spPr/>
    </dgm:pt>
    <dgm:pt modelId="{09D795A1-06AD-4053-A858-CECF9008821B}" type="pres">
      <dgm:prSet presAssocID="{5A553C50-8FD3-4A64-B2C6-19DB7B8D5DCE}" presName="iconBgRect" presStyleLbl="bgShp" presStyleIdx="1" presStyleCnt="6"/>
      <dgm:spPr/>
    </dgm:pt>
    <dgm:pt modelId="{6B0780AD-3B56-40E9-B985-40FEFFCC5CAD}" type="pres">
      <dgm:prSet presAssocID="{5A553C50-8FD3-4A64-B2C6-19DB7B8D5DC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"/>
        </a:ext>
      </dgm:extLst>
    </dgm:pt>
    <dgm:pt modelId="{3B0430CE-D4F3-443D-8FF1-01687C4FBCAC}" type="pres">
      <dgm:prSet presAssocID="{5A553C50-8FD3-4A64-B2C6-19DB7B8D5DCE}" presName="spaceRect" presStyleCnt="0"/>
      <dgm:spPr/>
    </dgm:pt>
    <dgm:pt modelId="{9E469B0C-64BC-4C70-A4BD-2EABCB7F0EB5}" type="pres">
      <dgm:prSet presAssocID="{5A553C50-8FD3-4A64-B2C6-19DB7B8D5DCE}" presName="textRect" presStyleLbl="revTx" presStyleIdx="1" presStyleCnt="6">
        <dgm:presLayoutVars>
          <dgm:chMax val="1"/>
          <dgm:chPref val="1"/>
        </dgm:presLayoutVars>
      </dgm:prSet>
      <dgm:spPr/>
    </dgm:pt>
    <dgm:pt modelId="{58A4AD3D-B193-428E-B044-A738BA62F8BC}" type="pres">
      <dgm:prSet presAssocID="{D46D3850-E2B3-4609-B80B-93C7C25A40A2}" presName="sibTrans" presStyleCnt="0"/>
      <dgm:spPr/>
    </dgm:pt>
    <dgm:pt modelId="{35589829-1D25-4A09-A858-5BB0638C858D}" type="pres">
      <dgm:prSet presAssocID="{16C72898-4693-40B2-AFF6-662CF0524908}" presName="compNode" presStyleCnt="0"/>
      <dgm:spPr/>
    </dgm:pt>
    <dgm:pt modelId="{05FE9D34-FC42-463C-941B-207802881CB5}" type="pres">
      <dgm:prSet presAssocID="{16C72898-4693-40B2-AFF6-662CF0524908}" presName="iconBgRect" presStyleLbl="bgShp" presStyleIdx="2" presStyleCnt="6"/>
      <dgm:spPr/>
    </dgm:pt>
    <dgm:pt modelId="{11781F0D-B2C6-441F-A68B-405DEC8BD690}" type="pres">
      <dgm:prSet presAssocID="{16C72898-4693-40B2-AFF6-662CF052490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FE8DE35-2757-40C9-84EC-62316B2D0E85}" type="pres">
      <dgm:prSet presAssocID="{16C72898-4693-40B2-AFF6-662CF0524908}" presName="spaceRect" presStyleCnt="0"/>
      <dgm:spPr/>
    </dgm:pt>
    <dgm:pt modelId="{7F216D52-D499-4D05-898B-076E85AEE3CC}" type="pres">
      <dgm:prSet presAssocID="{16C72898-4693-40B2-AFF6-662CF0524908}" presName="textRect" presStyleLbl="revTx" presStyleIdx="2" presStyleCnt="6">
        <dgm:presLayoutVars>
          <dgm:chMax val="1"/>
          <dgm:chPref val="1"/>
        </dgm:presLayoutVars>
      </dgm:prSet>
      <dgm:spPr/>
    </dgm:pt>
    <dgm:pt modelId="{74395405-E902-4646-858F-A255DB39AC70}" type="pres">
      <dgm:prSet presAssocID="{17BE9985-264B-4A19-9390-153A7837EBDB}" presName="sibTrans" presStyleCnt="0"/>
      <dgm:spPr/>
    </dgm:pt>
    <dgm:pt modelId="{291CCE6A-F9F3-464F-A098-F4EA311F199C}" type="pres">
      <dgm:prSet presAssocID="{6A5A8E67-03DF-40EB-B264-E6106B3E00A9}" presName="compNode" presStyleCnt="0"/>
      <dgm:spPr/>
    </dgm:pt>
    <dgm:pt modelId="{A4E0A8BB-0090-4BB1-A954-C226CE254D75}" type="pres">
      <dgm:prSet presAssocID="{6A5A8E67-03DF-40EB-B264-E6106B3E00A9}" presName="iconBgRect" presStyleLbl="bgShp" presStyleIdx="3" presStyleCnt="6"/>
      <dgm:spPr/>
    </dgm:pt>
    <dgm:pt modelId="{69840989-6262-4D2C-BB79-8EDD76FA2B55}" type="pres">
      <dgm:prSet presAssocID="{6A5A8E67-03DF-40EB-B264-E6106B3E00A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29E32C8-ACE2-49E0-8742-128375D3D9A6}" type="pres">
      <dgm:prSet presAssocID="{6A5A8E67-03DF-40EB-B264-E6106B3E00A9}" presName="spaceRect" presStyleCnt="0"/>
      <dgm:spPr/>
    </dgm:pt>
    <dgm:pt modelId="{3D94D3FE-734D-4229-959D-C09F9C96ABD6}" type="pres">
      <dgm:prSet presAssocID="{6A5A8E67-03DF-40EB-B264-E6106B3E00A9}" presName="textRect" presStyleLbl="revTx" presStyleIdx="3" presStyleCnt="6">
        <dgm:presLayoutVars>
          <dgm:chMax val="1"/>
          <dgm:chPref val="1"/>
        </dgm:presLayoutVars>
      </dgm:prSet>
      <dgm:spPr/>
    </dgm:pt>
    <dgm:pt modelId="{A89D4026-3DB0-42FF-9B63-868DB131CAE0}" type="pres">
      <dgm:prSet presAssocID="{9FB4A98E-2B94-4086-BB09-6F17EE9724EB}" presName="sibTrans" presStyleCnt="0"/>
      <dgm:spPr/>
    </dgm:pt>
    <dgm:pt modelId="{E1E7B927-B9C5-41B8-A941-07A4188C11EB}" type="pres">
      <dgm:prSet presAssocID="{E7AF5A07-12C9-426A-9043-AE13AC3E8D8D}" presName="compNode" presStyleCnt="0"/>
      <dgm:spPr/>
    </dgm:pt>
    <dgm:pt modelId="{134FE1EB-B343-42C1-8A67-75C370391AAE}" type="pres">
      <dgm:prSet presAssocID="{E7AF5A07-12C9-426A-9043-AE13AC3E8D8D}" presName="iconBgRect" presStyleLbl="bgShp" presStyleIdx="4" presStyleCnt="6"/>
      <dgm:spPr/>
    </dgm:pt>
    <dgm:pt modelId="{788913C1-2069-47CA-A28A-29821F98C3AA}" type="pres">
      <dgm:prSet presAssocID="{E7AF5A07-12C9-426A-9043-AE13AC3E8D8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1FE6392-C30C-4657-9FC2-458B47D4A1D5}" type="pres">
      <dgm:prSet presAssocID="{E7AF5A07-12C9-426A-9043-AE13AC3E8D8D}" presName="spaceRect" presStyleCnt="0"/>
      <dgm:spPr/>
    </dgm:pt>
    <dgm:pt modelId="{862C6224-66B0-46D8-9124-218BC445BF22}" type="pres">
      <dgm:prSet presAssocID="{E7AF5A07-12C9-426A-9043-AE13AC3E8D8D}" presName="textRect" presStyleLbl="revTx" presStyleIdx="4" presStyleCnt="6">
        <dgm:presLayoutVars>
          <dgm:chMax val="1"/>
          <dgm:chPref val="1"/>
        </dgm:presLayoutVars>
      </dgm:prSet>
      <dgm:spPr/>
    </dgm:pt>
    <dgm:pt modelId="{C9615ABE-DAD1-4C72-8C07-1844FFAE250D}" type="pres">
      <dgm:prSet presAssocID="{238E3818-6E2F-4D17-998C-2E4AC2722649}" presName="sibTrans" presStyleCnt="0"/>
      <dgm:spPr/>
    </dgm:pt>
    <dgm:pt modelId="{8546D0EE-147B-46BE-8289-893961DDFFBB}" type="pres">
      <dgm:prSet presAssocID="{6869F8BF-FE9A-42DA-A324-4F132B65D3B7}" presName="compNode" presStyleCnt="0"/>
      <dgm:spPr/>
    </dgm:pt>
    <dgm:pt modelId="{3A6FA903-01ED-4FCA-8CAC-F4ACC6B7EB7B}" type="pres">
      <dgm:prSet presAssocID="{6869F8BF-FE9A-42DA-A324-4F132B65D3B7}" presName="iconBgRect" presStyleLbl="bgShp" presStyleIdx="5" presStyleCnt="6"/>
      <dgm:spPr/>
    </dgm:pt>
    <dgm:pt modelId="{E04303E6-D0C6-43FC-BEBD-9A1583E9F3BD}" type="pres">
      <dgm:prSet presAssocID="{6869F8BF-FE9A-42DA-A324-4F132B65D3B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DD08173-E388-4A62-A4D7-884E9A5CF62B}" type="pres">
      <dgm:prSet presAssocID="{6869F8BF-FE9A-42DA-A324-4F132B65D3B7}" presName="spaceRect" presStyleCnt="0"/>
      <dgm:spPr/>
    </dgm:pt>
    <dgm:pt modelId="{9872E864-1F0D-4124-BA99-A0495608BF11}" type="pres">
      <dgm:prSet presAssocID="{6869F8BF-FE9A-42DA-A324-4F132B65D3B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CA3DA1A-DC73-4214-89B7-D35897245842}" srcId="{BDF3654C-AA35-4141-832F-15761949E40A}" destId="{16C72898-4693-40B2-AFF6-662CF0524908}" srcOrd="2" destOrd="0" parTransId="{B8048F10-A24C-4339-A9E2-7D4B81AE47B6}" sibTransId="{17BE9985-264B-4A19-9390-153A7837EBDB}"/>
    <dgm:cxn modelId="{7EAB5C3E-6618-4710-AFFD-9D2EB2537A42}" srcId="{BDF3654C-AA35-4141-832F-15761949E40A}" destId="{6869F8BF-FE9A-42DA-A324-4F132B65D3B7}" srcOrd="5" destOrd="0" parTransId="{952202E6-3B01-459D-B2C1-57F4C2324AB2}" sibTransId="{9CB5B256-77D6-4FBB-9097-75D1574CF683}"/>
    <dgm:cxn modelId="{FDA9D562-B739-4810-B4FC-19246EC9CB52}" type="presOf" srcId="{5A553C50-8FD3-4A64-B2C6-19DB7B8D5DCE}" destId="{9E469B0C-64BC-4C70-A4BD-2EABCB7F0EB5}" srcOrd="0" destOrd="0" presId="urn:microsoft.com/office/officeart/2018/5/layout/IconCircleLabelList"/>
    <dgm:cxn modelId="{66FCD06E-DFA9-4D49-91A5-9851C1D68435}" srcId="{BDF3654C-AA35-4141-832F-15761949E40A}" destId="{E7AF5A07-12C9-426A-9043-AE13AC3E8D8D}" srcOrd="4" destOrd="0" parTransId="{B3440939-B25B-42E3-AF34-D1753889367C}" sibTransId="{238E3818-6E2F-4D17-998C-2E4AC2722649}"/>
    <dgm:cxn modelId="{802086A2-7536-4899-AABB-2BE9D0572E57}" srcId="{BDF3654C-AA35-4141-832F-15761949E40A}" destId="{5A553C50-8FD3-4A64-B2C6-19DB7B8D5DCE}" srcOrd="1" destOrd="0" parTransId="{EC170E75-0FC4-411A-A942-34D88865CCBC}" sibTransId="{D46D3850-E2B3-4609-B80B-93C7C25A40A2}"/>
    <dgm:cxn modelId="{D3838AA9-6C9D-45A5-A7D4-662B28AA7B25}" type="presOf" srcId="{6869F8BF-FE9A-42DA-A324-4F132B65D3B7}" destId="{9872E864-1F0D-4124-BA99-A0495608BF11}" srcOrd="0" destOrd="0" presId="urn:microsoft.com/office/officeart/2018/5/layout/IconCircleLabelList"/>
    <dgm:cxn modelId="{762ECCB1-E613-48DE-9E1B-ECA423D9A817}" type="presOf" srcId="{E9E05B77-E49C-4BC8-946B-5435B2BD310C}" destId="{3AACED7C-CC4F-4D7F-BAD6-0090F4A939F7}" srcOrd="0" destOrd="0" presId="urn:microsoft.com/office/officeart/2018/5/layout/IconCircleLabelList"/>
    <dgm:cxn modelId="{F6C56DBC-3376-46D2-8C83-E999AF73F51F}" srcId="{BDF3654C-AA35-4141-832F-15761949E40A}" destId="{6A5A8E67-03DF-40EB-B264-E6106B3E00A9}" srcOrd="3" destOrd="0" parTransId="{BC28E924-D4FF-426D-ADC4-8C3DAFEA73CA}" sibTransId="{9FB4A98E-2B94-4086-BB09-6F17EE9724EB}"/>
    <dgm:cxn modelId="{673B64BD-F0E3-4507-ACA5-7325AB56E4A2}" type="presOf" srcId="{BDF3654C-AA35-4141-832F-15761949E40A}" destId="{3FE67296-5A7B-49C6-9DD3-3AF238EDFC0E}" srcOrd="0" destOrd="0" presId="urn:microsoft.com/office/officeart/2018/5/layout/IconCircleLabelList"/>
    <dgm:cxn modelId="{227007C8-709C-4FFB-AA8F-3C484B4F5AE9}" type="presOf" srcId="{6A5A8E67-03DF-40EB-B264-E6106B3E00A9}" destId="{3D94D3FE-734D-4229-959D-C09F9C96ABD6}" srcOrd="0" destOrd="0" presId="urn:microsoft.com/office/officeart/2018/5/layout/IconCircleLabelList"/>
    <dgm:cxn modelId="{C84DC0C8-AD91-4575-87E4-2121F7DEB6E1}" type="presOf" srcId="{E7AF5A07-12C9-426A-9043-AE13AC3E8D8D}" destId="{862C6224-66B0-46D8-9124-218BC445BF22}" srcOrd="0" destOrd="0" presId="urn:microsoft.com/office/officeart/2018/5/layout/IconCircleLabelList"/>
    <dgm:cxn modelId="{DA1503F1-E41A-4597-96CA-B58D9FB00322}" type="presOf" srcId="{16C72898-4693-40B2-AFF6-662CF0524908}" destId="{7F216D52-D499-4D05-898B-076E85AEE3CC}" srcOrd="0" destOrd="0" presId="urn:microsoft.com/office/officeart/2018/5/layout/IconCircleLabelList"/>
    <dgm:cxn modelId="{FA7255F9-870C-48B5-B9A5-0D77B109C099}" srcId="{BDF3654C-AA35-4141-832F-15761949E40A}" destId="{E9E05B77-E49C-4BC8-946B-5435B2BD310C}" srcOrd="0" destOrd="0" parTransId="{7400306D-FB9C-4589-8623-9617531AB347}" sibTransId="{560CD0A8-9594-42FC-B68A-68F1F29865FF}"/>
    <dgm:cxn modelId="{C2DD7CDA-9CA2-4F67-9244-43BBD082DA35}" type="presParOf" srcId="{3FE67296-5A7B-49C6-9DD3-3AF238EDFC0E}" destId="{D902EFC3-D646-4F94-84B5-0ED62D9C9E96}" srcOrd="0" destOrd="0" presId="urn:microsoft.com/office/officeart/2018/5/layout/IconCircleLabelList"/>
    <dgm:cxn modelId="{56D1EE45-FF07-40BF-A94A-661A30C3ED51}" type="presParOf" srcId="{D902EFC3-D646-4F94-84B5-0ED62D9C9E96}" destId="{1E7BFA6E-1A8D-4C92-B6CC-E6FE552B93CD}" srcOrd="0" destOrd="0" presId="urn:microsoft.com/office/officeart/2018/5/layout/IconCircleLabelList"/>
    <dgm:cxn modelId="{C529DA13-E879-4DBE-9139-305E3E821C98}" type="presParOf" srcId="{D902EFC3-D646-4F94-84B5-0ED62D9C9E96}" destId="{3AAAC25D-F96A-4260-A291-F26EE6D4DE02}" srcOrd="1" destOrd="0" presId="urn:microsoft.com/office/officeart/2018/5/layout/IconCircleLabelList"/>
    <dgm:cxn modelId="{F0A7DE51-84B5-4D4F-B447-4F5216C9B9A3}" type="presParOf" srcId="{D902EFC3-D646-4F94-84B5-0ED62D9C9E96}" destId="{BCB7B591-A90D-46BF-AC6B-4173324D2FC6}" srcOrd="2" destOrd="0" presId="urn:microsoft.com/office/officeart/2018/5/layout/IconCircleLabelList"/>
    <dgm:cxn modelId="{44044E11-39C4-4D3E-9FB0-E5DA0F6B26B8}" type="presParOf" srcId="{D902EFC3-D646-4F94-84B5-0ED62D9C9E96}" destId="{3AACED7C-CC4F-4D7F-BAD6-0090F4A939F7}" srcOrd="3" destOrd="0" presId="urn:microsoft.com/office/officeart/2018/5/layout/IconCircleLabelList"/>
    <dgm:cxn modelId="{F9D3ED5E-642A-40A7-BC79-6867DCE03093}" type="presParOf" srcId="{3FE67296-5A7B-49C6-9DD3-3AF238EDFC0E}" destId="{3D7F495E-B678-40F4-9999-E3ABA69B3FEC}" srcOrd="1" destOrd="0" presId="urn:microsoft.com/office/officeart/2018/5/layout/IconCircleLabelList"/>
    <dgm:cxn modelId="{5E72D17D-1C96-4FB6-870F-A755325B8AFD}" type="presParOf" srcId="{3FE67296-5A7B-49C6-9DD3-3AF238EDFC0E}" destId="{B2B8B5EE-A4A5-4A73-B16D-B330308107AF}" srcOrd="2" destOrd="0" presId="urn:microsoft.com/office/officeart/2018/5/layout/IconCircleLabelList"/>
    <dgm:cxn modelId="{AE9FEBDD-002C-46AA-86A4-8B04334EC5F6}" type="presParOf" srcId="{B2B8B5EE-A4A5-4A73-B16D-B330308107AF}" destId="{09D795A1-06AD-4053-A858-CECF9008821B}" srcOrd="0" destOrd="0" presId="urn:microsoft.com/office/officeart/2018/5/layout/IconCircleLabelList"/>
    <dgm:cxn modelId="{8089E3AB-DB28-4584-8142-D1BFD915C26F}" type="presParOf" srcId="{B2B8B5EE-A4A5-4A73-B16D-B330308107AF}" destId="{6B0780AD-3B56-40E9-B985-40FEFFCC5CAD}" srcOrd="1" destOrd="0" presId="urn:microsoft.com/office/officeart/2018/5/layout/IconCircleLabelList"/>
    <dgm:cxn modelId="{E8EC52BF-11F2-4574-B164-A24F084308B8}" type="presParOf" srcId="{B2B8B5EE-A4A5-4A73-B16D-B330308107AF}" destId="{3B0430CE-D4F3-443D-8FF1-01687C4FBCAC}" srcOrd="2" destOrd="0" presId="urn:microsoft.com/office/officeart/2018/5/layout/IconCircleLabelList"/>
    <dgm:cxn modelId="{45E61D77-684D-4783-B5E8-1317AEC9ED77}" type="presParOf" srcId="{B2B8B5EE-A4A5-4A73-B16D-B330308107AF}" destId="{9E469B0C-64BC-4C70-A4BD-2EABCB7F0EB5}" srcOrd="3" destOrd="0" presId="urn:microsoft.com/office/officeart/2018/5/layout/IconCircleLabelList"/>
    <dgm:cxn modelId="{1B148585-EC36-48F0-8C4B-088CADA261CC}" type="presParOf" srcId="{3FE67296-5A7B-49C6-9DD3-3AF238EDFC0E}" destId="{58A4AD3D-B193-428E-B044-A738BA62F8BC}" srcOrd="3" destOrd="0" presId="urn:microsoft.com/office/officeart/2018/5/layout/IconCircleLabelList"/>
    <dgm:cxn modelId="{6879B952-2FA6-40EA-90D0-0DF796524DB3}" type="presParOf" srcId="{3FE67296-5A7B-49C6-9DD3-3AF238EDFC0E}" destId="{35589829-1D25-4A09-A858-5BB0638C858D}" srcOrd="4" destOrd="0" presId="urn:microsoft.com/office/officeart/2018/5/layout/IconCircleLabelList"/>
    <dgm:cxn modelId="{305A952D-361E-4FEA-8AE5-5F814E2A1805}" type="presParOf" srcId="{35589829-1D25-4A09-A858-5BB0638C858D}" destId="{05FE9D34-FC42-463C-941B-207802881CB5}" srcOrd="0" destOrd="0" presId="urn:microsoft.com/office/officeart/2018/5/layout/IconCircleLabelList"/>
    <dgm:cxn modelId="{73C6AD19-768D-4058-98CC-982445911460}" type="presParOf" srcId="{35589829-1D25-4A09-A858-5BB0638C858D}" destId="{11781F0D-B2C6-441F-A68B-405DEC8BD690}" srcOrd="1" destOrd="0" presId="urn:microsoft.com/office/officeart/2018/5/layout/IconCircleLabelList"/>
    <dgm:cxn modelId="{FD7C9683-B6DD-4989-9AD6-5B893EB4C2AC}" type="presParOf" srcId="{35589829-1D25-4A09-A858-5BB0638C858D}" destId="{1FE8DE35-2757-40C9-84EC-62316B2D0E85}" srcOrd="2" destOrd="0" presId="urn:microsoft.com/office/officeart/2018/5/layout/IconCircleLabelList"/>
    <dgm:cxn modelId="{DC659EB8-939C-4F8C-A0D4-C7538E7918F3}" type="presParOf" srcId="{35589829-1D25-4A09-A858-5BB0638C858D}" destId="{7F216D52-D499-4D05-898B-076E85AEE3CC}" srcOrd="3" destOrd="0" presId="urn:microsoft.com/office/officeart/2018/5/layout/IconCircleLabelList"/>
    <dgm:cxn modelId="{1AB00ECF-A4D2-4924-B4ED-9E50E2607A0A}" type="presParOf" srcId="{3FE67296-5A7B-49C6-9DD3-3AF238EDFC0E}" destId="{74395405-E902-4646-858F-A255DB39AC70}" srcOrd="5" destOrd="0" presId="urn:microsoft.com/office/officeart/2018/5/layout/IconCircleLabelList"/>
    <dgm:cxn modelId="{DEC5DC88-F995-4CFB-9F56-F99819DBBC57}" type="presParOf" srcId="{3FE67296-5A7B-49C6-9DD3-3AF238EDFC0E}" destId="{291CCE6A-F9F3-464F-A098-F4EA311F199C}" srcOrd="6" destOrd="0" presId="urn:microsoft.com/office/officeart/2018/5/layout/IconCircleLabelList"/>
    <dgm:cxn modelId="{0DC22F3D-89A5-4C1D-9644-BF5144BC4B77}" type="presParOf" srcId="{291CCE6A-F9F3-464F-A098-F4EA311F199C}" destId="{A4E0A8BB-0090-4BB1-A954-C226CE254D75}" srcOrd="0" destOrd="0" presId="urn:microsoft.com/office/officeart/2018/5/layout/IconCircleLabelList"/>
    <dgm:cxn modelId="{0217FA1D-76FA-480F-B293-A99754DC1E8D}" type="presParOf" srcId="{291CCE6A-F9F3-464F-A098-F4EA311F199C}" destId="{69840989-6262-4D2C-BB79-8EDD76FA2B55}" srcOrd="1" destOrd="0" presId="urn:microsoft.com/office/officeart/2018/5/layout/IconCircleLabelList"/>
    <dgm:cxn modelId="{7B18F514-92F8-4A84-BF3E-8C3B7C6D5600}" type="presParOf" srcId="{291CCE6A-F9F3-464F-A098-F4EA311F199C}" destId="{B29E32C8-ACE2-49E0-8742-128375D3D9A6}" srcOrd="2" destOrd="0" presId="urn:microsoft.com/office/officeart/2018/5/layout/IconCircleLabelList"/>
    <dgm:cxn modelId="{8639E145-8221-4351-9DBB-421A3273EB4D}" type="presParOf" srcId="{291CCE6A-F9F3-464F-A098-F4EA311F199C}" destId="{3D94D3FE-734D-4229-959D-C09F9C96ABD6}" srcOrd="3" destOrd="0" presId="urn:microsoft.com/office/officeart/2018/5/layout/IconCircleLabelList"/>
    <dgm:cxn modelId="{3153811E-2244-43DA-9F82-F5F5CD11A610}" type="presParOf" srcId="{3FE67296-5A7B-49C6-9DD3-3AF238EDFC0E}" destId="{A89D4026-3DB0-42FF-9B63-868DB131CAE0}" srcOrd="7" destOrd="0" presId="urn:microsoft.com/office/officeart/2018/5/layout/IconCircleLabelList"/>
    <dgm:cxn modelId="{B85B5846-BC0C-4BAF-A3FC-EA062F978523}" type="presParOf" srcId="{3FE67296-5A7B-49C6-9DD3-3AF238EDFC0E}" destId="{E1E7B927-B9C5-41B8-A941-07A4188C11EB}" srcOrd="8" destOrd="0" presId="urn:microsoft.com/office/officeart/2018/5/layout/IconCircleLabelList"/>
    <dgm:cxn modelId="{30B6650C-45C9-4328-BC48-EEBB7CC9F068}" type="presParOf" srcId="{E1E7B927-B9C5-41B8-A941-07A4188C11EB}" destId="{134FE1EB-B343-42C1-8A67-75C370391AAE}" srcOrd="0" destOrd="0" presId="urn:microsoft.com/office/officeart/2018/5/layout/IconCircleLabelList"/>
    <dgm:cxn modelId="{476EA2C3-69D4-4818-A795-81B72887BC13}" type="presParOf" srcId="{E1E7B927-B9C5-41B8-A941-07A4188C11EB}" destId="{788913C1-2069-47CA-A28A-29821F98C3AA}" srcOrd="1" destOrd="0" presId="urn:microsoft.com/office/officeart/2018/5/layout/IconCircleLabelList"/>
    <dgm:cxn modelId="{BE512099-5B8D-43E8-8573-9863A07D95E9}" type="presParOf" srcId="{E1E7B927-B9C5-41B8-A941-07A4188C11EB}" destId="{E1FE6392-C30C-4657-9FC2-458B47D4A1D5}" srcOrd="2" destOrd="0" presId="urn:microsoft.com/office/officeart/2018/5/layout/IconCircleLabelList"/>
    <dgm:cxn modelId="{4A17FF59-3BAC-479A-AE25-E255BB8B8BF0}" type="presParOf" srcId="{E1E7B927-B9C5-41B8-A941-07A4188C11EB}" destId="{862C6224-66B0-46D8-9124-218BC445BF22}" srcOrd="3" destOrd="0" presId="urn:microsoft.com/office/officeart/2018/5/layout/IconCircleLabelList"/>
    <dgm:cxn modelId="{82AF9552-D130-42C2-8D9E-DB456F890E03}" type="presParOf" srcId="{3FE67296-5A7B-49C6-9DD3-3AF238EDFC0E}" destId="{C9615ABE-DAD1-4C72-8C07-1844FFAE250D}" srcOrd="9" destOrd="0" presId="urn:microsoft.com/office/officeart/2018/5/layout/IconCircleLabelList"/>
    <dgm:cxn modelId="{AF5B0D3D-ACCD-48EA-8315-74B6F48D9E03}" type="presParOf" srcId="{3FE67296-5A7B-49C6-9DD3-3AF238EDFC0E}" destId="{8546D0EE-147B-46BE-8289-893961DDFFBB}" srcOrd="10" destOrd="0" presId="urn:microsoft.com/office/officeart/2018/5/layout/IconCircleLabelList"/>
    <dgm:cxn modelId="{78DDB4F2-FBD7-4658-9ECE-9204D0C076D9}" type="presParOf" srcId="{8546D0EE-147B-46BE-8289-893961DDFFBB}" destId="{3A6FA903-01ED-4FCA-8CAC-F4ACC6B7EB7B}" srcOrd="0" destOrd="0" presId="urn:microsoft.com/office/officeart/2018/5/layout/IconCircleLabelList"/>
    <dgm:cxn modelId="{CDBEC1B3-1B44-4D68-9C9D-60B4E34B7FD4}" type="presParOf" srcId="{8546D0EE-147B-46BE-8289-893961DDFFBB}" destId="{E04303E6-D0C6-43FC-BEBD-9A1583E9F3BD}" srcOrd="1" destOrd="0" presId="urn:microsoft.com/office/officeart/2018/5/layout/IconCircleLabelList"/>
    <dgm:cxn modelId="{A9E83E38-2DAF-438D-88BF-1BB5C8BFF632}" type="presParOf" srcId="{8546D0EE-147B-46BE-8289-893961DDFFBB}" destId="{9DD08173-E388-4A62-A4D7-884E9A5CF62B}" srcOrd="2" destOrd="0" presId="urn:microsoft.com/office/officeart/2018/5/layout/IconCircleLabelList"/>
    <dgm:cxn modelId="{C868CADE-CB96-4416-9326-3ADBFA8A1DCE}" type="presParOf" srcId="{8546D0EE-147B-46BE-8289-893961DDFFBB}" destId="{9872E864-1F0D-4124-BA99-A0495608BF1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BFA6E-1A8D-4C92-B6CC-E6FE552B93CD}">
      <dsp:nvSpPr>
        <dsp:cNvPr id="0" name=""/>
        <dsp:cNvSpPr/>
      </dsp:nvSpPr>
      <dsp:spPr>
        <a:xfrm>
          <a:off x="312248" y="722169"/>
          <a:ext cx="966111" cy="966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AC25D-F96A-4260-A291-F26EE6D4DE02}">
      <dsp:nvSpPr>
        <dsp:cNvPr id="0" name=""/>
        <dsp:cNvSpPr/>
      </dsp:nvSpPr>
      <dsp:spPr>
        <a:xfrm>
          <a:off x="518141" y="928061"/>
          <a:ext cx="554326" cy="554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CED7C-CC4F-4D7F-BAD6-0090F4A939F7}">
      <dsp:nvSpPr>
        <dsp:cNvPr id="0" name=""/>
        <dsp:cNvSpPr/>
      </dsp:nvSpPr>
      <dsp:spPr>
        <a:xfrm>
          <a:off x="3410" y="1989200"/>
          <a:ext cx="1583789" cy="6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Qualitative study</a:t>
          </a:r>
          <a:endParaRPr lang="en-US" sz="1100" kern="1200"/>
        </a:p>
      </dsp:txBody>
      <dsp:txXfrm>
        <a:off x="3410" y="1989200"/>
        <a:ext cx="1583789" cy="692907"/>
      </dsp:txXfrm>
    </dsp:sp>
    <dsp:sp modelId="{09D795A1-06AD-4053-A858-CECF9008821B}">
      <dsp:nvSpPr>
        <dsp:cNvPr id="0" name=""/>
        <dsp:cNvSpPr/>
      </dsp:nvSpPr>
      <dsp:spPr>
        <a:xfrm>
          <a:off x="2173201" y="722169"/>
          <a:ext cx="966111" cy="9661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780AD-3B56-40E9-B985-40FEFFCC5CAD}">
      <dsp:nvSpPr>
        <dsp:cNvPr id="0" name=""/>
        <dsp:cNvSpPr/>
      </dsp:nvSpPr>
      <dsp:spPr>
        <a:xfrm>
          <a:off x="2379093" y="928061"/>
          <a:ext cx="554326" cy="554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69B0C-64BC-4C70-A4BD-2EABCB7F0EB5}">
      <dsp:nvSpPr>
        <dsp:cNvPr id="0" name=""/>
        <dsp:cNvSpPr/>
      </dsp:nvSpPr>
      <dsp:spPr>
        <a:xfrm>
          <a:off x="1864362" y="1989200"/>
          <a:ext cx="1583789" cy="6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Semi-structured interviews with the U18 team at one football club</a:t>
          </a:r>
          <a:endParaRPr lang="en-US" sz="1100" kern="1200"/>
        </a:p>
      </dsp:txBody>
      <dsp:txXfrm>
        <a:off x="1864362" y="1989200"/>
        <a:ext cx="1583789" cy="692907"/>
      </dsp:txXfrm>
    </dsp:sp>
    <dsp:sp modelId="{05FE9D34-FC42-463C-941B-207802881CB5}">
      <dsp:nvSpPr>
        <dsp:cNvPr id="0" name=""/>
        <dsp:cNvSpPr/>
      </dsp:nvSpPr>
      <dsp:spPr>
        <a:xfrm>
          <a:off x="4034153" y="722169"/>
          <a:ext cx="966111" cy="9661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81F0D-B2C6-441F-A68B-405DEC8BD690}">
      <dsp:nvSpPr>
        <dsp:cNvPr id="0" name=""/>
        <dsp:cNvSpPr/>
      </dsp:nvSpPr>
      <dsp:spPr>
        <a:xfrm>
          <a:off x="4240045" y="928061"/>
          <a:ext cx="554326" cy="554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16D52-D499-4D05-898B-076E85AEE3CC}">
      <dsp:nvSpPr>
        <dsp:cNvPr id="0" name=""/>
        <dsp:cNvSpPr/>
      </dsp:nvSpPr>
      <dsp:spPr>
        <a:xfrm>
          <a:off x="3725314" y="1989200"/>
          <a:ext cx="1583789" cy="6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Interview players up to 7/8 times throughout their apprenticeship to identify their experiences</a:t>
          </a:r>
          <a:endParaRPr lang="en-US" sz="1100" kern="1200"/>
        </a:p>
      </dsp:txBody>
      <dsp:txXfrm>
        <a:off x="3725314" y="1989200"/>
        <a:ext cx="1583789" cy="692907"/>
      </dsp:txXfrm>
    </dsp:sp>
    <dsp:sp modelId="{A4E0A8BB-0090-4BB1-A954-C226CE254D75}">
      <dsp:nvSpPr>
        <dsp:cNvPr id="0" name=""/>
        <dsp:cNvSpPr/>
      </dsp:nvSpPr>
      <dsp:spPr>
        <a:xfrm>
          <a:off x="5895105" y="722169"/>
          <a:ext cx="966111" cy="9661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40989-6262-4D2C-BB79-8EDD76FA2B55}">
      <dsp:nvSpPr>
        <dsp:cNvPr id="0" name=""/>
        <dsp:cNvSpPr/>
      </dsp:nvSpPr>
      <dsp:spPr>
        <a:xfrm>
          <a:off x="6100997" y="928061"/>
          <a:ext cx="554326" cy="554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4D3FE-734D-4229-959D-C09F9C96ABD6}">
      <dsp:nvSpPr>
        <dsp:cNvPr id="0" name=""/>
        <dsp:cNvSpPr/>
      </dsp:nvSpPr>
      <dsp:spPr>
        <a:xfrm>
          <a:off x="5586266" y="1989200"/>
          <a:ext cx="1583789" cy="6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Use NVivo 12 to manage the potentially large amounts of data</a:t>
          </a:r>
          <a:endParaRPr lang="en-US" sz="1100" kern="1200"/>
        </a:p>
      </dsp:txBody>
      <dsp:txXfrm>
        <a:off x="5586266" y="1989200"/>
        <a:ext cx="1583789" cy="692907"/>
      </dsp:txXfrm>
    </dsp:sp>
    <dsp:sp modelId="{134FE1EB-B343-42C1-8A67-75C370391AAE}">
      <dsp:nvSpPr>
        <dsp:cNvPr id="0" name=""/>
        <dsp:cNvSpPr/>
      </dsp:nvSpPr>
      <dsp:spPr>
        <a:xfrm>
          <a:off x="7756057" y="722169"/>
          <a:ext cx="966111" cy="966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913C1-2069-47CA-A28A-29821F98C3AA}">
      <dsp:nvSpPr>
        <dsp:cNvPr id="0" name=""/>
        <dsp:cNvSpPr/>
      </dsp:nvSpPr>
      <dsp:spPr>
        <a:xfrm>
          <a:off x="7961950" y="928061"/>
          <a:ext cx="554326" cy="5543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C6224-66B0-46D8-9124-218BC445BF22}">
      <dsp:nvSpPr>
        <dsp:cNvPr id="0" name=""/>
        <dsp:cNvSpPr/>
      </dsp:nvSpPr>
      <dsp:spPr>
        <a:xfrm>
          <a:off x="7447218" y="1989200"/>
          <a:ext cx="1583789" cy="6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Six stages of thematic analysis will be used to analyse the data (Braun and Clarke 2006)</a:t>
          </a:r>
          <a:endParaRPr lang="en-US" sz="1100" kern="1200"/>
        </a:p>
      </dsp:txBody>
      <dsp:txXfrm>
        <a:off x="7447218" y="1989200"/>
        <a:ext cx="1583789" cy="692907"/>
      </dsp:txXfrm>
    </dsp:sp>
    <dsp:sp modelId="{3A6FA903-01ED-4FCA-8CAC-F4ACC6B7EB7B}">
      <dsp:nvSpPr>
        <dsp:cNvPr id="0" name=""/>
        <dsp:cNvSpPr/>
      </dsp:nvSpPr>
      <dsp:spPr>
        <a:xfrm>
          <a:off x="9617009" y="722169"/>
          <a:ext cx="966111" cy="966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303E6-D0C6-43FC-BEBD-9A1583E9F3BD}">
      <dsp:nvSpPr>
        <dsp:cNvPr id="0" name=""/>
        <dsp:cNvSpPr/>
      </dsp:nvSpPr>
      <dsp:spPr>
        <a:xfrm>
          <a:off x="9822902" y="928061"/>
          <a:ext cx="554326" cy="5543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2E864-1F0D-4124-BA99-A0495608BF11}">
      <dsp:nvSpPr>
        <dsp:cNvPr id="0" name=""/>
        <dsp:cNvSpPr/>
      </dsp:nvSpPr>
      <dsp:spPr>
        <a:xfrm>
          <a:off x="9308170" y="1989200"/>
          <a:ext cx="1583789" cy="6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One report written to present the findings</a:t>
          </a:r>
          <a:endParaRPr lang="en-US" sz="1100" kern="1200"/>
        </a:p>
      </dsp:txBody>
      <dsp:txXfrm>
        <a:off x="9308170" y="1989200"/>
        <a:ext cx="1583789" cy="69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5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0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241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9388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84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262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073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49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9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6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7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3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0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1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55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unset over some water&#10;&#10;Description automatically generated">
            <a:extLst>
              <a:ext uri="{FF2B5EF4-FFF2-40B4-BE49-F238E27FC236}">
                <a16:creationId xmlns:a16="http://schemas.microsoft.com/office/drawing/2014/main" id="{3C11F948-A3EB-4E55-B03C-88112B80E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6917" r="13689" b="-1"/>
          <a:stretch/>
        </p:blipFill>
        <p:spPr>
          <a:xfrm>
            <a:off x="20" y="10"/>
            <a:ext cx="6102076" cy="6857990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9EFD01C-8809-4A9F-A36E-F15BBDA41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23073" b="-1"/>
          <a:stretch/>
        </p:blipFill>
        <p:spPr bwMode="auto">
          <a:xfrm>
            <a:off x="6102096" y="10"/>
            <a:ext cx="60899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5510C-9309-4478-A5B2-D98F1EB38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500" dirty="0">
                <a:solidFill>
                  <a:schemeClr val="tx1"/>
                </a:solidFill>
              </a:rPr>
              <a:t>‘Critical moments’: </a:t>
            </a:r>
            <a:br>
              <a:rPr lang="en-GB" sz="4500" dirty="0">
                <a:solidFill>
                  <a:schemeClr val="tx1"/>
                </a:solidFill>
              </a:rPr>
            </a:br>
            <a:r>
              <a:rPr lang="en-GB" sz="4500" dirty="0">
                <a:solidFill>
                  <a:schemeClr val="tx1"/>
                </a:solidFill>
              </a:rPr>
              <a:t>A sociological examination of the transitions through a professional football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B34F9-92B1-4F84-8710-678184D07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 hague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pgr 1</a:t>
            </a:r>
            <a:r>
              <a:rPr lang="en-GB" baseline="30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year, School of science, technology and health (sport)</a:t>
            </a:r>
          </a:p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7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D432-A6A8-4778-BBDF-C7AE8D4C5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0574"/>
            <a:ext cx="8946541" cy="64074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dirty="0"/>
              <a:t>References</a:t>
            </a:r>
          </a:p>
          <a:p>
            <a:pPr marL="0" indent="0" algn="just">
              <a:buNone/>
            </a:pP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Braun, V. and Clarke, V. (2006) Using thematic analysis in psychology. </a:t>
            </a:r>
            <a:r>
              <a:rPr lang="en-GB" i="1" dirty="0">
                <a:effectLst/>
                <a:latin typeface="+mn-lt"/>
                <a:ea typeface="Times New Roman" panose="02020603050405020304" pitchFamily="18" charset="0"/>
              </a:rPr>
              <a:t>Qualitative Research in Psychology 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[Internet], 3 (2), pp.77-102, Available from: http://www-tandfonline-com.yorksj.idm.oclc.org/doi/abs/10.1191/1478088706qp063oa [Accessed 10/03/2020].  </a:t>
            </a:r>
          </a:p>
          <a:p>
            <a:pPr marL="0" indent="0" algn="just">
              <a:buNone/>
            </a:pPr>
            <a:r>
              <a:rPr lang="en-GB" dirty="0"/>
              <a:t>Hickey, C. and Kelly, P. (2008) Preparing to </a:t>
            </a:r>
            <a:r>
              <a:rPr lang="en-GB" i="1" dirty="0"/>
              <a:t>not</a:t>
            </a:r>
            <a:r>
              <a:rPr lang="en-GB" dirty="0"/>
              <a:t> be a footballer: higher education and professional sport. </a:t>
            </a:r>
            <a:r>
              <a:rPr lang="en-GB" i="1" dirty="0"/>
              <a:t>Sport, Education and Society</a:t>
            </a:r>
            <a:r>
              <a:rPr lang="en-GB" dirty="0"/>
              <a:t>, 13 (4), pp.477-494.</a:t>
            </a:r>
          </a:p>
          <a:p>
            <a:pPr marL="0" indent="0" algn="just">
              <a:buNone/>
            </a:pPr>
            <a:r>
              <a:rPr lang="en-GB" dirty="0"/>
              <a:t>Kelly, S., and Waddington, I. (2006) Abuse, Intimidation and Violence as Aspects of Managerial Control in Professional Soccer in Britain and Ireland. </a:t>
            </a:r>
            <a:r>
              <a:rPr lang="en-GB" i="1" dirty="0"/>
              <a:t>International Review for the Sociology of Sport, </a:t>
            </a:r>
            <a:r>
              <a:rPr lang="en-GB" dirty="0"/>
              <a:t>41 (2), pp.147–164. </a:t>
            </a:r>
          </a:p>
          <a:p>
            <a:pPr marL="0" indent="0" algn="just">
              <a:buNone/>
            </a:pPr>
            <a:r>
              <a:rPr lang="en-GB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Law, G. (2018) </a:t>
            </a:r>
            <a:r>
              <a:rPr lang="en-GB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 sociological analysis of the monetisation of social relations within the working lives of professional footballers</a:t>
            </a:r>
            <a:r>
              <a:rPr lang="en-GB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PhD thesis, University of Chester. </a:t>
            </a:r>
          </a:p>
          <a:p>
            <a:pPr marL="0" indent="0" algn="just">
              <a:buNone/>
            </a:pPr>
            <a:r>
              <a:rPr lang="en-GB" dirty="0"/>
              <a:t>Manley, A., Roderick, M. and Parker, A. (2016) Disciplinary mechanisms and the discourse of identity: The creation of ‘silence’ in an elite sports academy. </a:t>
            </a:r>
            <a:r>
              <a:rPr lang="en-GB" i="1" dirty="0"/>
              <a:t>Culture and Organisation</a:t>
            </a:r>
            <a:r>
              <a:rPr lang="en-GB" dirty="0"/>
              <a:t>, 22 (3), pp.221-244. </a:t>
            </a:r>
          </a:p>
          <a:p>
            <a:pPr marL="0" indent="0" algn="just">
              <a:buNone/>
            </a:pPr>
            <a:r>
              <a:rPr lang="en-GB" dirty="0"/>
              <a:t>McGillivray, D., </a:t>
            </a:r>
            <a:r>
              <a:rPr lang="en-GB" dirty="0" err="1"/>
              <a:t>Fearn</a:t>
            </a:r>
            <a:r>
              <a:rPr lang="en-GB" dirty="0"/>
              <a:t>, R. and McIntosh, A. (2005) Caught Up In and By the Beautiful Game: A Case Study of Scottish Professional Footballers. </a:t>
            </a:r>
            <a:r>
              <a:rPr lang="en-GB" i="1" dirty="0"/>
              <a:t>Journal of Sport and Social Issues</a:t>
            </a:r>
            <a:r>
              <a:rPr lang="en-GB" dirty="0"/>
              <a:t>, 29 (1), pp.102-123. </a:t>
            </a:r>
          </a:p>
          <a:p>
            <a:pPr marL="0" indent="0" algn="just">
              <a:buNone/>
            </a:pPr>
            <a:r>
              <a:rPr lang="en-GB" i="1" dirty="0"/>
              <a:t>No Hunger in Paradise</a:t>
            </a:r>
            <a:r>
              <a:rPr lang="en-GB" dirty="0"/>
              <a:t> (2018) London, BT Sport, 18</a:t>
            </a:r>
            <a:r>
              <a:rPr lang="en-GB" baseline="30000" dirty="0"/>
              <a:t>th</a:t>
            </a:r>
            <a:r>
              <a:rPr lang="en-GB" dirty="0"/>
              <a:t> January. </a:t>
            </a:r>
          </a:p>
          <a:p>
            <a:pPr marL="0" indent="0" algn="just">
              <a:buNone/>
            </a:pPr>
            <a:r>
              <a:rPr lang="en-GB" dirty="0"/>
              <a:t>Parker, A. (1996) </a:t>
            </a:r>
            <a:r>
              <a:rPr lang="en-GB" i="1" dirty="0"/>
              <a:t>Chasing the ‘Big-Time’: football apprenticeship in the 1990s</a:t>
            </a:r>
            <a:r>
              <a:rPr lang="en-GB" dirty="0"/>
              <a:t>. PhD thesis, University of Warwick. </a:t>
            </a:r>
          </a:p>
          <a:p>
            <a:pPr marL="0" indent="0" algn="just">
              <a:buNone/>
            </a:pPr>
            <a:r>
              <a:rPr lang="en-GB" dirty="0"/>
              <a:t>Platts, C. (2012) </a:t>
            </a:r>
            <a:r>
              <a:rPr lang="en-GB" i="1" dirty="0"/>
              <a:t>Education and welfare in professional football academies and centres of excellence: A sociological study</a:t>
            </a:r>
            <a:r>
              <a:rPr lang="en-GB" dirty="0"/>
              <a:t>. PhD thesis. University of Chester. </a:t>
            </a:r>
          </a:p>
          <a:p>
            <a:pPr marL="0" indent="0" algn="just">
              <a:buNone/>
            </a:pPr>
            <a:r>
              <a:rPr lang="en-GB" dirty="0"/>
              <a:t>Roderick, M. (2006a) A Very Precarious Profession: Uncertainty in the Working Lives of Professional Footballers. </a:t>
            </a:r>
            <a:r>
              <a:rPr lang="en-GB" i="1" dirty="0"/>
              <a:t>Work,</a:t>
            </a:r>
            <a:r>
              <a:rPr lang="en-GB" dirty="0"/>
              <a:t> </a:t>
            </a:r>
            <a:r>
              <a:rPr lang="en-GB" i="1" dirty="0"/>
              <a:t>Employment and Society,</a:t>
            </a:r>
            <a:r>
              <a:rPr lang="en-GB" dirty="0"/>
              <a:t> 20 (2), pp. 245–265. </a:t>
            </a:r>
          </a:p>
          <a:p>
            <a:pPr marL="0" indent="0" algn="just">
              <a:buNone/>
            </a:pPr>
            <a:r>
              <a:rPr lang="en-GB" dirty="0"/>
              <a:t>Roderick, M. (2006b) </a:t>
            </a:r>
            <a:r>
              <a:rPr lang="en-GB" i="1" dirty="0"/>
              <a:t>The Work of Professional Football: A Labour of Love?</a:t>
            </a:r>
            <a:r>
              <a:rPr lang="en-GB" dirty="0"/>
              <a:t> London, Routledge.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29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F9DA-B845-4347-8FBD-EC45B05E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Overview of the PhD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64CC-33A3-461C-BDC8-5F951A6A9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RESEARCH QUESTIONS/ STATEMENTS: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sz="1700" b="1" dirty="0"/>
              <a:t>Explore the Youth Academy environment to identify ‘critical moments’ and players experiences of these during a two-year football apprenticeship.</a:t>
            </a:r>
          </a:p>
          <a:p>
            <a:pPr marL="457200" indent="-457200">
              <a:lnSpc>
                <a:spcPct val="90000"/>
              </a:lnSpc>
              <a:buFont typeface="Wingdings 3" charset="2"/>
              <a:buAutoNum type="arabicPeriod"/>
            </a:pPr>
            <a:r>
              <a:rPr lang="en-GB" sz="1700" b="1" dirty="0"/>
              <a:t>How does participation within an Academy influence Youth Academy players perceptions and understandings of and towards mental health and wellbeing?</a:t>
            </a:r>
          </a:p>
          <a:p>
            <a:pPr marL="0" indent="0">
              <a:lnSpc>
                <a:spcPct val="90000"/>
              </a:lnSpc>
              <a:buNone/>
            </a:pPr>
            <a:endParaRPr lang="en-GB" sz="1700" b="1" dirty="0"/>
          </a:p>
          <a:p>
            <a:pPr marL="0" indent="0">
              <a:lnSpc>
                <a:spcPct val="90000"/>
              </a:lnSpc>
              <a:buNone/>
            </a:pPr>
            <a:endParaRPr lang="en-GB" sz="1700" b="1" dirty="0"/>
          </a:p>
          <a:p>
            <a:pPr marL="0" indent="0">
              <a:lnSpc>
                <a:spcPct val="90000"/>
              </a:lnSpc>
              <a:buNone/>
            </a:pPr>
            <a:endParaRPr lang="en-GB" sz="17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b="1" dirty="0"/>
              <a:t>One study over the duration of the full-time PhD; qualitative methodology.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b="1" dirty="0"/>
              <a:t>Interviews with one intake of U18 male academy players at one Category 1, Premier League football club.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700" b="1" dirty="0"/>
              <a:t>Figurational sociology as the analytical tool for exploring players experiences.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GB" sz="1400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GB" sz="1400" dirty="0"/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1411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E094-60BE-4CD7-9E0D-695CB42A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Rationales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3A7B-A9B7-4C04-B2AB-B13CF8BA4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792" y="1398760"/>
            <a:ext cx="4396339" cy="5035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AIMS</a:t>
            </a:r>
          </a:p>
          <a:p>
            <a:pPr>
              <a:buFontTx/>
              <a:buChar char="-"/>
            </a:pPr>
            <a:r>
              <a:rPr lang="en-GB" dirty="0"/>
              <a:t>To explore the experiences of Youth Academy footballers throughout their two-year apprenticeship.</a:t>
            </a:r>
          </a:p>
          <a:p>
            <a:pPr>
              <a:buFontTx/>
              <a:buChar char="-"/>
            </a:pPr>
            <a:r>
              <a:rPr lang="en-GB" dirty="0"/>
              <a:t>Explore prevalent subcultures within the football environment.</a:t>
            </a:r>
          </a:p>
          <a:p>
            <a:pPr>
              <a:buFontTx/>
              <a:buChar char="-"/>
            </a:pPr>
            <a:r>
              <a:rPr lang="en-GB" dirty="0"/>
              <a:t>Analyse ‘critical moments’ or transitions that may or may not influence the individual’s identity and/or habitus.</a:t>
            </a:r>
          </a:p>
          <a:p>
            <a:pPr>
              <a:buFontTx/>
              <a:buChar char="-"/>
            </a:pPr>
            <a:r>
              <a:rPr lang="en-GB" dirty="0"/>
              <a:t>Use a sociological framework to aid with analysis of the data.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D7DB6-37E1-4A9E-A230-857F253CF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71" y="1398760"/>
            <a:ext cx="4396341" cy="4679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RATIONALES</a:t>
            </a:r>
          </a:p>
          <a:p>
            <a:pPr>
              <a:buFontTx/>
              <a:buChar char="-"/>
            </a:pPr>
            <a:r>
              <a:rPr lang="en-GB" dirty="0"/>
              <a:t>Research in professional football environments is gaining momentum; however, access to clubs is notoriously difficult, particularly at prestige clubs.</a:t>
            </a:r>
          </a:p>
          <a:p>
            <a:pPr>
              <a:buFontTx/>
              <a:buChar char="-"/>
            </a:pPr>
            <a:r>
              <a:rPr lang="en-GB" dirty="0"/>
              <a:t>The success rate of becoming a professional footballer is 0.012% (BT Sport 2018). </a:t>
            </a:r>
          </a:p>
          <a:p>
            <a:pPr>
              <a:buFontTx/>
              <a:buChar char="-"/>
            </a:pPr>
            <a:r>
              <a:rPr lang="en-GB" dirty="0"/>
              <a:t>Failure to succeed can negatively influence individual identity and thus future work opportunities.</a:t>
            </a:r>
          </a:p>
          <a:p>
            <a:pPr>
              <a:buFontTx/>
              <a:buChar char="-"/>
            </a:pPr>
            <a:r>
              <a:rPr lang="en-GB" dirty="0"/>
              <a:t>This project could aid academy clubs in creating nuanced programmes of support for their players. </a:t>
            </a: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24C50DDF-8AC6-4197-A0AD-C1E23D176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r="7204"/>
          <a:stretch/>
        </p:blipFill>
        <p:spPr bwMode="auto">
          <a:xfrm>
            <a:off x="4404144" y="2186214"/>
            <a:ext cx="3019727" cy="2691930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7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0" name="Freeform: Shape 2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42D4-ACDA-4564-8EAB-CEBB0853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Literature- what do we know?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223A3-D0BD-46A6-AF50-B7E72E634EFB}"/>
              </a:ext>
            </a:extLst>
          </p:cNvPr>
          <p:cNvSpPr txBox="1"/>
          <p:nvPr/>
        </p:nvSpPr>
        <p:spPr>
          <a:xfrm>
            <a:off x="1103312" y="2763520"/>
            <a:ext cx="10325100" cy="3484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latin typeface="+mj-lt"/>
                <a:ea typeface="+mj-ea"/>
                <a:cs typeface="+mj-cs"/>
              </a:rPr>
              <a:t>Of the limited number of sociological studies that have been able to gain access to football clubs, many have focused on first team players (McGillivray,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Fearn</a:t>
            </a:r>
            <a:r>
              <a:rPr lang="en-US" sz="1500" b="1" dirty="0">
                <a:latin typeface="+mj-lt"/>
                <a:ea typeface="+mj-ea"/>
                <a:cs typeface="+mj-cs"/>
              </a:rPr>
              <a:t> and McIntosh 2005; Roderick 2006a; 2006b; Kelly and Waddington 2006; Hickey and Kelly 2008).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latin typeface="+mj-lt"/>
                <a:ea typeface="+mj-ea"/>
                <a:cs typeface="+mj-cs"/>
              </a:rPr>
              <a:t>An academy is designed to educate and prepare young players for a career in the game or to be sold to generate income (Manley, Roderick and Parker 2016). 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latin typeface="+mj-lt"/>
                <a:ea typeface="+mj-ea"/>
                <a:cs typeface="+mj-cs"/>
              </a:rPr>
              <a:t>Participation within a football club often involves the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internalisation</a:t>
            </a:r>
            <a:r>
              <a:rPr lang="en-US" sz="1500" b="1" dirty="0">
                <a:latin typeface="+mj-lt"/>
                <a:ea typeface="+mj-ea"/>
                <a:cs typeface="+mj-cs"/>
              </a:rPr>
              <a:t> of a set of norms regarding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behaviour</a:t>
            </a:r>
            <a:r>
              <a:rPr lang="en-US" sz="1500" b="1" dirty="0">
                <a:latin typeface="+mj-lt"/>
                <a:ea typeface="+mj-ea"/>
                <a:cs typeface="+mj-cs"/>
              </a:rPr>
              <a:t> and practices that are commonplace within the football environment.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latin typeface="+mj-lt"/>
                <a:ea typeface="+mj-ea"/>
                <a:cs typeface="+mj-cs"/>
              </a:rPr>
              <a:t>Dominating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behaviours</a:t>
            </a:r>
            <a:r>
              <a:rPr lang="en-US" sz="1500" b="1" dirty="0">
                <a:latin typeface="+mj-lt"/>
                <a:ea typeface="+mj-ea"/>
                <a:cs typeface="+mj-cs"/>
              </a:rPr>
              <a:t> include: hegemonic masculinity; obedience;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normalising</a:t>
            </a:r>
            <a:r>
              <a:rPr lang="en-US" sz="1500" b="1" dirty="0">
                <a:latin typeface="+mj-lt"/>
                <a:ea typeface="+mj-ea"/>
                <a:cs typeface="+mj-cs"/>
              </a:rPr>
              <a:t> strict authoritarianism; completing jobs and chores without question (Parker 1996; Roderick 2006a; Platts 2012).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latin typeface="+mj-lt"/>
                <a:ea typeface="+mj-ea"/>
                <a:cs typeface="+mj-cs"/>
              </a:rPr>
              <a:t>Pressure to conform to such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behaviours</a:t>
            </a:r>
            <a:r>
              <a:rPr lang="en-US" sz="1500" b="1" dirty="0">
                <a:latin typeface="+mj-lt"/>
                <a:ea typeface="+mj-ea"/>
                <a:cs typeface="+mj-cs"/>
              </a:rPr>
              <a:t> such as gambling and conspicuous consumption (Law 2018) can lead to mental health issues for these young players.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219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6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00A65-F766-4D01-8721-F0E83480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The Football Club</a:t>
            </a:r>
          </a:p>
        </p:txBody>
      </p:sp>
      <p:sp>
        <p:nvSpPr>
          <p:cNvPr id="410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4104" name="Freeform: Shape 140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DDA67767-D2FA-4FE3-B9B4-B7FF16FB7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76292" y="1350597"/>
            <a:ext cx="4783914" cy="46658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142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B379-34CF-48F5-9DEE-F75F53398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94" y="1819647"/>
            <a:ext cx="6117629" cy="4409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300" dirty="0">
                <a:solidFill>
                  <a:srgbClr val="FFFFFF"/>
                </a:solidFill>
              </a:rPr>
              <a:t>Academies are divided into 4 categories and these are awarded based on 10 audit traits such as productivity rates, training facilities, welfare and education provision. It is extremely difficult to obtain category 1 status. </a:t>
            </a:r>
          </a:p>
          <a:p>
            <a:pPr>
              <a:lnSpc>
                <a:spcPct val="90000"/>
              </a:lnSpc>
            </a:pPr>
            <a:endParaRPr lang="en-GB" sz="13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300" dirty="0">
                <a:solidFill>
                  <a:srgbClr val="FFFFFF"/>
                </a:solidFill>
              </a:rPr>
              <a:t>The award of a category determines the level and amount of funding awarded to the club from the FA.</a:t>
            </a:r>
          </a:p>
          <a:p>
            <a:pPr>
              <a:lnSpc>
                <a:spcPct val="90000"/>
              </a:lnSpc>
            </a:pPr>
            <a:endParaRPr lang="en-GB" sz="13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300" dirty="0">
                <a:solidFill>
                  <a:srgbClr val="FFFFFF"/>
                </a:solidFill>
              </a:rPr>
              <a:t>The categorising of clubs in line with the Elite Player Performance Plan (EPPP) that was introduced by the Premier League in 2012 has been both welcomed and met with scepticism. </a:t>
            </a:r>
          </a:p>
          <a:p>
            <a:pPr>
              <a:lnSpc>
                <a:spcPct val="90000"/>
              </a:lnSpc>
            </a:pPr>
            <a:endParaRPr lang="en-GB" sz="13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300" dirty="0">
                <a:solidFill>
                  <a:srgbClr val="FFFFFF"/>
                </a:solidFill>
              </a:rPr>
              <a:t>The main purpose of the EPPP is to increase the number of ‘home grown’ players who are successful in obtaining a professional contract. </a:t>
            </a:r>
          </a:p>
        </p:txBody>
      </p:sp>
    </p:spTree>
    <p:extLst>
      <p:ext uri="{BB962C8B-B14F-4D97-AF65-F5344CB8AC3E}">
        <p14:creationId xmlns:p14="http://schemas.microsoft.com/office/powerpoint/2010/main" val="2899410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1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1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1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DDD2C-4E54-475B-AEA9-DB39B799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Proposed Methodology</a:t>
            </a: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39" name="TextBox 2">
            <a:extLst>
              <a:ext uri="{FF2B5EF4-FFF2-40B4-BE49-F238E27FC236}">
                <a16:creationId xmlns:a16="http://schemas.microsoft.com/office/drawing/2014/main" id="{7DAE5DC7-ADBB-4425-A312-2FD2AD9F6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11641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4665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99AE-F5D6-4419-A3AD-64A3C3F5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to date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A3AD1-C49C-463E-B572-193755C0B11F}"/>
              </a:ext>
            </a:extLst>
          </p:cNvPr>
          <p:cNvSpPr txBox="1"/>
          <p:nvPr/>
        </p:nvSpPr>
        <p:spPr>
          <a:xfrm>
            <a:off x="646111" y="1376170"/>
            <a:ext cx="101411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Ethical approval granted in 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Contact made with Premier League Academy club and structure of interviews agreed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Interview guide for first round of interviews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Meeting of players placed on hold due to Covid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All necessary documentation- i.e. participant information and consent forms completed and sent to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First draft chapter of Literature Review completed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First draft chapter of Figurational Sociology completed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Methods chapter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6 month review completed</a:t>
            </a:r>
            <a:endParaRPr lang="en-GB" dirty="0"/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7A5D39D-68F6-4770-85CD-542B553C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98" y="5004753"/>
            <a:ext cx="45148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7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77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78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9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80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44EB2-75B2-4195-8D97-8FD852A2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Moving forward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7FAFA7D0-19FA-45CC-A920-6780B7CD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15" y="2085502"/>
            <a:ext cx="5451627" cy="41296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E66ACC-916E-4976-B6E9-EA63A7CD62AC}"/>
              </a:ext>
            </a:extLst>
          </p:cNvPr>
          <p:cNvSpPr txBox="1"/>
          <p:nvPr/>
        </p:nvSpPr>
        <p:spPr>
          <a:xfrm>
            <a:off x="6575729" y="2052214"/>
            <a:ext cx="4415293" cy="419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Begin writing the introduction chapter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Agree with football club to begin interviews via Zoom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Review feedback from supervisor for Literature Review and Theory chapters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Prepare for 12-month review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Ensure interview guides are up to date and ready</a:t>
            </a:r>
          </a:p>
        </p:txBody>
      </p:sp>
    </p:spTree>
    <p:extLst>
      <p:ext uri="{BB962C8B-B14F-4D97-AF65-F5344CB8AC3E}">
        <p14:creationId xmlns:p14="http://schemas.microsoft.com/office/powerpoint/2010/main" val="16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7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27" name="Picture 7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28" name="Oval 7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9" name="Picture 7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30" name="Picture 8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31" name="Rectangle 8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132" name="Rectangle 84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EC827E0F-2EF8-415F-BB38-B0D20842E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2863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336C3-7A9A-4BD0-A56B-8BB9368D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Any questions please?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11C1F-023D-48EF-A860-0BFA1380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53367" y="2227078"/>
            <a:ext cx="1501773" cy="3260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000" b="0" i="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3041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1122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‘Critical moments’:  A sociological examination of the transitions through a professional football academy</vt:lpstr>
      <vt:lpstr>Overview of the PhD</vt:lpstr>
      <vt:lpstr>Aims and Rationales</vt:lpstr>
      <vt:lpstr>Literature- what do we know?</vt:lpstr>
      <vt:lpstr>The Football Club</vt:lpstr>
      <vt:lpstr>Proposed Methodology</vt:lpstr>
      <vt:lpstr>Work to date</vt:lpstr>
      <vt:lpstr>Moving forward</vt:lpstr>
      <vt:lpstr>Any questions please?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‘Critical moments’:  A sociological examination of the transitions through a professional football academy</dc:title>
  <dc:creator>Nicola Hague</dc:creator>
  <cp:lastModifiedBy>Nicola Hague</cp:lastModifiedBy>
  <cp:revision>2</cp:revision>
  <dcterms:created xsi:type="dcterms:W3CDTF">2020-09-30T13:42:08Z</dcterms:created>
  <dcterms:modified xsi:type="dcterms:W3CDTF">2020-10-02T13:24:36Z</dcterms:modified>
</cp:coreProperties>
</file>