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62" r:id="rId4"/>
    <p:sldId id="259" r:id="rId5"/>
    <p:sldId id="257" r:id="rId6"/>
    <p:sldId id="263" r:id="rId7"/>
    <p:sldId id="264" r:id="rId8"/>
    <p:sldId id="266" r:id="rId9"/>
    <p:sldId id="265"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2021" autoAdjust="0"/>
  </p:normalViewPr>
  <p:slideViewPr>
    <p:cSldViewPr snapToGrid="0">
      <p:cViewPr varScale="1">
        <p:scale>
          <a:sx n="60" d="100"/>
          <a:sy n="60" d="100"/>
        </p:scale>
        <p:origin x="13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298AF-D751-467A-B9AC-2BB38D281FAA}" type="datetimeFigureOut">
              <a:rPr lang="en-GB" smtClean="0"/>
              <a:t>06/06/2019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B75F5-41EC-4359-B594-483D89F4F536}" type="slidenum">
              <a:rPr lang="en-GB" smtClean="0"/>
              <a:t>‹#›</a:t>
            </a:fld>
            <a:endParaRPr lang="en-GB"/>
          </a:p>
        </p:txBody>
      </p:sp>
    </p:spTree>
    <p:extLst>
      <p:ext uri="{BB962C8B-B14F-4D97-AF65-F5344CB8AC3E}">
        <p14:creationId xmlns:p14="http://schemas.microsoft.com/office/powerpoint/2010/main" val="28745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Hololab</a:t>
            </a:r>
            <a:r>
              <a:rPr lang="en-US" dirty="0"/>
              <a:t> / Mel Science / </a:t>
            </a:r>
            <a:r>
              <a:rPr lang="en-US" dirty="0" err="1"/>
              <a:t>Labster</a:t>
            </a:r>
            <a:endParaRPr lang="en-GB" dirty="0"/>
          </a:p>
        </p:txBody>
      </p:sp>
      <p:sp>
        <p:nvSpPr>
          <p:cNvPr id="4" name="Slide Number Placeholder 3"/>
          <p:cNvSpPr>
            <a:spLocks noGrp="1"/>
          </p:cNvSpPr>
          <p:nvPr>
            <p:ph type="sldNum" sz="quarter" idx="5"/>
          </p:nvPr>
        </p:nvSpPr>
        <p:spPr/>
        <p:txBody>
          <a:bodyPr/>
          <a:lstStyle/>
          <a:p>
            <a:fld id="{E6AB75F5-41EC-4359-B594-483D89F4F536}" type="slidenum">
              <a:rPr lang="en-GB" smtClean="0"/>
              <a:t>4</a:t>
            </a:fld>
            <a:endParaRPr lang="en-GB"/>
          </a:p>
        </p:txBody>
      </p:sp>
    </p:spTree>
    <p:extLst>
      <p:ext uri="{BB962C8B-B14F-4D97-AF65-F5344CB8AC3E}">
        <p14:creationId xmlns:p14="http://schemas.microsoft.com/office/powerpoint/2010/main" val="182269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B75F5-41EC-4359-B594-483D89F4F536}" type="slidenum">
              <a:rPr lang="en-GB" smtClean="0"/>
              <a:t>8</a:t>
            </a:fld>
            <a:endParaRPr lang="en-GB"/>
          </a:p>
        </p:txBody>
      </p:sp>
    </p:spTree>
    <p:extLst>
      <p:ext uri="{BB962C8B-B14F-4D97-AF65-F5344CB8AC3E}">
        <p14:creationId xmlns:p14="http://schemas.microsoft.com/office/powerpoint/2010/main" val="353715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Wearable Technology</a:t>
            </a:r>
          </a:p>
          <a:p>
            <a:endParaRPr lang="en-US" dirty="0"/>
          </a:p>
          <a:p>
            <a:r>
              <a:rPr lang="en-US" dirty="0"/>
              <a:t>Microsoft </a:t>
            </a:r>
            <a:r>
              <a:rPr lang="en-US" dirty="0" err="1"/>
              <a:t>Hololens</a:t>
            </a:r>
            <a:r>
              <a:rPr lang="en-US" dirty="0"/>
              <a:t> </a:t>
            </a:r>
          </a:p>
          <a:p>
            <a:r>
              <a:rPr lang="en-US" dirty="0" err="1"/>
              <a:t>ZAPBox</a:t>
            </a:r>
            <a:endParaRPr lang="en-US" dirty="0"/>
          </a:p>
          <a:p>
            <a:endParaRPr lang="en-US" dirty="0"/>
          </a:p>
        </p:txBody>
      </p:sp>
      <p:sp>
        <p:nvSpPr>
          <p:cNvPr id="4" name="Slide Number Placeholder 3"/>
          <p:cNvSpPr>
            <a:spLocks noGrp="1"/>
          </p:cNvSpPr>
          <p:nvPr>
            <p:ph type="sldNum" sz="quarter" idx="5"/>
          </p:nvPr>
        </p:nvSpPr>
        <p:spPr/>
        <p:txBody>
          <a:bodyPr/>
          <a:lstStyle/>
          <a:p>
            <a:fld id="{E6AB75F5-41EC-4359-B594-483D89F4F536}" type="slidenum">
              <a:rPr lang="en-GB" smtClean="0"/>
              <a:t>9</a:t>
            </a:fld>
            <a:endParaRPr lang="en-GB"/>
          </a:p>
        </p:txBody>
      </p:sp>
    </p:spTree>
    <p:extLst>
      <p:ext uri="{BB962C8B-B14F-4D97-AF65-F5344CB8AC3E}">
        <p14:creationId xmlns:p14="http://schemas.microsoft.com/office/powerpoint/2010/main" val="240064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E426BD-B75C-496C-BD95-E9983B2A3259}"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1162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426BD-B75C-496C-BD95-E9983B2A3259}"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108051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426BD-B75C-496C-BD95-E9983B2A3259}"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359835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426BD-B75C-496C-BD95-E9983B2A3259}"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127970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426BD-B75C-496C-BD95-E9983B2A3259}"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377932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426BD-B75C-496C-BD95-E9983B2A3259}" type="datetimeFigureOut">
              <a:rPr lang="en-GB" smtClean="0"/>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411834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426BD-B75C-496C-BD95-E9983B2A3259}" type="datetimeFigureOut">
              <a:rPr lang="en-GB" smtClean="0"/>
              <a:t>06/06/2019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428618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426BD-B75C-496C-BD95-E9983B2A3259}" type="datetimeFigureOut">
              <a:rPr lang="en-GB" smtClean="0"/>
              <a:t>06/06/2019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238664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426BD-B75C-496C-BD95-E9983B2A3259}" type="datetimeFigureOut">
              <a:rPr lang="en-GB" smtClean="0"/>
              <a:t>06/06/2019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409927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426BD-B75C-496C-BD95-E9983B2A3259}" type="datetimeFigureOut">
              <a:rPr lang="en-GB" smtClean="0"/>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3190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426BD-B75C-496C-BD95-E9983B2A3259}" type="datetimeFigureOut">
              <a:rPr lang="en-GB" smtClean="0"/>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0AB832-24EF-4415-897C-B4398E5E7F6B}" type="slidenum">
              <a:rPr lang="en-GB" smtClean="0"/>
              <a:t>‹#›</a:t>
            </a:fld>
            <a:endParaRPr lang="en-GB"/>
          </a:p>
        </p:txBody>
      </p:sp>
    </p:spTree>
    <p:extLst>
      <p:ext uri="{BB962C8B-B14F-4D97-AF65-F5344CB8AC3E}">
        <p14:creationId xmlns:p14="http://schemas.microsoft.com/office/powerpoint/2010/main" val="71338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426BD-B75C-496C-BD95-E9983B2A3259}" type="datetimeFigureOut">
              <a:rPr lang="en-GB" smtClean="0"/>
              <a:t>06/06/2019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AB832-24EF-4415-897C-B4398E5E7F6B}" type="slidenum">
              <a:rPr lang="en-GB" smtClean="0"/>
              <a:t>‹#›</a:t>
            </a:fld>
            <a:endParaRPr lang="en-GB"/>
          </a:p>
        </p:txBody>
      </p:sp>
    </p:spTree>
    <p:extLst>
      <p:ext uri="{BB962C8B-B14F-4D97-AF65-F5344CB8AC3E}">
        <p14:creationId xmlns:p14="http://schemas.microsoft.com/office/powerpoint/2010/main" val="15835513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2B5A5-206F-4EAB-A1FF-FA4A24BEF731}"/>
              </a:ext>
            </a:extLst>
          </p:cNvPr>
          <p:cNvSpPr>
            <a:spLocks noGrp="1"/>
          </p:cNvSpPr>
          <p:nvPr>
            <p:ph type="ctrTitle"/>
          </p:nvPr>
        </p:nvSpPr>
        <p:spPr>
          <a:xfrm>
            <a:off x="1524000" y="795557"/>
            <a:ext cx="9601200" cy="2840037"/>
          </a:xfrm>
        </p:spPr>
        <p:txBody>
          <a:bodyPr>
            <a:normAutofit/>
          </a:bodyPr>
          <a:lstStyle/>
          <a:p>
            <a:r>
              <a:rPr lang="en-US" sz="5800" dirty="0">
                <a:latin typeface="Georgia" panose="02040502050405020303" pitchFamily="18" charset="0"/>
              </a:rPr>
              <a:t>How can Augmented Reality make an impact on Chemistry Education? </a:t>
            </a:r>
            <a:endParaRPr lang="en-GB" sz="5800" dirty="0">
              <a:latin typeface="Georgia" panose="02040502050405020303" pitchFamily="18" charset="0"/>
            </a:endParaRPr>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58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AF0C89-D829-49CD-B61E-C0F1A41753C8}"/>
              </a:ext>
            </a:extLst>
          </p:cNvPr>
          <p:cNvSpPr/>
          <p:nvPr/>
        </p:nvSpPr>
        <p:spPr>
          <a:xfrm>
            <a:off x="321734" y="321733"/>
            <a:ext cx="11548532" cy="6214534"/>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1C8088E-4ECB-4669-B9CF-D70D1036118B}"/>
              </a:ext>
            </a:extLst>
          </p:cNvPr>
          <p:cNvSpPr txBox="1"/>
          <p:nvPr/>
        </p:nvSpPr>
        <p:spPr>
          <a:xfrm>
            <a:off x="863600" y="980514"/>
            <a:ext cx="10464800" cy="3970318"/>
          </a:xfrm>
          <a:prstGeom prst="rect">
            <a:avLst/>
          </a:prstGeom>
          <a:noFill/>
        </p:spPr>
        <p:txBody>
          <a:bodyPr wrap="square" rtlCol="0">
            <a:spAutoFit/>
          </a:bodyPr>
          <a:lstStyle/>
          <a:p>
            <a:r>
              <a:rPr lang="en-US" sz="2800" dirty="0">
                <a:latin typeface="Georgia" panose="02040502050405020303" pitchFamily="18" charset="0"/>
              </a:rPr>
              <a:t>Handheld</a:t>
            </a:r>
            <a:endParaRPr lang="en-GB" sz="2800" dirty="0">
              <a:latin typeface="Georgia" panose="02040502050405020303" pitchFamily="18" charset="0"/>
            </a:endParaRPr>
          </a:p>
          <a:p>
            <a:endParaRPr lang="en-GB" sz="2800" dirty="0">
              <a:latin typeface="Georgia" panose="02040502050405020303" pitchFamily="18" charset="0"/>
            </a:endParaRPr>
          </a:p>
          <a:p>
            <a:pPr marL="514350" indent="-514350">
              <a:buAutoNum type="arabicParenR"/>
            </a:pPr>
            <a:r>
              <a:rPr lang="en-GB" sz="2800" dirty="0">
                <a:latin typeface="Georgia" panose="02040502050405020303" pitchFamily="18" charset="0"/>
              </a:rPr>
              <a:t>Marker Based AR</a:t>
            </a:r>
          </a:p>
          <a:p>
            <a:pPr marL="514350" indent="-514350">
              <a:buAutoNum type="arabicParenR"/>
            </a:pPr>
            <a:r>
              <a:rPr lang="en-GB" sz="2800" dirty="0">
                <a:latin typeface="Georgia" panose="02040502050405020303" pitchFamily="18" charset="0"/>
              </a:rPr>
              <a:t>Marker- Less AR</a:t>
            </a: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p:txBody>
      </p:sp>
    </p:spTree>
    <p:extLst>
      <p:ext uri="{BB962C8B-B14F-4D97-AF65-F5344CB8AC3E}">
        <p14:creationId xmlns:p14="http://schemas.microsoft.com/office/powerpoint/2010/main" val="42027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2" name="Rectangle 1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descr="A close up of text on a white background&#10;&#10;Description automatically generated">
            <a:extLst>
              <a:ext uri="{FF2B5EF4-FFF2-40B4-BE49-F238E27FC236}">
                <a16:creationId xmlns:a16="http://schemas.microsoft.com/office/drawing/2014/main" id="{D3476028-17AF-4328-8BC8-476992C88D00}"/>
              </a:ext>
            </a:extLst>
          </p:cNvPr>
          <p:cNvPicPr>
            <a:picLocks noChangeAspect="1"/>
          </p:cNvPicPr>
          <p:nvPr/>
        </p:nvPicPr>
        <p:blipFill rotWithShape="1">
          <a:blip r:embed="rId2">
            <a:extLst>
              <a:ext uri="{28A0092B-C50C-407E-A947-70E740481C1C}">
                <a14:useLocalDpi xmlns:a14="http://schemas.microsoft.com/office/drawing/2010/main" val="0"/>
              </a:ext>
            </a:extLst>
          </a:blip>
          <a:srcRect t="13905" r="1" b="14652"/>
          <a:stretch/>
        </p:blipFill>
        <p:spPr>
          <a:xfrm rot="21480000">
            <a:off x="1137837" y="1003258"/>
            <a:ext cx="9916327" cy="4764396"/>
          </a:xfrm>
          <a:prstGeom prst="rect">
            <a:avLst/>
          </a:prstGeom>
        </p:spPr>
      </p:pic>
    </p:spTree>
    <p:extLst>
      <p:ext uri="{BB962C8B-B14F-4D97-AF65-F5344CB8AC3E}">
        <p14:creationId xmlns:p14="http://schemas.microsoft.com/office/powerpoint/2010/main" val="337005053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24A9B-CE55-4B16-AE56-2A160F30403E}"/>
              </a:ext>
            </a:extLst>
          </p:cNvPr>
          <p:cNvSpPr>
            <a:spLocks noGrp="1"/>
          </p:cNvSpPr>
          <p:nvPr>
            <p:ph type="title"/>
          </p:nvPr>
        </p:nvSpPr>
        <p:spPr>
          <a:xfrm>
            <a:off x="1611084" y="947647"/>
            <a:ext cx="9437915" cy="2840037"/>
          </a:xfrm>
        </p:spPr>
        <p:txBody>
          <a:bodyPr vert="horz" lIns="91440" tIns="45720" rIns="91440" bIns="45720" rtlCol="0" anchor="b">
            <a:normAutofit/>
          </a:bodyPr>
          <a:lstStyle/>
          <a:p>
            <a:pPr algn="ctr"/>
            <a:r>
              <a:rPr lang="en-US" sz="5800" dirty="0">
                <a:latin typeface="Georgia" panose="02040502050405020303" pitchFamily="18" charset="0"/>
              </a:rPr>
              <a:t>Virtual Environments</a:t>
            </a:r>
            <a:br>
              <a:rPr lang="en-US" sz="5800" dirty="0">
                <a:latin typeface="Georgia" panose="02040502050405020303" pitchFamily="18" charset="0"/>
              </a:rPr>
            </a:br>
            <a:r>
              <a:rPr lang="en-US" sz="5800" dirty="0">
                <a:latin typeface="Georgia" panose="02040502050405020303" pitchFamily="18" charset="0"/>
              </a:rPr>
              <a:t>&amp; Simulations</a:t>
            </a:r>
            <a:endParaRPr lang="en-US" sz="5800" kern="1200" dirty="0">
              <a:solidFill>
                <a:schemeClr val="tx1"/>
              </a:solidFill>
              <a:latin typeface="Georgia" panose="02040502050405020303" pitchFamily="18" charset="0"/>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04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AF0C89-D829-49CD-B61E-C0F1A41753C8}"/>
              </a:ext>
            </a:extLst>
          </p:cNvPr>
          <p:cNvSpPr/>
          <p:nvPr/>
        </p:nvSpPr>
        <p:spPr>
          <a:xfrm>
            <a:off x="321734" y="321733"/>
            <a:ext cx="11548532" cy="6214534"/>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1C8088E-4ECB-4669-B9CF-D70D1036118B}"/>
              </a:ext>
            </a:extLst>
          </p:cNvPr>
          <p:cNvSpPr txBox="1"/>
          <p:nvPr/>
        </p:nvSpPr>
        <p:spPr>
          <a:xfrm>
            <a:off x="863600" y="980514"/>
            <a:ext cx="10718800" cy="4893647"/>
          </a:xfrm>
          <a:prstGeom prst="rect">
            <a:avLst/>
          </a:prstGeom>
          <a:noFill/>
        </p:spPr>
        <p:txBody>
          <a:bodyPr wrap="square" rtlCol="0">
            <a:spAutoFit/>
          </a:bodyPr>
          <a:lstStyle/>
          <a:p>
            <a:r>
              <a:rPr lang="en-GB" sz="2400" dirty="0">
                <a:latin typeface="Georgia" panose="02040502050405020303" pitchFamily="18" charset="0"/>
              </a:rPr>
              <a:t>(</a:t>
            </a:r>
            <a:r>
              <a:rPr lang="en-GB" sz="2400" i="1" dirty="0" err="1">
                <a:latin typeface="Georgia" panose="02040502050405020303" pitchFamily="18" charset="0"/>
              </a:rPr>
              <a:t>Herga</a:t>
            </a:r>
            <a:r>
              <a:rPr lang="en-GB" sz="2400" i="1" dirty="0">
                <a:latin typeface="Georgia" panose="02040502050405020303" pitchFamily="18" charset="0"/>
              </a:rPr>
              <a:t>. N., </a:t>
            </a:r>
            <a:r>
              <a:rPr lang="en-GB" sz="2400" i="1" dirty="0" err="1">
                <a:latin typeface="Georgia" panose="02040502050405020303" pitchFamily="18" charset="0"/>
              </a:rPr>
              <a:t>Cagran</a:t>
            </a:r>
            <a:r>
              <a:rPr lang="en-GB" sz="2400" i="1" dirty="0">
                <a:latin typeface="Georgia" panose="02040502050405020303" pitchFamily="18" charset="0"/>
              </a:rPr>
              <a:t>. B &amp; </a:t>
            </a:r>
            <a:r>
              <a:rPr lang="en-GB" sz="2400" i="1" dirty="0" err="1">
                <a:latin typeface="Georgia" panose="02040502050405020303" pitchFamily="18" charset="0"/>
              </a:rPr>
              <a:t>Dinevski</a:t>
            </a:r>
            <a:r>
              <a:rPr lang="en-GB" sz="2400" i="1" dirty="0">
                <a:latin typeface="Georgia" panose="02040502050405020303" pitchFamily="18" charset="0"/>
              </a:rPr>
              <a:t> D 2016</a:t>
            </a:r>
            <a:r>
              <a:rPr lang="en-GB" sz="2400" dirty="0">
                <a:latin typeface="Georgia" panose="02040502050405020303" pitchFamily="18" charset="0"/>
              </a:rPr>
              <a:t>) raise their own points over the advantages a virtual laboratory can bring: </a:t>
            </a:r>
          </a:p>
          <a:p>
            <a:r>
              <a:rPr lang="en-GB" sz="2400" dirty="0">
                <a:latin typeface="Georgia" panose="02040502050405020303" pitchFamily="18" charset="0"/>
              </a:rPr>
              <a:t> </a:t>
            </a:r>
          </a:p>
          <a:p>
            <a:pPr marL="457200" lvl="0" indent="-457200">
              <a:buFontTx/>
              <a:buChar char="-"/>
            </a:pPr>
            <a:r>
              <a:rPr lang="en-GB" sz="2400" dirty="0">
                <a:latin typeface="Georgia" panose="02040502050405020303" pitchFamily="18" charset="0"/>
              </a:rPr>
              <a:t>Dangerous experiments can be performed without concerns over health and safety issues being implicated </a:t>
            </a:r>
          </a:p>
          <a:p>
            <a:pPr lvl="0"/>
            <a:endParaRPr lang="en-GB" sz="2400" dirty="0">
              <a:latin typeface="Georgia" panose="02040502050405020303" pitchFamily="18" charset="0"/>
            </a:endParaRPr>
          </a:p>
          <a:p>
            <a:pPr marL="457200" lvl="0" indent="-457200">
              <a:buFontTx/>
              <a:buChar char="-"/>
            </a:pPr>
            <a:r>
              <a:rPr lang="en-GB" sz="2400" dirty="0">
                <a:latin typeface="Georgia" panose="02040502050405020303" pitchFamily="18" charset="0"/>
              </a:rPr>
              <a:t>Simulations are affordable, given once they have been created they can be delivered without any further additional costs. </a:t>
            </a:r>
          </a:p>
          <a:p>
            <a:pPr lvl="0"/>
            <a:endParaRPr lang="en-GB" sz="2400" dirty="0">
              <a:latin typeface="Georgia" panose="02040502050405020303" pitchFamily="18" charset="0"/>
            </a:endParaRPr>
          </a:p>
          <a:p>
            <a:pPr marL="457200" lvl="0" indent="-457200">
              <a:buFontTx/>
              <a:buChar char="-"/>
            </a:pPr>
            <a:r>
              <a:rPr lang="en-GB" sz="2400" dirty="0">
                <a:latin typeface="Georgia" panose="02040502050405020303" pitchFamily="18" charset="0"/>
              </a:rPr>
              <a:t>A virtual laboratory allows for independent or collaborative work </a:t>
            </a:r>
          </a:p>
          <a:p>
            <a:pPr lvl="0"/>
            <a:endParaRPr lang="en-GB" sz="2400" dirty="0">
              <a:latin typeface="Georgia" panose="02040502050405020303" pitchFamily="18" charset="0"/>
            </a:endParaRPr>
          </a:p>
          <a:p>
            <a:pPr lvl="0"/>
            <a:r>
              <a:rPr lang="en-GB" sz="2400" dirty="0">
                <a:latin typeface="Georgia" panose="02040502050405020303" pitchFamily="18" charset="0"/>
              </a:rPr>
              <a:t>-	The use of virtual laboratories in chemistry classes help to present 	teaching matter at the microscopic, symbolic and sub-microscopic levels</a:t>
            </a:r>
            <a:r>
              <a:rPr lang="en-GB" sz="2400" dirty="0"/>
              <a:t>. </a:t>
            </a:r>
          </a:p>
        </p:txBody>
      </p:sp>
    </p:spTree>
    <p:extLst>
      <p:ext uri="{BB962C8B-B14F-4D97-AF65-F5344CB8AC3E}">
        <p14:creationId xmlns:p14="http://schemas.microsoft.com/office/powerpoint/2010/main" val="318099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C45FF77-5019-4126-842F-BEC292E86BFC}"/>
              </a:ext>
            </a:extLst>
          </p:cNvPr>
          <p:cNvPicPr/>
          <p:nvPr/>
        </p:nvPicPr>
        <p:blipFill rotWithShape="1">
          <a:blip r:embed="rId3">
            <a:extLst>
              <a:ext uri="{28A0092B-C50C-407E-A947-70E740481C1C}">
                <a14:useLocalDpi xmlns:a14="http://schemas.microsoft.com/office/drawing/2010/main" val="0"/>
              </a:ext>
            </a:extLst>
          </a:blip>
          <a:srcRect l="40539" r="7666" b="-1"/>
          <a:stretch/>
        </p:blipFill>
        <p:spPr bwMode="auto">
          <a:xfrm>
            <a:off x="6421035" y="643467"/>
            <a:ext cx="5129784" cy="5571066"/>
          </a:xfrm>
          <a:prstGeom prst="rect">
            <a:avLst/>
          </a:prstGeom>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B495637-5D5B-4D0D-AFA1-FCE3EA33ECF7}"/>
              </a:ext>
            </a:extLst>
          </p:cNvPr>
          <p:cNvPicPr/>
          <p:nvPr/>
        </p:nvPicPr>
        <p:blipFill rotWithShape="1">
          <a:blip r:embed="rId4" cstate="print">
            <a:extLst>
              <a:ext uri="{28A0092B-C50C-407E-A947-70E740481C1C}">
                <a14:useLocalDpi xmlns:a14="http://schemas.microsoft.com/office/drawing/2010/main" val="0"/>
              </a:ext>
            </a:extLst>
          </a:blip>
          <a:srcRect l="25383" r="26506" b="1"/>
          <a:stretch/>
        </p:blipFill>
        <p:spPr bwMode="auto">
          <a:xfrm>
            <a:off x="641180" y="643467"/>
            <a:ext cx="5129784" cy="557106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47620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24A9B-CE55-4B16-AE56-2A160F30403E}"/>
              </a:ext>
            </a:extLst>
          </p:cNvPr>
          <p:cNvSpPr>
            <a:spLocks noGrp="1"/>
          </p:cNvSpPr>
          <p:nvPr>
            <p:ph type="title"/>
          </p:nvPr>
        </p:nvSpPr>
        <p:spPr>
          <a:xfrm>
            <a:off x="1611084" y="947647"/>
            <a:ext cx="9437915" cy="2840037"/>
          </a:xfrm>
        </p:spPr>
        <p:txBody>
          <a:bodyPr vert="horz" lIns="91440" tIns="45720" rIns="91440" bIns="45720" rtlCol="0" anchor="b">
            <a:normAutofit/>
          </a:bodyPr>
          <a:lstStyle/>
          <a:p>
            <a:pPr algn="ctr"/>
            <a:r>
              <a:rPr lang="en-US" sz="5800" dirty="0">
                <a:latin typeface="Georgia" panose="02040502050405020303" pitchFamily="18" charset="0"/>
              </a:rPr>
              <a:t>What is Augmented Reality?</a:t>
            </a:r>
            <a:endParaRPr lang="en-US" sz="5800" kern="1200" dirty="0">
              <a:solidFill>
                <a:schemeClr val="tx1"/>
              </a:solidFill>
              <a:latin typeface="Georgia" panose="02040502050405020303" pitchFamily="18" charset="0"/>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25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AF0C89-D829-49CD-B61E-C0F1A41753C8}"/>
              </a:ext>
            </a:extLst>
          </p:cNvPr>
          <p:cNvSpPr/>
          <p:nvPr/>
        </p:nvSpPr>
        <p:spPr>
          <a:xfrm>
            <a:off x="321734" y="321733"/>
            <a:ext cx="11548532" cy="6214534"/>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1C8088E-4ECB-4669-B9CF-D70D1036118B}"/>
              </a:ext>
            </a:extLst>
          </p:cNvPr>
          <p:cNvSpPr txBox="1"/>
          <p:nvPr/>
        </p:nvSpPr>
        <p:spPr>
          <a:xfrm>
            <a:off x="863600" y="980514"/>
            <a:ext cx="7505700" cy="4524315"/>
          </a:xfrm>
          <a:prstGeom prst="rect">
            <a:avLst/>
          </a:prstGeom>
          <a:noFill/>
        </p:spPr>
        <p:txBody>
          <a:bodyPr wrap="square" rtlCol="0">
            <a:spAutoFit/>
          </a:bodyPr>
          <a:lstStyle/>
          <a:p>
            <a:r>
              <a:rPr lang="en-GB" sz="3600" dirty="0">
                <a:latin typeface="Georgia" panose="02040502050405020303" pitchFamily="18" charset="0"/>
              </a:rPr>
              <a:t>A VR users’ experience is completely tied to a virtual world, whereas in AR user’s experience is still connected and centred around the real world, but with virtual objects superimposed so that both real and virtual objects coexist in the same space (</a:t>
            </a:r>
            <a:r>
              <a:rPr lang="en-GB" sz="3600" i="1" dirty="0">
                <a:latin typeface="Georgia" panose="02040502050405020303" pitchFamily="18" charset="0"/>
              </a:rPr>
              <a:t>Azuma, 1997</a:t>
            </a:r>
            <a:r>
              <a:rPr lang="en-GB" sz="3600" dirty="0">
                <a:latin typeface="Georgia" panose="02040502050405020303" pitchFamily="18" charset="0"/>
              </a:rPr>
              <a:t>). </a:t>
            </a:r>
          </a:p>
        </p:txBody>
      </p:sp>
    </p:spTree>
    <p:extLst>
      <p:ext uri="{BB962C8B-B14F-4D97-AF65-F5344CB8AC3E}">
        <p14:creationId xmlns:p14="http://schemas.microsoft.com/office/powerpoint/2010/main" val="393260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AF0C89-D829-49CD-B61E-C0F1A41753C8}"/>
              </a:ext>
            </a:extLst>
          </p:cNvPr>
          <p:cNvSpPr/>
          <p:nvPr/>
        </p:nvSpPr>
        <p:spPr>
          <a:xfrm>
            <a:off x="321734" y="321733"/>
            <a:ext cx="11548532" cy="62145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7" name="Picture 6">
            <a:extLst>
              <a:ext uri="{FF2B5EF4-FFF2-40B4-BE49-F238E27FC236}">
                <a16:creationId xmlns:a16="http://schemas.microsoft.com/office/drawing/2014/main" id="{5A0A51A0-9B7D-43F8-8145-273982ACA2E4}"/>
              </a:ext>
            </a:extLst>
          </p:cNvPr>
          <p:cNvPicPr/>
          <p:nvPr/>
        </p:nvPicPr>
        <p:blipFill>
          <a:blip r:embed="rId2">
            <a:extLst>
              <a:ext uri="{28A0092B-C50C-407E-A947-70E740481C1C}">
                <a14:useLocalDpi xmlns:a14="http://schemas.microsoft.com/office/drawing/2010/main" val="0"/>
              </a:ext>
            </a:extLst>
          </a:blip>
          <a:stretch>
            <a:fillRect/>
          </a:stretch>
        </p:blipFill>
        <p:spPr>
          <a:xfrm>
            <a:off x="1752061" y="2069232"/>
            <a:ext cx="8687877" cy="2716212"/>
          </a:xfrm>
          <a:prstGeom prst="rect">
            <a:avLst/>
          </a:prstGeom>
        </p:spPr>
      </p:pic>
    </p:spTree>
    <p:extLst>
      <p:ext uri="{BB962C8B-B14F-4D97-AF65-F5344CB8AC3E}">
        <p14:creationId xmlns:p14="http://schemas.microsoft.com/office/powerpoint/2010/main" val="228258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AF0C89-D829-49CD-B61E-C0F1A41753C8}"/>
              </a:ext>
            </a:extLst>
          </p:cNvPr>
          <p:cNvSpPr/>
          <p:nvPr/>
        </p:nvSpPr>
        <p:spPr>
          <a:xfrm>
            <a:off x="321734" y="321733"/>
            <a:ext cx="11548532" cy="6214534"/>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1C8088E-4ECB-4669-B9CF-D70D1036118B}"/>
              </a:ext>
            </a:extLst>
          </p:cNvPr>
          <p:cNvSpPr txBox="1"/>
          <p:nvPr/>
        </p:nvSpPr>
        <p:spPr>
          <a:xfrm>
            <a:off x="863600" y="980514"/>
            <a:ext cx="10464800" cy="5693866"/>
          </a:xfrm>
          <a:prstGeom prst="rect">
            <a:avLst/>
          </a:prstGeom>
          <a:noFill/>
        </p:spPr>
        <p:txBody>
          <a:bodyPr wrap="square" rtlCol="0">
            <a:spAutoFit/>
          </a:bodyPr>
          <a:lstStyle/>
          <a:p>
            <a:r>
              <a:rPr lang="en-GB" sz="2800" dirty="0">
                <a:latin typeface="Georgia" panose="02040502050405020303" pitchFamily="18" charset="0"/>
              </a:rPr>
              <a:t>There are a variety of devices that uses AR technologies. These can be divided into three categories:</a:t>
            </a:r>
          </a:p>
          <a:p>
            <a:endParaRPr lang="en-GB" sz="2800" dirty="0">
              <a:latin typeface="Georgia" panose="02040502050405020303" pitchFamily="18" charset="0"/>
            </a:endParaRPr>
          </a:p>
          <a:p>
            <a:r>
              <a:rPr lang="en-GB" sz="2800" i="1" dirty="0">
                <a:latin typeface="Georgia" panose="02040502050405020303" pitchFamily="18" charset="0"/>
              </a:rPr>
              <a:t>1) wearable</a:t>
            </a:r>
            <a:r>
              <a:rPr lang="en-GB" sz="2800" dirty="0">
                <a:latin typeface="Georgia" panose="02040502050405020303" pitchFamily="18" charset="0"/>
              </a:rPr>
              <a:t>, </a:t>
            </a:r>
          </a:p>
          <a:p>
            <a:r>
              <a:rPr lang="en-GB" sz="2800" dirty="0">
                <a:latin typeface="Georgia" panose="02040502050405020303" pitchFamily="18" charset="0"/>
              </a:rPr>
              <a:t>2) </a:t>
            </a:r>
            <a:r>
              <a:rPr lang="en-GB" sz="2800" i="1" dirty="0">
                <a:latin typeface="Georgia" panose="02040502050405020303" pitchFamily="18" charset="0"/>
              </a:rPr>
              <a:t>handheld</a:t>
            </a:r>
            <a:r>
              <a:rPr lang="en-GB" sz="2800" dirty="0">
                <a:latin typeface="Georgia" panose="02040502050405020303" pitchFamily="18" charset="0"/>
              </a:rPr>
              <a:t>, and 3) </a:t>
            </a:r>
            <a:r>
              <a:rPr lang="en-GB" sz="2800" i="1" dirty="0">
                <a:latin typeface="Georgia" panose="02040502050405020303" pitchFamily="18" charset="0"/>
              </a:rPr>
              <a:t>fixed</a:t>
            </a:r>
            <a:r>
              <a:rPr lang="en-GB" sz="2800" dirty="0">
                <a:latin typeface="Georgia" panose="02040502050405020303" pitchFamily="18" charset="0"/>
              </a:rPr>
              <a:t>. </a:t>
            </a:r>
          </a:p>
          <a:p>
            <a:endParaRPr lang="en-GB" sz="2800" dirty="0">
              <a:latin typeface="Georgia" panose="02040502050405020303" pitchFamily="18" charset="0"/>
            </a:endParaRPr>
          </a:p>
          <a:p>
            <a:r>
              <a:rPr lang="en-GB" sz="2800" dirty="0">
                <a:latin typeface="Georgia" panose="02040502050405020303" pitchFamily="18" charset="0"/>
              </a:rPr>
              <a:t>Wearable AR technologies generally include head-mounted displays, smart glasses, and gesture-recognition devices. </a:t>
            </a:r>
          </a:p>
          <a:p>
            <a:endParaRPr lang="en-GB" sz="2800" dirty="0">
              <a:latin typeface="Georgia" panose="02040502050405020303" pitchFamily="18" charset="0"/>
            </a:endParaRPr>
          </a:p>
          <a:p>
            <a:r>
              <a:rPr lang="en-GB" sz="2800" dirty="0">
                <a:latin typeface="Georgia" panose="02040502050405020303" pitchFamily="18" charset="0"/>
              </a:rPr>
              <a:t>Handheld AR devices are characteristically operated using mobile tablets or smartphones, whilst fixed AR projects content onto a surface or is a screen-based application. </a:t>
            </a:r>
          </a:p>
          <a:p>
            <a:endParaRPr lang="en-GB" sz="2800" dirty="0">
              <a:latin typeface="Georgia" panose="02040502050405020303" pitchFamily="18" charset="0"/>
            </a:endParaRPr>
          </a:p>
        </p:txBody>
      </p:sp>
    </p:spTree>
    <p:extLst>
      <p:ext uri="{BB962C8B-B14F-4D97-AF65-F5344CB8AC3E}">
        <p14:creationId xmlns:p14="http://schemas.microsoft.com/office/powerpoint/2010/main" val="131528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BF0DAA-3B86-4EE6-A04E-87B37CB156A1}"/>
              </a:ext>
            </a:extLst>
          </p:cNvPr>
          <p:cNvSpPr/>
          <p:nvPr/>
        </p:nvSpPr>
        <p:spPr>
          <a:xfrm>
            <a:off x="0" y="0"/>
            <a:ext cx="12192000" cy="6858000"/>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p>
        </p:txBody>
      </p:sp>
      <p:pic>
        <p:nvPicPr>
          <p:cNvPr id="11" name="Picture 10" descr="A group of people sitting at a table&#10;&#10;Description automatically generated">
            <a:extLst>
              <a:ext uri="{FF2B5EF4-FFF2-40B4-BE49-F238E27FC236}">
                <a16:creationId xmlns:a16="http://schemas.microsoft.com/office/drawing/2014/main" id="{FA921250-55BD-4347-9760-45802B2B34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51" r="-3" b="2657"/>
          <a:stretch/>
        </p:blipFill>
        <p:spPr bwMode="auto">
          <a:xfrm>
            <a:off x="321730" y="321732"/>
            <a:ext cx="5728548" cy="3079194"/>
          </a:xfrm>
          <a:prstGeom prst="rect">
            <a:avLst/>
          </a:prstGeom>
          <a:extLst>
            <a:ext uri="{53640926-AAD7-44D8-BBD7-CCE9431645EC}">
              <a14:shadowObscured xmlns:a14="http://schemas.microsoft.com/office/drawing/2010/main"/>
            </a:ext>
          </a:extLst>
        </p:spPr>
      </p:pic>
      <p:pic>
        <p:nvPicPr>
          <p:cNvPr id="9" name="Picture 8" descr="Image result for hololens 2">
            <a:extLst>
              <a:ext uri="{FF2B5EF4-FFF2-40B4-BE49-F238E27FC236}">
                <a16:creationId xmlns:a16="http://schemas.microsoft.com/office/drawing/2014/main" id="{B8F3861B-E75E-48F0-9E3C-721836B81E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37" r="-3" b="-3"/>
          <a:stretch/>
        </p:blipFill>
        <p:spPr bwMode="auto">
          <a:xfrm>
            <a:off x="321730" y="3489158"/>
            <a:ext cx="5728548" cy="3047107"/>
          </a:xfrm>
          <a:prstGeom prst="rect">
            <a:avLst/>
          </a:prstGeom>
          <a:noFill/>
        </p:spPr>
      </p:pic>
      <p:pic>
        <p:nvPicPr>
          <p:cNvPr id="13" name="Picture 12" descr="Image result for zapbox">
            <a:extLst>
              <a:ext uri="{FF2B5EF4-FFF2-40B4-BE49-F238E27FC236}">
                <a16:creationId xmlns:a16="http://schemas.microsoft.com/office/drawing/2014/main" id="{DEEBD46E-6263-4337-9A5F-874472A7BF61}"/>
              </a:ext>
            </a:extLst>
          </p:cNvPr>
          <p:cNvPicPr/>
          <p:nvPr/>
        </p:nvPicPr>
        <p:blipFill rotWithShape="1">
          <a:blip r:embed="rId5">
            <a:extLst>
              <a:ext uri="{28A0092B-C50C-407E-A947-70E740481C1C}">
                <a14:useLocalDpi xmlns:a14="http://schemas.microsoft.com/office/drawing/2010/main" val="0"/>
              </a:ext>
            </a:extLst>
          </a:blip>
          <a:srcRect l="25803" r="25803"/>
          <a:stretch/>
        </p:blipFill>
        <p:spPr bwMode="auto">
          <a:xfrm>
            <a:off x="6141723" y="321732"/>
            <a:ext cx="5728547" cy="6214533"/>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96163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188</Words>
  <Application>Microsoft Office PowerPoint</Application>
  <PresentationFormat>Widescreen</PresentationFormat>
  <Paragraphs>36</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Impact</vt:lpstr>
      <vt:lpstr>Office Theme</vt:lpstr>
      <vt:lpstr>How can Augmented Reality make an impact on Chemistry Education? </vt:lpstr>
      <vt:lpstr>Virtual Environments &amp; Simulations</vt:lpstr>
      <vt:lpstr>PowerPoint Presentation</vt:lpstr>
      <vt:lpstr>PowerPoint Presentation</vt:lpstr>
      <vt:lpstr>What is Augmented Reality?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Augmented Reality make an impact on Chemistry Education? </dc:title>
  <dc:creator>Warren Fearn (W.Fearn)</dc:creator>
  <cp:lastModifiedBy>Warren Fearn (W.Fearn)</cp:lastModifiedBy>
  <cp:revision>1</cp:revision>
  <dcterms:created xsi:type="dcterms:W3CDTF">2019-06-06T23:09:59Z</dcterms:created>
  <dcterms:modified xsi:type="dcterms:W3CDTF">2019-06-06T23:12:14Z</dcterms:modified>
</cp:coreProperties>
</file>