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481" r:id="rId3"/>
    <p:sldId id="331" r:id="rId4"/>
    <p:sldId id="463" r:id="rId5"/>
    <p:sldId id="457" r:id="rId6"/>
    <p:sldId id="334" r:id="rId7"/>
    <p:sldId id="333" r:id="rId8"/>
    <p:sldId id="455" r:id="rId9"/>
    <p:sldId id="274" r:id="rId10"/>
    <p:sldId id="262" r:id="rId11"/>
    <p:sldId id="456" r:id="rId12"/>
    <p:sldId id="319" r:id="rId13"/>
    <p:sldId id="317" r:id="rId14"/>
    <p:sldId id="291" r:id="rId15"/>
    <p:sldId id="280" r:id="rId16"/>
    <p:sldId id="443" r:id="rId17"/>
    <p:sldId id="477" r:id="rId18"/>
    <p:sldId id="332" r:id="rId19"/>
    <p:sldId id="461" r:id="rId20"/>
    <p:sldId id="465" r:id="rId21"/>
    <p:sldId id="475" r:id="rId22"/>
    <p:sldId id="474" r:id="rId23"/>
    <p:sldId id="476" r:id="rId24"/>
    <p:sldId id="470" r:id="rId25"/>
    <p:sldId id="471" r:id="rId26"/>
    <p:sldId id="472" r:id="rId27"/>
    <p:sldId id="462" r:id="rId28"/>
    <p:sldId id="437" r:id="rId29"/>
    <p:sldId id="466" r:id="rId30"/>
    <p:sldId id="460" r:id="rId31"/>
    <p:sldId id="314" r:id="rId32"/>
    <p:sldId id="452" r:id="rId33"/>
    <p:sldId id="283" r:id="rId34"/>
    <p:sldId id="467" r:id="rId35"/>
    <p:sldId id="468" r:id="rId36"/>
    <p:sldId id="469" r:id="rId37"/>
    <p:sldId id="484" r:id="rId38"/>
    <p:sldId id="448" r:id="rId39"/>
    <p:sldId id="478" r:id="rId40"/>
    <p:sldId id="446" r:id="rId41"/>
    <p:sldId id="479" r:id="rId42"/>
    <p:sldId id="480" r:id="rId43"/>
    <p:sldId id="442" r:id="rId44"/>
    <p:sldId id="444" r:id="rId45"/>
    <p:sldId id="453" r:id="rId46"/>
    <p:sldId id="451" r:id="rId47"/>
    <p:sldId id="440" r:id="rId48"/>
    <p:sldId id="300" r:id="rId49"/>
    <p:sldId id="450" r:id="rId50"/>
    <p:sldId id="483" r:id="rId51"/>
    <p:sldId id="482" r:id="rId52"/>
    <p:sldId id="44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87531" autoAdjust="0"/>
  </p:normalViewPr>
  <p:slideViewPr>
    <p:cSldViewPr snapToGrid="0">
      <p:cViewPr varScale="1">
        <p:scale>
          <a:sx n="96" d="100"/>
          <a:sy n="96" d="100"/>
        </p:scale>
        <p:origin x="6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3286F-D513-4FCD-9352-E9D3EE20136A}" type="datetimeFigureOut">
              <a:rPr lang="en-GB" smtClean="0"/>
              <a:t>16/12/2020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C9F0E-7FCD-4440-A56F-4482FB8A9A05}" type="slidenum">
              <a:rPr lang="en-GB" smtClean="0"/>
              <a:t>‹#›</a:t>
            </a:fld>
            <a:endParaRPr lang="en-GB"/>
          </a:p>
        </p:txBody>
      </p:sp>
    </p:spTree>
    <p:extLst>
      <p:ext uri="{BB962C8B-B14F-4D97-AF65-F5344CB8AC3E}">
        <p14:creationId xmlns:p14="http://schemas.microsoft.com/office/powerpoint/2010/main" val="87677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a:t>
            </a:fld>
            <a:endParaRPr lang="en-GB"/>
          </a:p>
        </p:txBody>
      </p:sp>
    </p:spTree>
    <p:extLst>
      <p:ext uri="{BB962C8B-B14F-4D97-AF65-F5344CB8AC3E}">
        <p14:creationId xmlns:p14="http://schemas.microsoft.com/office/powerpoint/2010/main" val="133641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C9F0E-7FCD-4440-A56F-4482FB8A9A05}" type="slidenum">
              <a:rPr lang="en-GB" smtClean="0"/>
              <a:t>15</a:t>
            </a:fld>
            <a:endParaRPr lang="en-GB"/>
          </a:p>
        </p:txBody>
      </p:sp>
    </p:spTree>
    <p:extLst>
      <p:ext uri="{BB962C8B-B14F-4D97-AF65-F5344CB8AC3E}">
        <p14:creationId xmlns:p14="http://schemas.microsoft.com/office/powerpoint/2010/main" val="1483494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C9F0E-7FCD-4440-A56F-4482FB8A9A05}" type="slidenum">
              <a:rPr lang="en-GB" smtClean="0"/>
              <a:t>16</a:t>
            </a:fld>
            <a:endParaRPr lang="en-GB"/>
          </a:p>
        </p:txBody>
      </p:sp>
    </p:spTree>
    <p:extLst>
      <p:ext uri="{BB962C8B-B14F-4D97-AF65-F5344CB8AC3E}">
        <p14:creationId xmlns:p14="http://schemas.microsoft.com/office/powerpoint/2010/main" val="138713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17</a:t>
            </a:fld>
            <a:endParaRPr lang="en-GB"/>
          </a:p>
        </p:txBody>
      </p:sp>
    </p:spTree>
    <p:extLst>
      <p:ext uri="{BB962C8B-B14F-4D97-AF65-F5344CB8AC3E}">
        <p14:creationId xmlns:p14="http://schemas.microsoft.com/office/powerpoint/2010/main" val="247265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19</a:t>
            </a:fld>
            <a:endParaRPr lang="en-GB"/>
          </a:p>
        </p:txBody>
      </p:sp>
    </p:spTree>
    <p:extLst>
      <p:ext uri="{BB962C8B-B14F-4D97-AF65-F5344CB8AC3E}">
        <p14:creationId xmlns:p14="http://schemas.microsoft.com/office/powerpoint/2010/main" val="977242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20</a:t>
            </a:fld>
            <a:endParaRPr lang="en-GB"/>
          </a:p>
        </p:txBody>
      </p:sp>
    </p:spTree>
    <p:extLst>
      <p:ext uri="{BB962C8B-B14F-4D97-AF65-F5344CB8AC3E}">
        <p14:creationId xmlns:p14="http://schemas.microsoft.com/office/powerpoint/2010/main" val="246944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21</a:t>
            </a:fld>
            <a:endParaRPr lang="en-GB"/>
          </a:p>
        </p:txBody>
      </p:sp>
    </p:spTree>
    <p:extLst>
      <p:ext uri="{BB962C8B-B14F-4D97-AF65-F5344CB8AC3E}">
        <p14:creationId xmlns:p14="http://schemas.microsoft.com/office/powerpoint/2010/main" val="1132214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22</a:t>
            </a:fld>
            <a:endParaRPr lang="en-GB"/>
          </a:p>
        </p:txBody>
      </p:sp>
    </p:spTree>
    <p:extLst>
      <p:ext uri="{BB962C8B-B14F-4D97-AF65-F5344CB8AC3E}">
        <p14:creationId xmlns:p14="http://schemas.microsoft.com/office/powerpoint/2010/main" val="217293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23</a:t>
            </a:fld>
            <a:endParaRPr lang="en-GB"/>
          </a:p>
        </p:txBody>
      </p:sp>
    </p:spTree>
    <p:extLst>
      <p:ext uri="{BB962C8B-B14F-4D97-AF65-F5344CB8AC3E}">
        <p14:creationId xmlns:p14="http://schemas.microsoft.com/office/powerpoint/2010/main" val="1483873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24</a:t>
            </a:fld>
            <a:endParaRPr lang="en-GB"/>
          </a:p>
        </p:txBody>
      </p:sp>
    </p:spTree>
    <p:extLst>
      <p:ext uri="{BB962C8B-B14F-4D97-AF65-F5344CB8AC3E}">
        <p14:creationId xmlns:p14="http://schemas.microsoft.com/office/powerpoint/2010/main" val="1002471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25</a:t>
            </a:fld>
            <a:endParaRPr lang="en-GB"/>
          </a:p>
        </p:txBody>
      </p:sp>
    </p:spTree>
    <p:extLst>
      <p:ext uri="{BB962C8B-B14F-4D97-AF65-F5344CB8AC3E}">
        <p14:creationId xmlns:p14="http://schemas.microsoft.com/office/powerpoint/2010/main" val="13811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5</a:t>
            </a:fld>
            <a:endParaRPr lang="en-GB"/>
          </a:p>
        </p:txBody>
      </p:sp>
    </p:spTree>
    <p:extLst>
      <p:ext uri="{BB962C8B-B14F-4D97-AF65-F5344CB8AC3E}">
        <p14:creationId xmlns:p14="http://schemas.microsoft.com/office/powerpoint/2010/main" val="1997593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26</a:t>
            </a:fld>
            <a:endParaRPr lang="en-GB"/>
          </a:p>
        </p:txBody>
      </p:sp>
    </p:spTree>
    <p:extLst>
      <p:ext uri="{BB962C8B-B14F-4D97-AF65-F5344CB8AC3E}">
        <p14:creationId xmlns:p14="http://schemas.microsoft.com/office/powerpoint/2010/main" val="102629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27</a:t>
            </a:fld>
            <a:endParaRPr lang="en-GB"/>
          </a:p>
        </p:txBody>
      </p:sp>
    </p:spTree>
    <p:extLst>
      <p:ext uri="{BB962C8B-B14F-4D97-AF65-F5344CB8AC3E}">
        <p14:creationId xmlns:p14="http://schemas.microsoft.com/office/powerpoint/2010/main" val="3965455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29</a:t>
            </a:fld>
            <a:endParaRPr lang="en-GB"/>
          </a:p>
        </p:txBody>
      </p:sp>
    </p:spTree>
    <p:extLst>
      <p:ext uri="{BB962C8B-B14F-4D97-AF65-F5344CB8AC3E}">
        <p14:creationId xmlns:p14="http://schemas.microsoft.com/office/powerpoint/2010/main" val="3878419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30</a:t>
            </a:fld>
            <a:endParaRPr lang="en-GB"/>
          </a:p>
        </p:txBody>
      </p:sp>
    </p:spTree>
    <p:extLst>
      <p:ext uri="{BB962C8B-B14F-4D97-AF65-F5344CB8AC3E}">
        <p14:creationId xmlns:p14="http://schemas.microsoft.com/office/powerpoint/2010/main" val="2868373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34</a:t>
            </a:fld>
            <a:endParaRPr lang="en-GB"/>
          </a:p>
        </p:txBody>
      </p:sp>
    </p:spTree>
    <p:extLst>
      <p:ext uri="{BB962C8B-B14F-4D97-AF65-F5344CB8AC3E}">
        <p14:creationId xmlns:p14="http://schemas.microsoft.com/office/powerpoint/2010/main" val="2915164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35</a:t>
            </a:fld>
            <a:endParaRPr lang="en-GB"/>
          </a:p>
        </p:txBody>
      </p:sp>
    </p:spTree>
    <p:extLst>
      <p:ext uri="{BB962C8B-B14F-4D97-AF65-F5344CB8AC3E}">
        <p14:creationId xmlns:p14="http://schemas.microsoft.com/office/powerpoint/2010/main" val="3288014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36</a:t>
            </a:fld>
            <a:endParaRPr lang="en-GB"/>
          </a:p>
        </p:txBody>
      </p:sp>
    </p:spTree>
    <p:extLst>
      <p:ext uri="{BB962C8B-B14F-4D97-AF65-F5344CB8AC3E}">
        <p14:creationId xmlns:p14="http://schemas.microsoft.com/office/powerpoint/2010/main" val="1125327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37</a:t>
            </a:fld>
            <a:endParaRPr lang="en-GB"/>
          </a:p>
        </p:txBody>
      </p:sp>
    </p:spTree>
    <p:extLst>
      <p:ext uri="{BB962C8B-B14F-4D97-AF65-F5344CB8AC3E}">
        <p14:creationId xmlns:p14="http://schemas.microsoft.com/office/powerpoint/2010/main" val="66133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39</a:t>
            </a:fld>
            <a:endParaRPr lang="en-GB"/>
          </a:p>
        </p:txBody>
      </p:sp>
    </p:spTree>
    <p:extLst>
      <p:ext uri="{BB962C8B-B14F-4D97-AF65-F5344CB8AC3E}">
        <p14:creationId xmlns:p14="http://schemas.microsoft.com/office/powerpoint/2010/main" val="1430389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40</a:t>
            </a:fld>
            <a:endParaRPr lang="en-GB"/>
          </a:p>
        </p:txBody>
      </p:sp>
    </p:spTree>
    <p:extLst>
      <p:ext uri="{BB962C8B-B14F-4D97-AF65-F5344CB8AC3E}">
        <p14:creationId xmlns:p14="http://schemas.microsoft.com/office/powerpoint/2010/main" val="418395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C9F0E-7FCD-4440-A56F-4482FB8A9A05}" type="slidenum">
              <a:rPr lang="en-GB" smtClean="0"/>
              <a:t>6</a:t>
            </a:fld>
            <a:endParaRPr lang="en-GB"/>
          </a:p>
        </p:txBody>
      </p:sp>
    </p:spTree>
    <p:extLst>
      <p:ext uri="{BB962C8B-B14F-4D97-AF65-F5344CB8AC3E}">
        <p14:creationId xmlns:p14="http://schemas.microsoft.com/office/powerpoint/2010/main" val="2213553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41</a:t>
            </a:fld>
            <a:endParaRPr lang="en-GB"/>
          </a:p>
        </p:txBody>
      </p:sp>
    </p:spTree>
    <p:extLst>
      <p:ext uri="{BB962C8B-B14F-4D97-AF65-F5344CB8AC3E}">
        <p14:creationId xmlns:p14="http://schemas.microsoft.com/office/powerpoint/2010/main" val="1413871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42</a:t>
            </a:fld>
            <a:endParaRPr lang="en-GB"/>
          </a:p>
        </p:txBody>
      </p:sp>
    </p:spTree>
    <p:extLst>
      <p:ext uri="{BB962C8B-B14F-4D97-AF65-F5344CB8AC3E}">
        <p14:creationId xmlns:p14="http://schemas.microsoft.com/office/powerpoint/2010/main" val="3241290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44</a:t>
            </a:fld>
            <a:endParaRPr lang="en-GB"/>
          </a:p>
        </p:txBody>
      </p:sp>
    </p:spTree>
    <p:extLst>
      <p:ext uri="{BB962C8B-B14F-4D97-AF65-F5344CB8AC3E}">
        <p14:creationId xmlns:p14="http://schemas.microsoft.com/office/powerpoint/2010/main" val="3024345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45</a:t>
            </a:fld>
            <a:endParaRPr lang="en-GB"/>
          </a:p>
        </p:txBody>
      </p:sp>
    </p:spTree>
    <p:extLst>
      <p:ext uri="{BB962C8B-B14F-4D97-AF65-F5344CB8AC3E}">
        <p14:creationId xmlns:p14="http://schemas.microsoft.com/office/powerpoint/2010/main" val="110379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48</a:t>
            </a:fld>
            <a:endParaRPr lang="en-GB"/>
          </a:p>
        </p:txBody>
      </p:sp>
    </p:spTree>
    <p:extLst>
      <p:ext uri="{BB962C8B-B14F-4D97-AF65-F5344CB8AC3E}">
        <p14:creationId xmlns:p14="http://schemas.microsoft.com/office/powerpoint/2010/main" val="3075695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49</a:t>
            </a:fld>
            <a:endParaRPr lang="en-GB"/>
          </a:p>
        </p:txBody>
      </p:sp>
    </p:spTree>
    <p:extLst>
      <p:ext uri="{BB962C8B-B14F-4D97-AF65-F5344CB8AC3E}">
        <p14:creationId xmlns:p14="http://schemas.microsoft.com/office/powerpoint/2010/main" val="174742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50</a:t>
            </a:fld>
            <a:endParaRPr lang="en-GB"/>
          </a:p>
        </p:txBody>
      </p:sp>
    </p:spTree>
    <p:extLst>
      <p:ext uri="{BB962C8B-B14F-4D97-AF65-F5344CB8AC3E}">
        <p14:creationId xmlns:p14="http://schemas.microsoft.com/office/powerpoint/2010/main" val="176567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EARLY 1990s - VR charge into arcades was Virtuality, founded by Jonathan </a:t>
            </a:r>
            <a:r>
              <a:rPr lang="en-GB" sz="1200" b="0" i="0" kern="1200" dirty="0" err="1">
                <a:solidFill>
                  <a:schemeClr val="tx1"/>
                </a:solidFill>
                <a:effectLst/>
                <a:latin typeface="+mn-lt"/>
                <a:ea typeface="+mn-ea"/>
                <a:cs typeface="+mn-cs"/>
              </a:rPr>
              <a:t>Waldern</a:t>
            </a:r>
            <a:r>
              <a:rPr lang="en-GB" sz="1200" b="0" i="0" kern="1200" dirty="0">
                <a:solidFill>
                  <a:schemeClr val="tx1"/>
                </a:solidFill>
                <a:effectLst/>
                <a:latin typeface="+mn-lt"/>
                <a:ea typeface="+mn-ea"/>
                <a:cs typeface="+mn-cs"/>
              </a:rPr>
              <a:t>, a Ph.D. graduate from the Loughborough University of Technology. VR technology </a:t>
            </a:r>
            <a:endParaRPr lang="en-GB" dirty="0"/>
          </a:p>
          <a:p>
            <a:endParaRPr lang="en-GB" dirty="0"/>
          </a:p>
        </p:txBody>
      </p:sp>
      <p:sp>
        <p:nvSpPr>
          <p:cNvPr id="4" name="Slide Number Placeholder 3"/>
          <p:cNvSpPr>
            <a:spLocks noGrp="1"/>
          </p:cNvSpPr>
          <p:nvPr>
            <p:ph type="sldNum" sz="quarter" idx="5"/>
          </p:nvPr>
        </p:nvSpPr>
        <p:spPr/>
        <p:txBody>
          <a:bodyPr/>
          <a:lstStyle/>
          <a:p>
            <a:fld id="{207C9F0E-7FCD-4440-A56F-4482FB8A9A05}" type="slidenum">
              <a:rPr lang="en-GB" smtClean="0"/>
              <a:t>7</a:t>
            </a:fld>
            <a:endParaRPr lang="en-GB"/>
          </a:p>
        </p:txBody>
      </p:sp>
    </p:spTree>
    <p:extLst>
      <p:ext uri="{BB962C8B-B14F-4D97-AF65-F5344CB8AC3E}">
        <p14:creationId xmlns:p14="http://schemas.microsoft.com/office/powerpoint/2010/main" val="6803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8</a:t>
            </a:fld>
            <a:endParaRPr lang="en-GB"/>
          </a:p>
        </p:txBody>
      </p:sp>
    </p:spTree>
    <p:extLst>
      <p:ext uri="{BB962C8B-B14F-4D97-AF65-F5344CB8AC3E}">
        <p14:creationId xmlns:p14="http://schemas.microsoft.com/office/powerpoint/2010/main" val="4111351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Memory</a:t>
            </a:r>
            <a:r>
              <a:rPr lang="en-GB" baseline="0" dirty="0"/>
              <a:t> Capacity 512 RAM</a:t>
            </a:r>
          </a:p>
          <a:p>
            <a:r>
              <a:rPr lang="en-GB" baseline="0" dirty="0"/>
              <a:t>CD ROMS / Disk Drives</a:t>
            </a:r>
          </a:p>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9</a:t>
            </a:fld>
            <a:endParaRPr lang="en-GB"/>
          </a:p>
        </p:txBody>
      </p:sp>
    </p:spTree>
    <p:extLst>
      <p:ext uri="{BB962C8B-B14F-4D97-AF65-F5344CB8AC3E}">
        <p14:creationId xmlns:p14="http://schemas.microsoft.com/office/powerpoint/2010/main" val="524350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Worked alongside BBC Producers and </a:t>
            </a:r>
            <a:r>
              <a:rPr lang="en-US" dirty="0" err="1"/>
              <a:t>Dr</a:t>
            </a:r>
            <a:r>
              <a:rPr lang="en-US" dirty="0"/>
              <a:t> Richard Hawkes from Hewlett Packard / Professor Graham Thomas </a:t>
            </a:r>
          </a:p>
        </p:txBody>
      </p:sp>
      <p:sp>
        <p:nvSpPr>
          <p:cNvPr id="4" name="Slide Number Placeholder 3"/>
          <p:cNvSpPr>
            <a:spLocks noGrp="1"/>
          </p:cNvSpPr>
          <p:nvPr>
            <p:ph type="sldNum" sz="quarter" idx="10"/>
          </p:nvPr>
        </p:nvSpPr>
        <p:spPr/>
        <p:txBody>
          <a:bodyPr/>
          <a:lstStyle/>
          <a:p>
            <a:fld id="{207C9F0E-7FCD-4440-A56F-4482FB8A9A05}" type="slidenum">
              <a:rPr lang="en-GB" smtClean="0"/>
              <a:t>10</a:t>
            </a:fld>
            <a:endParaRPr lang="en-GB"/>
          </a:p>
        </p:txBody>
      </p:sp>
    </p:spTree>
    <p:extLst>
      <p:ext uri="{BB962C8B-B14F-4D97-AF65-F5344CB8AC3E}">
        <p14:creationId xmlns:p14="http://schemas.microsoft.com/office/powerpoint/2010/main" val="1026474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11</a:t>
            </a:fld>
            <a:endParaRPr lang="en-GB"/>
          </a:p>
        </p:txBody>
      </p:sp>
    </p:spTree>
    <p:extLst>
      <p:ext uri="{BB962C8B-B14F-4D97-AF65-F5344CB8AC3E}">
        <p14:creationId xmlns:p14="http://schemas.microsoft.com/office/powerpoint/2010/main" val="3291683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C9F0E-7FCD-4440-A56F-4482FB8A9A05}" type="slidenum">
              <a:rPr lang="en-GB" smtClean="0"/>
              <a:t>14</a:t>
            </a:fld>
            <a:endParaRPr lang="en-GB"/>
          </a:p>
        </p:txBody>
      </p:sp>
    </p:spTree>
    <p:extLst>
      <p:ext uri="{BB962C8B-B14F-4D97-AF65-F5344CB8AC3E}">
        <p14:creationId xmlns:p14="http://schemas.microsoft.com/office/powerpoint/2010/main" val="60078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D6C4AAD-A66D-42AF-81D5-B0529AA7D1FD}" type="datetimeFigureOut">
              <a:rPr lang="en-GB" smtClean="0"/>
              <a:t>16/12/2020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207382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6C4AAD-A66D-42AF-81D5-B0529AA7D1FD}" type="datetimeFigureOut">
              <a:rPr lang="en-GB" smtClean="0"/>
              <a:t>16/12/2020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2207238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6C4AAD-A66D-42AF-81D5-B0529AA7D1FD}" type="datetimeFigureOut">
              <a:rPr lang="en-GB" smtClean="0"/>
              <a:t>16/12/2020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3084496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6C4AAD-A66D-42AF-81D5-B0529AA7D1FD}" type="datetimeFigureOut">
              <a:rPr lang="en-GB" smtClean="0"/>
              <a:t>16/12/2020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13019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6C4AAD-A66D-42AF-81D5-B0529AA7D1FD}" type="datetimeFigureOut">
              <a:rPr lang="en-GB" smtClean="0"/>
              <a:t>16/12/2020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294338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D6C4AAD-A66D-42AF-81D5-B0529AA7D1FD}" type="datetimeFigureOut">
              <a:rPr lang="en-GB" smtClean="0"/>
              <a:t>16/12/2020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40953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6C4AAD-A66D-42AF-81D5-B0529AA7D1FD}" type="datetimeFigureOut">
              <a:rPr lang="en-GB" smtClean="0"/>
              <a:t>16/12/2020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324230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D6C4AAD-A66D-42AF-81D5-B0529AA7D1FD}" type="datetimeFigureOut">
              <a:rPr lang="en-GB" smtClean="0"/>
              <a:t>16/12/2020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165428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C4AAD-A66D-42AF-81D5-B0529AA7D1FD}" type="datetimeFigureOut">
              <a:rPr lang="en-GB" smtClean="0"/>
              <a:t>16/12/2020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147819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6C4AAD-A66D-42AF-81D5-B0529AA7D1FD}" type="datetimeFigureOut">
              <a:rPr lang="en-GB" smtClean="0"/>
              <a:t>16/12/2020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363128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6C4AAD-A66D-42AF-81D5-B0529AA7D1FD}" type="datetimeFigureOut">
              <a:rPr lang="en-GB" smtClean="0"/>
              <a:t>16/12/2020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576AC4-7DCE-4938-A0F2-5D8EFD7E73F4}" type="slidenum">
              <a:rPr lang="en-GB" smtClean="0"/>
              <a:t>‹#›</a:t>
            </a:fld>
            <a:endParaRPr lang="en-GB"/>
          </a:p>
        </p:txBody>
      </p:sp>
    </p:spTree>
    <p:extLst>
      <p:ext uri="{BB962C8B-B14F-4D97-AF65-F5344CB8AC3E}">
        <p14:creationId xmlns:p14="http://schemas.microsoft.com/office/powerpoint/2010/main" val="1468905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C4AAD-A66D-42AF-81D5-B0529AA7D1FD}" type="datetimeFigureOut">
              <a:rPr lang="en-GB" smtClean="0"/>
              <a:t>16/12/2020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76AC4-7DCE-4938-A0F2-5D8EFD7E73F4}" type="slidenum">
              <a:rPr lang="en-GB" smtClean="0"/>
              <a:t>‹#›</a:t>
            </a:fld>
            <a:endParaRPr lang="en-GB"/>
          </a:p>
        </p:txBody>
      </p:sp>
    </p:spTree>
    <p:extLst>
      <p:ext uri="{BB962C8B-B14F-4D97-AF65-F5344CB8AC3E}">
        <p14:creationId xmlns:p14="http://schemas.microsoft.com/office/powerpoint/2010/main" val="3205408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20.jpe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13.xml"/><Relationship Id="rId7"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iZJPO7FVM3U?feature=oembed" TargetMode="Externa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3.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7.xml"/><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video" Target="https://www.youtube.com/embed/j62v0MdvjHg?feature=oembed" TargetMode="External"/><Relationship Id="rId6" Type="http://schemas.openxmlformats.org/officeDocument/2006/relationships/image" Target="../media/image47.jpeg"/><Relationship Id="rId5" Type="http://schemas.openxmlformats.org/officeDocument/2006/relationships/image" Target="../media/image3.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video" Target="https://www.youtube.com/embed/jkdILM-h830?feature=oembed" TargetMode="External"/><Relationship Id="rId6" Type="http://schemas.openxmlformats.org/officeDocument/2006/relationships/image" Target="../media/image57.jpeg"/><Relationship Id="rId5" Type="http://schemas.openxmlformats.org/officeDocument/2006/relationships/image" Target="../media/image3.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https://www.youtube.com/embed/XWI2nFQulUQ?feature=oembed" TargetMode="Externa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video" Target="https://www.youtube.com/embed/pJwxGeP1ikI?feature=oembed" TargetMode="Externa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ideo" Target="https://www.youtube.com/embed/VOVhCTb-1io?feature=oembed" TargetMode="Externa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wfPYLAnMQt4?feature=oembed" TargetMode="Externa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3.jpe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hyperlink" Target="https://www.gravitysketch.com/" TargetMode="Externa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www.youtube.com/embed/YJg02ivYzSs?feature=oembed" TargetMode="External"/><Relationship Id="rId6" Type="http://schemas.openxmlformats.org/officeDocument/2006/relationships/image" Target="../media/image78.jpeg"/><Relationship Id="rId5" Type="http://schemas.openxmlformats.org/officeDocument/2006/relationships/image" Target="../media/image3.jpe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87.jpeg"/><Relationship Id="rId2" Type="http://schemas.openxmlformats.org/officeDocument/2006/relationships/slideLayout" Target="../slideLayouts/slideLayout1.xml"/><Relationship Id="rId1" Type="http://schemas.openxmlformats.org/officeDocument/2006/relationships/video" Target="https://www.youtube.com/embed/lMSuGoYcT3s?feature=oembed" TargetMode="External"/><Relationship Id="rId6" Type="http://schemas.openxmlformats.org/officeDocument/2006/relationships/image" Target="../media/image86.png"/><Relationship Id="rId5" Type="http://schemas.openxmlformats.org/officeDocument/2006/relationships/image" Target="../media/image3.jpe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750" y="3815299"/>
            <a:ext cx="9144000" cy="2387600"/>
          </a:xfrm>
        </p:spPr>
        <p:txBody>
          <a:bodyPr>
            <a:normAutofit fontScale="90000"/>
          </a:bodyPr>
          <a:lstStyle/>
          <a:p>
            <a:pPr algn="l"/>
            <a:r>
              <a:rPr lang="en-US" b="0" i="0" dirty="0">
                <a:solidFill>
                  <a:srgbClr val="201F1E"/>
                </a:solidFill>
                <a:effectLst/>
                <a:latin typeface="Bahnschrift" panose="020B0502040204020203" pitchFamily="34" charset="0"/>
              </a:rPr>
              <a:t>Immersive Experiences in Education and Training</a:t>
            </a:r>
            <a:br>
              <a:rPr lang="en-US" b="0" i="0" dirty="0">
                <a:solidFill>
                  <a:srgbClr val="201F1E"/>
                </a:solidFill>
                <a:effectLst/>
                <a:latin typeface="Bahnschrift" panose="020B0502040204020203" pitchFamily="34" charset="0"/>
              </a:rPr>
            </a:br>
            <a:r>
              <a:rPr lang="en-US" b="0" i="0" dirty="0">
                <a:solidFill>
                  <a:srgbClr val="201F1E"/>
                </a:solidFill>
                <a:effectLst/>
                <a:latin typeface="Bahnschrift" panose="020B0502040204020203" pitchFamily="34" charset="0"/>
              </a:rPr>
              <a:t>___________________________</a:t>
            </a:r>
            <a:br>
              <a:rPr lang="en-US" b="0" i="0" dirty="0">
                <a:solidFill>
                  <a:srgbClr val="201F1E"/>
                </a:solidFill>
                <a:effectLst/>
                <a:latin typeface="Bahnschrift" panose="020B0502040204020203" pitchFamily="34" charset="0"/>
              </a:rPr>
            </a:br>
            <a:r>
              <a:rPr lang="en-US" sz="2700" b="0" i="0" dirty="0">
                <a:solidFill>
                  <a:srgbClr val="201F1E"/>
                </a:solidFill>
                <a:effectLst/>
                <a:latin typeface="Bahnschrift" panose="020B0502040204020203" pitchFamily="34" charset="0"/>
              </a:rPr>
              <a:t>Yorkshire &amp; Humber Institute of Technology</a:t>
            </a:r>
            <a:br>
              <a:rPr lang="en-US" dirty="0">
                <a:solidFill>
                  <a:srgbClr val="201F1E"/>
                </a:solidFill>
                <a:latin typeface="Bahnschrift" panose="020B0502040204020203" pitchFamily="34" charset="0"/>
              </a:rPr>
            </a:b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r>
              <a:rPr lang="en-US" sz="2700" b="0" i="0" dirty="0">
                <a:solidFill>
                  <a:srgbClr val="201F1E"/>
                </a:solidFill>
                <a:effectLst/>
                <a:latin typeface="Bahnschrift" panose="020B0502040204020203" pitchFamily="34" charset="0"/>
              </a:rPr>
              <a:t>Warren Fearn</a:t>
            </a:r>
            <a:br>
              <a:rPr lang="en-US" sz="2700" b="0" i="0" dirty="0">
                <a:solidFill>
                  <a:srgbClr val="201F1E"/>
                </a:solidFill>
                <a:effectLst/>
                <a:latin typeface="Bahnschrift" panose="020B0502040204020203" pitchFamily="34" charset="0"/>
              </a:rPr>
            </a:br>
            <a:r>
              <a:rPr lang="en-US" sz="2700" b="0" i="0" dirty="0">
                <a:solidFill>
                  <a:srgbClr val="201F1E"/>
                </a:solidFill>
                <a:effectLst/>
                <a:latin typeface="Bahnschrift" panose="020B0502040204020203" pitchFamily="34" charset="0"/>
              </a:rPr>
              <a:t>York St John University</a:t>
            </a: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1026" name="Picture 2" descr="York St John University">
            <a:extLst>
              <a:ext uri="{FF2B5EF4-FFF2-40B4-BE49-F238E27FC236}">
                <a16:creationId xmlns:a16="http://schemas.microsoft.com/office/drawing/2014/main" id="{EBC0856B-7DEF-45E3-9AF7-A9F985440C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9586198" y="5009098"/>
            <a:ext cx="1913052" cy="86929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preview">
            <a:extLst>
              <a:ext uri="{FF2B5EF4-FFF2-40B4-BE49-F238E27FC236}">
                <a16:creationId xmlns:a16="http://schemas.microsoft.com/office/drawing/2014/main" id="{34314B30-0F89-4F51-B4A7-05409B21D2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1978" y="5009099"/>
            <a:ext cx="2643440" cy="86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074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32576" y="410902"/>
            <a:ext cx="7544523" cy="5159261"/>
            <a:chOff x="1763337" y="279514"/>
            <a:chExt cx="9152313" cy="6258735"/>
          </a:xfrm>
        </p:grpSpPr>
        <p:pic>
          <p:nvPicPr>
            <p:cNvPr id="8" name="Picture 7"/>
            <p:cNvPicPr>
              <a:picLocks noChangeAspect="1"/>
            </p:cNvPicPr>
            <p:nvPr/>
          </p:nvPicPr>
          <p:blipFill rotWithShape="1">
            <a:blip r:embed="rId3"/>
            <a:srcRect b="55922"/>
            <a:stretch/>
          </p:blipFill>
          <p:spPr>
            <a:xfrm>
              <a:off x="1763337" y="279514"/>
              <a:ext cx="9152313" cy="3025661"/>
            </a:xfrm>
            <a:prstGeom prst="rect">
              <a:avLst/>
            </a:prstGeom>
          </p:spPr>
        </p:pic>
        <p:pic>
          <p:nvPicPr>
            <p:cNvPr id="12" name="Picture 11"/>
            <p:cNvPicPr>
              <a:picLocks noChangeAspect="1"/>
            </p:cNvPicPr>
            <p:nvPr/>
          </p:nvPicPr>
          <p:blipFill rotWithShape="1">
            <a:blip r:embed="rId3"/>
            <a:srcRect t="55417"/>
            <a:stretch/>
          </p:blipFill>
          <p:spPr>
            <a:xfrm>
              <a:off x="1771650" y="3480724"/>
              <a:ext cx="9144000" cy="3057525"/>
            </a:xfrm>
            <a:prstGeom prst="rect">
              <a:avLst/>
            </a:prstGeom>
          </p:spPr>
        </p:pic>
      </p:grpSp>
      <p:pic>
        <p:nvPicPr>
          <p:cNvPr id="16" name="Picture 8"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72" y="410902"/>
            <a:ext cx="3117091"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b="37021"/>
          <a:stretch/>
        </p:blipFill>
        <p:spPr bwMode="auto">
          <a:xfrm>
            <a:off x="499972" y="2377407"/>
            <a:ext cx="3117091" cy="20107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York St John University">
            <a:extLst>
              <a:ext uri="{FF2B5EF4-FFF2-40B4-BE49-F238E27FC236}">
                <a16:creationId xmlns:a16="http://schemas.microsoft.com/office/drawing/2014/main" id="{FC5D501E-66CE-419D-B828-27631CED05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DB173EE-BAF4-48EB-8FD5-2528DB8EEE30}"/>
              </a:ext>
            </a:extLst>
          </p:cNvPr>
          <p:cNvSpPr>
            <a:spLocks noGrp="1"/>
          </p:cNvSpPr>
          <p:nvPr>
            <p:ph type="ctrTitle"/>
          </p:nvPr>
        </p:nvSpPr>
        <p:spPr>
          <a:xfrm>
            <a:off x="714901" y="4998163"/>
            <a:ext cx="2579797" cy="1066970"/>
          </a:xfrm>
        </p:spPr>
        <p:txBody>
          <a:bodyPr>
            <a:normAutofit/>
          </a:bodyPr>
          <a:lstStyle/>
          <a:p>
            <a:pPr algn="l"/>
            <a:r>
              <a:rPr lang="en-GB" sz="6600" dirty="0">
                <a:latin typeface="Bahnschrift" panose="020B0502040204020203" pitchFamily="34" charset="0"/>
                <a:ea typeface="Adobe Gothic Std B" panose="020B0800000000000000" pitchFamily="34" charset="-128"/>
                <a:cs typeface="Arial" panose="020B0604020202020204" pitchFamily="34" charset="0"/>
              </a:rPr>
              <a:t>1998. </a:t>
            </a:r>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pic>
        <p:nvPicPr>
          <p:cNvPr id="11" name="Picture 2" descr="Image preview">
            <a:extLst>
              <a:ext uri="{FF2B5EF4-FFF2-40B4-BE49-F238E27FC236}">
                <a16:creationId xmlns:a16="http://schemas.microsoft.com/office/drawing/2014/main" id="{E4C6FCAF-5C78-4C8C-8FA5-5296175BE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5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91702C3-9A10-4BE7-A625-E4D57EC1AD63}"/>
              </a:ext>
            </a:extLst>
          </p:cNvPr>
          <p:cNvSpPr>
            <a:spLocks noChangeArrowheads="1"/>
          </p:cNvSpPr>
          <p:nvPr/>
        </p:nvSpPr>
        <p:spPr bwMode="auto">
          <a:xfrm>
            <a:off x="714901" y="563224"/>
            <a:ext cx="6666521" cy="9403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3600" b="0" i="0" u="none" strike="noStrike" cap="none" normalizeH="0" baseline="0" dirty="0">
                <a:ln>
                  <a:noFill/>
                </a:ln>
                <a:effectLst/>
                <a:latin typeface="Bahnschrift SemiBold" panose="020B0502040204020203" pitchFamily="34" charset="0"/>
                <a:ea typeface="+mj-ea"/>
                <a:cs typeface="+mj-cs"/>
              </a:rPr>
              <a:t>AR Tool Kit </a:t>
            </a:r>
            <a:r>
              <a:rPr kumimoji="0" lang="en-US" altLang="en-US" sz="2000" b="0" i="0" u="none" strike="noStrike" cap="none" normalizeH="0" baseline="0" dirty="0">
                <a:ln>
                  <a:noFill/>
                </a:ln>
                <a:effectLst/>
                <a:latin typeface="Bahnschrift Light" panose="020B0502040204020203" pitchFamily="34" charset="0"/>
                <a:ea typeface="+mj-ea"/>
                <a:cs typeface="+mj-cs"/>
              </a:rPr>
              <a:t>(</a:t>
            </a:r>
            <a:r>
              <a:rPr kumimoji="0" lang="en-US" altLang="en-US" sz="2000" b="0" i="0" u="none" strike="noStrike" cap="none" normalizeH="0" baseline="0" dirty="0" err="1">
                <a:ln>
                  <a:noFill/>
                </a:ln>
                <a:effectLst/>
                <a:latin typeface="Bahnschrift Light" panose="020B0502040204020203" pitchFamily="34" charset="0"/>
                <a:ea typeface="+mj-ea"/>
                <a:cs typeface="+mj-cs"/>
              </a:rPr>
              <a:t>Kato.H</a:t>
            </a:r>
            <a:r>
              <a:rPr kumimoji="0" lang="en-US" altLang="en-US" sz="2000" b="0" i="0" u="none" strike="noStrike" cap="none" normalizeH="0" baseline="0" dirty="0">
                <a:ln>
                  <a:noFill/>
                </a:ln>
                <a:effectLst/>
                <a:latin typeface="Bahnschrift Light" panose="020B0502040204020203" pitchFamily="34" charset="0"/>
                <a:ea typeface="+mj-ea"/>
                <a:cs typeface="+mj-cs"/>
              </a:rPr>
              <a:t>, </a:t>
            </a:r>
            <a:r>
              <a:rPr kumimoji="0" lang="en-US" altLang="en-US" sz="2000" b="0" i="0" u="none" strike="noStrike" cap="none" normalizeH="0" baseline="0" dirty="0" err="1">
                <a:ln>
                  <a:noFill/>
                </a:ln>
                <a:effectLst/>
                <a:latin typeface="Bahnschrift Light" panose="020B0502040204020203" pitchFamily="34" charset="0"/>
                <a:ea typeface="+mj-ea"/>
                <a:cs typeface="+mj-cs"/>
              </a:rPr>
              <a:t>Billinghurst</a:t>
            </a:r>
            <a:r>
              <a:rPr kumimoji="0" lang="en-US" altLang="en-US" sz="2000" b="0" i="0" u="none" strike="noStrike" cap="none" normalizeH="0" baseline="0" dirty="0">
                <a:ln>
                  <a:noFill/>
                </a:ln>
                <a:effectLst/>
                <a:latin typeface="Bahnschrift Light" panose="020B0502040204020203" pitchFamily="34" charset="0"/>
                <a:ea typeface="+mj-ea"/>
                <a:cs typeface="+mj-cs"/>
              </a:rPr>
              <a:t>. M, </a:t>
            </a:r>
            <a:r>
              <a:rPr kumimoji="0" lang="en-US" altLang="en-US" sz="2000" b="0" i="0" u="none" strike="noStrike" cap="none" normalizeH="0" baseline="0" dirty="0" err="1">
                <a:ln>
                  <a:noFill/>
                </a:ln>
                <a:effectLst/>
                <a:latin typeface="Bahnschrift Light" panose="020B0502040204020203" pitchFamily="34" charset="0"/>
                <a:ea typeface="+mj-ea"/>
                <a:cs typeface="+mj-cs"/>
              </a:rPr>
              <a:t>Poupyrev.I</a:t>
            </a:r>
            <a:r>
              <a:rPr kumimoji="0" lang="en-US" altLang="en-US" sz="2000" b="0" i="0" u="none" strike="noStrike" cap="none" normalizeH="0" baseline="0" dirty="0">
                <a:ln>
                  <a:noFill/>
                </a:ln>
                <a:effectLst/>
                <a:latin typeface="Bahnschrift Light" panose="020B0502040204020203" pitchFamily="34" charset="0"/>
                <a:ea typeface="+mj-ea"/>
                <a:cs typeface="+mj-cs"/>
              </a:rPr>
              <a:t>)</a:t>
            </a:r>
          </a:p>
        </p:txBody>
      </p:sp>
      <p:sp>
        <p:nvSpPr>
          <p:cNvPr id="2" name="Rectangle 2">
            <a:extLst>
              <a:ext uri="{FF2B5EF4-FFF2-40B4-BE49-F238E27FC236}">
                <a16:creationId xmlns:a16="http://schemas.microsoft.com/office/drawing/2014/main" id="{30236EBB-B13D-458B-8B18-795920116493}"/>
              </a:ext>
            </a:extLst>
          </p:cNvPr>
          <p:cNvSpPr>
            <a:spLocks noChangeArrowheads="1"/>
          </p:cNvSpPr>
          <p:nvPr/>
        </p:nvSpPr>
        <p:spPr bwMode="auto">
          <a:xfrm>
            <a:off x="972508" y="3737205"/>
            <a:ext cx="4456743" cy="12609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R="0" lvl="0" fontAlgn="base">
              <a:lnSpc>
                <a:spcPct val="90000"/>
              </a:lnSpc>
              <a:spcBef>
                <a:spcPct val="0"/>
              </a:spcBef>
              <a:spcAft>
                <a:spcPts val="600"/>
              </a:spcAft>
              <a:buClrTx/>
              <a:buSzTx/>
              <a:tabLst/>
            </a:pPr>
            <a:r>
              <a:rPr kumimoji="0" lang="en-US" altLang="en-US" sz="1200" b="0" i="0" u="none" strike="noStrike" cap="none" normalizeH="0" baseline="0" dirty="0" err="1">
                <a:ln>
                  <a:noFill/>
                </a:ln>
                <a:effectLst/>
                <a:latin typeface="Bahnschrift SemiBold" panose="020B0502040204020203" pitchFamily="34" charset="0"/>
              </a:rPr>
              <a:t>ARToolKit</a:t>
            </a:r>
            <a:r>
              <a:rPr kumimoji="0" lang="en-US" altLang="en-US" sz="1200" b="0" i="0" u="none" strike="noStrike" cap="none" normalizeH="0" baseline="0" dirty="0">
                <a:ln>
                  <a:noFill/>
                </a:ln>
                <a:effectLst/>
                <a:latin typeface="Bahnschrift SemiBold" panose="020B0502040204020203" pitchFamily="34" charset="0"/>
              </a:rPr>
              <a:t> </a:t>
            </a:r>
            <a:r>
              <a:rPr kumimoji="0" lang="en-US" altLang="en-US" sz="1200" b="0" i="0" u="none" strike="noStrike" cap="none" normalizeH="0" baseline="0" dirty="0">
                <a:ln>
                  <a:noFill/>
                </a:ln>
                <a:effectLst/>
                <a:latin typeface="Bahnschrift Light" panose="020B0502040204020203" pitchFamily="34" charset="0"/>
              </a:rPr>
              <a:t>was originally developed by Dr. </a:t>
            </a:r>
            <a:r>
              <a:rPr kumimoji="0" lang="en-US" altLang="en-US" sz="1200" b="0" i="0" u="none" strike="noStrike" cap="none" normalizeH="0" baseline="0" dirty="0" err="1">
                <a:ln>
                  <a:noFill/>
                </a:ln>
                <a:effectLst/>
                <a:latin typeface="Bahnschrift Light" panose="020B0502040204020203" pitchFamily="34" charset="0"/>
              </a:rPr>
              <a:t>Hirokazu</a:t>
            </a:r>
            <a:r>
              <a:rPr kumimoji="0" lang="en-US" altLang="en-US" sz="1200" b="0" i="0" u="none" strike="noStrike" cap="none" normalizeH="0" baseline="0" dirty="0">
                <a:ln>
                  <a:noFill/>
                </a:ln>
                <a:effectLst/>
                <a:latin typeface="Bahnschrift Light" panose="020B0502040204020203" pitchFamily="34" charset="0"/>
              </a:rPr>
              <a:t> Kato, and ongoing development was supported by the Human Interface Technology Laboratory (HIT Lab) at the University of Washington, HIT Lab NZ at the University of Canterbury, New Zealand, and </a:t>
            </a:r>
            <a:r>
              <a:rPr kumimoji="0" lang="en-US" altLang="en-US" sz="1200" b="0" i="0" u="none" strike="noStrike" cap="none" normalizeH="0" baseline="0" dirty="0" err="1">
                <a:ln>
                  <a:noFill/>
                </a:ln>
                <a:effectLst/>
                <a:latin typeface="Bahnschrift Light" panose="020B0502040204020203" pitchFamily="34" charset="0"/>
              </a:rPr>
              <a:t>ARToolworks</a:t>
            </a:r>
            <a:r>
              <a:rPr kumimoji="0" lang="en-US" altLang="en-US" sz="1200" b="0" i="0" u="none" strike="noStrike" cap="none" normalizeH="0" baseline="0" dirty="0">
                <a:ln>
                  <a:noFill/>
                </a:ln>
                <a:effectLst/>
                <a:latin typeface="Bahnschrift Light" panose="020B0502040204020203" pitchFamily="34" charset="0"/>
              </a:rPr>
              <a:t>, Inc, Seattle</a:t>
            </a:r>
          </a:p>
        </p:txBody>
      </p:sp>
      <p:pic>
        <p:nvPicPr>
          <p:cNvPr id="5" name="Picture 2" descr="York St John University">
            <a:extLst>
              <a:ext uri="{FF2B5EF4-FFF2-40B4-BE49-F238E27FC236}">
                <a16:creationId xmlns:a16="http://schemas.microsoft.com/office/drawing/2014/main" id="{E3357DFE-DA46-4F8B-9537-98045017F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95B763A-171F-4269-9F3A-DE1B96F1BEE8}"/>
              </a:ext>
            </a:extLst>
          </p:cNvPr>
          <p:cNvSpPr>
            <a:spLocks noGrp="1"/>
          </p:cNvSpPr>
          <p:nvPr>
            <p:ph type="ctrTitle"/>
          </p:nvPr>
        </p:nvSpPr>
        <p:spPr>
          <a:xfrm>
            <a:off x="714901" y="4998163"/>
            <a:ext cx="2579797" cy="1066970"/>
          </a:xfrm>
        </p:spPr>
        <p:txBody>
          <a:bodyPr>
            <a:normAutofit/>
          </a:bodyPr>
          <a:lstStyle/>
          <a:p>
            <a:pPr algn="l"/>
            <a:r>
              <a:rPr lang="en-GB" sz="6600" dirty="0">
                <a:latin typeface="Bahnschrift" panose="020B0502040204020203" pitchFamily="34" charset="0"/>
                <a:ea typeface="Adobe Gothic Std B" panose="020B0800000000000000" pitchFamily="34" charset="-128"/>
                <a:cs typeface="Arial" panose="020B0604020202020204" pitchFamily="34" charset="0"/>
              </a:rPr>
              <a:t>1999. </a:t>
            </a:r>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pic>
        <p:nvPicPr>
          <p:cNvPr id="3074" name="Picture 2">
            <a:extLst>
              <a:ext uri="{FF2B5EF4-FFF2-40B4-BE49-F238E27FC236}">
                <a16:creationId xmlns:a16="http://schemas.microsoft.com/office/drawing/2014/main" id="{B80AA402-FC06-4ED9-8C9E-D20C880D28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9508" y="695170"/>
            <a:ext cx="808376" cy="808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CE65CE8-46A2-4519-AFB6-7795BBD573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6708" y="2151623"/>
            <a:ext cx="2363729" cy="27006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8C9DF78-DC37-4AA8-BF09-C6FCCEE5BE03}"/>
              </a:ext>
            </a:extLst>
          </p:cNvPr>
          <p:cNvSpPr txBox="1"/>
          <p:nvPr/>
        </p:nvSpPr>
        <p:spPr>
          <a:xfrm>
            <a:off x="714901" y="1686087"/>
            <a:ext cx="4714350" cy="2062103"/>
          </a:xfrm>
          <a:prstGeom prst="rect">
            <a:avLst/>
          </a:prstGeom>
          <a:noFill/>
        </p:spPr>
        <p:txBody>
          <a:bodyPr wrap="square">
            <a:spAutoFit/>
          </a:bodyPr>
          <a:lstStyle/>
          <a:p>
            <a:pPr marL="285750" indent="-285750">
              <a:buFont typeface="Wingdings" panose="05000000000000000000" pitchFamily="2" charset="2"/>
              <a:buChar char="§"/>
            </a:pPr>
            <a:r>
              <a:rPr lang="en-US" sz="1600" dirty="0">
                <a:solidFill>
                  <a:srgbClr val="000000"/>
                </a:solidFill>
                <a:latin typeface="Bahnschrift Light" panose="020B0502040204020203" pitchFamily="34" charset="0"/>
              </a:rPr>
              <a:t>S</a:t>
            </a:r>
            <a:r>
              <a:rPr lang="en-US" sz="1600" b="0" i="0" dirty="0">
                <a:solidFill>
                  <a:srgbClr val="000000"/>
                </a:solidFill>
                <a:effectLst/>
                <a:latin typeface="Bahnschrift Light" panose="020B0502040204020203" pitchFamily="34" charset="0"/>
              </a:rPr>
              <a:t>ingle camera position/orientation tracking.</a:t>
            </a:r>
          </a:p>
          <a:p>
            <a:pPr marL="285750" indent="-285750">
              <a:buFont typeface="Wingdings" panose="05000000000000000000" pitchFamily="2" charset="2"/>
              <a:buChar char="§"/>
            </a:pPr>
            <a:r>
              <a:rPr lang="en-US" sz="1600" b="0" i="0" dirty="0">
                <a:solidFill>
                  <a:srgbClr val="000000"/>
                </a:solidFill>
                <a:effectLst/>
                <a:latin typeface="Bahnschrift Light" panose="020B0502040204020203" pitchFamily="34" charset="0"/>
              </a:rPr>
              <a:t>Tracking code that uses simple black squares.</a:t>
            </a:r>
          </a:p>
          <a:p>
            <a:pPr marL="285750" indent="-285750">
              <a:buFont typeface="Wingdings" panose="05000000000000000000" pitchFamily="2" charset="2"/>
              <a:buChar char="§"/>
            </a:pPr>
            <a:r>
              <a:rPr lang="en-US" sz="1600" b="0" i="0" dirty="0">
                <a:solidFill>
                  <a:srgbClr val="000000"/>
                </a:solidFill>
                <a:effectLst/>
                <a:latin typeface="Bahnschrift Light" panose="020B0502040204020203" pitchFamily="34" charset="0"/>
              </a:rPr>
              <a:t>The ability to use any square marker patterns.</a:t>
            </a:r>
          </a:p>
          <a:p>
            <a:pPr marL="285750" indent="-285750">
              <a:buFont typeface="Wingdings" panose="05000000000000000000" pitchFamily="2" charset="2"/>
              <a:buChar char="§"/>
            </a:pPr>
            <a:r>
              <a:rPr lang="en-US" sz="1600" b="0" i="0" dirty="0">
                <a:solidFill>
                  <a:srgbClr val="000000"/>
                </a:solidFill>
                <a:effectLst/>
                <a:latin typeface="Bahnschrift Light" panose="020B0502040204020203" pitchFamily="34" charset="0"/>
              </a:rPr>
              <a:t>Easy camera calibration code.</a:t>
            </a:r>
          </a:p>
          <a:p>
            <a:pPr marL="285750" indent="-285750">
              <a:buFont typeface="Wingdings" panose="05000000000000000000" pitchFamily="2" charset="2"/>
              <a:buChar char="§"/>
            </a:pPr>
            <a:r>
              <a:rPr lang="en-US" sz="1600" b="0" i="0" dirty="0">
                <a:solidFill>
                  <a:srgbClr val="000000"/>
                </a:solidFill>
                <a:effectLst/>
                <a:latin typeface="Bahnschrift Light" panose="020B0502040204020203" pitchFamily="34" charset="0"/>
              </a:rPr>
              <a:t>Fast enough for real time AR applications.</a:t>
            </a:r>
          </a:p>
          <a:p>
            <a:pPr marL="285750" indent="-285750">
              <a:buFont typeface="Wingdings" panose="05000000000000000000" pitchFamily="2" charset="2"/>
              <a:buChar char="§"/>
            </a:pPr>
            <a:r>
              <a:rPr lang="en-US" sz="1600" b="0" i="0" dirty="0">
                <a:solidFill>
                  <a:srgbClr val="000000"/>
                </a:solidFill>
                <a:effectLst/>
                <a:latin typeface="Bahnschrift Light" panose="020B0502040204020203" pitchFamily="34" charset="0"/>
              </a:rPr>
              <a:t>SGI IRIX, Linux, MacOS and Windows OS distributions.</a:t>
            </a:r>
          </a:p>
          <a:p>
            <a:pPr marL="285750" indent="-285750">
              <a:buFont typeface="Wingdings" panose="05000000000000000000" pitchFamily="2" charset="2"/>
              <a:buChar char="§"/>
            </a:pPr>
            <a:r>
              <a:rPr lang="en-US" sz="1600" b="0" i="0" dirty="0">
                <a:solidFill>
                  <a:srgbClr val="000000"/>
                </a:solidFill>
                <a:effectLst/>
                <a:latin typeface="Bahnschrift Light" panose="020B0502040204020203" pitchFamily="34" charset="0"/>
              </a:rPr>
              <a:t>Distributed with complete source code</a:t>
            </a:r>
          </a:p>
        </p:txBody>
      </p:sp>
      <p:pic>
        <p:nvPicPr>
          <p:cNvPr id="3078" name="Picture 6">
            <a:extLst>
              <a:ext uri="{FF2B5EF4-FFF2-40B4-BE49-F238E27FC236}">
                <a16:creationId xmlns:a16="http://schemas.microsoft.com/office/drawing/2014/main" id="{FC3BB028-9FD7-4F93-96AE-43EE19895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7304" y="2155311"/>
            <a:ext cx="20288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preview">
            <a:extLst>
              <a:ext uri="{FF2B5EF4-FFF2-40B4-BE49-F238E27FC236}">
                <a16:creationId xmlns:a16="http://schemas.microsoft.com/office/drawing/2014/main" id="{FC0E2627-00C1-4B22-8013-FC492A1369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76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gon_new_ALL.jpg">
            <a:extLst>
              <a:ext uri="{FF2B5EF4-FFF2-40B4-BE49-F238E27FC236}">
                <a16:creationId xmlns:a16="http://schemas.microsoft.com/office/drawing/2014/main" id="{63C36983-0FD7-0C4D-82FA-3AD9206C2B17}"/>
              </a:ext>
            </a:extLst>
          </p:cNvPr>
          <p:cNvPicPr>
            <a:picLocks noChangeAspect="1"/>
          </p:cNvPicPr>
          <p:nvPr/>
        </p:nvPicPr>
        <p:blipFill>
          <a:blip r:embed="rId2"/>
          <a:stretch>
            <a:fillRect/>
          </a:stretch>
        </p:blipFill>
        <p:spPr>
          <a:xfrm>
            <a:off x="4613313" y="492096"/>
            <a:ext cx="6863786" cy="4639829"/>
          </a:xfrm>
          <a:prstGeom prst="rect">
            <a:avLst/>
          </a:prstGeom>
        </p:spPr>
      </p:pic>
      <p:sp>
        <p:nvSpPr>
          <p:cNvPr id="3" name="Title 1">
            <a:extLst>
              <a:ext uri="{FF2B5EF4-FFF2-40B4-BE49-F238E27FC236}">
                <a16:creationId xmlns:a16="http://schemas.microsoft.com/office/drawing/2014/main" id="{2F633F13-2F2C-45B8-AE62-60E9CB355FE1}"/>
              </a:ext>
            </a:extLst>
          </p:cNvPr>
          <p:cNvSpPr txBox="1">
            <a:spLocks/>
          </p:cNvSpPr>
          <p:nvPr/>
        </p:nvSpPr>
        <p:spPr>
          <a:xfrm>
            <a:off x="714901" y="4998163"/>
            <a:ext cx="2579797" cy="1066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latin typeface="Bahnschrift" panose="020B0502040204020203" pitchFamily="34" charset="0"/>
                <a:ea typeface="Adobe Gothic Std B" panose="020B0800000000000000" pitchFamily="34" charset="-128"/>
                <a:cs typeface="Arial" panose="020B0604020202020204" pitchFamily="34" charset="0"/>
              </a:rPr>
              <a:t>2011. </a:t>
            </a:r>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pic>
        <p:nvPicPr>
          <p:cNvPr id="5" name="Picture 2" descr="S:\Arts\Programmes\Design\Warren Fearn\3drwe\WakEducate Media\stem_project2.jpg">
            <a:extLst>
              <a:ext uri="{FF2B5EF4-FFF2-40B4-BE49-F238E27FC236}">
                <a16:creationId xmlns:a16="http://schemas.microsoft.com/office/drawing/2014/main" id="{98F1B1BD-5BD3-4418-A9F2-CAF04DA2769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791" r="64751"/>
          <a:stretch/>
        </p:blipFill>
        <p:spPr bwMode="auto">
          <a:xfrm>
            <a:off x="714901" y="469614"/>
            <a:ext cx="3272308" cy="45285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ork St John University">
            <a:extLst>
              <a:ext uri="{FF2B5EF4-FFF2-40B4-BE49-F238E27FC236}">
                <a16:creationId xmlns:a16="http://schemas.microsoft.com/office/drawing/2014/main" id="{E18ACE17-FB0F-4EE7-A1E4-728620CB1D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preview">
            <a:extLst>
              <a:ext uri="{FF2B5EF4-FFF2-40B4-BE49-F238E27FC236}">
                <a16:creationId xmlns:a16="http://schemas.microsoft.com/office/drawing/2014/main" id="{4C79494D-9C25-4123-9208-E68DF2E268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81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w.fearn\Downloads\13256496_856347297810181_1483460730878861656_n.jpg">
            <a:extLst>
              <a:ext uri="{FF2B5EF4-FFF2-40B4-BE49-F238E27FC236}">
                <a16:creationId xmlns:a16="http://schemas.microsoft.com/office/drawing/2014/main" id="{0033B4C2-DAFA-4463-8662-86086B6DB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17"/>
          <a:stretch/>
        </p:blipFill>
        <p:spPr bwMode="auto">
          <a:xfrm>
            <a:off x="1071880" y="0"/>
            <a:ext cx="10048240" cy="6447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York St John University">
            <a:extLst>
              <a:ext uri="{FF2B5EF4-FFF2-40B4-BE49-F238E27FC236}">
                <a16:creationId xmlns:a16="http://schemas.microsoft.com/office/drawing/2014/main" id="{330D6A83-5C87-472F-AB36-B61252D2C1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861281D7-D50F-4DDC-A7CF-EF4ED4B06AF1}"/>
              </a:ext>
            </a:extLst>
          </p:cNvPr>
          <p:cNvSpPr txBox="1">
            <a:spLocks/>
          </p:cNvSpPr>
          <p:nvPr/>
        </p:nvSpPr>
        <p:spPr>
          <a:xfrm>
            <a:off x="714901" y="4998163"/>
            <a:ext cx="2579797" cy="1066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latin typeface="Bahnschrift" panose="020B0502040204020203" pitchFamily="34" charset="0"/>
                <a:ea typeface="Adobe Gothic Std B" panose="020B0800000000000000" pitchFamily="34" charset="-128"/>
                <a:cs typeface="Arial" panose="020B0604020202020204" pitchFamily="34" charset="0"/>
              </a:rPr>
              <a:t>2014. </a:t>
            </a:r>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pic>
        <p:nvPicPr>
          <p:cNvPr id="5" name="Picture 2" descr="Image preview">
            <a:extLst>
              <a:ext uri="{FF2B5EF4-FFF2-40B4-BE49-F238E27FC236}">
                <a16:creationId xmlns:a16="http://schemas.microsoft.com/office/drawing/2014/main" id="{EACD6098-5539-4C7F-9203-9672B3EC0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86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FA8AE7-D5B9-4DD9-B12C-8A04C30E9B13}"/>
              </a:ext>
            </a:extLst>
          </p:cNvPr>
          <p:cNvPicPr/>
          <p:nvPr/>
        </p:nvPicPr>
        <p:blipFill>
          <a:blip r:embed="rId3">
            <a:extLst>
              <a:ext uri="{28A0092B-C50C-407E-A947-70E740481C1C}">
                <a14:useLocalDpi xmlns:a14="http://schemas.microsoft.com/office/drawing/2010/main" val="0"/>
              </a:ext>
            </a:extLst>
          </a:blip>
          <a:stretch>
            <a:fillRect/>
          </a:stretch>
        </p:blipFill>
        <p:spPr>
          <a:xfrm>
            <a:off x="643467" y="1725084"/>
            <a:ext cx="10905066" cy="3407832"/>
          </a:xfrm>
          <a:prstGeom prst="rect">
            <a:avLst/>
          </a:prstGeom>
        </p:spPr>
      </p:pic>
      <p:pic>
        <p:nvPicPr>
          <p:cNvPr id="12" name="Picture 2" descr="York St John University">
            <a:extLst>
              <a:ext uri="{FF2B5EF4-FFF2-40B4-BE49-F238E27FC236}">
                <a16:creationId xmlns:a16="http://schemas.microsoft.com/office/drawing/2014/main" id="{0814ABFB-404D-4B21-9395-14494EB31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preview">
            <a:extLst>
              <a:ext uri="{FF2B5EF4-FFF2-40B4-BE49-F238E27FC236}">
                <a16:creationId xmlns:a16="http://schemas.microsoft.com/office/drawing/2014/main" id="{61871EF1-A03E-44CA-B10B-6A36208A43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54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York St John University">
            <a:extLst>
              <a:ext uri="{FF2B5EF4-FFF2-40B4-BE49-F238E27FC236}">
                <a16:creationId xmlns:a16="http://schemas.microsoft.com/office/drawing/2014/main" id="{F8AB9669-B0F6-4C6F-9C62-205C400A63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ere's why you will be hearing more about virtual reality - MarketWatch">
            <a:extLst>
              <a:ext uri="{FF2B5EF4-FFF2-40B4-BE49-F238E27FC236}">
                <a16:creationId xmlns:a16="http://schemas.microsoft.com/office/drawing/2014/main" id="{57B0C8A4-8252-491D-80C4-B61A9AF598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65" r="21201"/>
          <a:stretch/>
        </p:blipFill>
        <p:spPr bwMode="auto">
          <a:xfrm>
            <a:off x="0" y="2437"/>
            <a:ext cx="3970763" cy="67682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ugmented reality games: Will this summer's releases be booms or busts?">
            <a:extLst>
              <a:ext uri="{FF2B5EF4-FFF2-40B4-BE49-F238E27FC236}">
                <a16:creationId xmlns:a16="http://schemas.microsoft.com/office/drawing/2014/main" id="{8230E84E-9881-4208-B710-8C04B81252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204" r="34144"/>
          <a:stretch/>
        </p:blipFill>
        <p:spPr bwMode="auto">
          <a:xfrm>
            <a:off x="8018878" y="0"/>
            <a:ext cx="417312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Is Mixed Reality?">
            <a:extLst>
              <a:ext uri="{FF2B5EF4-FFF2-40B4-BE49-F238E27FC236}">
                <a16:creationId xmlns:a16="http://schemas.microsoft.com/office/drawing/2014/main" id="{7EEDAD31-9135-4443-9047-5E62A37666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98" r="43177"/>
          <a:stretch/>
        </p:blipFill>
        <p:spPr bwMode="auto">
          <a:xfrm>
            <a:off x="3970763" y="-1"/>
            <a:ext cx="404811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F565E0-90BA-4103-BEFD-1B3CE8C59714}"/>
              </a:ext>
            </a:extLst>
          </p:cNvPr>
          <p:cNvSpPr/>
          <p:nvPr/>
        </p:nvSpPr>
        <p:spPr>
          <a:xfrm>
            <a:off x="-38676" y="4116729"/>
            <a:ext cx="12230676" cy="13079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id="{243BBD58-0389-4665-B77D-EB34A8666C3E}"/>
              </a:ext>
            </a:extLst>
          </p:cNvPr>
          <p:cNvSpPr>
            <a:spLocks noGrp="1"/>
          </p:cNvSpPr>
          <p:nvPr>
            <p:ph type="ctrTitle"/>
          </p:nvPr>
        </p:nvSpPr>
        <p:spPr>
          <a:xfrm>
            <a:off x="437287" y="4291906"/>
            <a:ext cx="2868340" cy="752298"/>
          </a:xfrm>
        </p:spPr>
        <p:txBody>
          <a:bodyPr>
            <a:normAutofit fontScale="90000"/>
          </a:bodyPr>
          <a:lstStyle/>
          <a:p>
            <a:pPr algn="l"/>
            <a:r>
              <a:rPr lang="en-GB" sz="2800" dirty="0">
                <a:latin typeface="Bahnschrift" panose="020B0502040204020203" pitchFamily="34" charset="0"/>
                <a:ea typeface="Adobe Gothic Std B" panose="020B0800000000000000" pitchFamily="34" charset="-128"/>
                <a:cs typeface="Arial" panose="020B0604020202020204" pitchFamily="34" charset="0"/>
              </a:rPr>
              <a:t>Virtual Reality </a:t>
            </a:r>
            <a:r>
              <a:rPr lang="en-GB" sz="2800" b="1" dirty="0">
                <a:latin typeface="Bahnschrift" panose="020B0502040204020203" pitchFamily="34" charset="0"/>
                <a:ea typeface="Adobe Gothic Std B" panose="020B0800000000000000" pitchFamily="34" charset="-128"/>
                <a:cs typeface="Arial" panose="020B0604020202020204" pitchFamily="34" charset="0"/>
              </a:rPr>
              <a:t>VR</a:t>
            </a:r>
          </a:p>
        </p:txBody>
      </p:sp>
      <p:sp>
        <p:nvSpPr>
          <p:cNvPr id="20" name="Title 1">
            <a:extLst>
              <a:ext uri="{FF2B5EF4-FFF2-40B4-BE49-F238E27FC236}">
                <a16:creationId xmlns:a16="http://schemas.microsoft.com/office/drawing/2014/main" id="{4EA5E194-14E7-4D39-9585-7EA68C102F8F}"/>
              </a:ext>
            </a:extLst>
          </p:cNvPr>
          <p:cNvSpPr txBox="1">
            <a:spLocks/>
          </p:cNvSpPr>
          <p:nvPr/>
        </p:nvSpPr>
        <p:spPr>
          <a:xfrm>
            <a:off x="4584478" y="4268539"/>
            <a:ext cx="2868340" cy="7522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Bahnschrift" panose="020B0502040204020203" pitchFamily="34" charset="0"/>
                <a:ea typeface="Adobe Gothic Std B" panose="020B0800000000000000" pitchFamily="34" charset="-128"/>
                <a:cs typeface="Arial" panose="020B0604020202020204" pitchFamily="34" charset="0"/>
              </a:rPr>
              <a:t>Mixed Reality </a:t>
            </a:r>
            <a:r>
              <a:rPr lang="en-GB" sz="2800" b="1" dirty="0">
                <a:latin typeface="Bahnschrift" panose="020B0502040204020203" pitchFamily="34" charset="0"/>
                <a:ea typeface="Adobe Gothic Std B" panose="020B0800000000000000" pitchFamily="34" charset="-128"/>
                <a:cs typeface="Arial" panose="020B0604020202020204" pitchFamily="34" charset="0"/>
              </a:rPr>
              <a:t>MR</a:t>
            </a:r>
          </a:p>
        </p:txBody>
      </p:sp>
      <p:sp>
        <p:nvSpPr>
          <p:cNvPr id="21" name="Title 1">
            <a:extLst>
              <a:ext uri="{FF2B5EF4-FFF2-40B4-BE49-F238E27FC236}">
                <a16:creationId xmlns:a16="http://schemas.microsoft.com/office/drawing/2014/main" id="{07D11CF9-B949-4DA5-86FD-F4E8BE32F4F7}"/>
              </a:ext>
            </a:extLst>
          </p:cNvPr>
          <p:cNvSpPr txBox="1">
            <a:spLocks/>
          </p:cNvSpPr>
          <p:nvPr/>
        </p:nvSpPr>
        <p:spPr>
          <a:xfrm>
            <a:off x="8305662" y="4268539"/>
            <a:ext cx="3847662" cy="7522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Bahnschrift" panose="020B0502040204020203" pitchFamily="34" charset="0"/>
                <a:ea typeface="Adobe Gothic Std B" panose="020B0800000000000000" pitchFamily="34" charset="-128"/>
                <a:cs typeface="Arial" panose="020B0604020202020204" pitchFamily="34" charset="0"/>
              </a:rPr>
              <a:t>Augmented Reality </a:t>
            </a:r>
            <a:r>
              <a:rPr lang="en-GB" sz="2800" b="1" dirty="0">
                <a:latin typeface="Bahnschrift" panose="020B0502040204020203" pitchFamily="34" charset="0"/>
                <a:ea typeface="Adobe Gothic Std B" panose="020B0800000000000000" pitchFamily="34" charset="-128"/>
                <a:cs typeface="Arial" panose="020B0604020202020204" pitchFamily="34" charset="0"/>
              </a:rPr>
              <a:t>AR</a:t>
            </a:r>
          </a:p>
        </p:txBody>
      </p:sp>
      <p:sp>
        <p:nvSpPr>
          <p:cNvPr id="8" name="Rectangle 7">
            <a:extLst>
              <a:ext uri="{FF2B5EF4-FFF2-40B4-BE49-F238E27FC236}">
                <a16:creationId xmlns:a16="http://schemas.microsoft.com/office/drawing/2014/main" id="{8ED431B8-AB29-4C06-9306-9F83E2EF40BE}"/>
              </a:ext>
            </a:extLst>
          </p:cNvPr>
          <p:cNvSpPr/>
          <p:nvPr/>
        </p:nvSpPr>
        <p:spPr>
          <a:xfrm>
            <a:off x="3970763" y="-1"/>
            <a:ext cx="125007" cy="68580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22">
            <a:extLst>
              <a:ext uri="{FF2B5EF4-FFF2-40B4-BE49-F238E27FC236}">
                <a16:creationId xmlns:a16="http://schemas.microsoft.com/office/drawing/2014/main" id="{47FF5593-EC4B-48A0-9242-5A665C5629B9}"/>
              </a:ext>
            </a:extLst>
          </p:cNvPr>
          <p:cNvSpPr/>
          <p:nvPr/>
        </p:nvSpPr>
        <p:spPr>
          <a:xfrm>
            <a:off x="7992947" y="-3"/>
            <a:ext cx="125007" cy="68580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Title 1">
            <a:extLst>
              <a:ext uri="{FF2B5EF4-FFF2-40B4-BE49-F238E27FC236}">
                <a16:creationId xmlns:a16="http://schemas.microsoft.com/office/drawing/2014/main" id="{56AF7851-923A-4E16-B432-7C13863E32F1}"/>
              </a:ext>
            </a:extLst>
          </p:cNvPr>
          <p:cNvSpPr txBox="1">
            <a:spLocks/>
          </p:cNvSpPr>
          <p:nvPr/>
        </p:nvSpPr>
        <p:spPr>
          <a:xfrm>
            <a:off x="566910" y="5537191"/>
            <a:ext cx="2579797" cy="1066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latin typeface="Bahnschrift" panose="020B0502040204020203" pitchFamily="34" charset="0"/>
                <a:ea typeface="Adobe Gothic Std B" panose="020B0800000000000000" pitchFamily="34" charset="-128"/>
                <a:cs typeface="Arial" panose="020B0604020202020204" pitchFamily="34" charset="0"/>
              </a:rPr>
              <a:t>2020. </a:t>
            </a:r>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sp>
        <p:nvSpPr>
          <p:cNvPr id="16" name="Rectangle 15">
            <a:extLst>
              <a:ext uri="{FF2B5EF4-FFF2-40B4-BE49-F238E27FC236}">
                <a16:creationId xmlns:a16="http://schemas.microsoft.com/office/drawing/2014/main" id="{362155C7-DA2C-4C90-A5F2-12B137660F69}"/>
              </a:ext>
            </a:extLst>
          </p:cNvPr>
          <p:cNvSpPr/>
          <p:nvPr/>
        </p:nvSpPr>
        <p:spPr>
          <a:xfrm>
            <a:off x="8005107" y="5565193"/>
            <a:ext cx="4186894"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5" name="Picture 2" descr="York St John University">
            <a:extLst>
              <a:ext uri="{FF2B5EF4-FFF2-40B4-BE49-F238E27FC236}">
                <a16:creationId xmlns:a16="http://schemas.microsoft.com/office/drawing/2014/main" id="{EB829277-443A-4C46-AE6F-CD979EC5C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332287" y="5675075"/>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preview">
            <a:extLst>
              <a:ext uri="{FF2B5EF4-FFF2-40B4-BE49-F238E27FC236}">
                <a16:creationId xmlns:a16="http://schemas.microsoft.com/office/drawing/2014/main" id="{F2A51C19-58EB-46ED-A858-717A8D37A6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3361" y="5756267"/>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1252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News | All-Day, Wearable AR Glasses Are Sure to Shake Up How We Market  Products | DemandTalk">
            <a:extLst>
              <a:ext uri="{FF2B5EF4-FFF2-40B4-BE49-F238E27FC236}">
                <a16:creationId xmlns:a16="http://schemas.microsoft.com/office/drawing/2014/main" id="{6FF5D035-B39C-4640-BBDC-A1A9A55F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924" y="0"/>
            <a:ext cx="6462234" cy="39820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ere to Buy the Oculus Quest 2 VR headset">
            <a:extLst>
              <a:ext uri="{FF2B5EF4-FFF2-40B4-BE49-F238E27FC236}">
                <a16:creationId xmlns:a16="http://schemas.microsoft.com/office/drawing/2014/main" id="{D242385E-CB65-4773-8097-61A0965F6A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400" b="11843"/>
          <a:stretch/>
        </p:blipFill>
        <p:spPr bwMode="auto">
          <a:xfrm>
            <a:off x="6029924" y="3636334"/>
            <a:ext cx="6462235" cy="32216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A342A7E-FDEC-4F19-8A88-F48D5E1B4F0C}"/>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076" name="Picture 4" descr="AR breaks out of the app and onto the mobile browser">
            <a:extLst>
              <a:ext uri="{FF2B5EF4-FFF2-40B4-BE49-F238E27FC236}">
                <a16:creationId xmlns:a16="http://schemas.microsoft.com/office/drawing/2014/main" id="{3441AE44-F160-4C5F-BAFE-15CF0C7535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80" r="9778"/>
          <a:stretch/>
        </p:blipFill>
        <p:spPr bwMode="auto">
          <a:xfrm>
            <a:off x="-2343338" y="-1"/>
            <a:ext cx="81493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ork St John University">
            <a:extLst>
              <a:ext uri="{FF2B5EF4-FFF2-40B4-BE49-F238E27FC236}">
                <a16:creationId xmlns:a16="http://schemas.microsoft.com/office/drawing/2014/main" id="{D74E699D-BCE2-49A9-A8E4-2AD419EAC8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41" t="13232" r="6192" b="13563"/>
          <a:stretch/>
        </p:blipFill>
        <p:spPr bwMode="auto">
          <a:xfrm>
            <a:off x="10098554" y="5683167"/>
            <a:ext cx="1681175" cy="7639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F98EBA8-4B5C-473C-B9D3-3A0DAE526795}"/>
              </a:ext>
            </a:extLst>
          </p:cNvPr>
          <p:cNvSpPr txBox="1">
            <a:spLocks/>
          </p:cNvSpPr>
          <p:nvPr/>
        </p:nvSpPr>
        <p:spPr>
          <a:xfrm>
            <a:off x="2835462" y="571322"/>
            <a:ext cx="2579797" cy="106697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solidFill>
                  <a:schemeClr val="bg1"/>
                </a:solidFill>
                <a:latin typeface="Bahnschrift" panose="020B0502040204020203" pitchFamily="34" charset="0"/>
                <a:ea typeface="Adobe Gothic Std B" panose="020B0800000000000000" pitchFamily="34" charset="-128"/>
                <a:cs typeface="Arial" panose="020B0604020202020204" pitchFamily="34" charset="0"/>
              </a:rPr>
              <a:t>MOBILE.</a:t>
            </a:r>
          </a:p>
          <a:p>
            <a:r>
              <a:rPr lang="en-GB" sz="3800" dirty="0">
                <a:solidFill>
                  <a:schemeClr val="bg1"/>
                </a:solidFill>
                <a:latin typeface="Bahnschrift" panose="020B0502040204020203" pitchFamily="34" charset="0"/>
                <a:ea typeface="Adobe Gothic Std B" panose="020B0800000000000000" pitchFamily="34" charset="-128"/>
                <a:cs typeface="Arial" panose="020B0604020202020204" pitchFamily="34" charset="0"/>
              </a:rPr>
              <a:t>(MAR) </a:t>
            </a:r>
          </a:p>
        </p:txBody>
      </p:sp>
      <p:sp>
        <p:nvSpPr>
          <p:cNvPr id="7" name="Title 1">
            <a:extLst>
              <a:ext uri="{FF2B5EF4-FFF2-40B4-BE49-F238E27FC236}">
                <a16:creationId xmlns:a16="http://schemas.microsoft.com/office/drawing/2014/main" id="{18EF3498-291A-4F34-B336-4D6F40BD336D}"/>
              </a:ext>
            </a:extLst>
          </p:cNvPr>
          <p:cNvSpPr txBox="1">
            <a:spLocks/>
          </p:cNvSpPr>
          <p:nvPr/>
        </p:nvSpPr>
        <p:spPr>
          <a:xfrm>
            <a:off x="6316097" y="2297014"/>
            <a:ext cx="3332413" cy="102225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solidFill>
                  <a:schemeClr val="bg1"/>
                </a:solidFill>
                <a:latin typeface="Bahnschrift" panose="020B0502040204020203" pitchFamily="34" charset="0"/>
                <a:ea typeface="Adobe Gothic Std B" panose="020B0800000000000000" pitchFamily="34" charset="-128"/>
                <a:cs typeface="Arial" panose="020B0604020202020204" pitchFamily="34" charset="0"/>
              </a:rPr>
              <a:t>WEARABLE.</a:t>
            </a:r>
          </a:p>
          <a:p>
            <a:r>
              <a:rPr lang="en-GB" sz="3800" dirty="0">
                <a:solidFill>
                  <a:schemeClr val="bg1"/>
                </a:solidFill>
                <a:latin typeface="Bahnschrift" panose="020B0502040204020203" pitchFamily="34" charset="0"/>
                <a:ea typeface="Adobe Gothic Std B" panose="020B0800000000000000" pitchFamily="34" charset="-128"/>
                <a:cs typeface="Arial" panose="020B0604020202020204" pitchFamily="34" charset="0"/>
              </a:rPr>
              <a:t>(WAR)</a:t>
            </a:r>
          </a:p>
          <a:p>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sp>
        <p:nvSpPr>
          <p:cNvPr id="2" name="Rectangle 1">
            <a:extLst>
              <a:ext uri="{FF2B5EF4-FFF2-40B4-BE49-F238E27FC236}">
                <a16:creationId xmlns:a16="http://schemas.microsoft.com/office/drawing/2014/main" id="{AD11E1F2-46CA-4FCD-94C5-7F358A5A52B4}"/>
              </a:ext>
            </a:extLst>
          </p:cNvPr>
          <p:cNvSpPr/>
          <p:nvPr/>
        </p:nvSpPr>
        <p:spPr>
          <a:xfrm>
            <a:off x="6029924" y="3428999"/>
            <a:ext cx="6462234" cy="2073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9" name="Picture 2" descr="Image preview">
            <a:extLst>
              <a:ext uri="{FF2B5EF4-FFF2-40B4-BE49-F238E27FC236}">
                <a16:creationId xmlns:a16="http://schemas.microsoft.com/office/drawing/2014/main" id="{2B77FAA8-FEB8-44B1-B5D0-C4BE9E2B73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822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York St John University">
            <a:extLst>
              <a:ext uri="{FF2B5EF4-FFF2-40B4-BE49-F238E27FC236}">
                <a16:creationId xmlns:a16="http://schemas.microsoft.com/office/drawing/2014/main" id="{0814ABFB-404D-4B21-9395-14494EB319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preview">
            <a:extLst>
              <a:ext uri="{FF2B5EF4-FFF2-40B4-BE49-F238E27FC236}">
                <a16:creationId xmlns:a16="http://schemas.microsoft.com/office/drawing/2014/main" id="{61871EF1-A03E-44CA-B10B-6A36208A43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840E43-D885-4F4E-A247-BA09858A98B1}"/>
              </a:ext>
            </a:extLst>
          </p:cNvPr>
          <p:cNvSpPr txBox="1"/>
          <p:nvPr/>
        </p:nvSpPr>
        <p:spPr>
          <a:xfrm>
            <a:off x="733531" y="484677"/>
            <a:ext cx="3563062" cy="3360022"/>
          </a:xfrm>
          <a:prstGeom prst="rect">
            <a:avLst/>
          </a:prstGeom>
          <a:noFill/>
        </p:spPr>
        <p:txBody>
          <a:bodyPr wrap="square">
            <a:spAutoFit/>
          </a:bodyPr>
          <a:lstStyle/>
          <a:p>
            <a:pPr algn="just">
              <a:lnSpc>
                <a:spcPct val="150000"/>
              </a:lnSpc>
            </a:pPr>
            <a:r>
              <a:rPr lang="en-GB" sz="1800" dirty="0">
                <a:effectLst/>
                <a:latin typeface="Georgia" panose="02040502050405020303"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nSpc>
                <a:spcPct val="150000"/>
              </a:lnSpc>
            </a:pPr>
            <a:r>
              <a:rPr lang="en-GB" sz="1800" dirty="0">
                <a:effectLst/>
                <a:latin typeface="Bahnschrift Light" panose="020B0502040204020203" pitchFamily="34" charset="0"/>
                <a:ea typeface="Times New Roman" panose="02020603050405020304" pitchFamily="18" charset="0"/>
                <a:cs typeface="Times New Roman (Body CS)"/>
              </a:rPr>
              <a:t>Handheld AR can be classified into various categories such as:</a:t>
            </a:r>
          </a:p>
          <a:p>
            <a:pPr>
              <a:lnSpc>
                <a:spcPct val="150000"/>
              </a:lnSpc>
            </a:pPr>
            <a:r>
              <a:rPr lang="en-GB" sz="1800" dirty="0">
                <a:effectLst/>
                <a:latin typeface="Bahnschrift Light" panose="020B0502040204020203" pitchFamily="34" charset="0"/>
                <a:ea typeface="Times New Roman" panose="02020603050405020304" pitchFamily="18" charset="0"/>
                <a:cs typeface="Times New Roman (Body CS)"/>
              </a:rPr>
              <a:t> </a:t>
            </a:r>
            <a:endParaRPr lang="en-GB" sz="1800" dirty="0">
              <a:effectLst/>
              <a:latin typeface="Bahnschrift Light" panose="020B0502040204020203" pitchFamily="34" charset="0"/>
              <a:ea typeface="Times New Roman" panose="02020603050405020304" pitchFamily="18" charset="0"/>
            </a:endParaRPr>
          </a:p>
          <a:p>
            <a:pPr>
              <a:lnSpc>
                <a:spcPct val="150000"/>
              </a:lnSpc>
            </a:pPr>
            <a:r>
              <a:rPr lang="en-GB" sz="1800" dirty="0">
                <a:effectLst/>
                <a:latin typeface="Bahnschrift Light" panose="020B0502040204020203" pitchFamily="34" charset="0"/>
                <a:ea typeface="Times New Roman" panose="02020603050405020304" pitchFamily="18" charset="0"/>
                <a:cs typeface="Times New Roman (Body CS)"/>
              </a:rPr>
              <a:t>1) Marker based, </a:t>
            </a:r>
            <a:endParaRPr lang="en-GB" sz="1800" dirty="0">
              <a:effectLst/>
              <a:latin typeface="Bahnschrift Light" panose="020B0502040204020203" pitchFamily="34" charset="0"/>
              <a:ea typeface="Times New Roman" panose="02020603050405020304" pitchFamily="18" charset="0"/>
            </a:endParaRPr>
          </a:p>
          <a:p>
            <a:pPr>
              <a:lnSpc>
                <a:spcPct val="150000"/>
              </a:lnSpc>
            </a:pPr>
            <a:r>
              <a:rPr lang="en-GB" sz="1800" dirty="0">
                <a:effectLst/>
                <a:latin typeface="Bahnschrift Light" panose="020B0502040204020203" pitchFamily="34" charset="0"/>
                <a:ea typeface="Times New Roman" panose="02020603050405020304" pitchFamily="18" charset="0"/>
                <a:cs typeface="Times New Roman (Body CS)"/>
              </a:rPr>
              <a:t>2) Marker-less, </a:t>
            </a:r>
            <a:endParaRPr lang="en-GB" sz="1800" dirty="0">
              <a:effectLst/>
              <a:latin typeface="Bahnschrift Light" panose="020B0502040204020203" pitchFamily="34" charset="0"/>
              <a:ea typeface="Times New Roman" panose="02020603050405020304" pitchFamily="18" charset="0"/>
            </a:endParaRPr>
          </a:p>
          <a:p>
            <a:pPr>
              <a:lnSpc>
                <a:spcPct val="150000"/>
              </a:lnSpc>
            </a:pPr>
            <a:r>
              <a:rPr lang="en-GB" sz="1800" dirty="0">
                <a:effectLst/>
                <a:latin typeface="Bahnschrift Light" panose="020B0502040204020203" pitchFamily="34" charset="0"/>
                <a:ea typeface="Times New Roman" panose="02020603050405020304" pitchFamily="18" charset="0"/>
                <a:cs typeface="Times New Roman (Body CS)"/>
              </a:rPr>
              <a:t>3) Projection Mapping and </a:t>
            </a:r>
            <a:endParaRPr lang="en-GB" sz="1800" dirty="0">
              <a:effectLst/>
              <a:latin typeface="Bahnschrift Light" panose="020B0502040204020203" pitchFamily="34" charset="0"/>
              <a:ea typeface="Times New Roman" panose="02020603050405020304" pitchFamily="18" charset="0"/>
            </a:endParaRPr>
          </a:p>
          <a:p>
            <a:pPr>
              <a:lnSpc>
                <a:spcPct val="150000"/>
              </a:lnSpc>
            </a:pPr>
            <a:r>
              <a:rPr lang="en-GB" sz="1800" dirty="0">
                <a:effectLst/>
                <a:latin typeface="Bahnschrift Light" panose="020B0502040204020203" pitchFamily="34" charset="0"/>
                <a:ea typeface="Times New Roman" panose="02020603050405020304" pitchFamily="18" charset="0"/>
                <a:cs typeface="Times New Roman (Body CS)"/>
              </a:rPr>
              <a:t>4) Superimposition. </a:t>
            </a:r>
            <a:endParaRPr lang="en-GB" sz="1800" dirty="0">
              <a:effectLst/>
              <a:latin typeface="Bahnschrift Light" panose="020B0502040204020203" pitchFamily="34" charset="0"/>
              <a:ea typeface="Times New Roman" panose="02020603050405020304" pitchFamily="18" charset="0"/>
            </a:endParaRPr>
          </a:p>
        </p:txBody>
      </p:sp>
      <p:pic>
        <p:nvPicPr>
          <p:cNvPr id="53250" name="Picture 2" descr="Bringing Affordable XR To The Masses: Zappar Introduces New-and-Improved  ZapBox | ARPost">
            <a:extLst>
              <a:ext uri="{FF2B5EF4-FFF2-40B4-BE49-F238E27FC236}">
                <a16:creationId xmlns:a16="http://schemas.microsoft.com/office/drawing/2014/main" id="{9DA7524E-CA0F-4333-9837-1CEECC8CC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659" y="970223"/>
            <a:ext cx="6317024" cy="421005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Moonpig and Zappar announce partnership to bring cards to life with AR |  The Drum">
            <a:extLst>
              <a:ext uri="{FF2B5EF4-FFF2-40B4-BE49-F238E27FC236}">
                <a16:creationId xmlns:a16="http://schemas.microsoft.com/office/drawing/2014/main" id="{A9DBAD3D-2482-4D9D-A186-E2753F4A1D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8709" y="3844699"/>
            <a:ext cx="150495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968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256" y="4489369"/>
            <a:ext cx="9235688" cy="2387600"/>
          </a:xfrm>
        </p:spPr>
        <p:txBody>
          <a:bodyPr>
            <a:normAutofit fontScale="90000"/>
          </a:bodyPr>
          <a:lstStyle/>
          <a:p>
            <a:pPr algn="l"/>
            <a:r>
              <a:rPr lang="en-US" sz="8000" b="0" i="0" dirty="0">
                <a:solidFill>
                  <a:srgbClr val="201F1E"/>
                </a:solidFill>
                <a:effectLst/>
                <a:latin typeface="Bahnschrift Light" panose="020B0502040204020203" pitchFamily="34" charset="0"/>
              </a:rPr>
              <a:t>What does this mean for </a:t>
            </a:r>
            <a:r>
              <a:rPr lang="en-US" sz="8000" b="0" i="0" dirty="0">
                <a:solidFill>
                  <a:srgbClr val="201F1E"/>
                </a:solidFill>
                <a:effectLst/>
                <a:latin typeface="Bahnschrift SemiBold" panose="020B0502040204020203" pitchFamily="34" charset="0"/>
              </a:rPr>
              <a:t>Education</a:t>
            </a:r>
            <a:r>
              <a:rPr lang="en-US" sz="8000" b="0" i="0" dirty="0">
                <a:solidFill>
                  <a:srgbClr val="201F1E"/>
                </a:solidFill>
                <a:effectLst/>
                <a:latin typeface="Bahnschrift" panose="020B0502040204020203" pitchFamily="34" charset="0"/>
              </a:rPr>
              <a:t>?</a:t>
            </a: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6" name="Picture 2" descr="York St John University">
            <a:extLst>
              <a:ext uri="{FF2B5EF4-FFF2-40B4-BE49-F238E27FC236}">
                <a16:creationId xmlns:a16="http://schemas.microsoft.com/office/drawing/2014/main" id="{D74E699D-BCE2-49A9-A8E4-2AD419EAC8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preview">
            <a:extLst>
              <a:ext uri="{FF2B5EF4-FFF2-40B4-BE49-F238E27FC236}">
                <a16:creationId xmlns:a16="http://schemas.microsoft.com/office/drawing/2014/main" id="{B249E328-474A-4E42-A5D6-65DE1D0347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566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301" y="378890"/>
            <a:ext cx="8484276" cy="807911"/>
          </a:xfrm>
        </p:spPr>
        <p:txBody>
          <a:bodyPr>
            <a:noAutofit/>
          </a:body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Google Expeditions</a:t>
            </a:r>
          </a:p>
        </p:txBody>
      </p:sp>
      <p:sp>
        <p:nvSpPr>
          <p:cNvPr id="3" name="TextBox 2"/>
          <p:cNvSpPr txBox="1"/>
          <p:nvPr/>
        </p:nvSpPr>
        <p:spPr>
          <a:xfrm>
            <a:off x="336301" y="1186801"/>
            <a:ext cx="5567741" cy="1477328"/>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lgn="just">
              <a:buFont typeface="Wingdings" pitchFamily="2" charset="2"/>
              <a:buChar char="§"/>
            </a:pPr>
            <a:r>
              <a:rPr lang="en-GB" dirty="0">
                <a:latin typeface="Bahnschrift Light" panose="020B0502040204020203" pitchFamily="34" charset="0"/>
              </a:rPr>
              <a:t>VR Tours / Field Trips</a:t>
            </a:r>
          </a:p>
          <a:p>
            <a:pPr marL="285750" indent="-285750" algn="just">
              <a:buFont typeface="Wingdings" pitchFamily="2" charset="2"/>
              <a:buChar char="§"/>
            </a:pPr>
            <a:r>
              <a:rPr lang="en-GB" dirty="0">
                <a:latin typeface="Bahnschrift Light" panose="020B0502040204020203" pitchFamily="34" charset="0"/>
              </a:rPr>
              <a:t>Explore without leaving the classroom</a:t>
            </a:r>
          </a:p>
          <a:p>
            <a:pPr marL="285750" indent="-285750" algn="just">
              <a:buFont typeface="Wingdings" pitchFamily="2" charset="2"/>
              <a:buChar char="§"/>
            </a:pPr>
            <a:r>
              <a:rPr lang="en-GB" dirty="0">
                <a:latin typeface="Bahnschrift Light" panose="020B0502040204020203" pitchFamily="34" charset="0"/>
              </a:rPr>
              <a:t>2021 – Migrating to Arts &amp; Culture App </a:t>
            </a:r>
            <a:endParaRPr lang="en-GB" dirty="0"/>
          </a:p>
          <a:p>
            <a:pPr marL="285750" indent="-285750" algn="just">
              <a:buFont typeface="Wingdings" pitchFamily="2" charset="2"/>
              <a:buChar char="§"/>
            </a:pPr>
            <a:endParaRPr lang="en-GB" dirty="0"/>
          </a:p>
        </p:txBody>
      </p:sp>
      <p:pic>
        <p:nvPicPr>
          <p:cNvPr id="8194" name="Picture 2" descr="Expeditions">
            <a:extLst>
              <a:ext uri="{FF2B5EF4-FFF2-40B4-BE49-F238E27FC236}">
                <a16:creationId xmlns:a16="http://schemas.microsoft.com/office/drawing/2014/main" id="{1BE1F52B-5342-45EC-8CC9-9354518EF8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273" y="3216428"/>
            <a:ext cx="4894024" cy="326268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oogle Expeditions brings us virtual tours - ELSATE.com">
            <a:extLst>
              <a:ext uri="{FF2B5EF4-FFF2-40B4-BE49-F238E27FC236}">
                <a16:creationId xmlns:a16="http://schemas.microsoft.com/office/drawing/2014/main" id="{59777245-DBD9-403E-925D-8CA84ACBC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310" y="4183735"/>
            <a:ext cx="2851640" cy="1126278"/>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Google Expeditions: Introducing Self-Guided Expeditions">
            <a:hlinkClick r:id="" action="ppaction://media"/>
            <a:extLst>
              <a:ext uri="{FF2B5EF4-FFF2-40B4-BE49-F238E27FC236}">
                <a16:creationId xmlns:a16="http://schemas.microsoft.com/office/drawing/2014/main" id="{6922145F-C603-4272-A421-C1D58A8B0CB8}"/>
              </a:ext>
            </a:extLst>
          </p:cNvPr>
          <p:cNvPicPr>
            <a:picLocks noRot="1" noChangeAspect="1"/>
          </p:cNvPicPr>
          <p:nvPr>
            <a:videoFile r:link="rId1"/>
          </p:nvPr>
        </p:nvPicPr>
        <p:blipFill>
          <a:blip r:embed="rId6"/>
          <a:stretch>
            <a:fillRect/>
          </a:stretch>
        </p:blipFill>
        <p:spPr>
          <a:xfrm>
            <a:off x="5725871" y="782845"/>
            <a:ext cx="5774660" cy="3262683"/>
          </a:xfrm>
          <a:prstGeom prst="rect">
            <a:avLst/>
          </a:prstGeom>
        </p:spPr>
      </p:pic>
      <p:pic>
        <p:nvPicPr>
          <p:cNvPr id="7" name="Picture 2" descr="York St John University">
            <a:extLst>
              <a:ext uri="{FF2B5EF4-FFF2-40B4-BE49-F238E27FC236}">
                <a16:creationId xmlns:a16="http://schemas.microsoft.com/office/drawing/2014/main" id="{5AAC8C44-11F4-4665-BBEC-81AE012188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71D1AE2A-C96E-4DC9-B3DD-8651C7AE75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4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335" y="3295569"/>
            <a:ext cx="11131792" cy="2387600"/>
          </a:xfrm>
        </p:spPr>
        <p:txBody>
          <a:bodyPr>
            <a:normAutofit fontScale="90000"/>
          </a:bodyPr>
          <a:lstStyle/>
          <a:p>
            <a:pPr marL="571500" indent="-571500" algn="l">
              <a:buFont typeface="Wingdings" panose="05000000000000000000" pitchFamily="2" charset="2"/>
              <a:buChar char="§"/>
            </a:pPr>
            <a:r>
              <a:rPr lang="en-US" sz="4400" b="0" i="0" dirty="0">
                <a:solidFill>
                  <a:srgbClr val="201F1E"/>
                </a:solidFill>
                <a:effectLst/>
                <a:latin typeface="Bahnschrift" panose="020B0502040204020203" pitchFamily="34" charset="0"/>
              </a:rPr>
              <a:t>History of Technology</a:t>
            </a:r>
            <a:br>
              <a:rPr lang="en-US" sz="4400" b="0" i="0" dirty="0">
                <a:solidFill>
                  <a:srgbClr val="201F1E"/>
                </a:solidFill>
                <a:effectLst/>
                <a:latin typeface="Bahnschrift" panose="020B0502040204020203" pitchFamily="34" charset="0"/>
              </a:rPr>
            </a:br>
            <a:r>
              <a:rPr lang="en-US" sz="4400" b="0" i="0" dirty="0">
                <a:solidFill>
                  <a:srgbClr val="201F1E"/>
                </a:solidFill>
                <a:effectLst/>
                <a:latin typeface="Bahnschrift" panose="020B0502040204020203" pitchFamily="34" charset="0"/>
              </a:rPr>
              <a:t>What is XR?</a:t>
            </a:r>
            <a:br>
              <a:rPr lang="en-US" sz="4400" b="0" i="0" dirty="0">
                <a:solidFill>
                  <a:srgbClr val="201F1E"/>
                </a:solidFill>
                <a:effectLst/>
                <a:latin typeface="Bahnschrift" panose="020B0502040204020203" pitchFamily="34" charset="0"/>
              </a:rPr>
            </a:br>
            <a:r>
              <a:rPr lang="en-US" sz="4400" dirty="0">
                <a:solidFill>
                  <a:srgbClr val="201F1E"/>
                </a:solidFill>
                <a:latin typeface="Bahnschrift" panose="020B0502040204020203" pitchFamily="34" charset="0"/>
              </a:rPr>
              <a:t>VR Experiences</a:t>
            </a:r>
            <a:br>
              <a:rPr lang="en-US" sz="4400" dirty="0">
                <a:solidFill>
                  <a:srgbClr val="201F1E"/>
                </a:solidFill>
                <a:latin typeface="Bahnschrift" panose="020B0502040204020203" pitchFamily="34" charset="0"/>
              </a:rPr>
            </a:br>
            <a:r>
              <a:rPr lang="en-US" sz="4400" dirty="0">
                <a:solidFill>
                  <a:srgbClr val="201F1E"/>
                </a:solidFill>
                <a:latin typeface="Bahnschrift" panose="020B0502040204020203" pitchFamily="34" charset="0"/>
              </a:rPr>
              <a:t>AR / MR Experiences</a:t>
            </a:r>
            <a:br>
              <a:rPr lang="en-US" sz="4400" dirty="0">
                <a:solidFill>
                  <a:srgbClr val="201F1E"/>
                </a:solidFill>
                <a:latin typeface="Bahnschrift" panose="020B0502040204020203" pitchFamily="34" charset="0"/>
              </a:rPr>
            </a:br>
            <a:r>
              <a:rPr lang="en-US" sz="4400" dirty="0">
                <a:solidFill>
                  <a:srgbClr val="201F1E"/>
                </a:solidFill>
                <a:latin typeface="Bahnschrift" panose="020B0502040204020203" pitchFamily="34" charset="0"/>
              </a:rPr>
              <a:t>Geolocation</a:t>
            </a:r>
            <a:br>
              <a:rPr lang="en-US" sz="4400" dirty="0">
                <a:solidFill>
                  <a:srgbClr val="201F1E"/>
                </a:solidFill>
                <a:latin typeface="Bahnschrift" panose="020B0502040204020203" pitchFamily="34" charset="0"/>
              </a:rPr>
            </a:br>
            <a:r>
              <a:rPr lang="en-US" sz="4400" dirty="0">
                <a:solidFill>
                  <a:srgbClr val="201F1E"/>
                </a:solidFill>
                <a:latin typeface="Bahnschrift" panose="020B0502040204020203" pitchFamily="34" charset="0"/>
              </a:rPr>
              <a:t>Training</a:t>
            </a:r>
            <a:br>
              <a:rPr lang="en-US" sz="4400" dirty="0">
                <a:solidFill>
                  <a:srgbClr val="201F1E"/>
                </a:solidFill>
                <a:latin typeface="Bahnschrift" panose="020B0502040204020203" pitchFamily="34" charset="0"/>
              </a:rPr>
            </a:br>
            <a:r>
              <a:rPr lang="en-US" sz="4400" dirty="0">
                <a:solidFill>
                  <a:srgbClr val="201F1E"/>
                </a:solidFill>
                <a:latin typeface="Bahnschrift" panose="020B0502040204020203" pitchFamily="34" charset="0"/>
              </a:rPr>
              <a:t>Future</a:t>
            </a:r>
            <a:br>
              <a:rPr lang="en-US" sz="4400" dirty="0">
                <a:solidFill>
                  <a:srgbClr val="201F1E"/>
                </a:solidFill>
                <a:latin typeface="Bahnschrift" panose="020B0502040204020203" pitchFamily="34" charset="0"/>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6" name="Picture 2" descr="York St John University">
            <a:extLst>
              <a:ext uri="{FF2B5EF4-FFF2-40B4-BE49-F238E27FC236}">
                <a16:creationId xmlns:a16="http://schemas.microsoft.com/office/drawing/2014/main" id="{D74E699D-BCE2-49A9-A8E4-2AD419EAC8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preview">
            <a:extLst>
              <a:ext uri="{FF2B5EF4-FFF2-40B4-BE49-F238E27FC236}">
                <a16:creationId xmlns:a16="http://schemas.microsoft.com/office/drawing/2014/main" id="{1C98EDEC-8C65-4505-BB72-C9655EF841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54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tudents at Triway School, america pulling ClassVR Storage Boxes">
            <a:extLst>
              <a:ext uri="{FF2B5EF4-FFF2-40B4-BE49-F238E27FC236}">
                <a16:creationId xmlns:a16="http://schemas.microsoft.com/office/drawing/2014/main" id="{25914852-DC30-4EEB-B236-A237EABF57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314" y="3922914"/>
            <a:ext cx="2916268" cy="23395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C12062-6DAF-453F-ABC6-11362AF5D00F}"/>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TextBox 2"/>
          <p:cNvSpPr txBox="1"/>
          <p:nvPr/>
        </p:nvSpPr>
        <p:spPr>
          <a:xfrm>
            <a:off x="336301" y="1055180"/>
            <a:ext cx="5117902" cy="2616101"/>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buFont typeface="Wingdings" pitchFamily="2" charset="2"/>
              <a:buChar char="§"/>
            </a:pPr>
            <a:r>
              <a:rPr lang="en-GB" sz="1600" dirty="0">
                <a:latin typeface="Bahnschrift Light" panose="020B0502040204020203" pitchFamily="34" charset="0"/>
              </a:rPr>
              <a:t>VR / AR Headsets</a:t>
            </a:r>
          </a:p>
          <a:p>
            <a:pPr marL="285750" indent="-285750">
              <a:buFont typeface="Wingdings" pitchFamily="2" charset="2"/>
              <a:buChar char="§"/>
            </a:pPr>
            <a:r>
              <a:rPr lang="en-GB" sz="1600" dirty="0">
                <a:latin typeface="Bahnschrift Light" panose="020B0502040204020203" pitchFamily="34" charset="0"/>
              </a:rPr>
              <a:t>Planning Sessions</a:t>
            </a:r>
          </a:p>
          <a:p>
            <a:pPr marL="285750" indent="-285750">
              <a:buFont typeface="Wingdings" pitchFamily="2" charset="2"/>
              <a:buChar char="§"/>
            </a:pPr>
            <a:r>
              <a:rPr lang="en-GB" sz="1600" dirty="0">
                <a:latin typeface="Bahnschrift Light" panose="020B0502040204020203" pitchFamily="34" charset="0"/>
              </a:rPr>
              <a:t>Topic Delivery</a:t>
            </a:r>
          </a:p>
          <a:p>
            <a:pPr marL="285750" indent="-285750">
              <a:buFont typeface="Wingdings" pitchFamily="2" charset="2"/>
              <a:buChar char="§"/>
            </a:pPr>
            <a:endParaRPr lang="en-GB" sz="1600" dirty="0">
              <a:latin typeface="Bahnschrift Light" panose="020B0502040204020203" pitchFamily="34" charset="0"/>
            </a:endParaRPr>
          </a:p>
          <a:p>
            <a:pPr marL="285750" indent="-285750">
              <a:buFont typeface="Wingdings" pitchFamily="2" charset="2"/>
              <a:buChar char="§"/>
            </a:pPr>
            <a:r>
              <a:rPr lang="en-US" sz="1600" b="0" i="0" dirty="0">
                <a:effectLst/>
                <a:latin typeface="Bahnschrift Light" panose="020B0502040204020203" pitchFamily="34" charset="0"/>
              </a:rPr>
              <a:t>Both the ClassVR4 </a:t>
            </a:r>
            <a:r>
              <a:rPr lang="en-US" sz="1600" dirty="0">
                <a:latin typeface="Bahnschrift Light" panose="020B0502040204020203" pitchFamily="34" charset="0"/>
              </a:rPr>
              <a:t>– (</a:t>
            </a:r>
            <a:r>
              <a:rPr lang="en-US" sz="1600" b="0" i="0" dirty="0">
                <a:effectLst/>
                <a:latin typeface="Bahnschrift Light" panose="020B0502040204020203" pitchFamily="34" charset="0"/>
              </a:rPr>
              <a:t>8 portable sets, ruggedized storage and charging cases, making sure all your headsets are safe, secure and fully charged, ready for students to use at any time. </a:t>
            </a:r>
            <a:endParaRPr lang="en-GB" sz="1600" dirty="0">
              <a:latin typeface="Bahnschrift Light" panose="020B0502040204020203" pitchFamily="34" charset="0"/>
            </a:endParaRPr>
          </a:p>
          <a:p>
            <a:pPr marL="285750" indent="-285750" algn="just">
              <a:buFont typeface="Wingdings" pitchFamily="2" charset="2"/>
              <a:buChar char="§"/>
            </a:pPr>
            <a:endParaRPr lang="en-GB" dirty="0"/>
          </a:p>
        </p:txBody>
      </p:sp>
      <p:pic>
        <p:nvPicPr>
          <p:cNvPr id="8" name="Picture 7">
            <a:extLst>
              <a:ext uri="{FF2B5EF4-FFF2-40B4-BE49-F238E27FC236}">
                <a16:creationId xmlns:a16="http://schemas.microsoft.com/office/drawing/2014/main" id="{36994C3D-A144-40B0-965C-5CDB828E78A1}"/>
              </a:ext>
            </a:extLst>
          </p:cNvPr>
          <p:cNvPicPr>
            <a:picLocks noChangeAspect="1"/>
          </p:cNvPicPr>
          <p:nvPr/>
        </p:nvPicPr>
        <p:blipFill>
          <a:blip r:embed="rId4"/>
          <a:stretch>
            <a:fillRect/>
          </a:stretch>
        </p:blipFill>
        <p:spPr>
          <a:xfrm>
            <a:off x="7289651" y="2808657"/>
            <a:ext cx="4064148" cy="2515247"/>
          </a:xfrm>
          <a:prstGeom prst="rect">
            <a:avLst/>
          </a:prstGeom>
        </p:spPr>
      </p:pic>
      <p:pic>
        <p:nvPicPr>
          <p:cNvPr id="10" name="Picture 9">
            <a:extLst>
              <a:ext uri="{FF2B5EF4-FFF2-40B4-BE49-F238E27FC236}">
                <a16:creationId xmlns:a16="http://schemas.microsoft.com/office/drawing/2014/main" id="{9F71567A-A678-4FA1-9CF0-52E9B04A2347}"/>
              </a:ext>
            </a:extLst>
          </p:cNvPr>
          <p:cNvPicPr>
            <a:picLocks noChangeAspect="1"/>
          </p:cNvPicPr>
          <p:nvPr/>
        </p:nvPicPr>
        <p:blipFill>
          <a:blip r:embed="rId5"/>
          <a:stretch>
            <a:fillRect/>
          </a:stretch>
        </p:blipFill>
        <p:spPr>
          <a:xfrm>
            <a:off x="3576814" y="3919401"/>
            <a:ext cx="2916268" cy="2364934"/>
          </a:xfrm>
          <a:prstGeom prst="rect">
            <a:avLst/>
          </a:prstGeom>
        </p:spPr>
      </p:pic>
      <p:sp>
        <p:nvSpPr>
          <p:cNvPr id="16" name="Title 1">
            <a:extLst>
              <a:ext uri="{FF2B5EF4-FFF2-40B4-BE49-F238E27FC236}">
                <a16:creationId xmlns:a16="http://schemas.microsoft.com/office/drawing/2014/main" id="{A1073717-1B33-4524-BE4F-31943FF97C8C}"/>
              </a:ext>
            </a:extLst>
          </p:cNvPr>
          <p:cNvSpPr txBox="1">
            <a:spLocks/>
          </p:cNvSpPr>
          <p:nvPr/>
        </p:nvSpPr>
        <p:spPr>
          <a:xfrm>
            <a:off x="336301" y="378890"/>
            <a:ext cx="8484276"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Class VR</a:t>
            </a:r>
          </a:p>
        </p:txBody>
      </p:sp>
      <p:pic>
        <p:nvPicPr>
          <p:cNvPr id="19" name="Picture 2" descr="York St John University">
            <a:extLst>
              <a:ext uri="{FF2B5EF4-FFF2-40B4-BE49-F238E27FC236}">
                <a16:creationId xmlns:a16="http://schemas.microsoft.com/office/drawing/2014/main" id="{8EBD4DA7-78C0-4FFD-B344-43EB2FE938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a:extLst>
              <a:ext uri="{FF2B5EF4-FFF2-40B4-BE49-F238E27FC236}">
                <a16:creationId xmlns:a16="http://schemas.microsoft.com/office/drawing/2014/main" id="{5B4772D7-163D-4FDE-96B1-8F1D9F7440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2804"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Virtual Reality Class VR">
            <a:extLst>
              <a:ext uri="{FF2B5EF4-FFF2-40B4-BE49-F238E27FC236}">
                <a16:creationId xmlns:a16="http://schemas.microsoft.com/office/drawing/2014/main" id="{CB526B1A-050C-4BCB-BAAC-C2E3AC7A9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4876" y="406887"/>
            <a:ext cx="4064149" cy="227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042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Oculus Quest 2: How Snapdragon XR2 powers the next generation of VR">
            <a:extLst>
              <a:ext uri="{FF2B5EF4-FFF2-40B4-BE49-F238E27FC236}">
                <a16:creationId xmlns:a16="http://schemas.microsoft.com/office/drawing/2014/main" id="{5C3A7B6A-ADB1-4641-B76A-B9F1DCF46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45" r="4942"/>
          <a:stretch/>
        </p:blipFill>
        <p:spPr bwMode="auto">
          <a:xfrm>
            <a:off x="5514975" y="0"/>
            <a:ext cx="74295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C12062-6DAF-453F-ABC6-11362AF5D00F}"/>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Title 1">
            <a:extLst>
              <a:ext uri="{FF2B5EF4-FFF2-40B4-BE49-F238E27FC236}">
                <a16:creationId xmlns:a16="http://schemas.microsoft.com/office/drawing/2014/main" id="{A1073717-1B33-4524-BE4F-31943FF97C8C}"/>
              </a:ext>
            </a:extLst>
          </p:cNvPr>
          <p:cNvSpPr txBox="1">
            <a:spLocks/>
          </p:cNvSpPr>
          <p:nvPr/>
        </p:nvSpPr>
        <p:spPr>
          <a:xfrm>
            <a:off x="573146" y="2621089"/>
            <a:ext cx="8484276"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600" dirty="0">
              <a:latin typeface="Bahnschrift SemiBold" panose="020B0502040204020203" pitchFamily="34" charset="0"/>
              <a:ea typeface="Adobe Gothic Std B" panose="020B0800000000000000" pitchFamily="34" charset="-128"/>
              <a:cs typeface="Arial" panose="020B0604020202020204" pitchFamily="34" charset="0"/>
            </a:endParaRPr>
          </a:p>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VR COLLABORATION </a:t>
            </a:r>
          </a:p>
          <a:p>
            <a:pPr algn="l"/>
            <a:endParaRPr lang="en-GB" sz="3600" dirty="0">
              <a:latin typeface="Bahnschrift SemiBold" panose="020B0502040204020203" pitchFamily="34" charset="0"/>
              <a:ea typeface="Adobe Gothic Std B" panose="020B0800000000000000" pitchFamily="34" charset="-128"/>
              <a:cs typeface="Arial" panose="020B0604020202020204" pitchFamily="34" charset="0"/>
            </a:endParaRPr>
          </a:p>
          <a:p>
            <a:pPr marL="342900" indent="-342900" algn="l">
              <a:buFont typeface="Wingdings" panose="05000000000000000000" pitchFamily="2" charset="2"/>
              <a:buChar char="§"/>
            </a:pPr>
            <a:r>
              <a:rPr lang="en-GB" sz="2400" dirty="0">
                <a:latin typeface="Bahnschrift Light" panose="020B0502040204020203" pitchFamily="34" charset="0"/>
                <a:ea typeface="Adobe Gothic Std B" panose="020B0800000000000000" pitchFamily="34" charset="-128"/>
                <a:cs typeface="Arial" panose="020B0604020202020204" pitchFamily="34" charset="0"/>
              </a:rPr>
              <a:t>OCULUS QUEST 2</a:t>
            </a:r>
          </a:p>
          <a:p>
            <a:pPr marL="342900" indent="-342900" algn="l">
              <a:buFont typeface="Wingdings" panose="05000000000000000000" pitchFamily="2" charset="2"/>
              <a:buChar char="§"/>
            </a:pPr>
            <a:endParaRPr lang="en-GB" sz="2400" dirty="0">
              <a:latin typeface="Bahnschrift Light" panose="020B0502040204020203" pitchFamily="34" charset="0"/>
              <a:ea typeface="Adobe Gothic Std B" panose="020B0800000000000000" pitchFamily="34" charset="-128"/>
              <a:cs typeface="Arial" panose="020B0604020202020204" pitchFamily="34" charset="0"/>
            </a:endParaRPr>
          </a:p>
          <a:p>
            <a:pPr marL="342900" indent="-342900" algn="l">
              <a:buFont typeface="Wingdings" panose="05000000000000000000" pitchFamily="2" charset="2"/>
              <a:buChar char="§"/>
            </a:pPr>
            <a:r>
              <a:rPr lang="en-GB" sz="2000" dirty="0">
                <a:latin typeface="Bahnschrift Light" panose="020B0502040204020203" pitchFamily="34" charset="0"/>
                <a:ea typeface="Adobe Gothic Std B" panose="020B0800000000000000" pitchFamily="34" charset="-128"/>
                <a:cs typeface="Arial" panose="020B0604020202020204" pitchFamily="34" charset="0"/>
              </a:rPr>
              <a:t>Untethered</a:t>
            </a:r>
          </a:p>
          <a:p>
            <a:pPr marL="342900" indent="-342900" algn="l">
              <a:buFont typeface="Wingdings" panose="05000000000000000000" pitchFamily="2" charset="2"/>
              <a:buChar char="§"/>
            </a:pPr>
            <a:r>
              <a:rPr lang="en-GB" sz="2000" dirty="0">
                <a:latin typeface="Bahnschrift Light" panose="020B0502040204020203" pitchFamily="34" charset="0"/>
                <a:ea typeface="Adobe Gothic Std B" panose="020B0800000000000000" pitchFamily="34" charset="-128"/>
                <a:cs typeface="Arial" panose="020B0604020202020204" pitchFamily="34" charset="0"/>
              </a:rPr>
              <a:t>Freedom of Movement</a:t>
            </a:r>
          </a:p>
          <a:p>
            <a:pPr marL="342900" indent="-342900" algn="l">
              <a:buFont typeface="Wingdings" panose="05000000000000000000" pitchFamily="2" charset="2"/>
              <a:buChar char="§"/>
            </a:pPr>
            <a:r>
              <a:rPr lang="en-GB" sz="2000" dirty="0">
                <a:latin typeface="Bahnschrift Light" panose="020B0502040204020203" pitchFamily="34" charset="0"/>
                <a:ea typeface="Adobe Gothic Std B" panose="020B0800000000000000" pitchFamily="34" charset="-128"/>
                <a:cs typeface="Arial" panose="020B0604020202020204" pitchFamily="34" charset="0"/>
              </a:rPr>
              <a:t>Better Performance</a:t>
            </a:r>
            <a:r>
              <a:rPr lang="en-GB" sz="2000" dirty="0">
                <a:latin typeface="Bahnschrift SemiBold" panose="020B0502040204020203" pitchFamily="34" charset="0"/>
                <a:ea typeface="Adobe Gothic Std B" panose="020B0800000000000000" pitchFamily="34" charset="-128"/>
                <a:cs typeface="Arial" panose="020B0604020202020204" pitchFamily="34" charset="0"/>
              </a:rPr>
              <a:t> </a:t>
            </a:r>
          </a:p>
        </p:txBody>
      </p:sp>
      <p:pic>
        <p:nvPicPr>
          <p:cNvPr id="19" name="Picture 2" descr="York St John University">
            <a:extLst>
              <a:ext uri="{FF2B5EF4-FFF2-40B4-BE49-F238E27FC236}">
                <a16:creationId xmlns:a16="http://schemas.microsoft.com/office/drawing/2014/main" id="{8EBD4DA7-78C0-4FFD-B344-43EB2FE938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a:extLst>
              <a:ext uri="{FF2B5EF4-FFF2-40B4-BE49-F238E27FC236}">
                <a16:creationId xmlns:a16="http://schemas.microsoft.com/office/drawing/2014/main" id="{5B4772D7-163D-4FDE-96B1-8F1D9F7440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2804"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Facebook - latest news, pictures &amp; video - Mirror Online">
            <a:extLst>
              <a:ext uri="{FF2B5EF4-FFF2-40B4-BE49-F238E27FC236}">
                <a16:creationId xmlns:a16="http://schemas.microsoft.com/office/drawing/2014/main" id="{E6B46CC6-22D8-4730-83F1-B5276ECB82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146" y="5676988"/>
            <a:ext cx="1476376" cy="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86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Second Life' creator predicts rapid growth">
            <a:extLst>
              <a:ext uri="{FF2B5EF4-FFF2-40B4-BE49-F238E27FC236}">
                <a16:creationId xmlns:a16="http://schemas.microsoft.com/office/drawing/2014/main" id="{88217033-3BA2-4294-8E89-F2AF54CA1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93"/>
          <a:stretch/>
        </p:blipFill>
        <p:spPr bwMode="auto">
          <a:xfrm>
            <a:off x="3800475" y="0"/>
            <a:ext cx="83915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Second Life studio working on a spiritual sequel - Polygon">
            <a:extLst>
              <a:ext uri="{FF2B5EF4-FFF2-40B4-BE49-F238E27FC236}">
                <a16:creationId xmlns:a16="http://schemas.microsoft.com/office/drawing/2014/main" id="{20049F3F-8BD8-4D32-9C13-67E8A50265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8" r="43614" b="8611"/>
          <a:stretch/>
        </p:blipFill>
        <p:spPr bwMode="auto">
          <a:xfrm>
            <a:off x="0" y="-7123"/>
            <a:ext cx="5743575" cy="686512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C12062-6DAF-453F-ABC6-11362AF5D00F}"/>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Title 1">
            <a:extLst>
              <a:ext uri="{FF2B5EF4-FFF2-40B4-BE49-F238E27FC236}">
                <a16:creationId xmlns:a16="http://schemas.microsoft.com/office/drawing/2014/main" id="{A1073717-1B33-4524-BE4F-31943FF97C8C}"/>
              </a:ext>
            </a:extLst>
          </p:cNvPr>
          <p:cNvSpPr txBox="1">
            <a:spLocks/>
          </p:cNvSpPr>
          <p:nvPr/>
        </p:nvSpPr>
        <p:spPr>
          <a:xfrm>
            <a:off x="462524" y="1208362"/>
            <a:ext cx="4198345"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solidFill>
                  <a:schemeClr val="bg1"/>
                </a:solidFill>
                <a:latin typeface="Bahnschrift SemiBold" panose="020B0502040204020203" pitchFamily="34" charset="0"/>
                <a:ea typeface="Adobe Gothic Std B" panose="020B0800000000000000" pitchFamily="34" charset="-128"/>
                <a:cs typeface="Arial" panose="020B0604020202020204" pitchFamily="34" charset="0"/>
              </a:rPr>
              <a:t>SECOND LIFE.</a:t>
            </a:r>
          </a:p>
          <a:p>
            <a:pPr algn="l"/>
            <a:endParaRPr lang="en-GB" sz="3600" dirty="0">
              <a:solidFill>
                <a:schemeClr val="bg1"/>
              </a:solidFill>
              <a:latin typeface="Bahnschrift SemiBold" panose="020B0502040204020203" pitchFamily="34" charset="0"/>
              <a:ea typeface="Adobe Gothic Std B" panose="020B0800000000000000" pitchFamily="34" charset="-128"/>
              <a:cs typeface="Arial" panose="020B0604020202020204" pitchFamily="34" charset="0"/>
            </a:endParaRPr>
          </a:p>
          <a:p>
            <a:pPr algn="l"/>
            <a:r>
              <a:rPr lang="en-GB" sz="3600" dirty="0">
                <a:solidFill>
                  <a:schemeClr val="bg1"/>
                </a:solidFill>
                <a:latin typeface="Bahnschrift SemiBold" panose="020B0502040204020203" pitchFamily="34" charset="0"/>
                <a:ea typeface="Adobe Gothic Std B" panose="020B0800000000000000" pitchFamily="34" charset="-128"/>
                <a:cs typeface="Arial" panose="020B0604020202020204" pitchFamily="34" charset="0"/>
              </a:rPr>
              <a:t>Who remembers?</a:t>
            </a:r>
          </a:p>
        </p:txBody>
      </p:sp>
      <p:pic>
        <p:nvPicPr>
          <p:cNvPr id="19" name="Picture 2" descr="York St John University">
            <a:extLst>
              <a:ext uri="{FF2B5EF4-FFF2-40B4-BE49-F238E27FC236}">
                <a16:creationId xmlns:a16="http://schemas.microsoft.com/office/drawing/2014/main" id="{8EBD4DA7-78C0-4FFD-B344-43EB2FE93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a:extLst>
              <a:ext uri="{FF2B5EF4-FFF2-40B4-BE49-F238E27FC236}">
                <a16:creationId xmlns:a16="http://schemas.microsoft.com/office/drawing/2014/main" id="{5B4772D7-163D-4FDE-96B1-8F1D9F7440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2804"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6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5C12062-6DAF-453F-ABC6-11362AF5D00F}"/>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Title 1">
            <a:extLst>
              <a:ext uri="{FF2B5EF4-FFF2-40B4-BE49-F238E27FC236}">
                <a16:creationId xmlns:a16="http://schemas.microsoft.com/office/drawing/2014/main" id="{A1073717-1B33-4524-BE4F-31943FF97C8C}"/>
              </a:ext>
            </a:extLst>
          </p:cNvPr>
          <p:cNvSpPr txBox="1">
            <a:spLocks/>
          </p:cNvSpPr>
          <p:nvPr/>
        </p:nvSpPr>
        <p:spPr>
          <a:xfrm>
            <a:off x="617906" y="1155129"/>
            <a:ext cx="10011993"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600" dirty="0">
              <a:latin typeface="Bahnschrift SemiBold" panose="020B0502040204020203" pitchFamily="34" charset="0"/>
              <a:ea typeface="Adobe Gothic Std B" panose="020B0800000000000000" pitchFamily="34" charset="-128"/>
              <a:cs typeface="Arial" panose="020B0604020202020204" pitchFamily="34" charset="0"/>
            </a:endParaRPr>
          </a:p>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VR SPATIAL </a:t>
            </a:r>
          </a:p>
          <a:p>
            <a:pPr algn="l"/>
            <a:endParaRPr lang="en-GB" sz="2400" dirty="0">
              <a:latin typeface="Bahnschrift Light" panose="020B0502040204020203" pitchFamily="34" charset="0"/>
              <a:ea typeface="Adobe Gothic Std B" panose="020B0800000000000000" pitchFamily="34" charset="-128"/>
              <a:cs typeface="Arial" panose="020B0604020202020204" pitchFamily="34" charset="0"/>
            </a:endParaRPr>
          </a:p>
          <a:p>
            <a:pPr marL="342900" indent="-342900" algn="l">
              <a:buFontTx/>
              <a:buChar char="-"/>
            </a:pPr>
            <a:endParaRPr lang="en-GB" sz="2000" dirty="0">
              <a:latin typeface="Bahnschrift Light" panose="020B0502040204020203" pitchFamily="34" charset="0"/>
              <a:ea typeface="Adobe Gothic Std B" panose="020B0800000000000000" pitchFamily="34" charset="-128"/>
              <a:cs typeface="Arial" panose="020B0604020202020204" pitchFamily="34" charset="0"/>
            </a:endParaRPr>
          </a:p>
          <a:p>
            <a:pPr marL="342900" indent="-342900" algn="l">
              <a:buFont typeface="Wingdings" panose="05000000000000000000" pitchFamily="2" charset="2"/>
              <a:buChar char="§"/>
            </a:pPr>
            <a:r>
              <a:rPr lang="en-GB" sz="2000" dirty="0">
                <a:latin typeface="Bahnschrift Light" panose="020B0502040204020203" pitchFamily="34" charset="0"/>
                <a:ea typeface="Adobe Gothic Std B" panose="020B0800000000000000" pitchFamily="34" charset="-128"/>
                <a:cs typeface="Arial" panose="020B0604020202020204" pitchFamily="34" charset="0"/>
              </a:rPr>
              <a:t>Oculus Quest / Interact through VR / Remote Learning / Collaborate </a:t>
            </a:r>
            <a:endParaRPr lang="en-GB" sz="2000" dirty="0">
              <a:latin typeface="Bahnschrift SemiBold" panose="020B0502040204020203" pitchFamily="34" charset="0"/>
              <a:ea typeface="Adobe Gothic Std B" panose="020B0800000000000000" pitchFamily="34" charset="-128"/>
              <a:cs typeface="Arial" panose="020B0604020202020204" pitchFamily="34" charset="0"/>
            </a:endParaRPr>
          </a:p>
        </p:txBody>
      </p:sp>
      <p:pic>
        <p:nvPicPr>
          <p:cNvPr id="19" name="Picture 2" descr="York St John University">
            <a:extLst>
              <a:ext uri="{FF2B5EF4-FFF2-40B4-BE49-F238E27FC236}">
                <a16:creationId xmlns:a16="http://schemas.microsoft.com/office/drawing/2014/main" id="{8EBD4DA7-78C0-4FFD-B344-43EB2FE938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a:extLst>
              <a:ext uri="{FF2B5EF4-FFF2-40B4-BE49-F238E27FC236}">
                <a16:creationId xmlns:a16="http://schemas.microsoft.com/office/drawing/2014/main" id="{5B4772D7-163D-4FDE-96B1-8F1D9F7440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2804"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Spatial is the New Virtual Office | Oculus for Business">
            <a:hlinkClick r:id="" action="ppaction://media"/>
            <a:extLst>
              <a:ext uri="{FF2B5EF4-FFF2-40B4-BE49-F238E27FC236}">
                <a16:creationId xmlns:a16="http://schemas.microsoft.com/office/drawing/2014/main" id="{1B7F8D9A-7419-40AB-B653-700B45BB3935}"/>
              </a:ext>
            </a:extLst>
          </p:cNvPr>
          <p:cNvPicPr>
            <a:picLocks noRot="1" noChangeAspect="1"/>
          </p:cNvPicPr>
          <p:nvPr>
            <a:videoFile r:link="rId1"/>
          </p:nvPr>
        </p:nvPicPr>
        <p:blipFill>
          <a:blip r:embed="rId6"/>
          <a:stretch>
            <a:fillRect/>
          </a:stretch>
        </p:blipFill>
        <p:spPr>
          <a:xfrm>
            <a:off x="6096000" y="2331113"/>
            <a:ext cx="4981638" cy="2814626"/>
          </a:xfrm>
          <a:prstGeom prst="rect">
            <a:avLst/>
          </a:prstGeom>
        </p:spPr>
      </p:pic>
      <p:pic>
        <p:nvPicPr>
          <p:cNvPr id="36866" name="Picture 2" descr="Image may contain Human Person Clothing and Apparel">
            <a:extLst>
              <a:ext uri="{FF2B5EF4-FFF2-40B4-BE49-F238E27FC236}">
                <a16:creationId xmlns:a16="http://schemas.microsoft.com/office/drawing/2014/main" id="{80482CCB-F36B-4D17-8676-9101E90FE0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323" y="2331113"/>
            <a:ext cx="5003777" cy="2814626"/>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Spatial - Home | Facebook">
            <a:extLst>
              <a:ext uri="{FF2B5EF4-FFF2-40B4-BE49-F238E27FC236}">
                <a16:creationId xmlns:a16="http://schemas.microsoft.com/office/drawing/2014/main" id="{D00AB071-E7D0-416B-B7A2-35A8231DC0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2041" y="787056"/>
            <a:ext cx="1071563" cy="107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874679"/>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5C12062-6DAF-453F-ABC6-11362AF5D00F}"/>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Title 1">
            <a:extLst>
              <a:ext uri="{FF2B5EF4-FFF2-40B4-BE49-F238E27FC236}">
                <a16:creationId xmlns:a16="http://schemas.microsoft.com/office/drawing/2014/main" id="{A1073717-1B33-4524-BE4F-31943FF97C8C}"/>
              </a:ext>
            </a:extLst>
          </p:cNvPr>
          <p:cNvSpPr txBox="1">
            <a:spLocks/>
          </p:cNvSpPr>
          <p:nvPr/>
        </p:nvSpPr>
        <p:spPr>
          <a:xfrm>
            <a:off x="618261" y="5557993"/>
            <a:ext cx="4163289"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VR – LAB</a:t>
            </a:r>
          </a:p>
          <a:p>
            <a:pPr algn="l"/>
            <a:r>
              <a:rPr lang="en-GB" sz="2400" dirty="0">
                <a:latin typeface="Bahnschrift SemiBold" panose="020B0502040204020203" pitchFamily="34" charset="0"/>
                <a:ea typeface="Adobe Gothic Std B" panose="020B0800000000000000" pitchFamily="34" charset="-128"/>
                <a:cs typeface="Arial" panose="020B0604020202020204" pitchFamily="34" charset="0"/>
              </a:rPr>
              <a:t>HOLOLAB</a:t>
            </a:r>
          </a:p>
          <a:p>
            <a:pPr algn="l"/>
            <a:r>
              <a:rPr lang="en-GB" sz="2400" dirty="0">
                <a:latin typeface="Bahnschrift SemiBold" panose="020B0502040204020203" pitchFamily="34" charset="0"/>
                <a:ea typeface="Adobe Gothic Std B" panose="020B0800000000000000" pitchFamily="34" charset="-128"/>
                <a:cs typeface="Arial" panose="020B0604020202020204" pitchFamily="34" charset="0"/>
              </a:rPr>
              <a:t>MEL SCIENCE</a:t>
            </a:r>
            <a:br>
              <a:rPr lang="en-GB" sz="2400" dirty="0">
                <a:latin typeface="Bahnschrift SemiBold" panose="020B0502040204020203" pitchFamily="34" charset="0"/>
                <a:ea typeface="Adobe Gothic Std B" panose="020B0800000000000000" pitchFamily="34" charset="-128"/>
                <a:cs typeface="Arial" panose="020B0604020202020204" pitchFamily="34" charset="0"/>
              </a:rPr>
            </a:br>
            <a:r>
              <a:rPr lang="en-GB" sz="2400" dirty="0">
                <a:latin typeface="Bahnschrift SemiBold" panose="020B0502040204020203" pitchFamily="34" charset="0"/>
                <a:ea typeface="Adobe Gothic Std B" panose="020B0800000000000000" pitchFamily="34" charset="-128"/>
                <a:cs typeface="Arial" panose="020B0604020202020204" pitchFamily="34" charset="0"/>
              </a:rPr>
              <a:t>LABSTER</a:t>
            </a:r>
          </a:p>
          <a:p>
            <a:pPr algn="l"/>
            <a:endParaRPr lang="en-GB" sz="2400" dirty="0">
              <a:latin typeface="Bahnschrift SemiBold" panose="020B0502040204020203" pitchFamily="34" charset="0"/>
              <a:ea typeface="Adobe Gothic Std B" panose="020B0800000000000000" pitchFamily="34" charset="-128"/>
              <a:cs typeface="Arial" panose="020B0604020202020204" pitchFamily="34" charset="0"/>
            </a:endParaRPr>
          </a:p>
          <a:p>
            <a:pPr algn="l"/>
            <a:r>
              <a:rPr lang="en-GB" sz="1800" dirty="0">
                <a:effectLst/>
                <a:latin typeface="Bahnschrift Light" panose="020B0502040204020203" pitchFamily="34" charset="0"/>
                <a:ea typeface="Times New Roman" panose="02020603050405020304" pitchFamily="18" charset="0"/>
                <a:cs typeface="Times New Roman" panose="02020603050405020304" pitchFamily="18" charset="0"/>
              </a:rPr>
              <a:t>(</a:t>
            </a:r>
            <a:r>
              <a:rPr lang="en-GB" sz="1800" dirty="0" err="1">
                <a:effectLst/>
                <a:latin typeface="Bahnschrift Light" panose="020B0502040204020203" pitchFamily="34" charset="0"/>
                <a:ea typeface="Times New Roman" panose="02020603050405020304" pitchFamily="18" charset="0"/>
                <a:cs typeface="Times New Roman" panose="02020603050405020304" pitchFamily="18" charset="0"/>
              </a:rPr>
              <a:t>Dalgarno.B</a:t>
            </a:r>
            <a:r>
              <a:rPr lang="en-GB" sz="1800" dirty="0">
                <a:effectLst/>
                <a:latin typeface="Bahnschrift Light" panose="020B0502040204020203" pitchFamily="34" charset="0"/>
                <a:ea typeface="Times New Roman" panose="02020603050405020304" pitchFamily="18" charset="0"/>
                <a:cs typeface="Times New Roman" panose="02020603050405020304" pitchFamily="18" charset="0"/>
              </a:rPr>
              <a:t> et. al. 2003) reinforces this in reference to virtual environments allow students to explore an environment, collect and assemble apparatus before undertaking their first laboratory session.</a:t>
            </a:r>
          </a:p>
          <a:p>
            <a:pPr algn="l"/>
            <a:endParaRPr lang="en-GB" sz="1800" dirty="0">
              <a:latin typeface="Bahnschrift Light" panose="020B0502040204020203" pitchFamily="34" charset="0"/>
              <a:ea typeface="Adobe Gothic Std B" panose="020B0800000000000000" pitchFamily="34" charset="-128"/>
              <a:cs typeface="Times New Roman" panose="02020603050405020304" pitchFamily="18" charset="0"/>
            </a:endParaRPr>
          </a:p>
          <a:p>
            <a:pPr algn="l"/>
            <a:endParaRPr lang="en-GB" sz="1800" dirty="0">
              <a:latin typeface="Bahnschrift Light" panose="020B0502040204020203" pitchFamily="34" charset="0"/>
              <a:ea typeface="Adobe Gothic Std B" panose="020B0800000000000000" pitchFamily="34" charset="-128"/>
              <a:cs typeface="Times New Roman" panose="02020603050405020304" pitchFamily="18" charset="0"/>
            </a:endParaRPr>
          </a:p>
          <a:p>
            <a:pPr algn="l"/>
            <a:r>
              <a:rPr lang="en-GB" sz="1800" dirty="0">
                <a:solidFill>
                  <a:srgbClr val="222222"/>
                </a:solidFill>
                <a:effectLst/>
                <a:latin typeface="Bahnschrift Light" panose="020B0502040204020203" pitchFamily="34" charset="0"/>
                <a:ea typeface="Times New Roman" panose="02020603050405020304" pitchFamily="18" charset="0"/>
                <a:cs typeface="Arial" panose="020B0604020202020204" pitchFamily="34" charset="0"/>
              </a:rPr>
              <a:t>Virtual laboratory technology is becoming more manipulative, interactive and ‘real’ as time goes on, and the future of these types of technologies will only develop quicker. (Brinson. J 2015).</a:t>
            </a:r>
            <a:endParaRPr lang="en-GB" sz="2400" dirty="0">
              <a:latin typeface="Bahnschrift Light" panose="020B0502040204020203" pitchFamily="34" charset="0"/>
              <a:ea typeface="Adobe Gothic Std B" panose="020B0800000000000000" pitchFamily="34" charset="-128"/>
              <a:cs typeface="Arial" panose="020B0604020202020204" pitchFamily="34" charset="0"/>
            </a:endParaRPr>
          </a:p>
        </p:txBody>
      </p:sp>
      <p:pic>
        <p:nvPicPr>
          <p:cNvPr id="19" name="Picture 2" descr="York St John University">
            <a:extLst>
              <a:ext uri="{FF2B5EF4-FFF2-40B4-BE49-F238E27FC236}">
                <a16:creationId xmlns:a16="http://schemas.microsoft.com/office/drawing/2014/main" id="{8EBD4DA7-78C0-4FFD-B344-43EB2FE93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a:extLst>
              <a:ext uri="{FF2B5EF4-FFF2-40B4-BE49-F238E27FC236}">
                <a16:creationId xmlns:a16="http://schemas.microsoft.com/office/drawing/2014/main" id="{5B4772D7-163D-4FDE-96B1-8F1D9F7440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2804"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6C68334-FE95-41CA-A3E3-62F894E15B6D}"/>
              </a:ext>
            </a:extLst>
          </p:cNvPr>
          <p:cNvGrpSpPr/>
          <p:nvPr/>
        </p:nvGrpSpPr>
        <p:grpSpPr>
          <a:xfrm>
            <a:off x="5174247" y="1177321"/>
            <a:ext cx="6504267" cy="3602419"/>
            <a:chOff x="2671131" y="633928"/>
            <a:chExt cx="8473150" cy="4692894"/>
          </a:xfrm>
        </p:grpSpPr>
        <p:pic>
          <p:nvPicPr>
            <p:cNvPr id="19458" name="Picture 2" descr="HoloLAB Champions on Steam">
              <a:extLst>
                <a:ext uri="{FF2B5EF4-FFF2-40B4-BE49-F238E27FC236}">
                  <a16:creationId xmlns:a16="http://schemas.microsoft.com/office/drawing/2014/main" id="{B7A1F648-0CBC-48BD-A19F-2542BAE8CC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79" b="-10061"/>
            <a:stretch/>
          </p:blipFill>
          <p:spPr bwMode="auto">
            <a:xfrm>
              <a:off x="6970563" y="2978531"/>
              <a:ext cx="4173718" cy="234829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oloLAB Champions' Tests Your Chemistry Skills In Virtual Reality | 90.5  WESA">
              <a:extLst>
                <a:ext uri="{FF2B5EF4-FFF2-40B4-BE49-F238E27FC236}">
                  <a16:creationId xmlns:a16="http://schemas.microsoft.com/office/drawing/2014/main" id="{EAF6F889-CD8E-4780-AA61-7DBB954CD4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0563" y="638175"/>
              <a:ext cx="4173718" cy="2203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C9FF54-C72A-4B04-8EFA-C5DB5F98D7E9}"/>
                </a:ext>
              </a:extLst>
            </p:cNvPr>
            <p:cNvPicPr>
              <a:picLocks noChangeAspect="1"/>
            </p:cNvPicPr>
            <p:nvPr/>
          </p:nvPicPr>
          <p:blipFill>
            <a:blip r:embed="rId7"/>
            <a:stretch>
              <a:fillRect/>
            </a:stretch>
          </p:blipFill>
          <p:spPr>
            <a:xfrm>
              <a:off x="2671131" y="633928"/>
              <a:ext cx="4129148" cy="2203863"/>
            </a:xfrm>
            <a:prstGeom prst="rect">
              <a:avLst/>
            </a:prstGeom>
          </p:spPr>
        </p:pic>
        <p:pic>
          <p:nvPicPr>
            <p:cNvPr id="23" name="Picture 22">
              <a:extLst>
                <a:ext uri="{FF2B5EF4-FFF2-40B4-BE49-F238E27FC236}">
                  <a16:creationId xmlns:a16="http://schemas.microsoft.com/office/drawing/2014/main" id="{C419A250-B973-46CF-B44D-29C924CC11EA}"/>
                </a:ext>
              </a:extLst>
            </p:cNvPr>
            <p:cNvPicPr>
              <a:picLocks noChangeAspect="1"/>
            </p:cNvPicPr>
            <p:nvPr/>
          </p:nvPicPr>
          <p:blipFill rotWithShape="1">
            <a:blip r:embed="rId8"/>
            <a:srcRect l="10826" t="10731"/>
            <a:stretch/>
          </p:blipFill>
          <p:spPr>
            <a:xfrm>
              <a:off x="2671131" y="2956368"/>
              <a:ext cx="4129148" cy="2129806"/>
            </a:xfrm>
            <a:prstGeom prst="rect">
              <a:avLst/>
            </a:prstGeom>
          </p:spPr>
        </p:pic>
      </p:grpSp>
    </p:spTree>
    <p:extLst>
      <p:ext uri="{BB962C8B-B14F-4D97-AF65-F5344CB8AC3E}">
        <p14:creationId xmlns:p14="http://schemas.microsoft.com/office/powerpoint/2010/main" val="2841178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5C12062-6DAF-453F-ABC6-11362AF5D00F}"/>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5" name="Group 4">
            <a:extLst>
              <a:ext uri="{FF2B5EF4-FFF2-40B4-BE49-F238E27FC236}">
                <a16:creationId xmlns:a16="http://schemas.microsoft.com/office/drawing/2014/main" id="{465E011D-B1DE-4E78-AA1D-6A4EE5502DEB}"/>
              </a:ext>
            </a:extLst>
          </p:cNvPr>
          <p:cNvGrpSpPr/>
          <p:nvPr/>
        </p:nvGrpSpPr>
        <p:grpSpPr>
          <a:xfrm>
            <a:off x="336301" y="488284"/>
            <a:ext cx="8721121" cy="3150698"/>
            <a:chOff x="336301" y="488284"/>
            <a:chExt cx="8721121" cy="3150698"/>
          </a:xfrm>
        </p:grpSpPr>
        <p:sp>
          <p:nvSpPr>
            <p:cNvPr id="3" name="TextBox 2"/>
            <p:cNvSpPr txBox="1"/>
            <p:nvPr/>
          </p:nvSpPr>
          <p:spPr>
            <a:xfrm>
              <a:off x="336301" y="1238325"/>
              <a:ext cx="4774232" cy="2400657"/>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buFont typeface="Wingdings" pitchFamily="2" charset="2"/>
                <a:buChar char="§"/>
              </a:pPr>
              <a:r>
                <a:rPr lang="en-US" sz="1600" dirty="0">
                  <a:latin typeface="Bahnschrift Light" panose="020B0502040204020203" pitchFamily="34" charset="0"/>
                </a:rPr>
                <a:t>Hand Physics Lab is an experimental project created by </a:t>
              </a:r>
              <a:r>
                <a:rPr lang="en-US" sz="1600" dirty="0" err="1">
                  <a:latin typeface="Bahnschrift Light" panose="020B0502040204020203" pitchFamily="34" charset="0"/>
                </a:rPr>
                <a:t>Dennys</a:t>
              </a:r>
              <a:r>
                <a:rPr lang="en-US" sz="1600" dirty="0">
                  <a:latin typeface="Bahnschrift Light" panose="020B0502040204020203" pitchFamily="34" charset="0"/>
                </a:rPr>
                <a:t> Kuhnert and forged at the </a:t>
              </a:r>
              <a:r>
                <a:rPr lang="en-US" sz="1600" dirty="0" err="1">
                  <a:latin typeface="Bahnschrift Light" panose="020B0502040204020203" pitchFamily="34" charset="0"/>
                </a:rPr>
                <a:t>Holonautic</a:t>
              </a:r>
              <a:r>
                <a:rPr lang="en-US" sz="1600" dirty="0">
                  <a:latin typeface="Bahnschrift Light" panose="020B0502040204020203" pitchFamily="34" charset="0"/>
                </a:rPr>
                <a:t> Studio.</a:t>
              </a:r>
            </a:p>
            <a:p>
              <a:pPr marL="285750" indent="-285750">
                <a:buFont typeface="Wingdings" pitchFamily="2" charset="2"/>
                <a:buChar char="§"/>
              </a:pPr>
              <a:endParaRPr lang="en-US" sz="1600" dirty="0">
                <a:latin typeface="Bahnschrift Light" panose="020B0502040204020203" pitchFamily="34" charset="0"/>
              </a:endParaRPr>
            </a:p>
            <a:p>
              <a:pPr marL="285750" indent="-285750">
                <a:buFont typeface="Wingdings" pitchFamily="2" charset="2"/>
                <a:buChar char="§"/>
              </a:pPr>
              <a:r>
                <a:rPr lang="en-US" sz="1600" dirty="0">
                  <a:latin typeface="Bahnschrift Light" panose="020B0502040204020203" pitchFamily="34" charset="0"/>
                </a:rPr>
                <a:t>Experiment in the Chemistry Lab with Lasers and Acid</a:t>
              </a:r>
            </a:p>
            <a:p>
              <a:pPr marL="285750" indent="-285750" algn="just">
                <a:buFont typeface="Wingdings" pitchFamily="2" charset="2"/>
                <a:buChar char="§"/>
              </a:pPr>
              <a:endParaRPr lang="en-US" dirty="0">
                <a:latin typeface="Bahnschrift Light" panose="020B0502040204020203" pitchFamily="34" charset="0"/>
              </a:endParaRPr>
            </a:p>
            <a:p>
              <a:pPr marL="285750" indent="-285750" algn="just">
                <a:buFont typeface="Wingdings" pitchFamily="2" charset="2"/>
                <a:buChar char="§"/>
              </a:pPr>
              <a:endParaRPr lang="en-GB" dirty="0"/>
            </a:p>
          </p:txBody>
        </p:sp>
        <p:sp>
          <p:nvSpPr>
            <p:cNvPr id="16" name="Title 1">
              <a:extLst>
                <a:ext uri="{FF2B5EF4-FFF2-40B4-BE49-F238E27FC236}">
                  <a16:creationId xmlns:a16="http://schemas.microsoft.com/office/drawing/2014/main" id="{A1073717-1B33-4524-BE4F-31943FF97C8C}"/>
                </a:ext>
              </a:extLst>
            </p:cNvPr>
            <p:cNvSpPr txBox="1">
              <a:spLocks/>
            </p:cNvSpPr>
            <p:nvPr/>
          </p:nvSpPr>
          <p:spPr>
            <a:xfrm>
              <a:off x="573146" y="488284"/>
              <a:ext cx="8484276"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VR – HAND PHYSICS LAB </a:t>
              </a:r>
            </a:p>
          </p:txBody>
        </p:sp>
      </p:grpSp>
      <p:pic>
        <p:nvPicPr>
          <p:cNvPr id="19" name="Picture 2" descr="York St John University">
            <a:extLst>
              <a:ext uri="{FF2B5EF4-FFF2-40B4-BE49-F238E27FC236}">
                <a16:creationId xmlns:a16="http://schemas.microsoft.com/office/drawing/2014/main" id="{8EBD4DA7-78C0-4FFD-B344-43EB2FE93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a:extLst>
              <a:ext uri="{FF2B5EF4-FFF2-40B4-BE49-F238E27FC236}">
                <a16:creationId xmlns:a16="http://schemas.microsoft.com/office/drawing/2014/main" id="{5B4772D7-163D-4FDE-96B1-8F1D9F7440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2804"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B4A18A4-DB3E-4A81-BF78-AA2F0AA4CDE1}"/>
              </a:ext>
            </a:extLst>
          </p:cNvPr>
          <p:cNvPicPr>
            <a:picLocks noChangeAspect="1"/>
          </p:cNvPicPr>
          <p:nvPr/>
        </p:nvPicPr>
        <p:blipFill>
          <a:blip r:embed="rId5"/>
          <a:stretch>
            <a:fillRect/>
          </a:stretch>
        </p:blipFill>
        <p:spPr>
          <a:xfrm>
            <a:off x="6737799" y="678947"/>
            <a:ext cx="4335043" cy="2419350"/>
          </a:xfrm>
          <a:prstGeom prst="rect">
            <a:avLst/>
          </a:prstGeom>
        </p:spPr>
      </p:pic>
      <p:pic>
        <p:nvPicPr>
          <p:cNvPr id="8" name="Picture 7">
            <a:extLst>
              <a:ext uri="{FF2B5EF4-FFF2-40B4-BE49-F238E27FC236}">
                <a16:creationId xmlns:a16="http://schemas.microsoft.com/office/drawing/2014/main" id="{035D8D32-73BF-4D8A-AACD-F6D240E70ACB}"/>
              </a:ext>
            </a:extLst>
          </p:cNvPr>
          <p:cNvPicPr>
            <a:picLocks noChangeAspect="1"/>
          </p:cNvPicPr>
          <p:nvPr/>
        </p:nvPicPr>
        <p:blipFill>
          <a:blip r:embed="rId6"/>
          <a:stretch>
            <a:fillRect/>
          </a:stretch>
        </p:blipFill>
        <p:spPr>
          <a:xfrm>
            <a:off x="6737799" y="3288960"/>
            <a:ext cx="4335043" cy="2289881"/>
          </a:xfrm>
          <a:prstGeom prst="rect">
            <a:avLst/>
          </a:prstGeom>
        </p:spPr>
      </p:pic>
      <p:pic>
        <p:nvPicPr>
          <p:cNvPr id="10" name="Picture 9">
            <a:extLst>
              <a:ext uri="{FF2B5EF4-FFF2-40B4-BE49-F238E27FC236}">
                <a16:creationId xmlns:a16="http://schemas.microsoft.com/office/drawing/2014/main" id="{CB610C73-BCF2-429A-BA10-5B3CF52EF8BF}"/>
              </a:ext>
            </a:extLst>
          </p:cNvPr>
          <p:cNvPicPr>
            <a:picLocks noChangeAspect="1"/>
          </p:cNvPicPr>
          <p:nvPr/>
        </p:nvPicPr>
        <p:blipFill>
          <a:blip r:embed="rId7"/>
          <a:stretch>
            <a:fillRect/>
          </a:stretch>
        </p:blipFill>
        <p:spPr>
          <a:xfrm>
            <a:off x="679971" y="3394857"/>
            <a:ext cx="4430562" cy="2288312"/>
          </a:xfrm>
          <a:prstGeom prst="rect">
            <a:avLst/>
          </a:prstGeom>
        </p:spPr>
      </p:pic>
    </p:spTree>
    <p:extLst>
      <p:ext uri="{BB962C8B-B14F-4D97-AF65-F5344CB8AC3E}">
        <p14:creationId xmlns:p14="http://schemas.microsoft.com/office/powerpoint/2010/main" val="3530041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5C12062-6DAF-453F-ABC6-11362AF5D00F}"/>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5" name="Group 4">
            <a:extLst>
              <a:ext uri="{FF2B5EF4-FFF2-40B4-BE49-F238E27FC236}">
                <a16:creationId xmlns:a16="http://schemas.microsoft.com/office/drawing/2014/main" id="{465E011D-B1DE-4E78-AA1D-6A4EE5502DEB}"/>
              </a:ext>
            </a:extLst>
          </p:cNvPr>
          <p:cNvGrpSpPr/>
          <p:nvPr/>
        </p:nvGrpSpPr>
        <p:grpSpPr>
          <a:xfrm>
            <a:off x="383926" y="437878"/>
            <a:ext cx="11271846" cy="2929567"/>
            <a:chOff x="383926" y="437878"/>
            <a:chExt cx="11271846" cy="2929567"/>
          </a:xfrm>
        </p:grpSpPr>
        <p:sp>
          <p:nvSpPr>
            <p:cNvPr id="3" name="TextBox 2"/>
            <p:cNvSpPr txBox="1"/>
            <p:nvPr/>
          </p:nvSpPr>
          <p:spPr>
            <a:xfrm>
              <a:off x="6537870" y="1182231"/>
              <a:ext cx="5117902" cy="2185214"/>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lgn="just">
                <a:buFont typeface="Wingdings" pitchFamily="2" charset="2"/>
                <a:buChar char="§"/>
              </a:pPr>
              <a:r>
                <a:rPr lang="en-US" b="0" i="0" dirty="0">
                  <a:effectLst/>
                  <a:latin typeface="Bahnschrift Light" panose="020B0502040204020203" pitchFamily="34" charset="0"/>
                </a:rPr>
                <a:t>Constraining Dense Hand Surface Tracking with Elasticity</a:t>
              </a:r>
            </a:p>
            <a:p>
              <a:pPr algn="just"/>
              <a:endParaRPr lang="en-US" b="0" i="0" dirty="0">
                <a:effectLst/>
                <a:latin typeface="Bahnschrift Light" panose="020B0502040204020203" pitchFamily="34" charset="0"/>
              </a:endParaRPr>
            </a:p>
            <a:p>
              <a:pPr marL="285750" indent="-285750" algn="just">
                <a:buFont typeface="Wingdings" pitchFamily="2" charset="2"/>
                <a:buChar char="§"/>
              </a:pPr>
              <a:r>
                <a:rPr lang="en-US" sz="1400" dirty="0">
                  <a:latin typeface="Bahnschrift Light" panose="020B0502040204020203" pitchFamily="34" charset="0"/>
                </a:rPr>
                <a:t>(</a:t>
              </a:r>
              <a:r>
                <a:rPr lang="en-GB" sz="1400" b="0" i="0" dirty="0" err="1">
                  <a:effectLst/>
                  <a:latin typeface="Facebook Reader"/>
                </a:rPr>
                <a:t>Breannan</a:t>
              </a:r>
              <a:r>
                <a:rPr lang="en-GB" sz="1400" b="0" i="0" dirty="0">
                  <a:effectLst/>
                  <a:latin typeface="Facebook Reader"/>
                </a:rPr>
                <a:t> Smith, </a:t>
              </a:r>
              <a:r>
                <a:rPr lang="en-GB" sz="1400" b="0" i="0" dirty="0" err="1">
                  <a:effectLst/>
                  <a:latin typeface="Facebook Reader"/>
                </a:rPr>
                <a:t>Chenglei</a:t>
              </a:r>
              <a:r>
                <a:rPr lang="en-GB" sz="1400" b="0" i="0" dirty="0">
                  <a:effectLst/>
                  <a:latin typeface="Facebook Reader"/>
                </a:rPr>
                <a:t> Wu, He Wen, Patrick </a:t>
              </a:r>
              <a:r>
                <a:rPr lang="en-GB" sz="1400" b="0" i="0" dirty="0" err="1">
                  <a:effectLst/>
                  <a:latin typeface="Facebook Reader"/>
                </a:rPr>
                <a:t>Peluse</a:t>
              </a:r>
              <a:r>
                <a:rPr lang="en-GB" sz="1400" b="0" i="0" dirty="0">
                  <a:effectLst/>
                  <a:latin typeface="Facebook Reader"/>
                </a:rPr>
                <a:t>, </a:t>
              </a:r>
              <a:r>
                <a:rPr lang="en-GB" sz="1400" b="0" i="0" dirty="0" err="1">
                  <a:effectLst/>
                  <a:latin typeface="Facebook Reader"/>
                </a:rPr>
                <a:t>Yaser</a:t>
              </a:r>
              <a:r>
                <a:rPr lang="en-GB" sz="1400" b="0" i="0" dirty="0">
                  <a:effectLst/>
                  <a:latin typeface="Facebook Reader"/>
                </a:rPr>
                <a:t> Sheikh, Jessica Hodgins, </a:t>
              </a:r>
              <a:r>
                <a:rPr lang="en-GB" sz="1400" b="0" i="0" dirty="0" err="1">
                  <a:effectLst/>
                  <a:latin typeface="Facebook Reader"/>
                </a:rPr>
                <a:t>Takaaki</a:t>
              </a:r>
              <a:r>
                <a:rPr lang="en-GB" sz="1400" b="0" i="0" dirty="0">
                  <a:effectLst/>
                  <a:latin typeface="Facebook Reader"/>
                </a:rPr>
                <a:t> </a:t>
              </a:r>
              <a:r>
                <a:rPr lang="en-GB" sz="1400" b="0" i="0" dirty="0" err="1">
                  <a:effectLst/>
                  <a:latin typeface="Facebook Reader"/>
                </a:rPr>
                <a:t>Shiratori</a:t>
              </a:r>
              <a:r>
                <a:rPr lang="en-GB" sz="1400" b="0" i="0" dirty="0">
                  <a:effectLst/>
                  <a:latin typeface="Facebook Reader"/>
                </a:rPr>
                <a:t>, 2020)</a:t>
              </a:r>
              <a:endParaRPr lang="en-US" sz="1400" b="0" i="0" dirty="0">
                <a:effectLst/>
                <a:latin typeface="Bahnschrift Light" panose="020B0502040204020203" pitchFamily="34" charset="0"/>
              </a:endParaRPr>
            </a:p>
            <a:p>
              <a:pPr marL="285750" indent="-285750" algn="just">
                <a:buFont typeface="Wingdings" pitchFamily="2" charset="2"/>
                <a:buChar char="§"/>
              </a:pPr>
              <a:endParaRPr lang="en-GB" dirty="0">
                <a:latin typeface="Bahnschrift Light" panose="020B0502040204020203" pitchFamily="34" charset="0"/>
              </a:endParaRPr>
            </a:p>
            <a:p>
              <a:pPr marL="285750" indent="-285750" algn="just">
                <a:buFont typeface="Wingdings" pitchFamily="2" charset="2"/>
                <a:buChar char="§"/>
              </a:pPr>
              <a:endParaRPr lang="en-GB" dirty="0"/>
            </a:p>
          </p:txBody>
        </p:sp>
        <p:sp>
          <p:nvSpPr>
            <p:cNvPr id="16" name="Title 1">
              <a:extLst>
                <a:ext uri="{FF2B5EF4-FFF2-40B4-BE49-F238E27FC236}">
                  <a16:creationId xmlns:a16="http://schemas.microsoft.com/office/drawing/2014/main" id="{A1073717-1B33-4524-BE4F-31943FF97C8C}"/>
                </a:ext>
              </a:extLst>
            </p:cNvPr>
            <p:cNvSpPr txBox="1">
              <a:spLocks/>
            </p:cNvSpPr>
            <p:nvPr/>
          </p:nvSpPr>
          <p:spPr>
            <a:xfrm>
              <a:off x="383926" y="437878"/>
              <a:ext cx="8484276"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VR – FACEBOOK REALITY LABS</a:t>
              </a:r>
            </a:p>
          </p:txBody>
        </p:sp>
      </p:grpSp>
      <p:pic>
        <p:nvPicPr>
          <p:cNvPr id="19" name="Picture 2" descr="York St John University">
            <a:extLst>
              <a:ext uri="{FF2B5EF4-FFF2-40B4-BE49-F238E27FC236}">
                <a16:creationId xmlns:a16="http://schemas.microsoft.com/office/drawing/2014/main" id="{8EBD4DA7-78C0-4FFD-B344-43EB2FE938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a:extLst>
              <a:ext uri="{FF2B5EF4-FFF2-40B4-BE49-F238E27FC236}">
                <a16:creationId xmlns:a16="http://schemas.microsoft.com/office/drawing/2014/main" id="{5B4772D7-163D-4FDE-96B1-8F1D9F7440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2804"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E9AFC210-E1A8-4667-A6E0-A5E343134C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474"/>
          <a:stretch/>
        </p:blipFill>
        <p:spPr bwMode="auto">
          <a:xfrm>
            <a:off x="6723515" y="2983986"/>
            <a:ext cx="4932257" cy="2246416"/>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Facebook Reailty Labs: Constraining Dense Hand Surface Tracking with Elasticity">
            <a:hlinkClick r:id="" action="ppaction://media"/>
            <a:extLst>
              <a:ext uri="{FF2B5EF4-FFF2-40B4-BE49-F238E27FC236}">
                <a16:creationId xmlns:a16="http://schemas.microsoft.com/office/drawing/2014/main" id="{5375E2F9-8DA8-4740-B340-D7873704B09B}"/>
              </a:ext>
            </a:extLst>
          </p:cNvPr>
          <p:cNvPicPr>
            <a:picLocks noRot="1" noChangeAspect="1"/>
          </p:cNvPicPr>
          <p:nvPr>
            <a:videoFile r:link="rId1"/>
          </p:nvPr>
        </p:nvPicPr>
        <p:blipFill>
          <a:blip r:embed="rId7"/>
          <a:stretch>
            <a:fillRect/>
          </a:stretch>
        </p:blipFill>
        <p:spPr>
          <a:xfrm>
            <a:off x="536228" y="2089131"/>
            <a:ext cx="5559772" cy="3141271"/>
          </a:xfrm>
          <a:prstGeom prst="rect">
            <a:avLst/>
          </a:prstGeom>
        </p:spPr>
      </p:pic>
    </p:spTree>
    <p:extLst>
      <p:ext uri="{BB962C8B-B14F-4D97-AF65-F5344CB8AC3E}">
        <p14:creationId xmlns:p14="http://schemas.microsoft.com/office/powerpoint/2010/main" val="22153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C1E26F-A29A-4582-A210-6ED9997A9862}"/>
              </a:ext>
            </a:extLst>
          </p:cNvPr>
          <p:cNvSpPr/>
          <p:nvPr/>
        </p:nvSpPr>
        <p:spPr>
          <a:xfrm>
            <a:off x="8005107" y="5565193"/>
            <a:ext cx="3863043"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le 1"/>
          <p:cNvSpPr>
            <a:spLocks noGrp="1"/>
          </p:cNvSpPr>
          <p:nvPr>
            <p:ph type="ctrTitle"/>
          </p:nvPr>
        </p:nvSpPr>
        <p:spPr>
          <a:xfrm>
            <a:off x="336301" y="378890"/>
            <a:ext cx="8484276" cy="807911"/>
          </a:xfrm>
        </p:spPr>
        <p:txBody>
          <a:bodyPr>
            <a:noAutofit/>
          </a:body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Merge Cube (AR)</a:t>
            </a:r>
          </a:p>
        </p:txBody>
      </p:sp>
      <p:sp>
        <p:nvSpPr>
          <p:cNvPr id="3" name="TextBox 2"/>
          <p:cNvSpPr txBox="1"/>
          <p:nvPr/>
        </p:nvSpPr>
        <p:spPr>
          <a:xfrm>
            <a:off x="336301" y="1028700"/>
            <a:ext cx="4835774" cy="2985433"/>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buFont typeface="Wingdings" pitchFamily="2" charset="2"/>
              <a:buChar char="§"/>
            </a:pPr>
            <a:r>
              <a:rPr lang="en-GB" sz="1600" dirty="0">
                <a:latin typeface="Bahnschrift Light" panose="020B0502040204020203" pitchFamily="34" charset="0"/>
              </a:rPr>
              <a:t>Tangible AR</a:t>
            </a:r>
          </a:p>
          <a:p>
            <a:endParaRPr lang="en-GB" sz="1600" dirty="0">
              <a:latin typeface="Bahnschrift Light" panose="020B0502040204020203" pitchFamily="34" charset="0"/>
            </a:endParaRPr>
          </a:p>
          <a:p>
            <a:pPr marL="285750" indent="-285750">
              <a:buFont typeface="Wingdings" pitchFamily="2" charset="2"/>
              <a:buChar char="§"/>
            </a:pPr>
            <a:r>
              <a:rPr lang="en-US" sz="1600" dirty="0">
                <a:latin typeface="Bahnschrift Light" panose="020B0502040204020203" pitchFamily="34" charset="0"/>
              </a:rPr>
              <a:t>STEM programs can expand beyond the classroom, and schools can introduce powerful new educational technology.</a:t>
            </a:r>
          </a:p>
          <a:p>
            <a:pPr marL="285750" indent="-285750">
              <a:buFont typeface="Wingdings" pitchFamily="2" charset="2"/>
              <a:buChar char="§"/>
            </a:pPr>
            <a:endParaRPr lang="en-US" dirty="0">
              <a:latin typeface="Bahnschrift Light" panose="020B0502040204020203" pitchFamily="34" charset="0"/>
            </a:endParaRPr>
          </a:p>
          <a:p>
            <a:pPr marL="285750" indent="-285750">
              <a:buFont typeface="Wingdings" pitchFamily="2" charset="2"/>
              <a:buChar char="§"/>
            </a:pPr>
            <a:endParaRPr lang="en-US" dirty="0">
              <a:latin typeface="Bahnschrift Light" panose="020B0502040204020203" pitchFamily="34" charset="0"/>
            </a:endParaRPr>
          </a:p>
          <a:p>
            <a:pPr marL="285750" indent="-285750" algn="just">
              <a:buFont typeface="Wingdings" pitchFamily="2" charset="2"/>
              <a:buChar char="§"/>
            </a:pPr>
            <a:endParaRPr lang="en-US" dirty="0">
              <a:latin typeface="Bahnschrift Light" panose="020B0502040204020203" pitchFamily="34" charset="0"/>
            </a:endParaRPr>
          </a:p>
          <a:p>
            <a:pPr marL="285750" indent="-285750" algn="just">
              <a:buFont typeface="Wingdings" pitchFamily="2" charset="2"/>
              <a:buChar char="§"/>
            </a:pPr>
            <a:endParaRPr lang="en-GB" dirty="0">
              <a:latin typeface="Bahnschrift Light" panose="020B0502040204020203" pitchFamily="34" charset="0"/>
            </a:endParaRPr>
          </a:p>
          <a:p>
            <a:pPr marL="285750" indent="-285750" algn="just">
              <a:buFont typeface="Wingdings" pitchFamily="2" charset="2"/>
              <a:buChar char="§"/>
            </a:pPr>
            <a:endParaRPr lang="en-GB" dirty="0"/>
          </a:p>
        </p:txBody>
      </p:sp>
      <p:pic>
        <p:nvPicPr>
          <p:cNvPr id="5" name="Online Media 4" title="Merge EDU Explainer">
            <a:hlinkClick r:id="" action="ppaction://media"/>
            <a:extLst>
              <a:ext uri="{FF2B5EF4-FFF2-40B4-BE49-F238E27FC236}">
                <a16:creationId xmlns:a16="http://schemas.microsoft.com/office/drawing/2014/main" id="{AF95F6FD-16DE-45AE-B963-B2A26593F938}"/>
              </a:ext>
            </a:extLst>
          </p:cNvPr>
          <p:cNvPicPr>
            <a:picLocks noRot="1" noChangeAspect="1"/>
          </p:cNvPicPr>
          <p:nvPr>
            <a:videoFile r:link="rId1"/>
          </p:nvPr>
        </p:nvPicPr>
        <p:blipFill>
          <a:blip r:embed="rId4"/>
          <a:stretch>
            <a:fillRect/>
          </a:stretch>
        </p:blipFill>
        <p:spPr>
          <a:xfrm>
            <a:off x="5899240" y="2052278"/>
            <a:ext cx="5611666" cy="3170592"/>
          </a:xfrm>
          <a:prstGeom prst="rect">
            <a:avLst/>
          </a:prstGeom>
        </p:spPr>
      </p:pic>
      <p:pic>
        <p:nvPicPr>
          <p:cNvPr id="9" name="Picture 2" descr="York St John University">
            <a:extLst>
              <a:ext uri="{FF2B5EF4-FFF2-40B4-BE49-F238E27FC236}">
                <a16:creationId xmlns:a16="http://schemas.microsoft.com/office/drawing/2014/main" id="{7B0EEA88-2E28-4B9E-AF8A-890F44AC37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preview">
            <a:extLst>
              <a:ext uri="{FF2B5EF4-FFF2-40B4-BE49-F238E27FC236}">
                <a16:creationId xmlns:a16="http://schemas.microsoft.com/office/drawing/2014/main" id="{9257AA62-3B9C-4DC5-886A-A060089BDB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EC91D5B-AC36-4B09-8C8C-906AC9FBFB8D}"/>
              </a:ext>
            </a:extLst>
          </p:cNvPr>
          <p:cNvSpPr txBox="1"/>
          <p:nvPr/>
        </p:nvSpPr>
        <p:spPr>
          <a:xfrm>
            <a:off x="326090" y="2740238"/>
            <a:ext cx="4535949" cy="3539430"/>
          </a:xfrm>
          <a:prstGeom prst="rect">
            <a:avLst/>
          </a:prstGeom>
          <a:noFill/>
        </p:spPr>
        <p:txBody>
          <a:bodyPr wrap="square">
            <a:spAutoFit/>
          </a:bodyPr>
          <a:lstStyle/>
          <a:p>
            <a:pPr marL="285750" indent="-285750">
              <a:buFont typeface="Wingdings" panose="05000000000000000000" pitchFamily="2" charset="2"/>
              <a:buChar char="§"/>
            </a:pPr>
            <a:r>
              <a:rPr lang="en-GB" sz="1600" dirty="0">
                <a:effectLst/>
                <a:latin typeface="Bahnschrift Light" panose="020B0502040204020203" pitchFamily="34" charset="0"/>
                <a:ea typeface="Times New Roman" panose="02020603050405020304" pitchFamily="18" charset="0"/>
                <a:cs typeface="Times New Roman" panose="02020603050405020304" pitchFamily="18" charset="0"/>
              </a:rPr>
              <a:t>The use of mobile devices such as smartphones and tablets, all have built-in cameras, This presents new opportunities to move away from lecture-style teaching and use AR in educational environments to create practical and highly interactive visual forms of learning (Huang et el., 2016). </a:t>
            </a:r>
          </a:p>
          <a:p>
            <a:pPr marL="285750" indent="-285750">
              <a:buFont typeface="Wingdings" panose="05000000000000000000" pitchFamily="2" charset="2"/>
              <a:buChar char="§"/>
            </a:pPr>
            <a:endParaRPr lang="en-GB" sz="1600" dirty="0">
              <a:latin typeface="Bahnschrift Light" panose="020B0502040204020203" pitchFamily="34" charset="0"/>
              <a:cs typeface="Times New Roman" panose="02020603050405020304" pitchFamily="18" charset="0"/>
            </a:endParaRPr>
          </a:p>
          <a:p>
            <a:pPr marL="285750" indent="-285750">
              <a:buFont typeface="Wingdings" panose="05000000000000000000" pitchFamily="2" charset="2"/>
              <a:buChar char="§"/>
            </a:pPr>
            <a:r>
              <a:rPr lang="en-US" sz="1600" dirty="0">
                <a:latin typeface="Bahnschrift Light" panose="020B0502040204020203" pitchFamily="34" charset="0"/>
              </a:rPr>
              <a:t>B</a:t>
            </a:r>
            <a:r>
              <a:rPr lang="en-US" sz="1600" b="0" i="0" dirty="0">
                <a:effectLst/>
                <a:latin typeface="Bahnschrift Light" panose="020B0502040204020203" pitchFamily="34" charset="0"/>
              </a:rPr>
              <a:t>y integrating the digital information with real-world assets simultaneously, AR helps to concretize abstract concepts, enables the use of all senses, and enhances the sense of reality, which in turn is a huge contribution to learning” (</a:t>
            </a:r>
            <a:r>
              <a:rPr lang="en-US" sz="1600" b="0" i="0" dirty="0" err="1">
                <a:effectLst/>
                <a:latin typeface="Bahnschrift Light" panose="020B0502040204020203" pitchFamily="34" charset="0"/>
              </a:rPr>
              <a:t>Ozdemir</a:t>
            </a:r>
            <a:r>
              <a:rPr lang="en-US" sz="1600" b="0" i="0" dirty="0">
                <a:effectLst/>
                <a:latin typeface="Bahnschrift Light" panose="020B0502040204020203" pitchFamily="34" charset="0"/>
              </a:rPr>
              <a:t>, 2017a).</a:t>
            </a:r>
            <a:endParaRPr lang="en-GB" sz="1600" dirty="0">
              <a:latin typeface="Bahnschrift Light" panose="020B0502040204020203" pitchFamily="34" charset="0"/>
            </a:endParaRPr>
          </a:p>
        </p:txBody>
      </p:sp>
    </p:spTree>
    <p:extLst>
      <p:ext uri="{BB962C8B-B14F-4D97-AF65-F5344CB8AC3E}">
        <p14:creationId xmlns:p14="http://schemas.microsoft.com/office/powerpoint/2010/main" val="25949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28D0C2-F225-4106-B568-425A69A10711}"/>
              </a:ext>
            </a:extLst>
          </p:cNvPr>
          <p:cNvSpPr txBox="1">
            <a:spLocks/>
          </p:cNvSpPr>
          <p:nvPr/>
        </p:nvSpPr>
        <p:spPr>
          <a:xfrm>
            <a:off x="336301" y="378890"/>
            <a:ext cx="8484276"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Augmented Creativity</a:t>
            </a:r>
          </a:p>
        </p:txBody>
      </p:sp>
      <p:sp>
        <p:nvSpPr>
          <p:cNvPr id="8" name="TextBox 7">
            <a:extLst>
              <a:ext uri="{FF2B5EF4-FFF2-40B4-BE49-F238E27FC236}">
                <a16:creationId xmlns:a16="http://schemas.microsoft.com/office/drawing/2014/main" id="{563A93D2-ABE5-4823-AE39-E66260AA02D7}"/>
              </a:ext>
            </a:extLst>
          </p:cNvPr>
          <p:cNvSpPr txBox="1"/>
          <p:nvPr/>
        </p:nvSpPr>
        <p:spPr>
          <a:xfrm>
            <a:off x="336301" y="1444615"/>
            <a:ext cx="4283324" cy="2585323"/>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buFont typeface="Wingdings" pitchFamily="2" charset="2"/>
              <a:buChar char="§"/>
            </a:pPr>
            <a:r>
              <a:rPr lang="en-GB" sz="1600" dirty="0">
                <a:latin typeface="Bahnschrift Light" panose="020B0502040204020203" pitchFamily="34" charset="0"/>
              </a:rPr>
              <a:t>Dr Rob </a:t>
            </a:r>
            <a:r>
              <a:rPr lang="en-GB" sz="1600" dirty="0" err="1">
                <a:latin typeface="Bahnschrift Light" panose="020B0502040204020203" pitchFamily="34" charset="0"/>
              </a:rPr>
              <a:t>Sumners</a:t>
            </a:r>
            <a:r>
              <a:rPr lang="en-GB" sz="1600" dirty="0">
                <a:latin typeface="Bahnschrift Light" panose="020B0502040204020203" pitchFamily="34" charset="0"/>
              </a:rPr>
              <a:t>, Disney Research</a:t>
            </a:r>
          </a:p>
          <a:p>
            <a:endParaRPr lang="en-GB" sz="1600" dirty="0">
              <a:latin typeface="Bahnschrift SemiBold" panose="020B0502040204020203" pitchFamily="34" charset="0"/>
            </a:endParaRPr>
          </a:p>
          <a:p>
            <a:pPr marL="285750" indent="-285750">
              <a:buFont typeface="Wingdings" pitchFamily="2" charset="2"/>
              <a:buChar char="§"/>
            </a:pPr>
            <a:r>
              <a:rPr lang="en-GB" sz="1600" dirty="0">
                <a:latin typeface="Bahnschrift Light" panose="020B0502040204020203" pitchFamily="34" charset="0"/>
              </a:rPr>
              <a:t>Interactive UV Texture Maps to change colours in real time</a:t>
            </a:r>
          </a:p>
          <a:p>
            <a:pPr marL="285750" indent="-285750" algn="just">
              <a:buFont typeface="Wingdings" pitchFamily="2" charset="2"/>
              <a:buChar char="§"/>
            </a:pPr>
            <a:endParaRPr lang="en-GB" sz="1600" dirty="0">
              <a:latin typeface="Bahnschrift Light" panose="020B0502040204020203" pitchFamily="34" charset="0"/>
            </a:endParaRPr>
          </a:p>
          <a:p>
            <a:pPr marL="285750" indent="-285750">
              <a:buFont typeface="Wingdings" pitchFamily="2" charset="2"/>
              <a:buChar char="§"/>
            </a:pPr>
            <a:r>
              <a:rPr lang="en-US" sz="1600" b="0" i="0" dirty="0">
                <a:solidFill>
                  <a:srgbClr val="202124"/>
                </a:solidFill>
                <a:effectLst/>
                <a:latin typeface="Bahnschrift Light" panose="020B0502040204020203" pitchFamily="34" charset="0"/>
              </a:rPr>
              <a:t>Marker AR – Triggering </a:t>
            </a:r>
            <a:r>
              <a:rPr lang="en-US" sz="1600" b="0" i="0" dirty="0" err="1">
                <a:solidFill>
                  <a:srgbClr val="202124"/>
                </a:solidFill>
                <a:effectLst/>
                <a:latin typeface="Bahnschrift Light" panose="020B0502040204020203" pitchFamily="34" charset="0"/>
              </a:rPr>
              <a:t>Colouring</a:t>
            </a:r>
            <a:r>
              <a:rPr lang="en-US" sz="1600" b="0" i="0" dirty="0">
                <a:solidFill>
                  <a:srgbClr val="202124"/>
                </a:solidFill>
                <a:effectLst/>
                <a:latin typeface="Bahnschrift Light" panose="020B0502040204020203" pitchFamily="34" charset="0"/>
              </a:rPr>
              <a:t> Book</a:t>
            </a:r>
          </a:p>
          <a:p>
            <a:pPr marL="285750" indent="-285750">
              <a:buFont typeface="Wingdings" pitchFamily="2" charset="2"/>
              <a:buChar char="§"/>
            </a:pPr>
            <a:endParaRPr lang="en-US" sz="1600" dirty="0">
              <a:solidFill>
                <a:srgbClr val="202124"/>
              </a:solidFill>
              <a:latin typeface="Bahnschrift Light" panose="020B0502040204020203" pitchFamily="34" charset="0"/>
            </a:endParaRPr>
          </a:p>
          <a:p>
            <a:pPr marL="285750" indent="-285750">
              <a:buFont typeface="Wingdings" pitchFamily="2" charset="2"/>
              <a:buChar char="§"/>
            </a:pPr>
            <a:r>
              <a:rPr lang="en-US" sz="1600" b="0" i="0" dirty="0">
                <a:solidFill>
                  <a:srgbClr val="202124"/>
                </a:solidFill>
                <a:effectLst/>
                <a:latin typeface="Bahnschrift Light" panose="020B0502040204020203" pitchFamily="34" charset="0"/>
              </a:rPr>
              <a:t>Compose music experiments with styles,</a:t>
            </a:r>
            <a:r>
              <a:rPr lang="en-GB" sz="1600" b="0" i="0" dirty="0">
                <a:solidFill>
                  <a:srgbClr val="202124"/>
                </a:solidFill>
                <a:effectLst/>
                <a:latin typeface="Bahnschrift Light" panose="020B0502040204020203" pitchFamily="34" charset="0"/>
              </a:rPr>
              <a:t> melodies etc. </a:t>
            </a:r>
            <a:endParaRPr lang="en-US" sz="1600" b="0" i="0" dirty="0">
              <a:solidFill>
                <a:srgbClr val="202124"/>
              </a:solidFill>
              <a:effectLst/>
              <a:latin typeface="Bahnschrift Light" panose="020B0502040204020203" pitchFamily="34" charset="0"/>
            </a:endParaRPr>
          </a:p>
        </p:txBody>
      </p:sp>
      <p:pic>
        <p:nvPicPr>
          <p:cNvPr id="10" name="Picture 2" descr="York St John University">
            <a:extLst>
              <a:ext uri="{FF2B5EF4-FFF2-40B4-BE49-F238E27FC236}">
                <a16:creationId xmlns:a16="http://schemas.microsoft.com/office/drawing/2014/main" id="{DF8BE717-D179-4509-B73E-C25C39188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preview">
            <a:extLst>
              <a:ext uri="{FF2B5EF4-FFF2-40B4-BE49-F238E27FC236}">
                <a16:creationId xmlns:a16="http://schemas.microsoft.com/office/drawing/2014/main" id="{EBF95E03-BAD2-4D54-AFD8-8B7A5E440C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Augmented Creativity | Disney Research Studios">
            <a:extLst>
              <a:ext uri="{FF2B5EF4-FFF2-40B4-BE49-F238E27FC236}">
                <a16:creationId xmlns:a16="http://schemas.microsoft.com/office/drawing/2014/main" id="{0EC65DA6-EB86-4B08-9A51-309507DF69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165" y="4707388"/>
            <a:ext cx="2510212" cy="141199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oloring : Tremendousng Book Star Wars Opening Disney Pages Avengers  Download Printable Crayola Magic Tremendous 3d Coloring Book ~ Coloring  Monica">
            <a:extLst>
              <a:ext uri="{FF2B5EF4-FFF2-40B4-BE49-F238E27FC236}">
                <a16:creationId xmlns:a16="http://schemas.microsoft.com/office/drawing/2014/main" id="{A761BB0C-9E43-4E61-9556-FA5F61A54F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1032" y="4707388"/>
            <a:ext cx="2510212" cy="1411994"/>
          </a:xfrm>
          <a:prstGeom prst="rect">
            <a:avLst/>
          </a:prstGeom>
          <a:noFill/>
          <a:extLst>
            <a:ext uri="{909E8E84-426E-40DD-AFC4-6F175D3DCCD1}">
              <a14:hiddenFill xmlns:a14="http://schemas.microsoft.com/office/drawing/2010/main">
                <a:solidFill>
                  <a:srgbClr val="FFFFFF"/>
                </a:solidFill>
              </a14:hiddenFill>
            </a:ext>
          </a:extLst>
        </p:spPr>
      </p:pic>
      <p:pic>
        <p:nvPicPr>
          <p:cNvPr id="19" name="Online Media 18" title="Augmented Reality at Disney Research">
            <a:hlinkClick r:id="" action="ppaction://media"/>
            <a:extLst>
              <a:ext uri="{FF2B5EF4-FFF2-40B4-BE49-F238E27FC236}">
                <a16:creationId xmlns:a16="http://schemas.microsoft.com/office/drawing/2014/main" id="{7AFA9669-FBB1-4596-826D-9A5C4F45AB4E}"/>
              </a:ext>
            </a:extLst>
          </p:cNvPr>
          <p:cNvPicPr>
            <a:picLocks noRot="1" noChangeAspect="1"/>
          </p:cNvPicPr>
          <p:nvPr>
            <a:videoFile r:link="rId1"/>
          </p:nvPr>
        </p:nvPicPr>
        <p:blipFill>
          <a:blip r:embed="rId7"/>
          <a:stretch>
            <a:fillRect/>
          </a:stretch>
        </p:blipFill>
        <p:spPr>
          <a:xfrm>
            <a:off x="6167173" y="1444615"/>
            <a:ext cx="5306807" cy="2998346"/>
          </a:xfrm>
          <a:prstGeom prst="rect">
            <a:avLst/>
          </a:prstGeom>
        </p:spPr>
      </p:pic>
    </p:spTree>
    <p:extLst>
      <p:ext uri="{BB962C8B-B14F-4D97-AF65-F5344CB8AC3E}">
        <p14:creationId xmlns:p14="http://schemas.microsoft.com/office/powerpoint/2010/main" val="23856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106BBF0-B378-4198-81D5-04B073003C04}"/>
              </a:ext>
            </a:extLst>
          </p:cNvPr>
          <p:cNvSpPr txBox="1">
            <a:spLocks/>
          </p:cNvSpPr>
          <p:nvPr/>
        </p:nvSpPr>
        <p:spPr>
          <a:xfrm>
            <a:off x="660151" y="378890"/>
            <a:ext cx="8484276" cy="807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err="1">
                <a:latin typeface="Bahnschrift SemiBold" panose="020B0502040204020203" pitchFamily="34" charset="0"/>
                <a:ea typeface="Adobe Gothic Std B" panose="020B0800000000000000" pitchFamily="34" charset="-128"/>
                <a:cs typeface="Arial" panose="020B0604020202020204" pitchFamily="34" charset="0"/>
              </a:rPr>
              <a:t>Lifeliqe</a:t>
            </a:r>
            <a:r>
              <a:rPr lang="en-GB" sz="3600" dirty="0">
                <a:latin typeface="Bahnschrift SemiBold" panose="020B0502040204020203" pitchFamily="34" charset="0"/>
                <a:ea typeface="Adobe Gothic Std B" panose="020B0800000000000000" pitchFamily="34" charset="-128"/>
                <a:cs typeface="Arial" panose="020B0604020202020204" pitchFamily="34" charset="0"/>
              </a:rPr>
              <a:t> - </a:t>
            </a:r>
            <a:r>
              <a:rPr lang="en-GB" sz="3600" dirty="0" err="1">
                <a:latin typeface="Bahnschrift SemiBold" panose="020B0502040204020203" pitchFamily="34" charset="0"/>
                <a:ea typeface="Adobe Gothic Std B" panose="020B0800000000000000" pitchFamily="34" charset="-128"/>
                <a:cs typeface="Arial" panose="020B0604020202020204" pitchFamily="34" charset="0"/>
              </a:rPr>
              <a:t>Hololens</a:t>
            </a:r>
            <a:endParaRPr lang="en-GB" sz="3600" dirty="0">
              <a:latin typeface="Bahnschrift SemiBold" panose="020B0502040204020203" pitchFamily="34" charset="0"/>
              <a:ea typeface="Adobe Gothic Std B" panose="020B0800000000000000" pitchFamily="34" charset="-128"/>
              <a:cs typeface="Arial" panose="020B0604020202020204" pitchFamily="34" charset="0"/>
            </a:endParaRPr>
          </a:p>
        </p:txBody>
      </p:sp>
      <p:sp>
        <p:nvSpPr>
          <p:cNvPr id="10" name="TextBox 9">
            <a:extLst>
              <a:ext uri="{FF2B5EF4-FFF2-40B4-BE49-F238E27FC236}">
                <a16:creationId xmlns:a16="http://schemas.microsoft.com/office/drawing/2014/main" id="{08D309F3-9772-42DD-8D30-58A07F47E845}"/>
              </a:ext>
            </a:extLst>
          </p:cNvPr>
          <p:cNvSpPr txBox="1"/>
          <p:nvPr/>
        </p:nvSpPr>
        <p:spPr>
          <a:xfrm>
            <a:off x="6718051" y="1601320"/>
            <a:ext cx="3654674" cy="646331"/>
          </a:xfrm>
          <a:prstGeom prst="rect">
            <a:avLst/>
          </a:prstGeom>
          <a:noFill/>
        </p:spPr>
        <p:txBody>
          <a:bodyPr wrap="square" rtlCol="0">
            <a:spAutoFit/>
          </a:bodyPr>
          <a:lstStyle/>
          <a:p>
            <a:pPr algn="just"/>
            <a:endParaRPr lang="en-GB" dirty="0">
              <a:latin typeface="Bahnschrift Light" panose="020B0502040204020203" pitchFamily="34" charset="0"/>
            </a:endParaRPr>
          </a:p>
          <a:p>
            <a:endParaRPr lang="en-US" b="0" i="0" dirty="0">
              <a:solidFill>
                <a:srgbClr val="202124"/>
              </a:solidFill>
              <a:effectLst/>
              <a:latin typeface="Bahnschrift Light" panose="020B0502040204020203" pitchFamily="34" charset="0"/>
            </a:endParaRPr>
          </a:p>
        </p:txBody>
      </p:sp>
      <p:grpSp>
        <p:nvGrpSpPr>
          <p:cNvPr id="7" name="Group 6">
            <a:extLst>
              <a:ext uri="{FF2B5EF4-FFF2-40B4-BE49-F238E27FC236}">
                <a16:creationId xmlns:a16="http://schemas.microsoft.com/office/drawing/2014/main" id="{289CACE7-2548-4E64-8AC9-69AF34B16CCF}"/>
              </a:ext>
            </a:extLst>
          </p:cNvPr>
          <p:cNvGrpSpPr/>
          <p:nvPr/>
        </p:nvGrpSpPr>
        <p:grpSpPr>
          <a:xfrm>
            <a:off x="798192" y="1676401"/>
            <a:ext cx="3583626" cy="4209272"/>
            <a:chOff x="748628" y="1186801"/>
            <a:chExt cx="4566321" cy="5280749"/>
          </a:xfrm>
        </p:grpSpPr>
        <p:pic>
          <p:nvPicPr>
            <p:cNvPr id="11" name="Picture 10">
              <a:extLst>
                <a:ext uri="{FF2B5EF4-FFF2-40B4-BE49-F238E27FC236}">
                  <a16:creationId xmlns:a16="http://schemas.microsoft.com/office/drawing/2014/main" id="{3DB9EE8C-F33E-4983-85EB-D888F72211ED}"/>
                </a:ext>
              </a:extLst>
            </p:cNvPr>
            <p:cNvPicPr>
              <a:picLocks noChangeAspect="1"/>
            </p:cNvPicPr>
            <p:nvPr/>
          </p:nvPicPr>
          <p:blipFill>
            <a:blip r:embed="rId3"/>
            <a:stretch>
              <a:fillRect/>
            </a:stretch>
          </p:blipFill>
          <p:spPr>
            <a:xfrm>
              <a:off x="748628" y="1186801"/>
              <a:ext cx="4566321" cy="2593670"/>
            </a:xfrm>
            <a:prstGeom prst="rect">
              <a:avLst/>
            </a:prstGeom>
          </p:spPr>
        </p:pic>
        <p:pic>
          <p:nvPicPr>
            <p:cNvPr id="13314" name="Picture 2" descr="Microsoft HoloLens: Evolving Education with Lifeliqe - YouTube">
              <a:extLst>
                <a:ext uri="{FF2B5EF4-FFF2-40B4-BE49-F238E27FC236}">
                  <a16:creationId xmlns:a16="http://schemas.microsoft.com/office/drawing/2014/main" id="{677ECFAA-C81F-4DB6-95FD-F46A981745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628" y="3898995"/>
              <a:ext cx="4566321" cy="2568555"/>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41979638-A775-4317-A557-B69CCDB57C98}"/>
              </a:ext>
            </a:extLst>
          </p:cNvPr>
          <p:cNvPicPr>
            <a:picLocks noChangeAspect="1"/>
          </p:cNvPicPr>
          <p:nvPr/>
        </p:nvPicPr>
        <p:blipFill>
          <a:blip r:embed="rId5"/>
          <a:stretch>
            <a:fillRect/>
          </a:stretch>
        </p:blipFill>
        <p:spPr>
          <a:xfrm>
            <a:off x="4640606" y="3134469"/>
            <a:ext cx="7285120" cy="2922906"/>
          </a:xfrm>
          <a:prstGeom prst="rect">
            <a:avLst/>
          </a:prstGeom>
        </p:spPr>
      </p:pic>
      <p:sp>
        <p:nvSpPr>
          <p:cNvPr id="13" name="TextBox 12">
            <a:extLst>
              <a:ext uri="{FF2B5EF4-FFF2-40B4-BE49-F238E27FC236}">
                <a16:creationId xmlns:a16="http://schemas.microsoft.com/office/drawing/2014/main" id="{853001E2-2EE9-4D47-89AA-84CC36BF23FA}"/>
              </a:ext>
            </a:extLst>
          </p:cNvPr>
          <p:cNvSpPr txBox="1"/>
          <p:nvPr/>
        </p:nvSpPr>
        <p:spPr>
          <a:xfrm>
            <a:off x="4985290" y="1676401"/>
            <a:ext cx="6183188" cy="923330"/>
          </a:xfrm>
          <a:prstGeom prst="rect">
            <a:avLst/>
          </a:prstGeom>
          <a:noFill/>
        </p:spPr>
        <p:txBody>
          <a:bodyPr wrap="square" rtlCol="0">
            <a:spAutoFit/>
          </a:bodyPr>
          <a:lstStyle/>
          <a:p>
            <a:r>
              <a:rPr lang="en-US" dirty="0">
                <a:latin typeface="Bahnschrift SemiBold" panose="020B0502040204020203" pitchFamily="34" charset="0"/>
              </a:rPr>
              <a:t>Pilot Report: </a:t>
            </a:r>
          </a:p>
          <a:p>
            <a:pPr marL="285750" indent="-285750">
              <a:buFont typeface="Wingdings" panose="05000000000000000000" pitchFamily="2" charset="2"/>
              <a:buChar char="§"/>
            </a:pPr>
            <a:r>
              <a:rPr lang="en-US" dirty="0">
                <a:latin typeface="Bahnschrift Light" panose="020B0502040204020203" pitchFamily="34" charset="0"/>
              </a:rPr>
              <a:t>180 Students &amp; 5 Teachers - K-12 Curriculum</a:t>
            </a:r>
          </a:p>
          <a:p>
            <a:pPr marL="285750" indent="-285750">
              <a:buFont typeface="Wingdings" panose="05000000000000000000" pitchFamily="2" charset="2"/>
              <a:buChar char="§"/>
            </a:pPr>
            <a:r>
              <a:rPr lang="en-US" dirty="0">
                <a:latin typeface="Bahnschrift Light" panose="020B0502040204020203" pitchFamily="34" charset="0"/>
              </a:rPr>
              <a:t>30 Students &amp; 2 Teachers - Prep School</a:t>
            </a:r>
            <a:endParaRPr lang="en-GB" dirty="0">
              <a:latin typeface="Bahnschrift Light" panose="020B0502040204020203" pitchFamily="34" charset="0"/>
            </a:endParaRPr>
          </a:p>
        </p:txBody>
      </p:sp>
    </p:spTree>
    <p:extLst>
      <p:ext uri="{BB962C8B-B14F-4D97-AF65-F5344CB8AC3E}">
        <p14:creationId xmlns:p14="http://schemas.microsoft.com/office/powerpoint/2010/main" val="171312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9660" y="4118980"/>
            <a:ext cx="11131792" cy="2387600"/>
          </a:xfrm>
        </p:spPr>
        <p:txBody>
          <a:bodyPr>
            <a:normAutofit fontScale="90000"/>
          </a:bodyPr>
          <a:lstStyle/>
          <a:p>
            <a:pPr algn="l"/>
            <a:r>
              <a:rPr lang="en-US" sz="9800" b="0" i="0" dirty="0">
                <a:solidFill>
                  <a:srgbClr val="201F1E"/>
                </a:solidFill>
                <a:effectLst/>
                <a:latin typeface="Bahnschrift" panose="020B0502040204020203" pitchFamily="34" charset="0"/>
              </a:rPr>
              <a:t>A bit of history.</a:t>
            </a: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6" name="Picture 2" descr="York St John University">
            <a:extLst>
              <a:ext uri="{FF2B5EF4-FFF2-40B4-BE49-F238E27FC236}">
                <a16:creationId xmlns:a16="http://schemas.microsoft.com/office/drawing/2014/main" id="{D74E699D-BCE2-49A9-A8E4-2AD419EAC8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preview">
            <a:extLst>
              <a:ext uri="{FF2B5EF4-FFF2-40B4-BE49-F238E27FC236}">
                <a16:creationId xmlns:a16="http://schemas.microsoft.com/office/drawing/2014/main" id="{1C98EDEC-8C65-4505-BB72-C9655EF841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74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rk St John University">
            <a:extLst>
              <a:ext uri="{FF2B5EF4-FFF2-40B4-BE49-F238E27FC236}">
                <a16:creationId xmlns:a16="http://schemas.microsoft.com/office/drawing/2014/main" id="{802F4723-8764-4BE0-A0E1-8B3CF98AA3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3083382" y="5770631"/>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id="{A0D039C6-7E97-49EB-A4E1-DC3E25AFAB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976" y="5873462"/>
            <a:ext cx="1829237" cy="6015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3F03973-C3FB-4B65-85DC-DEED99CA3F6F}"/>
              </a:ext>
            </a:extLst>
          </p:cNvPr>
          <p:cNvSpPr txBox="1"/>
          <p:nvPr/>
        </p:nvSpPr>
        <p:spPr>
          <a:xfrm>
            <a:off x="942975" y="1158195"/>
            <a:ext cx="3080149" cy="1323439"/>
          </a:xfrm>
          <a:prstGeom prst="rect">
            <a:avLst/>
          </a:prstGeom>
          <a:noFill/>
        </p:spPr>
        <p:txBody>
          <a:bodyPr wrap="square" rtlCol="0">
            <a:spAutoFit/>
          </a:bodyPr>
          <a:lstStyle/>
          <a:p>
            <a:r>
              <a:rPr lang="en-US" sz="1600" dirty="0">
                <a:latin typeface="Bahnschrift SemiBold" panose="020B0502040204020203" pitchFamily="34" charset="0"/>
              </a:rPr>
              <a:t>Embodied Cognition: </a:t>
            </a:r>
            <a:r>
              <a:rPr lang="en-US" sz="1600" dirty="0">
                <a:latin typeface="Bahnschrift Light" panose="020B0502040204020203" pitchFamily="34" charset="0"/>
              </a:rPr>
              <a:t>Digitally immersive experience</a:t>
            </a:r>
          </a:p>
          <a:p>
            <a:r>
              <a:rPr lang="en-US" sz="1600" dirty="0">
                <a:latin typeface="Bahnschrift Light" panose="020B0502040204020203" pitchFamily="34" charset="0"/>
              </a:rPr>
              <a:t>Enable students to practice and </a:t>
            </a:r>
          </a:p>
          <a:p>
            <a:r>
              <a:rPr lang="en-US" sz="1600" dirty="0">
                <a:latin typeface="Bahnschrift Light" panose="020B0502040204020203" pitchFamily="34" charset="0"/>
              </a:rPr>
              <a:t>perfect skills in a safe and accurate learning environment.</a:t>
            </a:r>
            <a:endParaRPr lang="en-GB" sz="1600" dirty="0">
              <a:latin typeface="Bahnschrift Light" panose="020B0502040204020203" pitchFamily="34" charset="0"/>
            </a:endParaRPr>
          </a:p>
        </p:txBody>
      </p:sp>
      <p:sp>
        <p:nvSpPr>
          <p:cNvPr id="12" name="TextBox 11">
            <a:extLst>
              <a:ext uri="{FF2B5EF4-FFF2-40B4-BE49-F238E27FC236}">
                <a16:creationId xmlns:a16="http://schemas.microsoft.com/office/drawing/2014/main" id="{58DEB118-055C-46EC-B7B6-760184F57781}"/>
              </a:ext>
            </a:extLst>
          </p:cNvPr>
          <p:cNvSpPr txBox="1"/>
          <p:nvPr/>
        </p:nvSpPr>
        <p:spPr>
          <a:xfrm>
            <a:off x="942975" y="2623668"/>
            <a:ext cx="3080149" cy="1077218"/>
          </a:xfrm>
          <a:prstGeom prst="rect">
            <a:avLst/>
          </a:prstGeom>
          <a:noFill/>
        </p:spPr>
        <p:txBody>
          <a:bodyPr wrap="square" rtlCol="0">
            <a:spAutoFit/>
          </a:bodyPr>
          <a:lstStyle/>
          <a:p>
            <a:r>
              <a:rPr lang="en-US" sz="1600" dirty="0">
                <a:latin typeface="Bahnschrift SemiBold" panose="020B0502040204020203" pitchFamily="34" charset="0"/>
              </a:rPr>
              <a:t>Focused: </a:t>
            </a:r>
            <a:r>
              <a:rPr lang="en-US" sz="1600" dirty="0">
                <a:latin typeface="Bahnschrift Light" panose="020B0502040204020203" pitchFamily="34" charset="0"/>
              </a:rPr>
              <a:t>Evidence shows that test scores among students using Immersive Technology improved by 22%</a:t>
            </a:r>
            <a:endParaRPr lang="en-GB" sz="1600" dirty="0">
              <a:latin typeface="Bahnschrift Light" panose="020B0502040204020203" pitchFamily="34" charset="0"/>
            </a:endParaRPr>
          </a:p>
        </p:txBody>
      </p:sp>
      <p:sp>
        <p:nvSpPr>
          <p:cNvPr id="13" name="TextBox 12">
            <a:extLst>
              <a:ext uri="{FF2B5EF4-FFF2-40B4-BE49-F238E27FC236}">
                <a16:creationId xmlns:a16="http://schemas.microsoft.com/office/drawing/2014/main" id="{CAE17FCB-0789-4E77-8B81-B2B08F13DEB2}"/>
              </a:ext>
            </a:extLst>
          </p:cNvPr>
          <p:cNvSpPr txBox="1"/>
          <p:nvPr/>
        </p:nvSpPr>
        <p:spPr>
          <a:xfrm>
            <a:off x="942975" y="3990029"/>
            <a:ext cx="3080149" cy="1323439"/>
          </a:xfrm>
          <a:prstGeom prst="rect">
            <a:avLst/>
          </a:prstGeom>
          <a:noFill/>
        </p:spPr>
        <p:txBody>
          <a:bodyPr wrap="square" rtlCol="0">
            <a:spAutoFit/>
          </a:bodyPr>
          <a:lstStyle/>
          <a:p>
            <a:r>
              <a:rPr lang="en-US" sz="1600" dirty="0">
                <a:latin typeface="Bahnschrift SemiBold" panose="020B0502040204020203" pitchFamily="34" charset="0"/>
              </a:rPr>
              <a:t>Cognitive Load</a:t>
            </a:r>
            <a:r>
              <a:rPr lang="en-US" sz="1600" dirty="0">
                <a:latin typeface="Bahnschrift Light" panose="020B0502040204020203" pitchFamily="34" charset="0"/>
              </a:rPr>
              <a:t>: Mixed Reality reduces information bottlenecks and increases performance on skills-based tasks.</a:t>
            </a:r>
            <a:endParaRPr lang="en-GB" sz="1600" dirty="0">
              <a:latin typeface="Bahnschrift Light" panose="020B0502040204020203" pitchFamily="34" charset="0"/>
            </a:endParaRPr>
          </a:p>
        </p:txBody>
      </p:sp>
      <p:sp>
        <p:nvSpPr>
          <p:cNvPr id="14" name="TextBox 13">
            <a:extLst>
              <a:ext uri="{FF2B5EF4-FFF2-40B4-BE49-F238E27FC236}">
                <a16:creationId xmlns:a16="http://schemas.microsoft.com/office/drawing/2014/main" id="{09CA65E8-9AD7-4F05-BCD5-FFF69C0475A9}"/>
              </a:ext>
            </a:extLst>
          </p:cNvPr>
          <p:cNvSpPr txBox="1"/>
          <p:nvPr/>
        </p:nvSpPr>
        <p:spPr>
          <a:xfrm>
            <a:off x="942975" y="615206"/>
            <a:ext cx="3314700" cy="369332"/>
          </a:xfrm>
          <a:prstGeom prst="rect">
            <a:avLst/>
          </a:prstGeom>
          <a:noFill/>
        </p:spPr>
        <p:txBody>
          <a:bodyPr wrap="square" rtlCol="0">
            <a:spAutoFit/>
          </a:bodyPr>
          <a:lstStyle/>
          <a:p>
            <a:r>
              <a:rPr lang="en-US" dirty="0">
                <a:latin typeface="Bahnschrift SemiBold" panose="020B0502040204020203" pitchFamily="34" charset="0"/>
              </a:rPr>
              <a:t>Cognitive Process</a:t>
            </a:r>
            <a:endParaRPr lang="en-GB" dirty="0">
              <a:latin typeface="Bahnschrift SemiBold" panose="020B0502040204020203" pitchFamily="34" charset="0"/>
            </a:endParaRPr>
          </a:p>
        </p:txBody>
      </p:sp>
      <p:sp>
        <p:nvSpPr>
          <p:cNvPr id="15" name="TextBox 14">
            <a:extLst>
              <a:ext uri="{FF2B5EF4-FFF2-40B4-BE49-F238E27FC236}">
                <a16:creationId xmlns:a16="http://schemas.microsoft.com/office/drawing/2014/main" id="{6E771DD2-2C65-4EDE-8581-35D93F153C90}"/>
              </a:ext>
            </a:extLst>
          </p:cNvPr>
          <p:cNvSpPr txBox="1"/>
          <p:nvPr/>
        </p:nvSpPr>
        <p:spPr>
          <a:xfrm>
            <a:off x="4577202" y="628410"/>
            <a:ext cx="3314700" cy="369332"/>
          </a:xfrm>
          <a:prstGeom prst="rect">
            <a:avLst/>
          </a:prstGeom>
          <a:noFill/>
        </p:spPr>
        <p:txBody>
          <a:bodyPr wrap="square" rtlCol="0">
            <a:spAutoFit/>
          </a:bodyPr>
          <a:lstStyle/>
          <a:p>
            <a:r>
              <a:rPr lang="en-US" dirty="0">
                <a:latin typeface="Bahnschrift SemiBold" panose="020B0502040204020203" pitchFamily="34" charset="0"/>
              </a:rPr>
              <a:t>Emotional Learning</a:t>
            </a:r>
            <a:endParaRPr lang="en-GB" dirty="0">
              <a:latin typeface="Bahnschrift SemiBold" panose="020B0502040204020203" pitchFamily="34" charset="0"/>
            </a:endParaRPr>
          </a:p>
        </p:txBody>
      </p:sp>
      <p:sp>
        <p:nvSpPr>
          <p:cNvPr id="16" name="TextBox 15">
            <a:extLst>
              <a:ext uri="{FF2B5EF4-FFF2-40B4-BE49-F238E27FC236}">
                <a16:creationId xmlns:a16="http://schemas.microsoft.com/office/drawing/2014/main" id="{3E184039-1D37-43DF-A727-9CC664507624}"/>
              </a:ext>
            </a:extLst>
          </p:cNvPr>
          <p:cNvSpPr txBox="1"/>
          <p:nvPr/>
        </p:nvSpPr>
        <p:spPr>
          <a:xfrm>
            <a:off x="4577202" y="1182851"/>
            <a:ext cx="3080149" cy="1077218"/>
          </a:xfrm>
          <a:prstGeom prst="rect">
            <a:avLst/>
          </a:prstGeom>
          <a:noFill/>
        </p:spPr>
        <p:txBody>
          <a:bodyPr wrap="square" rtlCol="0">
            <a:spAutoFit/>
          </a:bodyPr>
          <a:lstStyle/>
          <a:p>
            <a:r>
              <a:rPr lang="en-US" sz="1600" dirty="0">
                <a:latin typeface="Bahnschrift SemiBold" panose="020B0502040204020203" pitchFamily="34" charset="0"/>
              </a:rPr>
              <a:t>Inclusive: </a:t>
            </a:r>
            <a:r>
              <a:rPr lang="en-US" sz="1600" dirty="0">
                <a:latin typeface="Bahnschrift Light" panose="020B0502040204020203" pitchFamily="34" charset="0"/>
              </a:rPr>
              <a:t>As costs decrease, immersive Technologies can become a democratizing force in education.</a:t>
            </a:r>
            <a:endParaRPr lang="en-GB" sz="1600" dirty="0">
              <a:latin typeface="Bahnschrift Light" panose="020B0502040204020203" pitchFamily="34" charset="0"/>
            </a:endParaRPr>
          </a:p>
        </p:txBody>
      </p:sp>
      <p:sp>
        <p:nvSpPr>
          <p:cNvPr id="19" name="TextBox 18">
            <a:extLst>
              <a:ext uri="{FF2B5EF4-FFF2-40B4-BE49-F238E27FC236}">
                <a16:creationId xmlns:a16="http://schemas.microsoft.com/office/drawing/2014/main" id="{853AC097-B577-4B69-B82A-79221EBA5550}"/>
              </a:ext>
            </a:extLst>
          </p:cNvPr>
          <p:cNvSpPr txBox="1"/>
          <p:nvPr/>
        </p:nvSpPr>
        <p:spPr>
          <a:xfrm>
            <a:off x="4577202" y="2648324"/>
            <a:ext cx="3080149" cy="1569660"/>
          </a:xfrm>
          <a:prstGeom prst="rect">
            <a:avLst/>
          </a:prstGeom>
          <a:noFill/>
        </p:spPr>
        <p:txBody>
          <a:bodyPr wrap="square" rtlCol="0">
            <a:spAutoFit/>
          </a:bodyPr>
          <a:lstStyle/>
          <a:p>
            <a:r>
              <a:rPr lang="en-US" sz="1600" dirty="0">
                <a:latin typeface="Bahnschrift SemiBold" panose="020B0502040204020203" pitchFamily="34" charset="0"/>
              </a:rPr>
              <a:t>Collaboration: </a:t>
            </a:r>
            <a:r>
              <a:rPr lang="en-US" sz="1600" dirty="0">
                <a:latin typeface="Bahnschrift Light" panose="020B0502040204020203" pitchFamily="34" charset="0"/>
              </a:rPr>
              <a:t>Mixed Reality provides settings in which students can work in collaboration and have access to more personalized knowledge. </a:t>
            </a:r>
            <a:endParaRPr lang="en-GB" sz="1600" dirty="0">
              <a:latin typeface="Bahnschrift Light" panose="020B0502040204020203" pitchFamily="34" charset="0"/>
            </a:endParaRPr>
          </a:p>
        </p:txBody>
      </p:sp>
      <p:sp>
        <p:nvSpPr>
          <p:cNvPr id="20" name="TextBox 19">
            <a:extLst>
              <a:ext uri="{FF2B5EF4-FFF2-40B4-BE49-F238E27FC236}">
                <a16:creationId xmlns:a16="http://schemas.microsoft.com/office/drawing/2014/main" id="{C3FAAAD1-6D76-4CE4-AE40-FF32E92131D4}"/>
              </a:ext>
            </a:extLst>
          </p:cNvPr>
          <p:cNvSpPr txBox="1"/>
          <p:nvPr/>
        </p:nvSpPr>
        <p:spPr>
          <a:xfrm>
            <a:off x="4577201" y="4477233"/>
            <a:ext cx="3080149" cy="1077218"/>
          </a:xfrm>
          <a:prstGeom prst="rect">
            <a:avLst/>
          </a:prstGeom>
          <a:noFill/>
        </p:spPr>
        <p:txBody>
          <a:bodyPr wrap="square" rtlCol="0">
            <a:spAutoFit/>
          </a:bodyPr>
          <a:lstStyle/>
          <a:p>
            <a:r>
              <a:rPr lang="en-US" sz="1600" dirty="0">
                <a:latin typeface="Bahnschrift SemiBold" panose="020B0502040204020203" pitchFamily="34" charset="0"/>
              </a:rPr>
              <a:t>Diversity: </a:t>
            </a:r>
            <a:r>
              <a:rPr lang="en-US" sz="1600" dirty="0">
                <a:latin typeface="Bahnschrift Light" panose="020B0502040204020203" pitchFamily="34" charset="0"/>
              </a:rPr>
              <a:t>Immersive Technologies allow you to experience life from the perspective from others. </a:t>
            </a:r>
            <a:endParaRPr lang="en-GB" sz="1600" dirty="0">
              <a:latin typeface="Bahnschrift Light" panose="020B0502040204020203" pitchFamily="34" charset="0"/>
            </a:endParaRPr>
          </a:p>
        </p:txBody>
      </p:sp>
      <p:sp>
        <p:nvSpPr>
          <p:cNvPr id="23" name="TextBox 22">
            <a:extLst>
              <a:ext uri="{FF2B5EF4-FFF2-40B4-BE49-F238E27FC236}">
                <a16:creationId xmlns:a16="http://schemas.microsoft.com/office/drawing/2014/main" id="{0DF849A5-6905-45D1-83F7-BAE455202A26}"/>
              </a:ext>
            </a:extLst>
          </p:cNvPr>
          <p:cNvSpPr txBox="1"/>
          <p:nvPr/>
        </p:nvSpPr>
        <p:spPr>
          <a:xfrm>
            <a:off x="8168879" y="602292"/>
            <a:ext cx="3314700" cy="369332"/>
          </a:xfrm>
          <a:prstGeom prst="rect">
            <a:avLst/>
          </a:prstGeom>
          <a:noFill/>
        </p:spPr>
        <p:txBody>
          <a:bodyPr wrap="square" rtlCol="0">
            <a:spAutoFit/>
          </a:bodyPr>
          <a:lstStyle/>
          <a:p>
            <a:r>
              <a:rPr lang="en-US" dirty="0" err="1">
                <a:latin typeface="Bahnschrift SemiBold" panose="020B0502040204020203" pitchFamily="34" charset="0"/>
              </a:rPr>
              <a:t>Behaviour</a:t>
            </a:r>
            <a:endParaRPr lang="en-GB" dirty="0">
              <a:latin typeface="Bahnschrift SemiBold" panose="020B0502040204020203" pitchFamily="34" charset="0"/>
            </a:endParaRPr>
          </a:p>
        </p:txBody>
      </p:sp>
      <p:sp>
        <p:nvSpPr>
          <p:cNvPr id="24" name="TextBox 23">
            <a:extLst>
              <a:ext uri="{FF2B5EF4-FFF2-40B4-BE49-F238E27FC236}">
                <a16:creationId xmlns:a16="http://schemas.microsoft.com/office/drawing/2014/main" id="{75CD3EEA-B1F1-43F8-A181-1A279499A888}"/>
              </a:ext>
            </a:extLst>
          </p:cNvPr>
          <p:cNvSpPr txBox="1"/>
          <p:nvPr/>
        </p:nvSpPr>
        <p:spPr>
          <a:xfrm>
            <a:off x="8168879" y="1156733"/>
            <a:ext cx="3080149" cy="1323439"/>
          </a:xfrm>
          <a:prstGeom prst="rect">
            <a:avLst/>
          </a:prstGeom>
          <a:noFill/>
        </p:spPr>
        <p:txBody>
          <a:bodyPr wrap="square" rtlCol="0">
            <a:spAutoFit/>
          </a:bodyPr>
          <a:lstStyle/>
          <a:p>
            <a:r>
              <a:rPr lang="en-US" sz="1600" dirty="0">
                <a:latin typeface="Bahnschrift SemiBold" panose="020B0502040204020203" pitchFamily="34" charset="0"/>
              </a:rPr>
              <a:t>Simulations: </a:t>
            </a:r>
            <a:r>
              <a:rPr lang="en-US" sz="1600" dirty="0">
                <a:latin typeface="Bahnschrift Light" panose="020B0502040204020203" pitchFamily="34" charset="0"/>
              </a:rPr>
              <a:t>Simulations allow learners to recreate and practice situations and immerse themselves in situations.</a:t>
            </a:r>
            <a:endParaRPr lang="en-GB" sz="1600" dirty="0">
              <a:latin typeface="Bahnschrift Light" panose="020B0502040204020203" pitchFamily="34" charset="0"/>
            </a:endParaRPr>
          </a:p>
        </p:txBody>
      </p:sp>
      <p:sp>
        <p:nvSpPr>
          <p:cNvPr id="25" name="TextBox 24">
            <a:extLst>
              <a:ext uri="{FF2B5EF4-FFF2-40B4-BE49-F238E27FC236}">
                <a16:creationId xmlns:a16="http://schemas.microsoft.com/office/drawing/2014/main" id="{0AAE7C36-F997-40B0-888D-A917C3FE3A44}"/>
              </a:ext>
            </a:extLst>
          </p:cNvPr>
          <p:cNvSpPr txBox="1"/>
          <p:nvPr/>
        </p:nvSpPr>
        <p:spPr>
          <a:xfrm>
            <a:off x="8168878" y="2622206"/>
            <a:ext cx="3080149" cy="1569660"/>
          </a:xfrm>
          <a:prstGeom prst="rect">
            <a:avLst/>
          </a:prstGeom>
          <a:noFill/>
        </p:spPr>
        <p:txBody>
          <a:bodyPr wrap="square" rtlCol="0">
            <a:spAutoFit/>
          </a:bodyPr>
          <a:lstStyle/>
          <a:p>
            <a:r>
              <a:rPr lang="en-US" sz="1600" dirty="0">
                <a:latin typeface="Bahnschrift SemiBold" panose="020B0502040204020203" pitchFamily="34" charset="0"/>
              </a:rPr>
              <a:t>Identity:</a:t>
            </a:r>
            <a:r>
              <a:rPr lang="en-US" sz="1600" dirty="0">
                <a:latin typeface="Bahnschrift Light" panose="020B0502040204020203" pitchFamily="34" charset="0"/>
              </a:rPr>
              <a:t> Students working with immersive content report a higher level of engagement with issue such as homelessness, environment etc. </a:t>
            </a:r>
            <a:endParaRPr lang="en-GB" sz="1600" dirty="0">
              <a:latin typeface="Bahnschrift Light" panose="020B0502040204020203" pitchFamily="34" charset="0"/>
            </a:endParaRPr>
          </a:p>
        </p:txBody>
      </p:sp>
      <p:sp>
        <p:nvSpPr>
          <p:cNvPr id="26" name="TextBox 25">
            <a:extLst>
              <a:ext uri="{FF2B5EF4-FFF2-40B4-BE49-F238E27FC236}">
                <a16:creationId xmlns:a16="http://schemas.microsoft.com/office/drawing/2014/main" id="{3517E5E5-DB09-4C89-8A10-E4BC826E4DC2}"/>
              </a:ext>
            </a:extLst>
          </p:cNvPr>
          <p:cNvSpPr txBox="1"/>
          <p:nvPr/>
        </p:nvSpPr>
        <p:spPr>
          <a:xfrm>
            <a:off x="8168878" y="4366813"/>
            <a:ext cx="3080149" cy="1569660"/>
          </a:xfrm>
          <a:prstGeom prst="rect">
            <a:avLst/>
          </a:prstGeom>
          <a:noFill/>
        </p:spPr>
        <p:txBody>
          <a:bodyPr wrap="square" rtlCol="0">
            <a:spAutoFit/>
          </a:bodyPr>
          <a:lstStyle/>
          <a:p>
            <a:r>
              <a:rPr lang="en-US" sz="1600" dirty="0">
                <a:latin typeface="Bahnschrift SemiBold" panose="020B0502040204020203" pitchFamily="34" charset="0"/>
              </a:rPr>
              <a:t>Situated Learning: </a:t>
            </a:r>
            <a:r>
              <a:rPr lang="en-US" sz="1600" dirty="0">
                <a:latin typeface="Bahnschrift Light" panose="020B0502040204020203" pitchFamily="34" charset="0"/>
              </a:rPr>
              <a:t>Immersive Technologies can increase rates of skills transfer, enabling students to apply theoretical concepts learned to real world scenarios. </a:t>
            </a:r>
            <a:endParaRPr lang="en-GB" sz="1600" dirty="0">
              <a:latin typeface="Bahnschrift Light" panose="020B0502040204020203" pitchFamily="34" charset="0"/>
            </a:endParaRPr>
          </a:p>
        </p:txBody>
      </p:sp>
      <p:sp>
        <p:nvSpPr>
          <p:cNvPr id="28" name="TextBox 27">
            <a:extLst>
              <a:ext uri="{FF2B5EF4-FFF2-40B4-BE49-F238E27FC236}">
                <a16:creationId xmlns:a16="http://schemas.microsoft.com/office/drawing/2014/main" id="{9D568D6D-E2E3-4C42-83E4-B1AF521D8374}"/>
              </a:ext>
            </a:extLst>
          </p:cNvPr>
          <p:cNvSpPr txBox="1"/>
          <p:nvPr/>
        </p:nvSpPr>
        <p:spPr>
          <a:xfrm>
            <a:off x="6304630" y="6279687"/>
            <a:ext cx="5727217" cy="261610"/>
          </a:xfrm>
          <a:prstGeom prst="rect">
            <a:avLst/>
          </a:prstGeom>
          <a:noFill/>
        </p:spPr>
        <p:txBody>
          <a:bodyPr wrap="square">
            <a:spAutoFit/>
          </a:bodyPr>
          <a:lstStyle/>
          <a:p>
            <a:r>
              <a:rPr lang="en-US" sz="1100" dirty="0"/>
              <a:t>Microsoft: Immersive Experiences in Education New Places and Spaces for Learning (</a:t>
            </a:r>
            <a:r>
              <a:rPr lang="en-GB" sz="1100" dirty="0" err="1"/>
              <a:t>Bonasio.A</a:t>
            </a:r>
            <a:r>
              <a:rPr lang="en-GB" sz="1100" dirty="0"/>
              <a:t>)</a:t>
            </a:r>
          </a:p>
        </p:txBody>
      </p:sp>
    </p:spTree>
    <p:extLst>
      <p:ext uri="{BB962C8B-B14F-4D97-AF65-F5344CB8AC3E}">
        <p14:creationId xmlns:p14="http://schemas.microsoft.com/office/powerpoint/2010/main" val="3534049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BB00BB-9133-4DD1-9AF3-1183F56CAFF7}"/>
              </a:ext>
            </a:extLst>
          </p:cNvPr>
          <p:cNvSpPr/>
          <p:nvPr/>
        </p:nvSpPr>
        <p:spPr>
          <a:xfrm>
            <a:off x="5992368" y="714738"/>
            <a:ext cx="6199632" cy="25948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B1CC5F0-856B-4294-A565-39A95A6A76EE}"/>
              </a:ext>
            </a:extLst>
          </p:cNvPr>
          <p:cNvPicPr>
            <a:picLocks noChangeAspect="1"/>
          </p:cNvPicPr>
          <p:nvPr/>
        </p:nvPicPr>
        <p:blipFill rotWithShape="1">
          <a:blip r:embed="rId2"/>
          <a:srcRect l="15090"/>
          <a:stretch/>
        </p:blipFill>
        <p:spPr>
          <a:xfrm>
            <a:off x="738464" y="1001225"/>
            <a:ext cx="4377665" cy="394037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6385"/>
          <a:stretch/>
        </p:blipFill>
        <p:spPr>
          <a:xfrm>
            <a:off x="2641546" y="4492250"/>
            <a:ext cx="1555942" cy="1364525"/>
          </a:xfrm>
          <a:prstGeom prst="rect">
            <a:avLst/>
          </a:prstGeom>
        </p:spPr>
      </p:pic>
      <p:sp>
        <p:nvSpPr>
          <p:cNvPr id="12" name="TextBox 11">
            <a:extLst>
              <a:ext uri="{FF2B5EF4-FFF2-40B4-BE49-F238E27FC236}">
                <a16:creationId xmlns:a16="http://schemas.microsoft.com/office/drawing/2014/main" id="{39C6C89A-645E-4566-9911-3B04581E9CB6}"/>
              </a:ext>
            </a:extLst>
          </p:cNvPr>
          <p:cNvSpPr txBox="1"/>
          <p:nvPr/>
        </p:nvSpPr>
        <p:spPr>
          <a:xfrm>
            <a:off x="6505715" y="1001225"/>
            <a:ext cx="5582653" cy="1815882"/>
          </a:xfrm>
          <a:prstGeom prst="rect">
            <a:avLst/>
          </a:prstGeom>
          <a:noFill/>
        </p:spPr>
        <p:txBody>
          <a:bodyPr wrap="square">
            <a:spAutoFit/>
          </a:bodyPr>
          <a:lstStyle/>
          <a:p>
            <a:r>
              <a:rPr lang="en-US" sz="2800" i="0" dirty="0">
                <a:solidFill>
                  <a:schemeClr val="bg1"/>
                </a:solidFill>
                <a:effectLst/>
                <a:latin typeface="Bahnschrift SemiBold" panose="020B0502040204020203" pitchFamily="34" charset="0"/>
              </a:rPr>
              <a:t>How can Augmented Reality</a:t>
            </a:r>
          </a:p>
          <a:p>
            <a:r>
              <a:rPr lang="en-US" sz="2800" i="0" dirty="0">
                <a:solidFill>
                  <a:schemeClr val="bg1"/>
                </a:solidFill>
                <a:effectLst/>
                <a:latin typeface="Bahnschrift SemiBold" panose="020B0502040204020203" pitchFamily="34" charset="0"/>
              </a:rPr>
              <a:t>help bridge the gap between classroom and remote science</a:t>
            </a:r>
          </a:p>
          <a:p>
            <a:r>
              <a:rPr lang="en-US" sz="2800" i="0" dirty="0">
                <a:solidFill>
                  <a:schemeClr val="bg1"/>
                </a:solidFill>
                <a:effectLst/>
                <a:latin typeface="Bahnschrift SemiBold" panose="020B0502040204020203" pitchFamily="34" charset="0"/>
              </a:rPr>
              <a:t>learning for primary schools ?</a:t>
            </a:r>
            <a:endParaRPr lang="en-GB" sz="2800" dirty="0">
              <a:solidFill>
                <a:schemeClr val="bg1"/>
              </a:solidFill>
              <a:latin typeface="Bahnschrift SemiBold" panose="020B0502040204020203" pitchFamily="34" charset="0"/>
            </a:endParaRPr>
          </a:p>
        </p:txBody>
      </p:sp>
      <p:pic>
        <p:nvPicPr>
          <p:cNvPr id="7" name="Picture 2" descr="York St John University">
            <a:extLst>
              <a:ext uri="{FF2B5EF4-FFF2-40B4-BE49-F238E27FC236}">
                <a16:creationId xmlns:a16="http://schemas.microsoft.com/office/drawing/2014/main" id="{F607E413-809C-465F-8030-B5D9097B7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58051F93-BFA7-4908-A230-9EA563A6BA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86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0104" y="4059498"/>
            <a:ext cx="11131792" cy="2387600"/>
          </a:xfrm>
        </p:spPr>
        <p:txBody>
          <a:bodyPr>
            <a:normAutofit fontScale="90000"/>
          </a:bodyPr>
          <a:lstStyle/>
          <a:p>
            <a:pPr algn="l"/>
            <a:r>
              <a:rPr lang="en-US" sz="9800" b="0" i="0" dirty="0">
                <a:solidFill>
                  <a:srgbClr val="201F1E"/>
                </a:solidFill>
                <a:effectLst/>
                <a:latin typeface="Bahnschrift" panose="020B0502040204020203" pitchFamily="34" charset="0"/>
              </a:rPr>
              <a:t>Geolocation.</a:t>
            </a: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6" name="Picture 2" descr="York St John University">
            <a:extLst>
              <a:ext uri="{FF2B5EF4-FFF2-40B4-BE49-F238E27FC236}">
                <a16:creationId xmlns:a16="http://schemas.microsoft.com/office/drawing/2014/main" id="{D74E699D-BCE2-49A9-A8E4-2AD419EAC8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preview">
            <a:extLst>
              <a:ext uri="{FF2B5EF4-FFF2-40B4-BE49-F238E27FC236}">
                <a16:creationId xmlns:a16="http://schemas.microsoft.com/office/drawing/2014/main" id="{5003C781-872A-4C4C-9FE5-0C5C2BF280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827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CF1235-E31C-4620-82D7-BA0779B8020A}"/>
              </a:ext>
            </a:extLst>
          </p:cNvPr>
          <p:cNvSpPr txBox="1"/>
          <p:nvPr/>
        </p:nvSpPr>
        <p:spPr>
          <a:xfrm>
            <a:off x="740329" y="696178"/>
            <a:ext cx="4103814" cy="4370427"/>
          </a:xfrm>
          <a:prstGeom prst="rect">
            <a:avLst/>
          </a:prstGeom>
          <a:noFill/>
        </p:spPr>
        <p:txBody>
          <a:bodyPr wrap="square">
            <a:spAutoFit/>
          </a:bodyPr>
          <a:lstStyle/>
          <a:p>
            <a:r>
              <a:rPr lang="en-US" sz="3200" dirty="0">
                <a:latin typeface="Bahnschrift SemiBold" panose="020B0502040204020203" pitchFamily="34" charset="0"/>
              </a:rPr>
              <a:t>5G CONNECTIVITY</a:t>
            </a:r>
          </a:p>
          <a:p>
            <a:endParaRPr lang="en-US" dirty="0">
              <a:latin typeface="Bahnschrift Light" panose="020B0502040204020203" pitchFamily="34" charset="0"/>
            </a:endParaRPr>
          </a:p>
          <a:p>
            <a:endParaRPr lang="en-US" dirty="0">
              <a:latin typeface="Bahnschrift Light" panose="020B0502040204020203" pitchFamily="34" charset="0"/>
            </a:endParaRPr>
          </a:p>
          <a:p>
            <a:endParaRPr lang="en-US" dirty="0">
              <a:latin typeface="Bahnschrift Light" panose="020B0502040204020203" pitchFamily="34" charset="0"/>
            </a:endParaRPr>
          </a:p>
          <a:p>
            <a:pPr marL="285750" indent="-285750">
              <a:buFont typeface="Wingdings" panose="05000000000000000000" pitchFamily="2" charset="2"/>
              <a:buChar char="§"/>
            </a:pPr>
            <a:r>
              <a:rPr lang="en-US" sz="1600" dirty="0">
                <a:latin typeface="Bahnschrift Light" panose="020B0502040204020203" pitchFamily="34" charset="0"/>
              </a:rPr>
              <a:t>5G allows near real-time connectivity. Its lower latency and reliability permit faster transmission of massive data streams, even in extreme conditions, and will support a plethora of sensors, wearables and devices.</a:t>
            </a:r>
          </a:p>
          <a:p>
            <a:r>
              <a:rPr lang="en-US" sz="1600" dirty="0">
                <a:latin typeface="Bahnschrift Light" panose="020B0502040204020203" pitchFamily="34" charset="0"/>
              </a:rPr>
              <a:t> </a:t>
            </a:r>
          </a:p>
          <a:p>
            <a:pPr marL="285750" indent="-285750">
              <a:buFont typeface="Wingdings" panose="05000000000000000000" pitchFamily="2" charset="2"/>
              <a:buChar char="§"/>
            </a:pPr>
            <a:r>
              <a:rPr lang="en-US" sz="1600" dirty="0">
                <a:latin typeface="Bahnschrift Light" panose="020B0502040204020203" pitchFamily="34" charset="0"/>
              </a:rPr>
              <a:t>Location based learning </a:t>
            </a:r>
            <a:r>
              <a:rPr lang="en-US" sz="1600" dirty="0" err="1">
                <a:latin typeface="Bahnschrift Light" panose="020B0502040204020203" pitchFamily="34" charset="0"/>
              </a:rPr>
              <a:t>emphasises</a:t>
            </a:r>
            <a:r>
              <a:rPr lang="en-US" sz="1600" dirty="0">
                <a:latin typeface="Bahnschrift Light" panose="020B0502040204020203" pitchFamily="34" charset="0"/>
              </a:rPr>
              <a:t> the learner’s interactions with the physical environment, so AR can exploit these advantages through geo-location to track learners (De Lucia et al. 2012). </a:t>
            </a:r>
          </a:p>
        </p:txBody>
      </p:sp>
      <p:pic>
        <p:nvPicPr>
          <p:cNvPr id="27650" name="Picture 2" descr="EMF - 5G Explained - How 5G Works">
            <a:extLst>
              <a:ext uri="{FF2B5EF4-FFF2-40B4-BE49-F238E27FC236}">
                <a16:creationId xmlns:a16="http://schemas.microsoft.com/office/drawing/2014/main" id="{E8801E8A-10C7-4F5B-9716-8FDB17727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75" y="1552256"/>
            <a:ext cx="5936696" cy="405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353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301" y="378890"/>
            <a:ext cx="8484276" cy="807911"/>
          </a:xfrm>
        </p:spPr>
        <p:txBody>
          <a:bodyPr>
            <a:noAutofit/>
          </a:body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AR Core (Google)</a:t>
            </a:r>
          </a:p>
        </p:txBody>
      </p:sp>
      <p:sp>
        <p:nvSpPr>
          <p:cNvPr id="3" name="TextBox 2"/>
          <p:cNvSpPr txBox="1"/>
          <p:nvPr/>
        </p:nvSpPr>
        <p:spPr>
          <a:xfrm>
            <a:off x="336301" y="1720840"/>
            <a:ext cx="5312024" cy="3693319"/>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buFont typeface="Wingdings" pitchFamily="2" charset="2"/>
              <a:buChar char="§"/>
            </a:pPr>
            <a:r>
              <a:rPr lang="en-GB" dirty="0">
                <a:latin typeface="Bahnschrift SemiBold" panose="020B0502040204020203" pitchFamily="34" charset="0"/>
              </a:rPr>
              <a:t>ARCORE </a:t>
            </a:r>
            <a:r>
              <a:rPr lang="en-GB" dirty="0">
                <a:latin typeface="Bahnschrift Light" panose="020B0502040204020203" pitchFamily="34" charset="0"/>
              </a:rPr>
              <a:t>- </a:t>
            </a:r>
            <a:r>
              <a:rPr lang="en-GB" dirty="0">
                <a:latin typeface="Bahnschrift SemiBold" panose="020B0502040204020203" pitchFamily="34" charset="0"/>
              </a:rPr>
              <a:t>Depth API </a:t>
            </a:r>
            <a:r>
              <a:rPr lang="en-GB" dirty="0">
                <a:latin typeface="Bahnschrift Light" panose="020B0502040204020203" pitchFamily="34" charset="0"/>
              </a:rPr>
              <a:t>(Application Programming Interface)</a:t>
            </a:r>
          </a:p>
          <a:p>
            <a:pPr marL="285750" indent="-285750" algn="just">
              <a:buFont typeface="Wingdings" pitchFamily="2" charset="2"/>
              <a:buChar char="§"/>
            </a:pPr>
            <a:endParaRPr lang="en-GB" dirty="0">
              <a:latin typeface="Bahnschrift Light" panose="020B0502040204020203" pitchFamily="34" charset="0"/>
            </a:endParaRPr>
          </a:p>
          <a:p>
            <a:pPr marL="285750" indent="-285750">
              <a:buFont typeface="Wingdings" pitchFamily="2" charset="2"/>
              <a:buChar char="§"/>
            </a:pPr>
            <a:r>
              <a:rPr lang="en-US" i="0" dirty="0">
                <a:solidFill>
                  <a:srgbClr val="202124"/>
                </a:solidFill>
                <a:effectLst/>
                <a:latin typeface="Bahnschrift Light" panose="020B0502040204020203" pitchFamily="34" charset="0"/>
              </a:rPr>
              <a:t>The Depth API uses a Depth API-supported device's RGB camera to create depth maps (also called depth images). </a:t>
            </a:r>
          </a:p>
          <a:p>
            <a:pPr marL="285750" indent="-285750">
              <a:buFont typeface="Wingdings" pitchFamily="2" charset="2"/>
              <a:buChar char="§"/>
            </a:pPr>
            <a:endParaRPr lang="en-US" dirty="0">
              <a:solidFill>
                <a:srgbClr val="202124"/>
              </a:solidFill>
              <a:latin typeface="Bahnschrift Light" panose="020B0502040204020203" pitchFamily="34" charset="0"/>
            </a:endParaRPr>
          </a:p>
          <a:p>
            <a:pPr marL="285750" indent="-285750">
              <a:buFont typeface="Wingdings" pitchFamily="2" charset="2"/>
              <a:buChar char="§"/>
            </a:pPr>
            <a:r>
              <a:rPr lang="en-US" i="0" dirty="0">
                <a:solidFill>
                  <a:srgbClr val="202124"/>
                </a:solidFill>
                <a:effectLst/>
                <a:latin typeface="Bahnschrift Light" panose="020B0502040204020203" pitchFamily="34" charset="0"/>
              </a:rPr>
              <a:t>You can then use the information provided by a depth map to make virtual objects accurately appear in front of or behind real world objects, enabling immersive and realistic user experiences</a:t>
            </a:r>
            <a:endParaRPr lang="en-GB" dirty="0">
              <a:latin typeface="Bahnschrift Light" panose="020B0502040204020203" pitchFamily="34" charset="0"/>
            </a:endParaRPr>
          </a:p>
        </p:txBody>
      </p:sp>
      <p:pic>
        <p:nvPicPr>
          <p:cNvPr id="9" name="Picture 8">
            <a:extLst>
              <a:ext uri="{FF2B5EF4-FFF2-40B4-BE49-F238E27FC236}">
                <a16:creationId xmlns:a16="http://schemas.microsoft.com/office/drawing/2014/main" id="{D2EA174F-E4DE-473C-B2D5-6D54BD72F402}"/>
              </a:ext>
            </a:extLst>
          </p:cNvPr>
          <p:cNvPicPr>
            <a:picLocks noChangeAspect="1"/>
          </p:cNvPicPr>
          <p:nvPr/>
        </p:nvPicPr>
        <p:blipFill>
          <a:blip r:embed="rId3"/>
          <a:stretch>
            <a:fillRect/>
          </a:stretch>
        </p:blipFill>
        <p:spPr>
          <a:xfrm>
            <a:off x="6096000" y="782845"/>
            <a:ext cx="5561982" cy="4862361"/>
          </a:xfrm>
          <a:prstGeom prst="rect">
            <a:avLst/>
          </a:prstGeom>
        </p:spPr>
      </p:pic>
      <p:pic>
        <p:nvPicPr>
          <p:cNvPr id="13" name="Picture 2" descr="York St John University">
            <a:extLst>
              <a:ext uri="{FF2B5EF4-FFF2-40B4-BE49-F238E27FC236}">
                <a16:creationId xmlns:a16="http://schemas.microsoft.com/office/drawing/2014/main" id="{5235790B-1706-4800-9DB7-8F393B3E4E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preview">
            <a:extLst>
              <a:ext uri="{FF2B5EF4-FFF2-40B4-BE49-F238E27FC236}">
                <a16:creationId xmlns:a16="http://schemas.microsoft.com/office/drawing/2014/main" id="{F69D30E4-C3F5-48AF-8C63-86A829A0D9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211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600" y="492096"/>
            <a:ext cx="8484276" cy="807911"/>
          </a:xfrm>
        </p:spPr>
        <p:txBody>
          <a:bodyPr>
            <a:noAutofit/>
          </a:body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AR Core (Google)</a:t>
            </a:r>
          </a:p>
        </p:txBody>
      </p:sp>
      <p:pic>
        <p:nvPicPr>
          <p:cNvPr id="6" name="Online Media 5" title="Blending realities with the ARCore Depth API - Deep Dive">
            <a:hlinkClick r:id="" action="ppaction://media"/>
            <a:extLst>
              <a:ext uri="{FF2B5EF4-FFF2-40B4-BE49-F238E27FC236}">
                <a16:creationId xmlns:a16="http://schemas.microsoft.com/office/drawing/2014/main" id="{C1CF25DB-80F1-44DF-B215-9D6F7416CB32}"/>
              </a:ext>
            </a:extLst>
          </p:cNvPr>
          <p:cNvPicPr>
            <a:picLocks noRot="1" noChangeAspect="1"/>
          </p:cNvPicPr>
          <p:nvPr>
            <a:videoFile r:link="rId1"/>
          </p:nvPr>
        </p:nvPicPr>
        <p:blipFill>
          <a:blip r:embed="rId4"/>
          <a:stretch>
            <a:fillRect/>
          </a:stretch>
        </p:blipFill>
        <p:spPr>
          <a:xfrm>
            <a:off x="3101956" y="1783946"/>
            <a:ext cx="5988088" cy="3383270"/>
          </a:xfrm>
          <a:prstGeom prst="rect">
            <a:avLst/>
          </a:prstGeom>
        </p:spPr>
      </p:pic>
      <p:pic>
        <p:nvPicPr>
          <p:cNvPr id="7" name="Picture 2" descr="York St John University">
            <a:extLst>
              <a:ext uri="{FF2B5EF4-FFF2-40B4-BE49-F238E27FC236}">
                <a16:creationId xmlns:a16="http://schemas.microsoft.com/office/drawing/2014/main" id="{3E892BB1-E9D3-4F03-9C33-F814B26B9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8080ABC9-0313-4441-B4C9-0B4464D282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59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301" y="378890"/>
            <a:ext cx="8484276" cy="807911"/>
          </a:xfrm>
        </p:spPr>
        <p:txBody>
          <a:bodyPr>
            <a:noAutofit/>
          </a:bodyPr>
          <a:lstStyle/>
          <a:p>
            <a:pPr algn="l"/>
            <a:r>
              <a:rPr lang="en-GB" sz="3600" dirty="0" err="1">
                <a:latin typeface="Bahnschrift SemiBold" panose="020B0502040204020203" pitchFamily="34" charset="0"/>
                <a:ea typeface="Adobe Gothic Std B" panose="020B0800000000000000" pitchFamily="34" charset="-128"/>
                <a:cs typeface="Arial" panose="020B0604020202020204" pitchFamily="34" charset="0"/>
              </a:rPr>
              <a:t>ARkit</a:t>
            </a:r>
            <a:r>
              <a:rPr lang="en-GB" sz="3600" dirty="0">
                <a:latin typeface="Bahnschrift SemiBold" panose="020B0502040204020203" pitchFamily="34" charset="0"/>
                <a:ea typeface="Adobe Gothic Std B" panose="020B0800000000000000" pitchFamily="34" charset="-128"/>
                <a:cs typeface="Arial" panose="020B0604020202020204" pitchFamily="34" charset="0"/>
              </a:rPr>
              <a:t> (Apple)</a:t>
            </a:r>
          </a:p>
        </p:txBody>
      </p:sp>
      <p:sp>
        <p:nvSpPr>
          <p:cNvPr id="3" name="TextBox 2"/>
          <p:cNvSpPr txBox="1"/>
          <p:nvPr/>
        </p:nvSpPr>
        <p:spPr>
          <a:xfrm>
            <a:off x="336301" y="1617186"/>
            <a:ext cx="4254749" cy="3108543"/>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buFont typeface="Wingdings" pitchFamily="2" charset="2"/>
              <a:buChar char="§"/>
            </a:pPr>
            <a:r>
              <a:rPr lang="en-US" sz="1600" b="0" i="0" dirty="0">
                <a:effectLst/>
                <a:latin typeface="Bahnschrift Light" panose="020B0502040204020203" pitchFamily="34" charset="0"/>
              </a:rPr>
              <a:t>LiDAR (Light Detection and Ranging.)</a:t>
            </a:r>
          </a:p>
          <a:p>
            <a:endParaRPr lang="en-US" sz="1600" dirty="0">
              <a:latin typeface="Bahnschrift Light" panose="020B0502040204020203" pitchFamily="34" charset="0"/>
            </a:endParaRPr>
          </a:p>
          <a:p>
            <a:pPr marL="285750" indent="-285750">
              <a:buFont typeface="Wingdings" pitchFamily="2" charset="2"/>
              <a:buChar char="§"/>
            </a:pPr>
            <a:r>
              <a:rPr lang="en-US" sz="1600" b="0" i="0" dirty="0">
                <a:effectLst/>
                <a:latin typeface="Bahnschrift Light" panose="020B0502040204020203" pitchFamily="34" charset="0"/>
              </a:rPr>
              <a:t>LiDAR works in a similar way to Radar and Sonar yet uses light waves from a laser, instead of radio or sound waves. </a:t>
            </a:r>
          </a:p>
          <a:p>
            <a:pPr marL="285750" indent="-285750">
              <a:buFont typeface="Wingdings" pitchFamily="2" charset="2"/>
              <a:buChar char="§"/>
            </a:pPr>
            <a:endParaRPr lang="en-US" sz="1600" dirty="0">
              <a:latin typeface="Bahnschrift Light" panose="020B0502040204020203" pitchFamily="34" charset="0"/>
            </a:endParaRPr>
          </a:p>
          <a:p>
            <a:pPr marL="285750" indent="-285750">
              <a:buFont typeface="Wingdings" pitchFamily="2" charset="2"/>
              <a:buChar char="§"/>
            </a:pPr>
            <a:r>
              <a:rPr lang="en-US" sz="1600" b="0" i="0" dirty="0">
                <a:effectLst/>
                <a:latin typeface="Bahnschrift Light" panose="020B0502040204020203" pitchFamily="34" charset="0"/>
              </a:rPr>
              <a:t>A LiDAR system calculates how long it takes for the light to hit an object or surface and reflect back to the scanner. The distance is then calculated using the velocity of light</a:t>
            </a:r>
            <a:r>
              <a:rPr lang="en-US" b="0" i="0" dirty="0">
                <a:effectLst/>
                <a:latin typeface="Bahnschrift Light" panose="020B0502040204020203" pitchFamily="34" charset="0"/>
              </a:rPr>
              <a:t>.</a:t>
            </a:r>
          </a:p>
        </p:txBody>
      </p:sp>
      <p:pic>
        <p:nvPicPr>
          <p:cNvPr id="4" name="Online Media 3" title="3d Scanning on iPad Pro LIDAR with Auto Magic Object Masking">
            <a:hlinkClick r:id="" action="ppaction://media"/>
            <a:extLst>
              <a:ext uri="{FF2B5EF4-FFF2-40B4-BE49-F238E27FC236}">
                <a16:creationId xmlns:a16="http://schemas.microsoft.com/office/drawing/2014/main" id="{28AB49AD-550A-45C6-8202-F14228EFA522}"/>
              </a:ext>
            </a:extLst>
          </p:cNvPr>
          <p:cNvPicPr>
            <a:picLocks noRot="1" noChangeAspect="1"/>
          </p:cNvPicPr>
          <p:nvPr>
            <a:videoFile r:link="rId1"/>
          </p:nvPr>
        </p:nvPicPr>
        <p:blipFill>
          <a:blip r:embed="rId4"/>
          <a:stretch>
            <a:fillRect/>
          </a:stretch>
        </p:blipFill>
        <p:spPr>
          <a:xfrm>
            <a:off x="5172075" y="1617186"/>
            <a:ext cx="6413500" cy="3623628"/>
          </a:xfrm>
          <a:prstGeom prst="rect">
            <a:avLst/>
          </a:prstGeom>
        </p:spPr>
      </p:pic>
      <p:pic>
        <p:nvPicPr>
          <p:cNvPr id="6" name="Picture 2" descr="York St John University">
            <a:extLst>
              <a:ext uri="{FF2B5EF4-FFF2-40B4-BE49-F238E27FC236}">
                <a16:creationId xmlns:a16="http://schemas.microsoft.com/office/drawing/2014/main" id="{2C1B4040-94E5-4F5A-9A1D-54E4B00724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preview">
            <a:extLst>
              <a:ext uri="{FF2B5EF4-FFF2-40B4-BE49-F238E27FC236}">
                <a16:creationId xmlns:a16="http://schemas.microsoft.com/office/drawing/2014/main" id="{1CF428E9-D8AE-4B25-8346-211C2C5AA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rk St John University">
            <a:extLst>
              <a:ext uri="{FF2B5EF4-FFF2-40B4-BE49-F238E27FC236}">
                <a16:creationId xmlns:a16="http://schemas.microsoft.com/office/drawing/2014/main" id="{802F4723-8764-4BE0-A0E1-8B3CF98AA3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3083382" y="5770631"/>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id="{A0D039C6-7E97-49EB-A4E1-DC3E25AFAB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976" y="5873462"/>
            <a:ext cx="1829237" cy="6015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3F03973-C3FB-4B65-85DC-DEED99CA3F6F}"/>
              </a:ext>
            </a:extLst>
          </p:cNvPr>
          <p:cNvSpPr txBox="1"/>
          <p:nvPr/>
        </p:nvSpPr>
        <p:spPr>
          <a:xfrm>
            <a:off x="942975" y="1158195"/>
            <a:ext cx="4943475" cy="5262979"/>
          </a:xfrm>
          <a:prstGeom prst="rect">
            <a:avLst/>
          </a:prstGeom>
          <a:noFill/>
        </p:spPr>
        <p:txBody>
          <a:bodyPr wrap="square" rtlCol="0">
            <a:spAutoFit/>
          </a:bodyPr>
          <a:lstStyle/>
          <a:p>
            <a:r>
              <a:rPr lang="en-US" sz="1600" dirty="0">
                <a:latin typeface="Bahnschrift SemiBold" panose="020B0502040204020203" pitchFamily="34" charset="0"/>
              </a:rPr>
              <a:t>Adoption: </a:t>
            </a:r>
            <a:r>
              <a:rPr lang="en-US" sz="1600" dirty="0">
                <a:latin typeface="Bahnschrift Light" panose="020B0502040204020203" pitchFamily="34" charset="0"/>
              </a:rPr>
              <a:t>Education (Schools) teachers wishing to use technology for teaching</a:t>
            </a:r>
          </a:p>
          <a:p>
            <a:endParaRPr lang="en-US" sz="1600" dirty="0">
              <a:latin typeface="Bahnschrift Light" panose="020B0502040204020203" pitchFamily="34" charset="0"/>
            </a:endParaRPr>
          </a:p>
          <a:p>
            <a:r>
              <a:rPr lang="en-US" sz="1600" dirty="0">
                <a:latin typeface="Bahnschrift SemiBold" panose="020B0502040204020203" pitchFamily="34" charset="0"/>
              </a:rPr>
              <a:t>CPD Training: </a:t>
            </a:r>
            <a:r>
              <a:rPr lang="en-US" sz="1600" dirty="0">
                <a:latin typeface="Bahnschrift Light" panose="020B0502040204020203" pitchFamily="34" charset="0"/>
              </a:rPr>
              <a:t>Teachers being supported by IT leads to help train on XR applications.</a:t>
            </a:r>
          </a:p>
          <a:p>
            <a:endParaRPr lang="en-US" sz="1600" dirty="0">
              <a:latin typeface="Bahnschrift Light" panose="020B0502040204020203" pitchFamily="34" charset="0"/>
            </a:endParaRPr>
          </a:p>
          <a:p>
            <a:r>
              <a:rPr lang="en-US" sz="1600" dirty="0">
                <a:latin typeface="Bahnschrift SemiBold" panose="020B0502040204020203" pitchFamily="34" charset="0"/>
              </a:rPr>
              <a:t>Affordability: </a:t>
            </a:r>
            <a:r>
              <a:rPr lang="en-US" sz="1600" dirty="0" err="1">
                <a:latin typeface="Bahnschrift Light" panose="020B0502040204020203" pitchFamily="34" charset="0"/>
              </a:rPr>
              <a:t>Democratisng</a:t>
            </a:r>
            <a:r>
              <a:rPr lang="en-US" sz="1600" dirty="0">
                <a:latin typeface="Bahnschrift Light" panose="020B0502040204020203" pitchFamily="34" charset="0"/>
              </a:rPr>
              <a:t> of applications at a reasonable costs to schools or FREE. </a:t>
            </a:r>
          </a:p>
          <a:p>
            <a:endParaRPr lang="en-US" sz="1600" dirty="0">
              <a:latin typeface="Bahnschrift Light" panose="020B0502040204020203" pitchFamily="34" charset="0"/>
            </a:endParaRPr>
          </a:p>
          <a:p>
            <a:r>
              <a:rPr lang="en-US" sz="1600" dirty="0">
                <a:latin typeface="Bahnschrift SemiBold" panose="020B0502040204020203" pitchFamily="34" charset="0"/>
              </a:rPr>
              <a:t>Inclusive: </a:t>
            </a:r>
            <a:r>
              <a:rPr lang="en-US" sz="1600" dirty="0">
                <a:latin typeface="Bahnschrift Light" panose="020B0502040204020203" pitchFamily="34" charset="0"/>
              </a:rPr>
              <a:t>Making the applications available to everyone to access (social, disabilities etc.)</a:t>
            </a:r>
          </a:p>
          <a:p>
            <a:endParaRPr lang="en-US" sz="1600" dirty="0">
              <a:latin typeface="Bahnschrift Light" panose="020B0502040204020203" pitchFamily="34" charset="0"/>
            </a:endParaRPr>
          </a:p>
          <a:p>
            <a:r>
              <a:rPr lang="en-US" sz="1600" dirty="0">
                <a:latin typeface="Bahnschrift SemiBold" panose="020B0502040204020203" pitchFamily="34" charset="0"/>
              </a:rPr>
              <a:t>Engaging: </a:t>
            </a:r>
            <a:r>
              <a:rPr lang="en-US" sz="1600" dirty="0">
                <a:latin typeface="Bahnschrift Light" panose="020B0502040204020203" pitchFamily="34" charset="0"/>
              </a:rPr>
              <a:t>A great medium to engage students (and hook them in).</a:t>
            </a:r>
          </a:p>
          <a:p>
            <a:endParaRPr lang="en-US" sz="1600" dirty="0">
              <a:latin typeface="Bahnschrift Light" panose="020B0502040204020203" pitchFamily="34" charset="0"/>
            </a:endParaRPr>
          </a:p>
          <a:p>
            <a:r>
              <a:rPr lang="en-US" sz="1600" dirty="0">
                <a:latin typeface="Bahnschrift SemiBold" panose="020B0502040204020203" pitchFamily="34" charset="0"/>
              </a:rPr>
              <a:t>Active Learning: </a:t>
            </a:r>
            <a:r>
              <a:rPr lang="en-US" sz="1600" dirty="0">
                <a:latin typeface="Bahnschrift Light" panose="020B0502040204020203" pitchFamily="34" charset="0"/>
              </a:rPr>
              <a:t>A way to actively learn through XR experiences. </a:t>
            </a:r>
          </a:p>
          <a:p>
            <a:endParaRPr lang="en-US" sz="1600" dirty="0">
              <a:latin typeface="Bahnschrift Light" panose="020B0502040204020203" pitchFamily="34" charset="0"/>
            </a:endParaRPr>
          </a:p>
          <a:p>
            <a:endParaRPr lang="en-US" sz="1600" dirty="0">
              <a:latin typeface="Bahnschrift Light" panose="020B0502040204020203" pitchFamily="34" charset="0"/>
            </a:endParaRPr>
          </a:p>
          <a:p>
            <a:endParaRPr lang="en-US" sz="1600" dirty="0">
              <a:latin typeface="Bahnschrift Light" panose="020B0502040204020203" pitchFamily="34" charset="0"/>
            </a:endParaRPr>
          </a:p>
          <a:p>
            <a:endParaRPr lang="en-GB" sz="1600" dirty="0">
              <a:latin typeface="Bahnschrift Light" panose="020B0502040204020203" pitchFamily="34" charset="0"/>
            </a:endParaRPr>
          </a:p>
        </p:txBody>
      </p:sp>
      <p:sp>
        <p:nvSpPr>
          <p:cNvPr id="14" name="TextBox 13">
            <a:extLst>
              <a:ext uri="{FF2B5EF4-FFF2-40B4-BE49-F238E27FC236}">
                <a16:creationId xmlns:a16="http://schemas.microsoft.com/office/drawing/2014/main" id="{09CA65E8-9AD7-4F05-BCD5-FFF69C0475A9}"/>
              </a:ext>
            </a:extLst>
          </p:cNvPr>
          <p:cNvSpPr txBox="1"/>
          <p:nvPr/>
        </p:nvSpPr>
        <p:spPr>
          <a:xfrm>
            <a:off x="942974" y="615206"/>
            <a:ext cx="4943475" cy="369332"/>
          </a:xfrm>
          <a:prstGeom prst="rect">
            <a:avLst/>
          </a:prstGeom>
          <a:noFill/>
        </p:spPr>
        <p:txBody>
          <a:bodyPr wrap="square" rtlCol="0">
            <a:spAutoFit/>
          </a:bodyPr>
          <a:lstStyle/>
          <a:p>
            <a:r>
              <a:rPr lang="en-US" dirty="0">
                <a:latin typeface="Bahnschrift SemiBold" panose="020B0502040204020203" pitchFamily="34" charset="0"/>
              </a:rPr>
              <a:t>PhD Research (Primary Schools in Science) </a:t>
            </a:r>
            <a:endParaRPr lang="en-GB" dirty="0">
              <a:latin typeface="Bahnschrift SemiBold" panose="020B0502040204020203" pitchFamily="34" charset="0"/>
            </a:endParaRPr>
          </a:p>
        </p:txBody>
      </p:sp>
      <p:sp>
        <p:nvSpPr>
          <p:cNvPr id="17" name="TextBox 16">
            <a:extLst>
              <a:ext uri="{FF2B5EF4-FFF2-40B4-BE49-F238E27FC236}">
                <a16:creationId xmlns:a16="http://schemas.microsoft.com/office/drawing/2014/main" id="{91614A25-24BF-4844-9F72-C45DB90C60B8}"/>
              </a:ext>
            </a:extLst>
          </p:cNvPr>
          <p:cNvSpPr txBox="1"/>
          <p:nvPr/>
        </p:nvSpPr>
        <p:spPr>
          <a:xfrm>
            <a:off x="6791325" y="1163865"/>
            <a:ext cx="4943475" cy="5262979"/>
          </a:xfrm>
          <a:prstGeom prst="rect">
            <a:avLst/>
          </a:prstGeom>
          <a:noFill/>
        </p:spPr>
        <p:txBody>
          <a:bodyPr wrap="square" rtlCol="0">
            <a:spAutoFit/>
          </a:bodyPr>
          <a:lstStyle/>
          <a:p>
            <a:r>
              <a:rPr lang="en-US" sz="1600" dirty="0">
                <a:latin typeface="Bahnschrift SemiBold" panose="020B0502040204020203" pitchFamily="34" charset="0"/>
              </a:rPr>
              <a:t>Sharing: </a:t>
            </a:r>
            <a:r>
              <a:rPr lang="en-US" sz="1600" dirty="0">
                <a:latin typeface="Bahnschrift Light" panose="020B0502040204020203" pitchFamily="34" charset="0"/>
              </a:rPr>
              <a:t>Being able to share ideas together on remote basis.</a:t>
            </a:r>
          </a:p>
          <a:p>
            <a:endParaRPr lang="en-US" sz="1600" dirty="0">
              <a:latin typeface="Bahnschrift Light" panose="020B0502040204020203" pitchFamily="34" charset="0"/>
            </a:endParaRPr>
          </a:p>
          <a:p>
            <a:r>
              <a:rPr lang="en-US" sz="1600" dirty="0">
                <a:latin typeface="Bahnschrift SemiBold" panose="020B0502040204020203" pitchFamily="34" charset="0"/>
              </a:rPr>
              <a:t>Pace: </a:t>
            </a:r>
            <a:r>
              <a:rPr lang="en-US" sz="1600" dirty="0">
                <a:latin typeface="Bahnschrift Light" panose="020B0502040204020203" pitchFamily="34" charset="0"/>
              </a:rPr>
              <a:t>Students can learn at their own pace</a:t>
            </a:r>
          </a:p>
          <a:p>
            <a:endParaRPr lang="en-US" sz="1600" dirty="0">
              <a:latin typeface="Bahnschrift Light" panose="020B0502040204020203" pitchFamily="34" charset="0"/>
            </a:endParaRPr>
          </a:p>
          <a:p>
            <a:r>
              <a:rPr lang="en-US" sz="1600" dirty="0">
                <a:latin typeface="Bahnschrift SemiBold" panose="020B0502040204020203" pitchFamily="34" charset="0"/>
              </a:rPr>
              <a:t>Parental: </a:t>
            </a:r>
            <a:r>
              <a:rPr lang="en-US" sz="1600" dirty="0">
                <a:latin typeface="Bahnschrift Light" panose="020B0502040204020203" pitchFamily="34" charset="0"/>
              </a:rPr>
              <a:t>Engaging parents within the process from remote environments. </a:t>
            </a:r>
          </a:p>
          <a:p>
            <a:endParaRPr lang="en-US" sz="1600" dirty="0">
              <a:latin typeface="Bahnschrift Light" panose="020B0502040204020203" pitchFamily="34" charset="0"/>
            </a:endParaRPr>
          </a:p>
          <a:p>
            <a:r>
              <a:rPr lang="en-US" sz="1600" dirty="0">
                <a:latin typeface="Bahnschrift SemiBold" panose="020B0502040204020203" pitchFamily="34" charset="0"/>
              </a:rPr>
              <a:t>Safeguarding: </a:t>
            </a:r>
            <a:r>
              <a:rPr lang="en-US" sz="1600" dirty="0">
                <a:latin typeface="Bahnschrift Light" panose="020B0502040204020203" pitchFamily="34" charset="0"/>
              </a:rPr>
              <a:t>How are students safeguarded when using remote technologies?</a:t>
            </a:r>
          </a:p>
          <a:p>
            <a:endParaRPr lang="en-US" sz="1600" dirty="0">
              <a:latin typeface="Bahnschrift Light" panose="020B0502040204020203" pitchFamily="34" charset="0"/>
            </a:endParaRPr>
          </a:p>
          <a:p>
            <a:endParaRPr lang="en-US" sz="1600" dirty="0">
              <a:latin typeface="Bahnschrift SemiBold" panose="020B0502040204020203" pitchFamily="34" charset="0"/>
            </a:endParaRPr>
          </a:p>
          <a:p>
            <a:endParaRPr lang="en-US" sz="1600" dirty="0">
              <a:latin typeface="Bahnschrift SemiBold" panose="020B0502040204020203" pitchFamily="34" charset="0"/>
            </a:endParaRPr>
          </a:p>
          <a:p>
            <a:endParaRPr lang="en-US" sz="1600" dirty="0">
              <a:latin typeface="Bahnschrift SemiBold" panose="020B0502040204020203" pitchFamily="34" charset="0"/>
            </a:endParaRPr>
          </a:p>
          <a:p>
            <a:endParaRPr lang="en-US" sz="1600" dirty="0">
              <a:latin typeface="Bahnschrift SemiBold" panose="020B0502040204020203" pitchFamily="34" charset="0"/>
            </a:endParaRPr>
          </a:p>
          <a:p>
            <a:r>
              <a:rPr lang="en-US" sz="1600" dirty="0">
                <a:latin typeface="Bahnschrift SemiBold" panose="020B0502040204020203" pitchFamily="34" charset="0"/>
              </a:rPr>
              <a:t>And many more…. </a:t>
            </a:r>
          </a:p>
          <a:p>
            <a:r>
              <a:rPr lang="en-US" sz="1600" dirty="0">
                <a:latin typeface="Bahnschrift SemiBold" panose="020B0502040204020203" pitchFamily="34" charset="0"/>
              </a:rPr>
              <a:t>Paper to be released Jan / Feb 2021</a:t>
            </a:r>
            <a:endParaRPr lang="en-US" sz="1600" dirty="0">
              <a:latin typeface="Bahnschrift Light" panose="020B0502040204020203" pitchFamily="34" charset="0"/>
            </a:endParaRPr>
          </a:p>
          <a:p>
            <a:endParaRPr lang="en-US" sz="1600" dirty="0">
              <a:latin typeface="Bahnschrift Light" panose="020B0502040204020203" pitchFamily="34" charset="0"/>
            </a:endParaRPr>
          </a:p>
          <a:p>
            <a:endParaRPr lang="en-US" sz="1600" dirty="0">
              <a:latin typeface="Bahnschrift Light" panose="020B0502040204020203" pitchFamily="34" charset="0"/>
            </a:endParaRPr>
          </a:p>
          <a:p>
            <a:endParaRPr lang="en-US" sz="1600" dirty="0">
              <a:latin typeface="Bahnschrift Light" panose="020B0502040204020203" pitchFamily="34" charset="0"/>
            </a:endParaRPr>
          </a:p>
          <a:p>
            <a:endParaRPr lang="en-GB" sz="1600" dirty="0">
              <a:latin typeface="Bahnschrift Light" panose="020B0502040204020203" pitchFamily="34" charset="0"/>
            </a:endParaRPr>
          </a:p>
        </p:txBody>
      </p:sp>
    </p:spTree>
    <p:extLst>
      <p:ext uri="{BB962C8B-B14F-4D97-AF65-F5344CB8AC3E}">
        <p14:creationId xmlns:p14="http://schemas.microsoft.com/office/powerpoint/2010/main" val="2338137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0104" y="4059498"/>
            <a:ext cx="11131792" cy="2387600"/>
          </a:xfrm>
        </p:spPr>
        <p:txBody>
          <a:bodyPr>
            <a:normAutofit fontScale="90000"/>
          </a:bodyPr>
          <a:lstStyle/>
          <a:p>
            <a:pPr algn="l"/>
            <a:r>
              <a:rPr lang="en-US" sz="9800" b="0" i="0" dirty="0">
                <a:solidFill>
                  <a:srgbClr val="201F1E"/>
                </a:solidFill>
                <a:effectLst/>
                <a:latin typeface="Bahnschrift" panose="020B0502040204020203" pitchFamily="34" charset="0"/>
              </a:rPr>
              <a:t>Training.</a:t>
            </a: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5" name="Picture 2" descr="York St John University">
            <a:extLst>
              <a:ext uri="{FF2B5EF4-FFF2-40B4-BE49-F238E27FC236}">
                <a16:creationId xmlns:a16="http://schemas.microsoft.com/office/drawing/2014/main" id="{DBF3E0E4-E802-46E9-99F5-CF105D1622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preview">
            <a:extLst>
              <a:ext uri="{FF2B5EF4-FFF2-40B4-BE49-F238E27FC236}">
                <a16:creationId xmlns:a16="http://schemas.microsoft.com/office/drawing/2014/main" id="{CA71E419-3975-47D2-A523-35FFB71EA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04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301" y="378890"/>
            <a:ext cx="8484276" cy="807911"/>
          </a:xfrm>
        </p:spPr>
        <p:txBody>
          <a:bodyPr>
            <a:noAutofit/>
          </a:bodyPr>
          <a:lstStyle/>
          <a:p>
            <a:pPr algn="l"/>
            <a:r>
              <a:rPr lang="en-GB" sz="3600" dirty="0">
                <a:latin typeface="Bahnschrift SemiBold" panose="020B0502040204020203" pitchFamily="34" charset="0"/>
                <a:ea typeface="Adobe Gothic Std B" panose="020B0800000000000000" pitchFamily="34" charset="-128"/>
                <a:cs typeface="Arial" panose="020B0604020202020204" pitchFamily="34" charset="0"/>
              </a:rPr>
              <a:t>Skanska (BIM)</a:t>
            </a:r>
          </a:p>
        </p:txBody>
      </p:sp>
      <p:sp>
        <p:nvSpPr>
          <p:cNvPr id="3" name="TextBox 2"/>
          <p:cNvSpPr txBox="1"/>
          <p:nvPr/>
        </p:nvSpPr>
        <p:spPr>
          <a:xfrm>
            <a:off x="336301" y="1186801"/>
            <a:ext cx="4254749" cy="4339650"/>
          </a:xfrm>
          <a:prstGeom prst="rect">
            <a:avLst/>
          </a:prstGeom>
          <a:noFill/>
        </p:spPr>
        <p:txBody>
          <a:bodyPr wrap="square" rtlCol="0">
            <a:spAutoFit/>
          </a:bodyPr>
          <a:lstStyle/>
          <a:p>
            <a:pPr algn="just"/>
            <a:endParaRPr lang="en-GB" dirty="0">
              <a:latin typeface="Bahnschrift Light" panose="020B0502040204020203" pitchFamily="34" charset="0"/>
            </a:endParaRPr>
          </a:p>
          <a:p>
            <a:pPr marL="285750" indent="-285750" algn="just">
              <a:buFont typeface="Wingdings" pitchFamily="2" charset="2"/>
              <a:buChar char="§"/>
            </a:pPr>
            <a:r>
              <a:rPr lang="en-US" sz="1600" b="0" i="0" dirty="0">
                <a:effectLst/>
                <a:latin typeface="Bahnschrift Light" panose="020B0502040204020203" pitchFamily="34" charset="0"/>
              </a:rPr>
              <a:t>Building Information Modelling (BIM)</a:t>
            </a:r>
          </a:p>
          <a:p>
            <a:pPr algn="just"/>
            <a:endParaRPr lang="en-US" sz="1600" b="0" i="0" dirty="0">
              <a:effectLst/>
              <a:latin typeface="Bahnschrift Light" panose="020B0502040204020203" pitchFamily="34" charset="0"/>
            </a:endParaRPr>
          </a:p>
          <a:p>
            <a:pPr marL="285750" indent="-285750" algn="just">
              <a:buFont typeface="Wingdings" pitchFamily="2" charset="2"/>
              <a:buChar char="§"/>
            </a:pPr>
            <a:r>
              <a:rPr lang="en-US" sz="1600" dirty="0">
                <a:latin typeface="Bahnschrift Light" panose="020B0502040204020203" pitchFamily="34" charset="0"/>
              </a:rPr>
              <a:t>Construction Sector</a:t>
            </a:r>
          </a:p>
          <a:p>
            <a:pPr algn="just"/>
            <a:endParaRPr lang="en-US" sz="1600" dirty="0">
              <a:latin typeface="Bahnschrift Light" panose="020B0502040204020203" pitchFamily="34" charset="0"/>
            </a:endParaRPr>
          </a:p>
          <a:p>
            <a:pPr marL="285750" indent="-285750">
              <a:buFont typeface="Wingdings" pitchFamily="2" charset="2"/>
              <a:buChar char="§"/>
            </a:pPr>
            <a:r>
              <a:rPr lang="en-US" sz="1600" dirty="0">
                <a:latin typeface="Bahnschrift Light" panose="020B0502040204020203" pitchFamily="34" charset="0"/>
              </a:rPr>
              <a:t>Skanska is one of the first companies in the UK to license an augmented reality system designed to quickly </a:t>
            </a:r>
            <a:r>
              <a:rPr lang="en-US" sz="1600" dirty="0" err="1">
                <a:latin typeface="Bahnschrift Light" panose="020B0502040204020203" pitchFamily="34" charset="0"/>
              </a:rPr>
              <a:t>visualise</a:t>
            </a:r>
            <a:r>
              <a:rPr lang="en-US" sz="1600" dirty="0">
                <a:latin typeface="Bahnschrift Light" panose="020B0502040204020203" pitchFamily="34" charset="0"/>
              </a:rPr>
              <a:t> complex BIM models in the field. (2018).</a:t>
            </a:r>
          </a:p>
          <a:p>
            <a:pPr marL="285750" indent="-285750" algn="just">
              <a:buFont typeface="Wingdings" pitchFamily="2" charset="2"/>
              <a:buChar char="§"/>
            </a:pPr>
            <a:endParaRPr lang="en-US" sz="1600" dirty="0">
              <a:latin typeface="Bahnschrift Light" panose="020B0502040204020203" pitchFamily="34" charset="0"/>
            </a:endParaRPr>
          </a:p>
          <a:p>
            <a:pPr marL="285750" indent="-285750">
              <a:buFont typeface="Wingdings" pitchFamily="2" charset="2"/>
              <a:buChar char="§"/>
            </a:pPr>
            <a:r>
              <a:rPr lang="en-GB" sz="1600" dirty="0">
                <a:latin typeface="Bahnschrift Light" panose="020B0502040204020203" pitchFamily="34" charset="0"/>
              </a:rPr>
              <a:t>As technology becomes more human-centric, AR could bring immersive experiences to the point that communication between people, businesses, and objects becomes increasingly transparent. (Gartner 2016).</a:t>
            </a:r>
          </a:p>
          <a:p>
            <a:pPr marL="285750" indent="-285750" algn="just">
              <a:buFont typeface="Wingdings" pitchFamily="2" charset="2"/>
              <a:buChar char="§"/>
            </a:pPr>
            <a:endParaRPr lang="en-US" dirty="0">
              <a:latin typeface="Bahnschrift Light" panose="020B0502040204020203" pitchFamily="34" charset="0"/>
            </a:endParaRPr>
          </a:p>
        </p:txBody>
      </p:sp>
      <p:pic>
        <p:nvPicPr>
          <p:cNvPr id="6" name="Picture 2" descr="York St John University">
            <a:extLst>
              <a:ext uri="{FF2B5EF4-FFF2-40B4-BE49-F238E27FC236}">
                <a16:creationId xmlns:a16="http://schemas.microsoft.com/office/drawing/2014/main" id="{2C1B4040-94E5-4F5A-9A1D-54E4B00724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preview">
            <a:extLst>
              <a:ext uri="{FF2B5EF4-FFF2-40B4-BE49-F238E27FC236}">
                <a16:creationId xmlns:a16="http://schemas.microsoft.com/office/drawing/2014/main" id="{1CF428E9-D8AE-4B25-8346-211C2C5AAD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a:extLst>
              <a:ext uri="{FF2B5EF4-FFF2-40B4-BE49-F238E27FC236}">
                <a16:creationId xmlns:a16="http://schemas.microsoft.com/office/drawing/2014/main" id="{CB808788-9A19-4441-BC3C-42937AA5D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283" y="889426"/>
            <a:ext cx="66294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Brands2Life align Autodesk with Maker community">
            <a:extLst>
              <a:ext uri="{FF2B5EF4-FFF2-40B4-BE49-F238E27FC236}">
                <a16:creationId xmlns:a16="http://schemas.microsoft.com/office/drawing/2014/main" id="{01DCC850-22A2-467E-936E-0ED1854170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875" y="5204920"/>
            <a:ext cx="2293899" cy="172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5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91702C3-9A10-4BE7-A625-E4D57EC1AD63}"/>
              </a:ext>
            </a:extLst>
          </p:cNvPr>
          <p:cNvSpPr>
            <a:spLocks noChangeArrowheads="1"/>
          </p:cNvSpPr>
          <p:nvPr/>
        </p:nvSpPr>
        <p:spPr bwMode="auto">
          <a:xfrm>
            <a:off x="775663" y="593542"/>
            <a:ext cx="5520361" cy="56903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fontScale="70000" lnSpcReduction="20000"/>
          </a:bodyPr>
          <a:lstStyle/>
          <a:p>
            <a:pPr marL="0" marR="0" lvl="0" indent="0" fontAlgn="base">
              <a:lnSpc>
                <a:spcPct val="90000"/>
              </a:lnSpc>
              <a:spcBef>
                <a:spcPct val="0"/>
              </a:spcBef>
              <a:spcAft>
                <a:spcPts val="600"/>
              </a:spcAft>
              <a:buClrTx/>
              <a:buSzTx/>
              <a:tabLst/>
            </a:pPr>
            <a:r>
              <a:rPr kumimoji="0" lang="en-US" altLang="en-US" sz="7000" b="0" i="0" u="none" strike="noStrike" cap="none" normalizeH="0" baseline="0" dirty="0">
                <a:ln>
                  <a:noFill/>
                </a:ln>
                <a:effectLst/>
                <a:latin typeface="Bahnschrift SemiBold" panose="020B0502040204020203" pitchFamily="34" charset="0"/>
                <a:ea typeface="+mj-ea"/>
                <a:cs typeface="+mj-cs"/>
              </a:rPr>
              <a:t>Who am I?</a:t>
            </a:r>
          </a:p>
          <a:p>
            <a:pPr marL="0" marR="0" lvl="0" indent="0" fontAlgn="base">
              <a:lnSpc>
                <a:spcPct val="90000"/>
              </a:lnSpc>
              <a:spcBef>
                <a:spcPct val="0"/>
              </a:spcBef>
              <a:spcAft>
                <a:spcPts val="600"/>
              </a:spcAft>
              <a:buClrTx/>
              <a:buSzTx/>
              <a:tabLst/>
            </a:pPr>
            <a:endParaRPr lang="en-US" altLang="en-US" sz="4000" dirty="0">
              <a:latin typeface="Bahnschrift Light" panose="020B0502040204020203" pitchFamily="34" charset="0"/>
              <a:ea typeface="+mj-ea"/>
              <a:cs typeface="+mj-cs"/>
            </a:endParaRPr>
          </a:p>
          <a:p>
            <a:pPr marL="571500" marR="0" lvl="0" indent="-571500" fontAlgn="base">
              <a:lnSpc>
                <a:spcPct val="120000"/>
              </a:lnSpc>
              <a:spcBef>
                <a:spcPct val="0"/>
              </a:spcBef>
              <a:spcAft>
                <a:spcPts val="600"/>
              </a:spcAft>
              <a:buClrTx/>
              <a:buSzTx/>
              <a:buFont typeface="Wingdings" panose="05000000000000000000" pitchFamily="2" charset="2"/>
              <a:buChar char="§"/>
              <a:tabLst/>
            </a:pPr>
            <a:r>
              <a:rPr kumimoji="0" lang="en-US" altLang="en-US" sz="3000" b="0" i="0" u="none" strike="noStrike" cap="none" normalizeH="0" baseline="0" dirty="0">
                <a:ln>
                  <a:noFill/>
                </a:ln>
                <a:effectLst/>
                <a:latin typeface="Bahnschrift Light" panose="020B0502040204020203" pitchFamily="34" charset="0"/>
                <a:ea typeface="+mj-ea"/>
                <a:cs typeface="+mj-cs"/>
              </a:rPr>
              <a:t>SGI (Alias Wavefront)</a:t>
            </a:r>
          </a:p>
          <a:p>
            <a:pPr marL="571500" marR="0" lvl="0" indent="-571500" fontAlgn="base">
              <a:lnSpc>
                <a:spcPct val="120000"/>
              </a:lnSpc>
              <a:spcBef>
                <a:spcPct val="0"/>
              </a:spcBef>
              <a:spcAft>
                <a:spcPts val="600"/>
              </a:spcAft>
              <a:buClrTx/>
              <a:buSzTx/>
              <a:buFont typeface="Wingdings" panose="05000000000000000000" pitchFamily="2" charset="2"/>
              <a:buChar char="§"/>
              <a:tabLst/>
            </a:pPr>
            <a:r>
              <a:rPr kumimoji="0" lang="en-US" altLang="en-US" sz="3000" b="0" i="0" u="none" strike="noStrike" cap="none" normalizeH="0" baseline="0" dirty="0">
                <a:ln>
                  <a:noFill/>
                </a:ln>
                <a:effectLst/>
                <a:latin typeface="Bahnschrift Light" panose="020B0502040204020203" pitchFamily="34" charset="0"/>
                <a:ea typeface="+mj-ea"/>
                <a:cs typeface="+mj-cs"/>
              </a:rPr>
              <a:t>BBC Virtual Reality / BBC 3D-Motion</a:t>
            </a:r>
          </a:p>
          <a:p>
            <a:pPr marL="571500" marR="0" lvl="0" indent="-571500" fontAlgn="base">
              <a:lnSpc>
                <a:spcPct val="120000"/>
              </a:lnSpc>
              <a:spcBef>
                <a:spcPct val="0"/>
              </a:spcBef>
              <a:spcAft>
                <a:spcPts val="600"/>
              </a:spcAft>
              <a:buClrTx/>
              <a:buSzTx/>
              <a:buFont typeface="Wingdings" panose="05000000000000000000" pitchFamily="2" charset="2"/>
              <a:buChar char="§"/>
              <a:tabLst/>
            </a:pPr>
            <a:r>
              <a:rPr kumimoji="0" lang="en-US" altLang="en-US" sz="3000" b="0" i="0" u="none" strike="noStrike" cap="none" normalizeH="0" baseline="0" dirty="0">
                <a:ln>
                  <a:noFill/>
                </a:ln>
                <a:effectLst/>
                <a:latin typeface="Bahnschrift Light" panose="020B0502040204020203" pitchFamily="34" charset="0"/>
                <a:ea typeface="+mj-ea"/>
                <a:cs typeface="+mj-cs"/>
              </a:rPr>
              <a:t>Creative Director (8 years) </a:t>
            </a:r>
          </a:p>
          <a:p>
            <a:pPr marL="571500" marR="0" lvl="0" indent="-571500" fontAlgn="base">
              <a:lnSpc>
                <a:spcPct val="120000"/>
              </a:lnSpc>
              <a:spcBef>
                <a:spcPct val="0"/>
              </a:spcBef>
              <a:spcAft>
                <a:spcPts val="600"/>
              </a:spcAft>
              <a:buClrTx/>
              <a:buSzTx/>
              <a:buFont typeface="Wingdings" panose="05000000000000000000" pitchFamily="2" charset="2"/>
              <a:buChar char="§"/>
              <a:tabLst/>
            </a:pPr>
            <a:r>
              <a:rPr lang="en-US" altLang="en-US" sz="3000" dirty="0">
                <a:latin typeface="Bahnschrift Light" panose="020B0502040204020203" pitchFamily="34" charset="0"/>
                <a:ea typeface="+mj-ea"/>
                <a:cs typeface="+mj-cs"/>
              </a:rPr>
              <a:t>Autodesk (Secondary Education Board)</a:t>
            </a:r>
            <a:endParaRPr kumimoji="0" lang="en-US" altLang="en-US" sz="3000" b="0" i="0" u="none" strike="noStrike" cap="none" normalizeH="0" baseline="0" dirty="0">
              <a:ln>
                <a:noFill/>
              </a:ln>
              <a:effectLst/>
              <a:latin typeface="Bahnschrift Light" panose="020B0502040204020203" pitchFamily="34" charset="0"/>
              <a:ea typeface="+mj-ea"/>
              <a:cs typeface="+mj-cs"/>
            </a:endParaRPr>
          </a:p>
          <a:p>
            <a:pPr marL="571500" marR="0" lvl="0" indent="-571500" fontAlgn="base">
              <a:lnSpc>
                <a:spcPct val="120000"/>
              </a:lnSpc>
              <a:spcBef>
                <a:spcPct val="0"/>
              </a:spcBef>
              <a:spcAft>
                <a:spcPts val="600"/>
              </a:spcAft>
              <a:buClrTx/>
              <a:buSzTx/>
              <a:buFont typeface="Wingdings" panose="05000000000000000000" pitchFamily="2" charset="2"/>
              <a:buChar char="§"/>
              <a:tabLst/>
            </a:pPr>
            <a:r>
              <a:rPr lang="en-US" altLang="en-US" sz="3000" dirty="0">
                <a:latin typeface="Bahnschrift Light" panose="020B0502040204020203" pitchFamily="34" charset="0"/>
                <a:ea typeface="+mj-ea"/>
                <a:cs typeface="+mj-cs"/>
              </a:rPr>
              <a:t>Undertaking a PhD (Augmented Realty for Primary Science Education), York University</a:t>
            </a:r>
          </a:p>
          <a:p>
            <a:pPr marL="571500" marR="0" lvl="0" indent="-571500" fontAlgn="base">
              <a:lnSpc>
                <a:spcPct val="120000"/>
              </a:lnSpc>
              <a:spcBef>
                <a:spcPct val="0"/>
              </a:spcBef>
              <a:spcAft>
                <a:spcPts val="600"/>
              </a:spcAft>
              <a:buClrTx/>
              <a:buSzTx/>
              <a:buFont typeface="Wingdings" panose="05000000000000000000" pitchFamily="2" charset="2"/>
              <a:buChar char="§"/>
              <a:tabLst/>
            </a:pPr>
            <a:r>
              <a:rPr lang="en-US" altLang="en-US" sz="3000" dirty="0">
                <a:latin typeface="Bahnschrift Light" panose="020B0502040204020203" pitchFamily="34" charset="0"/>
                <a:ea typeface="+mj-ea"/>
                <a:cs typeface="+mj-cs"/>
              </a:rPr>
              <a:t>Emmy Award / Promax Awards</a:t>
            </a:r>
          </a:p>
          <a:p>
            <a:pPr marL="571500" marR="0" lvl="0" indent="-571500" fontAlgn="base">
              <a:lnSpc>
                <a:spcPct val="120000"/>
              </a:lnSpc>
              <a:spcBef>
                <a:spcPct val="0"/>
              </a:spcBef>
              <a:spcAft>
                <a:spcPts val="600"/>
              </a:spcAft>
              <a:buClrTx/>
              <a:buSzTx/>
              <a:buFont typeface="Wingdings" panose="05000000000000000000" pitchFamily="2" charset="2"/>
              <a:buChar char="§"/>
              <a:tabLst/>
            </a:pPr>
            <a:r>
              <a:rPr kumimoji="0" lang="en-US" altLang="en-US" sz="3000" b="0" i="0" u="none" strike="noStrike" cap="none" normalizeH="0" baseline="0" dirty="0" err="1">
                <a:ln>
                  <a:noFill/>
                </a:ln>
                <a:effectLst/>
                <a:latin typeface="Bahnschrift Light" panose="020B0502040204020203" pitchFamily="34" charset="0"/>
                <a:ea typeface="+mj-ea"/>
                <a:cs typeface="+mj-cs"/>
              </a:rPr>
              <a:t>Programme</a:t>
            </a:r>
            <a:r>
              <a:rPr kumimoji="0" lang="en-US" altLang="en-US" sz="3000" b="0" i="0" u="none" strike="noStrike" cap="none" normalizeH="0" baseline="0" dirty="0">
                <a:ln>
                  <a:noFill/>
                </a:ln>
                <a:effectLst/>
                <a:latin typeface="Bahnschrift Light" panose="020B0502040204020203" pitchFamily="34" charset="0"/>
                <a:ea typeface="+mj-ea"/>
                <a:cs typeface="+mj-cs"/>
              </a:rPr>
              <a:t> Leader: Postgraduate (MA Virtual &amp; Augmented Reality, MSc 3D Design &amp; Technologies, MA Visual Communication) </a:t>
            </a:r>
          </a:p>
        </p:txBody>
      </p:sp>
      <p:pic>
        <p:nvPicPr>
          <p:cNvPr id="5" name="Picture 2" descr="York St John University">
            <a:extLst>
              <a:ext uri="{FF2B5EF4-FFF2-40B4-BE49-F238E27FC236}">
                <a16:creationId xmlns:a16="http://schemas.microsoft.com/office/drawing/2014/main" id="{E3357DFE-DA46-4F8B-9537-98045017F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a:extLst>
              <a:ext uri="{FF2B5EF4-FFF2-40B4-BE49-F238E27FC236}">
                <a16:creationId xmlns:a16="http://schemas.microsoft.com/office/drawing/2014/main" id="{1F4DFC45-B82D-4696-AF07-47EE8B50E2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399" t="18111" r="4038" b="51889"/>
          <a:stretch/>
        </p:blipFill>
        <p:spPr bwMode="auto">
          <a:xfrm>
            <a:off x="6694970" y="4139134"/>
            <a:ext cx="2551476" cy="1317835"/>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Image result for wak studios">
            <a:extLst>
              <a:ext uri="{FF2B5EF4-FFF2-40B4-BE49-F238E27FC236}">
                <a16:creationId xmlns:a16="http://schemas.microsoft.com/office/drawing/2014/main" id="{4A1F0823-AEE1-4274-B5DB-569F69FAB3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93" t="16524" r="15505" b="12663"/>
          <a:stretch/>
        </p:blipFill>
        <p:spPr bwMode="auto">
          <a:xfrm>
            <a:off x="9363048" y="2438798"/>
            <a:ext cx="2053288" cy="157535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9E610812-95B1-427A-A829-A68612E844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5780" y="4481502"/>
            <a:ext cx="1887823" cy="61773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wak studios">
            <a:extLst>
              <a:ext uri="{FF2B5EF4-FFF2-40B4-BE49-F238E27FC236}">
                <a16:creationId xmlns:a16="http://schemas.microsoft.com/office/drawing/2014/main" id="{6181ACE7-BE06-4BF3-A72D-EAC8D8053E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232" b="8051"/>
          <a:stretch/>
        </p:blipFill>
        <p:spPr bwMode="auto">
          <a:xfrm>
            <a:off x="6745409" y="780573"/>
            <a:ext cx="2482264" cy="1539965"/>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descr="Image result for wak studios">
            <a:extLst>
              <a:ext uri="{FF2B5EF4-FFF2-40B4-BE49-F238E27FC236}">
                <a16:creationId xmlns:a16="http://schemas.microsoft.com/office/drawing/2014/main" id="{BCEF5D9C-CFC5-4975-84B0-99C129B68E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5409" y="2438798"/>
            <a:ext cx="2501037" cy="153996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wak studios">
            <a:extLst>
              <a:ext uri="{FF2B5EF4-FFF2-40B4-BE49-F238E27FC236}">
                <a16:creationId xmlns:a16="http://schemas.microsoft.com/office/drawing/2014/main" id="{245970BF-B6DF-4D3B-B776-8F3BFF0A54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3048" y="780574"/>
            <a:ext cx="2053288" cy="15399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preview">
            <a:extLst>
              <a:ext uri="{FF2B5EF4-FFF2-40B4-BE49-F238E27FC236}">
                <a16:creationId xmlns:a16="http://schemas.microsoft.com/office/drawing/2014/main" id="{5FFCC7FD-13A5-455A-9815-7221F52147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459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4C000C5-79C6-4BFD-A501-50C57A0F2C3F}"/>
              </a:ext>
            </a:extLst>
          </p:cNvPr>
          <p:cNvGrpSpPr/>
          <p:nvPr/>
        </p:nvGrpSpPr>
        <p:grpSpPr>
          <a:xfrm>
            <a:off x="590551" y="548003"/>
            <a:ext cx="5600699" cy="5361943"/>
            <a:chOff x="657226" y="662077"/>
            <a:chExt cx="5600699" cy="5361943"/>
          </a:xfrm>
        </p:grpSpPr>
        <p:sp>
          <p:nvSpPr>
            <p:cNvPr id="8" name="Oval 7">
              <a:extLst>
                <a:ext uri="{FF2B5EF4-FFF2-40B4-BE49-F238E27FC236}">
                  <a16:creationId xmlns:a16="http://schemas.microsoft.com/office/drawing/2014/main" id="{DCC6FA27-95CD-4331-B495-9EF87A5E4A70}"/>
                </a:ext>
              </a:extLst>
            </p:cNvPr>
            <p:cNvSpPr/>
            <p:nvPr/>
          </p:nvSpPr>
          <p:spPr>
            <a:xfrm>
              <a:off x="2614613" y="662077"/>
              <a:ext cx="1685925" cy="16859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Bahnschrift SemiBold" panose="020B0502040204020203" pitchFamily="34" charset="0"/>
                </a:rPr>
                <a:t>Higher</a:t>
              </a:r>
            </a:p>
            <a:p>
              <a:pPr algn="ctr"/>
              <a:r>
                <a:rPr lang="en-US" sz="1400" dirty="0">
                  <a:latin typeface="Bahnschrift SemiBold" panose="020B0502040204020203" pitchFamily="34" charset="0"/>
                </a:rPr>
                <a:t>Engagement rate</a:t>
              </a:r>
              <a:endParaRPr lang="en-GB" sz="1400" dirty="0">
                <a:latin typeface="Bahnschrift SemiBold" panose="020B0502040204020203" pitchFamily="34" charset="0"/>
              </a:endParaRPr>
            </a:p>
          </p:txBody>
        </p:sp>
        <p:sp>
          <p:nvSpPr>
            <p:cNvPr id="12" name="Oval 11">
              <a:extLst>
                <a:ext uri="{FF2B5EF4-FFF2-40B4-BE49-F238E27FC236}">
                  <a16:creationId xmlns:a16="http://schemas.microsoft.com/office/drawing/2014/main" id="{2C999EA7-EA5C-49F1-AFEE-725666BBA31E}"/>
                </a:ext>
              </a:extLst>
            </p:cNvPr>
            <p:cNvSpPr/>
            <p:nvPr/>
          </p:nvSpPr>
          <p:spPr>
            <a:xfrm>
              <a:off x="657226" y="2519904"/>
              <a:ext cx="1685925" cy="16859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Bahnschrift SemiBold" panose="020B0502040204020203" pitchFamily="34" charset="0"/>
                </a:rPr>
                <a:t>Higher</a:t>
              </a:r>
            </a:p>
            <a:p>
              <a:pPr algn="ctr"/>
              <a:r>
                <a:rPr lang="en-US" sz="1400" dirty="0">
                  <a:latin typeface="Bahnschrift SemiBold" panose="020B0502040204020203" pitchFamily="34" charset="0"/>
                </a:rPr>
                <a:t>retention rate</a:t>
              </a:r>
              <a:endParaRPr lang="en-GB" sz="1400" dirty="0">
                <a:latin typeface="Bahnschrift SemiBold" panose="020B0502040204020203" pitchFamily="34" charset="0"/>
              </a:endParaRPr>
            </a:p>
          </p:txBody>
        </p:sp>
        <p:sp>
          <p:nvSpPr>
            <p:cNvPr id="13" name="Oval 12">
              <a:extLst>
                <a:ext uri="{FF2B5EF4-FFF2-40B4-BE49-F238E27FC236}">
                  <a16:creationId xmlns:a16="http://schemas.microsoft.com/office/drawing/2014/main" id="{329266BD-18F8-4E43-A861-77AAB6CB51E2}"/>
                </a:ext>
              </a:extLst>
            </p:cNvPr>
            <p:cNvSpPr/>
            <p:nvPr/>
          </p:nvSpPr>
          <p:spPr>
            <a:xfrm>
              <a:off x="2614613" y="2586037"/>
              <a:ext cx="1685925" cy="168592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tx1"/>
                  </a:solidFill>
                  <a:latin typeface="Bahnschrift SemiBold" panose="020B0502040204020203" pitchFamily="34" charset="0"/>
                </a:rPr>
                <a:t>Benefits of</a:t>
              </a:r>
            </a:p>
            <a:p>
              <a:pPr algn="ctr"/>
              <a:r>
                <a:rPr lang="en-US" sz="1400" dirty="0">
                  <a:solidFill>
                    <a:schemeClr val="tx1"/>
                  </a:solidFill>
                  <a:latin typeface="Bahnschrift SemiBold" panose="020B0502040204020203" pitchFamily="34" charset="0"/>
                </a:rPr>
                <a:t>VR in Corporate</a:t>
              </a:r>
            </a:p>
            <a:p>
              <a:pPr algn="ctr"/>
              <a:r>
                <a:rPr lang="en-US" sz="1400" dirty="0">
                  <a:solidFill>
                    <a:schemeClr val="tx1"/>
                  </a:solidFill>
                  <a:latin typeface="Bahnschrift SemiBold" panose="020B0502040204020203" pitchFamily="34" charset="0"/>
                </a:rPr>
                <a:t>Training</a:t>
              </a:r>
              <a:endParaRPr lang="en-GB" sz="1400" dirty="0">
                <a:solidFill>
                  <a:schemeClr val="tx1"/>
                </a:solidFill>
                <a:latin typeface="Bahnschrift SemiBold" panose="020B0502040204020203" pitchFamily="34" charset="0"/>
              </a:endParaRPr>
            </a:p>
          </p:txBody>
        </p:sp>
        <p:sp>
          <p:nvSpPr>
            <p:cNvPr id="14" name="Oval 13">
              <a:extLst>
                <a:ext uri="{FF2B5EF4-FFF2-40B4-BE49-F238E27FC236}">
                  <a16:creationId xmlns:a16="http://schemas.microsoft.com/office/drawing/2014/main" id="{D98538D8-98B4-4877-8C31-0566AB488B66}"/>
                </a:ext>
              </a:extLst>
            </p:cNvPr>
            <p:cNvSpPr/>
            <p:nvPr/>
          </p:nvSpPr>
          <p:spPr>
            <a:xfrm>
              <a:off x="4572000" y="2586037"/>
              <a:ext cx="1685925" cy="16859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Bahnschrift SemiBold" panose="020B0502040204020203" pitchFamily="34" charset="0"/>
                </a:rPr>
                <a:t>Experiential</a:t>
              </a:r>
            </a:p>
            <a:p>
              <a:pPr algn="ctr"/>
              <a:r>
                <a:rPr lang="en-US" sz="1400" dirty="0">
                  <a:latin typeface="Bahnschrift SemiBold" panose="020B0502040204020203" pitchFamily="34" charset="0"/>
                </a:rPr>
                <a:t>Learning</a:t>
              </a:r>
              <a:endParaRPr lang="en-GB" sz="1400" dirty="0">
                <a:latin typeface="Bahnschrift SemiBold" panose="020B0502040204020203" pitchFamily="34" charset="0"/>
              </a:endParaRPr>
            </a:p>
          </p:txBody>
        </p:sp>
        <p:sp>
          <p:nvSpPr>
            <p:cNvPr id="15" name="Oval 14">
              <a:extLst>
                <a:ext uri="{FF2B5EF4-FFF2-40B4-BE49-F238E27FC236}">
                  <a16:creationId xmlns:a16="http://schemas.microsoft.com/office/drawing/2014/main" id="{657CA0CF-84C5-4CC5-8758-E8C34382AD67}"/>
                </a:ext>
              </a:extLst>
            </p:cNvPr>
            <p:cNvSpPr/>
            <p:nvPr/>
          </p:nvSpPr>
          <p:spPr>
            <a:xfrm>
              <a:off x="3606012" y="4338095"/>
              <a:ext cx="1685925" cy="16859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Bahnschrift SemiBold" panose="020B0502040204020203" pitchFamily="34" charset="0"/>
                </a:rPr>
                <a:t>Safe for high-risk situations</a:t>
              </a:r>
              <a:endParaRPr lang="en-GB" sz="1400" dirty="0">
                <a:latin typeface="Bahnschrift SemiBold" panose="020B0502040204020203" pitchFamily="34" charset="0"/>
              </a:endParaRPr>
            </a:p>
          </p:txBody>
        </p:sp>
        <p:sp>
          <p:nvSpPr>
            <p:cNvPr id="16" name="Oval 15">
              <a:extLst>
                <a:ext uri="{FF2B5EF4-FFF2-40B4-BE49-F238E27FC236}">
                  <a16:creationId xmlns:a16="http://schemas.microsoft.com/office/drawing/2014/main" id="{B8AB5288-8C54-4824-BB84-1335B900F430}"/>
                </a:ext>
              </a:extLst>
            </p:cNvPr>
            <p:cNvSpPr/>
            <p:nvPr/>
          </p:nvSpPr>
          <p:spPr>
            <a:xfrm>
              <a:off x="1500188" y="4338095"/>
              <a:ext cx="1685925" cy="16859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Bahnschrift SemiBold" panose="020B0502040204020203" pitchFamily="34" charset="0"/>
                </a:rPr>
                <a:t>Reduce training and travel expenses</a:t>
              </a:r>
              <a:endParaRPr lang="en-GB" sz="1400" dirty="0">
                <a:latin typeface="Bahnschrift SemiBold" panose="020B0502040204020203" pitchFamily="34" charset="0"/>
              </a:endParaRPr>
            </a:p>
          </p:txBody>
        </p:sp>
        <p:cxnSp>
          <p:nvCxnSpPr>
            <p:cNvPr id="11" name="Straight Arrow Connector 10">
              <a:extLst>
                <a:ext uri="{FF2B5EF4-FFF2-40B4-BE49-F238E27FC236}">
                  <a16:creationId xmlns:a16="http://schemas.microsoft.com/office/drawing/2014/main" id="{7C57CBE4-8A66-4837-8DA0-C7061CBAF257}"/>
                </a:ext>
              </a:extLst>
            </p:cNvPr>
            <p:cNvCxnSpPr>
              <a:stCxn id="13" idx="0"/>
              <a:endCxn id="8" idx="4"/>
            </p:cNvCxnSpPr>
            <p:nvPr/>
          </p:nvCxnSpPr>
          <p:spPr>
            <a:xfrm flipV="1">
              <a:off x="3457576" y="2348002"/>
              <a:ext cx="0" cy="2380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02A3386C-360D-469C-8E61-39ED0DFC8664}"/>
                </a:ext>
              </a:extLst>
            </p:cNvPr>
            <p:cNvCxnSpPr>
              <a:cxnSpLocks/>
              <a:stCxn id="13" idx="6"/>
              <a:endCxn id="14" idx="2"/>
            </p:cNvCxnSpPr>
            <p:nvPr/>
          </p:nvCxnSpPr>
          <p:spPr>
            <a:xfrm>
              <a:off x="4300538" y="3429000"/>
              <a:ext cx="27146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625B52E-1030-4E6E-8EB8-39E9B886ECE2}"/>
                </a:ext>
              </a:extLst>
            </p:cNvPr>
            <p:cNvCxnSpPr>
              <a:cxnSpLocks/>
              <a:stCxn id="13" idx="2"/>
            </p:cNvCxnSpPr>
            <p:nvPr/>
          </p:nvCxnSpPr>
          <p:spPr>
            <a:xfrm flipH="1">
              <a:off x="2343150" y="3429000"/>
              <a:ext cx="2714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4CF8272-30C7-4CE7-A01F-DEC08F405C85}"/>
                </a:ext>
              </a:extLst>
            </p:cNvPr>
            <p:cNvCxnSpPr>
              <a:cxnSpLocks/>
            </p:cNvCxnSpPr>
            <p:nvPr/>
          </p:nvCxnSpPr>
          <p:spPr>
            <a:xfrm flipH="1">
              <a:off x="2763051" y="4134037"/>
              <a:ext cx="208749" cy="290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E472E98-2BA4-4C6F-9913-2378B1E19C3B}"/>
                </a:ext>
              </a:extLst>
            </p:cNvPr>
            <p:cNvCxnSpPr>
              <a:cxnSpLocks/>
            </p:cNvCxnSpPr>
            <p:nvPr/>
          </p:nvCxnSpPr>
          <p:spPr>
            <a:xfrm>
              <a:off x="3839008" y="4205829"/>
              <a:ext cx="190068" cy="2185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id="{45AF07F5-BD54-457B-8AA7-3CBAE415643F}"/>
              </a:ext>
            </a:extLst>
          </p:cNvPr>
          <p:cNvSpPr txBox="1"/>
          <p:nvPr/>
        </p:nvSpPr>
        <p:spPr>
          <a:xfrm>
            <a:off x="6815937" y="1284725"/>
            <a:ext cx="5005387" cy="3139321"/>
          </a:xfrm>
          <a:prstGeom prst="rect">
            <a:avLst/>
          </a:prstGeom>
          <a:noFill/>
        </p:spPr>
        <p:txBody>
          <a:bodyPr wrap="square">
            <a:spAutoFit/>
          </a:bodyPr>
          <a:lstStyle/>
          <a:p>
            <a:pPr algn="l"/>
            <a:r>
              <a:rPr lang="en-US" b="0" i="0" dirty="0">
                <a:effectLst/>
                <a:latin typeface="Bahnschrift Light" panose="020B0502040204020203" pitchFamily="34" charset="0"/>
              </a:rPr>
              <a:t>Results of a soft skills training in VR study, conducted </a:t>
            </a:r>
            <a:r>
              <a:rPr lang="en-US" b="0" i="0" dirty="0">
                <a:effectLst/>
                <a:latin typeface="Bahnschrift SemiBold" panose="020B0502040204020203" pitchFamily="34" charset="0"/>
              </a:rPr>
              <a:t>by PWC</a:t>
            </a:r>
            <a:r>
              <a:rPr lang="en-US" b="0" i="0" dirty="0">
                <a:effectLst/>
                <a:latin typeface="Bahnschrift Light" panose="020B0502040204020203" pitchFamily="34" charset="0"/>
              </a:rPr>
              <a:t>. </a:t>
            </a:r>
          </a:p>
          <a:p>
            <a:pPr algn="l"/>
            <a:endParaRPr lang="en-US" b="0" i="0" dirty="0">
              <a:effectLst/>
              <a:latin typeface="Bahnschrift Light" panose="020B0502040204020203" pitchFamily="34" charset="0"/>
            </a:endParaRPr>
          </a:p>
          <a:p>
            <a:pPr algn="l"/>
            <a:r>
              <a:rPr lang="en-US" b="0" i="0" dirty="0">
                <a:effectLst/>
                <a:latin typeface="Bahnschrift Light" panose="020B0502040204020203" pitchFamily="34" charset="0"/>
              </a:rPr>
              <a:t>Learners in VR were:</a:t>
            </a:r>
          </a:p>
          <a:p>
            <a:pPr algn="l"/>
            <a:endParaRPr lang="en-US" b="0" i="0" dirty="0">
              <a:effectLst/>
              <a:latin typeface="Bahnschrift Light" panose="020B0502040204020203" pitchFamily="34" charset="0"/>
            </a:endParaRPr>
          </a:p>
          <a:p>
            <a:pPr algn="l"/>
            <a:r>
              <a:rPr lang="en-US" b="0" i="0" dirty="0">
                <a:effectLst/>
                <a:latin typeface="Bahnschrift SemiBold" panose="020B0502040204020203" pitchFamily="34" charset="0"/>
              </a:rPr>
              <a:t>275% </a:t>
            </a:r>
            <a:r>
              <a:rPr lang="en-US" b="0" i="0" dirty="0">
                <a:effectLst/>
                <a:latin typeface="Bahnschrift Light" panose="020B0502040204020203" pitchFamily="34" charset="0"/>
              </a:rPr>
              <a:t>more confident to act on what they learned</a:t>
            </a:r>
          </a:p>
          <a:p>
            <a:pPr algn="l"/>
            <a:r>
              <a:rPr lang="en-US" b="0" i="0" dirty="0">
                <a:effectLst/>
                <a:latin typeface="Bahnschrift SemiBold" panose="020B0502040204020203" pitchFamily="34" charset="0"/>
              </a:rPr>
              <a:t>4x faster </a:t>
            </a:r>
            <a:r>
              <a:rPr lang="en-US" b="0" i="0" dirty="0">
                <a:effectLst/>
                <a:latin typeface="Bahnschrift Light" panose="020B0502040204020203" pitchFamily="34" charset="0"/>
              </a:rPr>
              <a:t>than classroom training on average</a:t>
            </a:r>
          </a:p>
          <a:p>
            <a:pPr algn="l"/>
            <a:r>
              <a:rPr lang="en-US" b="0" i="0" dirty="0">
                <a:effectLst/>
                <a:latin typeface="Bahnschrift SemiBold" panose="020B0502040204020203" pitchFamily="34" charset="0"/>
              </a:rPr>
              <a:t>4x more focused </a:t>
            </a:r>
            <a:r>
              <a:rPr lang="en-US" b="0" i="0" dirty="0">
                <a:effectLst/>
                <a:latin typeface="Bahnschrift Light" panose="020B0502040204020203" pitchFamily="34" charset="0"/>
              </a:rPr>
              <a:t>than e-learners</a:t>
            </a:r>
          </a:p>
          <a:p>
            <a:pPr algn="l"/>
            <a:r>
              <a:rPr lang="en-US" b="0" i="0" dirty="0">
                <a:effectLst/>
                <a:latin typeface="Bahnschrift SemiBold" panose="020B0502040204020203" pitchFamily="34" charset="0"/>
              </a:rPr>
              <a:t>3.75x more emotionally </a:t>
            </a:r>
            <a:r>
              <a:rPr lang="en-US" b="0" i="0" dirty="0">
                <a:effectLst/>
                <a:latin typeface="Bahnschrift Light" panose="020B0502040204020203" pitchFamily="34" charset="0"/>
              </a:rPr>
              <a:t>connected to the content than classroom learners</a:t>
            </a:r>
          </a:p>
        </p:txBody>
      </p:sp>
      <p:pic>
        <p:nvPicPr>
          <p:cNvPr id="43" name="Picture 2" descr="York St John University">
            <a:extLst>
              <a:ext uri="{FF2B5EF4-FFF2-40B4-BE49-F238E27FC236}">
                <a16:creationId xmlns:a16="http://schemas.microsoft.com/office/drawing/2014/main" id="{865D3F2F-DFCF-48DD-9D1C-D3703931BE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preview">
            <a:extLst>
              <a:ext uri="{FF2B5EF4-FFF2-40B4-BE49-F238E27FC236}">
                <a16:creationId xmlns:a16="http://schemas.microsoft.com/office/drawing/2014/main" id="{464DBE81-C159-4A0E-8350-CECD3A2329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519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reating a virtual car design with Gravity Sketch">
            <a:extLst>
              <a:ext uri="{FF2B5EF4-FFF2-40B4-BE49-F238E27FC236}">
                <a16:creationId xmlns:a16="http://schemas.microsoft.com/office/drawing/2014/main" id="{CCEBAD9D-0BB1-403B-AD9C-0FDFC74F2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7" y="1033953"/>
            <a:ext cx="4516374" cy="2395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ealth and safety training with VR in civil engineering.">
            <a:extLst>
              <a:ext uri="{FF2B5EF4-FFF2-40B4-BE49-F238E27FC236}">
                <a16:creationId xmlns:a16="http://schemas.microsoft.com/office/drawing/2014/main" id="{B0E49D4D-68DE-4E57-B723-ADDF0BE77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3" y="993546"/>
            <a:ext cx="4686297" cy="2435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54CF0B-1A3F-4E57-B38C-72A46F6A391A}"/>
              </a:ext>
            </a:extLst>
          </p:cNvPr>
          <p:cNvSpPr txBox="1"/>
          <p:nvPr/>
        </p:nvSpPr>
        <p:spPr>
          <a:xfrm>
            <a:off x="581028" y="3690624"/>
            <a:ext cx="4686297" cy="1107996"/>
          </a:xfrm>
          <a:prstGeom prst="rect">
            <a:avLst/>
          </a:prstGeom>
          <a:noFill/>
        </p:spPr>
        <p:txBody>
          <a:bodyPr wrap="square">
            <a:spAutoFit/>
          </a:bodyPr>
          <a:lstStyle/>
          <a:p>
            <a:pPr marL="285750" indent="-285750">
              <a:buFont typeface="Wingdings" panose="05000000000000000000" pitchFamily="2" charset="2"/>
              <a:buChar char="§"/>
            </a:pPr>
            <a:r>
              <a:rPr lang="en-US" sz="1600" dirty="0">
                <a:latin typeface="Bahnschrift SemiBold" panose="020B0502040204020203" pitchFamily="34" charset="0"/>
              </a:rPr>
              <a:t>3D Repo </a:t>
            </a:r>
            <a:r>
              <a:rPr lang="en-US" sz="1600" dirty="0">
                <a:latin typeface="Bahnschrift Light" panose="020B0502040204020203" pitchFamily="34" charset="0"/>
              </a:rPr>
              <a:t>is working with companies such as Balfour Beatty and Highways England to deploy a Virtual Reality (VR) simulation for health and safety training</a:t>
            </a:r>
            <a:r>
              <a:rPr lang="en-US" dirty="0">
                <a:latin typeface="Bahnschrift Light" panose="020B0502040204020203" pitchFamily="34" charset="0"/>
              </a:rPr>
              <a:t>.</a:t>
            </a:r>
            <a:endParaRPr lang="en-GB" dirty="0">
              <a:latin typeface="Bahnschrift Light" panose="020B0502040204020203" pitchFamily="34" charset="0"/>
            </a:endParaRPr>
          </a:p>
        </p:txBody>
      </p:sp>
      <p:sp>
        <p:nvSpPr>
          <p:cNvPr id="8" name="TextBox 7">
            <a:extLst>
              <a:ext uri="{FF2B5EF4-FFF2-40B4-BE49-F238E27FC236}">
                <a16:creationId xmlns:a16="http://schemas.microsoft.com/office/drawing/2014/main" id="{23A1FA46-B92B-40AC-8FEC-BBC2188031E7}"/>
              </a:ext>
            </a:extLst>
          </p:cNvPr>
          <p:cNvSpPr txBox="1"/>
          <p:nvPr/>
        </p:nvSpPr>
        <p:spPr>
          <a:xfrm>
            <a:off x="6581777" y="3690624"/>
            <a:ext cx="4611624" cy="1323439"/>
          </a:xfrm>
          <a:prstGeom prst="rect">
            <a:avLst/>
          </a:prstGeom>
          <a:noFill/>
        </p:spPr>
        <p:txBody>
          <a:bodyPr wrap="square">
            <a:spAutoFit/>
          </a:bodyPr>
          <a:lstStyle/>
          <a:p>
            <a:pPr marL="285750" indent="-285750">
              <a:buFont typeface="Wingdings" panose="05000000000000000000" pitchFamily="2" charset="2"/>
              <a:buChar char="§"/>
            </a:pPr>
            <a:r>
              <a:rPr lang="en-US" sz="1600" b="0" i="0" dirty="0">
                <a:effectLst/>
                <a:latin typeface="Bahnschrift Light" panose="020B0502040204020203" pitchFamily="34" charset="0"/>
              </a:rPr>
              <a:t>Working with </a:t>
            </a:r>
            <a:r>
              <a:rPr lang="en-US" sz="1600" b="0" i="0" u="none" strike="noStrike" dirty="0">
                <a:effectLst/>
                <a:latin typeface="Bahnschrift SemiBold" panose="020B0502040204020203" pitchFamily="34" charset="0"/>
                <a:hlinkClick r:id="rId5">
                  <a:extLst>
                    <a:ext uri="{A12FA001-AC4F-418D-AE19-62706E023703}">
                      <ahyp:hlinkClr xmlns:ahyp="http://schemas.microsoft.com/office/drawing/2018/hyperlinkcolor" val="tx"/>
                    </a:ext>
                  </a:extLst>
                </a:hlinkClick>
              </a:rPr>
              <a:t>Gravity Sketch</a:t>
            </a:r>
            <a:r>
              <a:rPr lang="en-US" sz="1600" b="0" i="0" dirty="0">
                <a:effectLst/>
                <a:latin typeface="Bahnschrift SemiBold" panose="020B0502040204020203" pitchFamily="34" charset="0"/>
              </a:rPr>
              <a:t>, </a:t>
            </a:r>
            <a:r>
              <a:rPr lang="en-US" sz="1600" b="0" i="0" dirty="0">
                <a:effectLst/>
                <a:latin typeface="Bahnschrift Light" panose="020B0502040204020203" pitchFamily="34" charset="0"/>
              </a:rPr>
              <a:t>Ford has been using VR to produce car mockups with impressive results. Being able to start in 3D and stay in 3D has improved productivity and transformed designer workflow. </a:t>
            </a:r>
            <a:endParaRPr lang="en-GB" sz="1600" dirty="0">
              <a:latin typeface="Bahnschrift Light" panose="020B0502040204020203" pitchFamily="34" charset="0"/>
            </a:endParaRPr>
          </a:p>
        </p:txBody>
      </p:sp>
      <p:pic>
        <p:nvPicPr>
          <p:cNvPr id="10" name="Picture 2" descr="York St John University">
            <a:extLst>
              <a:ext uri="{FF2B5EF4-FFF2-40B4-BE49-F238E27FC236}">
                <a16:creationId xmlns:a16="http://schemas.microsoft.com/office/drawing/2014/main" id="{214F5BA5-79F6-4325-84F4-85878EABC5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preview">
            <a:extLst>
              <a:ext uri="{FF2B5EF4-FFF2-40B4-BE49-F238E27FC236}">
                <a16:creationId xmlns:a16="http://schemas.microsoft.com/office/drawing/2014/main" id="{DDDB8D22-E763-4DA9-9FB6-8EE2CEEA4F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767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York St John University">
            <a:extLst>
              <a:ext uri="{FF2B5EF4-FFF2-40B4-BE49-F238E27FC236}">
                <a16:creationId xmlns:a16="http://schemas.microsoft.com/office/drawing/2014/main" id="{865D3F2F-DFCF-48DD-9D1C-D3703931BE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preview">
            <a:extLst>
              <a:ext uri="{FF2B5EF4-FFF2-40B4-BE49-F238E27FC236}">
                <a16:creationId xmlns:a16="http://schemas.microsoft.com/office/drawing/2014/main" id="{464DBE81-C159-4A0E-8350-CECD3A2329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uture of Health Diagnosis">
            <a:extLst>
              <a:ext uri="{FF2B5EF4-FFF2-40B4-BE49-F238E27FC236}">
                <a16:creationId xmlns:a16="http://schemas.microsoft.com/office/drawing/2014/main" id="{963D5A62-D3EB-4BA3-B5A2-E1CB65D460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644"/>
          <a:stretch/>
        </p:blipFill>
        <p:spPr bwMode="auto">
          <a:xfrm>
            <a:off x="457200" y="1373326"/>
            <a:ext cx="6411146" cy="33148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D23FAF4-ECEC-48D2-A2D0-0E34E994B767}"/>
              </a:ext>
            </a:extLst>
          </p:cNvPr>
          <p:cNvSpPr txBox="1"/>
          <p:nvPr/>
        </p:nvSpPr>
        <p:spPr>
          <a:xfrm>
            <a:off x="7172326" y="907094"/>
            <a:ext cx="4686299" cy="4247317"/>
          </a:xfrm>
          <a:prstGeom prst="rect">
            <a:avLst/>
          </a:prstGeom>
          <a:noFill/>
        </p:spPr>
        <p:txBody>
          <a:bodyPr wrap="square" rtlCol="0">
            <a:spAutoFit/>
          </a:bodyPr>
          <a:lstStyle/>
          <a:p>
            <a:pPr algn="just"/>
            <a:endParaRPr lang="en-GB" sz="1400" dirty="0">
              <a:latin typeface="Bahnschrift SemiLight" panose="020B0502040204020203" pitchFamily="34" charset="0"/>
            </a:endParaRPr>
          </a:p>
          <a:p>
            <a:pPr marL="285750" indent="-285750" algn="l">
              <a:buFont typeface="Wingdings" panose="05000000000000000000" pitchFamily="2" charset="2"/>
              <a:buChar char="§"/>
            </a:pPr>
            <a:r>
              <a:rPr lang="en-US" sz="1400" b="0" i="0" dirty="0">
                <a:solidFill>
                  <a:srgbClr val="292929"/>
                </a:solidFill>
                <a:effectLst/>
                <a:latin typeface="Bahnschrift SemiLight" panose="020B0502040204020203" pitchFamily="34" charset="0"/>
              </a:rPr>
              <a:t>New Augmented Reality innovations can help enhance doctors and surgeon's ability to diagnose, treat, and perform surgery on their patients more accurately by giving them access to real-time data and patient information faster, and more precisely than ever before.</a:t>
            </a:r>
          </a:p>
          <a:p>
            <a:pPr marL="285750" indent="-285750" algn="l">
              <a:buFont typeface="Wingdings" panose="05000000000000000000" pitchFamily="2" charset="2"/>
              <a:buChar char="§"/>
            </a:pPr>
            <a:endParaRPr lang="en-US" sz="1400" b="0" i="0" dirty="0">
              <a:solidFill>
                <a:srgbClr val="292929"/>
              </a:solidFill>
              <a:effectLst/>
              <a:latin typeface="Bahnschrift SemiLight" panose="020B0502040204020203" pitchFamily="34" charset="0"/>
            </a:endParaRPr>
          </a:p>
          <a:p>
            <a:pPr marL="285750" indent="-285750" algn="l">
              <a:buFont typeface="Wingdings" panose="05000000000000000000" pitchFamily="2" charset="2"/>
              <a:buChar char="§"/>
            </a:pPr>
            <a:r>
              <a:rPr lang="en-US" sz="1400" b="0" i="0" dirty="0">
                <a:solidFill>
                  <a:srgbClr val="292929"/>
                </a:solidFill>
                <a:effectLst/>
                <a:latin typeface="Bahnschrift SemiLight" panose="020B0502040204020203" pitchFamily="34" charset="0"/>
              </a:rPr>
              <a:t>Augmented technology has made it possible to overlay 3-D anatomical information on top of the patient.</a:t>
            </a:r>
          </a:p>
          <a:p>
            <a:pPr marL="285750" indent="-285750" algn="l">
              <a:buFont typeface="Wingdings" panose="05000000000000000000" pitchFamily="2" charset="2"/>
              <a:buChar char="§"/>
            </a:pPr>
            <a:endParaRPr lang="en-US" sz="1400" b="0" i="0" dirty="0">
              <a:solidFill>
                <a:srgbClr val="292929"/>
              </a:solidFill>
              <a:effectLst/>
              <a:latin typeface="Bahnschrift SemiLight" panose="020B0502040204020203" pitchFamily="34" charset="0"/>
            </a:endParaRPr>
          </a:p>
          <a:p>
            <a:pPr marL="285750" indent="-285750" algn="l">
              <a:buFont typeface="Wingdings" panose="05000000000000000000" pitchFamily="2" charset="2"/>
              <a:buChar char="§"/>
            </a:pPr>
            <a:r>
              <a:rPr lang="en-US" sz="1400" b="0" i="0" dirty="0">
                <a:solidFill>
                  <a:srgbClr val="292929"/>
                </a:solidFill>
                <a:effectLst/>
                <a:latin typeface="Bahnschrift SemiLight" panose="020B0502040204020203" pitchFamily="34" charset="0"/>
              </a:rPr>
              <a:t>An AR display that integrates all imaging and patient data.</a:t>
            </a:r>
          </a:p>
          <a:p>
            <a:pPr marL="285750" indent="-285750" algn="l">
              <a:buFont typeface="Wingdings" panose="05000000000000000000" pitchFamily="2" charset="2"/>
              <a:buChar char="§"/>
            </a:pPr>
            <a:endParaRPr lang="en-US" sz="1400" b="0" i="0" dirty="0">
              <a:solidFill>
                <a:srgbClr val="292929"/>
              </a:solidFill>
              <a:effectLst/>
              <a:latin typeface="Bahnschrift SemiLight" panose="020B0502040204020203" pitchFamily="34" charset="0"/>
            </a:endParaRPr>
          </a:p>
          <a:p>
            <a:pPr marL="285750" indent="-285750" algn="l">
              <a:buFont typeface="Wingdings" panose="05000000000000000000" pitchFamily="2" charset="2"/>
              <a:buChar char="§"/>
            </a:pPr>
            <a:r>
              <a:rPr lang="en-US" sz="1400" b="0" i="0" dirty="0">
                <a:solidFill>
                  <a:srgbClr val="292929"/>
                </a:solidFill>
                <a:effectLst/>
                <a:latin typeface="Bahnschrift SemiLight" panose="020B0502040204020203" pitchFamily="34" charset="0"/>
              </a:rPr>
              <a:t>Training without the risk. AR technology helps students to use the theory knowledge in the practical world.</a:t>
            </a:r>
          </a:p>
          <a:p>
            <a:endParaRPr lang="en-GB" dirty="0">
              <a:latin typeface="Bahnschrift SemiLight" panose="020B0502040204020203" pitchFamily="34" charset="0"/>
            </a:endParaRPr>
          </a:p>
        </p:txBody>
      </p:sp>
    </p:spTree>
    <p:extLst>
      <p:ext uri="{BB962C8B-B14F-4D97-AF65-F5344CB8AC3E}">
        <p14:creationId xmlns:p14="http://schemas.microsoft.com/office/powerpoint/2010/main" val="3440934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0104" y="4059498"/>
            <a:ext cx="11131792" cy="2387600"/>
          </a:xfrm>
        </p:spPr>
        <p:txBody>
          <a:bodyPr>
            <a:normAutofit fontScale="90000"/>
          </a:bodyPr>
          <a:lstStyle/>
          <a:p>
            <a:pPr algn="l"/>
            <a:r>
              <a:rPr lang="en-US" sz="9800" b="0" i="0" dirty="0">
                <a:solidFill>
                  <a:srgbClr val="201F1E"/>
                </a:solidFill>
                <a:effectLst/>
                <a:latin typeface="Bahnschrift" panose="020B0502040204020203" pitchFamily="34" charset="0"/>
              </a:rPr>
              <a:t>The Future.</a:t>
            </a: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4" name="Picture 2" descr="York St John University">
            <a:extLst>
              <a:ext uri="{FF2B5EF4-FFF2-40B4-BE49-F238E27FC236}">
                <a16:creationId xmlns:a16="http://schemas.microsoft.com/office/drawing/2014/main" id="{3B9D50E1-9758-4C44-ADF6-3349A2235B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id="{92254B2C-B31D-4FDD-85A8-FC6974E864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59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me - Keiichi Matsuda">
            <a:extLst>
              <a:ext uri="{FF2B5EF4-FFF2-40B4-BE49-F238E27FC236}">
                <a16:creationId xmlns:a16="http://schemas.microsoft.com/office/drawing/2014/main" id="{8DADE61A-E4A0-4D51-9614-B9DD72A8CFD6}"/>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16DB87-4B95-4FA0-B036-CECDC47ECF4D}"/>
              </a:ext>
            </a:extLst>
          </p:cNvPr>
          <p:cNvSpPr/>
          <p:nvPr/>
        </p:nvSpPr>
        <p:spPr>
          <a:xfrm>
            <a:off x="7877175" y="5486400"/>
            <a:ext cx="4314825" cy="1085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TextBox 4">
            <a:extLst>
              <a:ext uri="{FF2B5EF4-FFF2-40B4-BE49-F238E27FC236}">
                <a16:creationId xmlns:a16="http://schemas.microsoft.com/office/drawing/2014/main" id="{5B483B91-3F6C-41E9-B1CD-D613AF2FD313}"/>
              </a:ext>
            </a:extLst>
          </p:cNvPr>
          <p:cNvSpPr txBox="1"/>
          <p:nvPr/>
        </p:nvSpPr>
        <p:spPr>
          <a:xfrm>
            <a:off x="965200" y="965200"/>
            <a:ext cx="10261600" cy="3564869"/>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11500" dirty="0">
                <a:ln w="22225">
                  <a:solidFill>
                    <a:schemeClr val="tx1"/>
                  </a:solidFill>
                  <a:miter lim="800000"/>
                </a:ln>
                <a:noFill/>
                <a:latin typeface="Bahnschrift SemiBold" panose="020B0502040204020203" pitchFamily="34" charset="0"/>
                <a:ea typeface="+mj-ea"/>
                <a:cs typeface="+mj-cs"/>
              </a:rPr>
              <a:t>Keiichi Matsuda.</a:t>
            </a:r>
            <a:br>
              <a:rPr lang="en-US" sz="11500" dirty="0">
                <a:ln w="22225">
                  <a:solidFill>
                    <a:schemeClr val="tx1"/>
                  </a:solidFill>
                  <a:miter lim="800000"/>
                </a:ln>
                <a:noFill/>
                <a:latin typeface="Bahnschrift SemiBold" panose="020B0502040204020203" pitchFamily="34" charset="0"/>
                <a:ea typeface="+mj-ea"/>
                <a:cs typeface="+mj-cs"/>
              </a:rPr>
            </a:br>
            <a:r>
              <a:rPr lang="en-US" sz="11500" dirty="0">
                <a:ln w="22225">
                  <a:solidFill>
                    <a:schemeClr val="tx1"/>
                  </a:solidFill>
                  <a:miter lim="800000"/>
                </a:ln>
                <a:noFill/>
                <a:latin typeface="Bahnschrift SemiBold" panose="020B0502040204020203" pitchFamily="34" charset="0"/>
                <a:ea typeface="+mj-ea"/>
                <a:cs typeface="+mj-cs"/>
              </a:rPr>
              <a:t>Hyper Reality</a:t>
            </a:r>
          </a:p>
        </p:txBody>
      </p:sp>
      <p:pic>
        <p:nvPicPr>
          <p:cNvPr id="7" name="Picture 2" descr="York St John University">
            <a:extLst>
              <a:ext uri="{FF2B5EF4-FFF2-40B4-BE49-F238E27FC236}">
                <a16:creationId xmlns:a16="http://schemas.microsoft.com/office/drawing/2014/main" id="{63ABBA87-AABC-4328-9C5D-E0F8C8B38A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6020D52E-2FF8-4655-8B86-BE8989954B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8243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rk St John University">
            <a:extLst>
              <a:ext uri="{FF2B5EF4-FFF2-40B4-BE49-F238E27FC236}">
                <a16:creationId xmlns:a16="http://schemas.microsoft.com/office/drawing/2014/main" id="{A55F2442-C7B9-43F9-9B70-5662FF0797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preview">
            <a:extLst>
              <a:ext uri="{FF2B5EF4-FFF2-40B4-BE49-F238E27FC236}">
                <a16:creationId xmlns:a16="http://schemas.microsoft.com/office/drawing/2014/main" id="{4C7BD8EE-0F83-448A-9880-142ABE5CCE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HYPER-REALITY">
            <a:hlinkClick r:id="" action="ppaction://media"/>
            <a:extLst>
              <a:ext uri="{FF2B5EF4-FFF2-40B4-BE49-F238E27FC236}">
                <a16:creationId xmlns:a16="http://schemas.microsoft.com/office/drawing/2014/main" id="{DC0D915E-ABA8-4797-8FF4-24BA4310E87A}"/>
              </a:ext>
            </a:extLst>
          </p:cNvPr>
          <p:cNvPicPr>
            <a:picLocks noRot="1" noChangeAspect="1"/>
          </p:cNvPicPr>
          <p:nvPr>
            <a:videoFile r:link="rId1"/>
          </p:nvPr>
        </p:nvPicPr>
        <p:blipFill>
          <a:blip r:embed="rId6"/>
          <a:stretch>
            <a:fillRect/>
          </a:stretch>
        </p:blipFill>
        <p:spPr>
          <a:xfrm>
            <a:off x="2230437" y="911939"/>
            <a:ext cx="7731125" cy="4368086"/>
          </a:xfrm>
          <a:prstGeom prst="rect">
            <a:avLst/>
          </a:prstGeom>
        </p:spPr>
      </p:pic>
    </p:spTree>
    <p:extLst>
      <p:ext uri="{BB962C8B-B14F-4D97-AF65-F5344CB8AC3E}">
        <p14:creationId xmlns:p14="http://schemas.microsoft.com/office/powerpoint/2010/main" val="199272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D13579-E924-41DC-8CC3-1B26F57B4FCB}"/>
              </a:ext>
            </a:extLst>
          </p:cNvPr>
          <p:cNvGrpSpPr/>
          <p:nvPr/>
        </p:nvGrpSpPr>
        <p:grpSpPr>
          <a:xfrm>
            <a:off x="6325641" y="0"/>
            <a:ext cx="5866359" cy="6874523"/>
            <a:chOff x="6144666" y="0"/>
            <a:chExt cx="6047334" cy="7086600"/>
          </a:xfrm>
        </p:grpSpPr>
        <p:pic>
          <p:nvPicPr>
            <p:cNvPr id="8" name="Picture 7">
              <a:extLst>
                <a:ext uri="{FF2B5EF4-FFF2-40B4-BE49-F238E27FC236}">
                  <a16:creationId xmlns:a16="http://schemas.microsoft.com/office/drawing/2014/main" id="{748DBBC8-2255-46C4-93A9-CF925A22B405}"/>
                </a:ext>
              </a:extLst>
            </p:cNvPr>
            <p:cNvPicPr>
              <a:picLocks noChangeAspect="1"/>
            </p:cNvPicPr>
            <p:nvPr/>
          </p:nvPicPr>
          <p:blipFill>
            <a:blip r:embed="rId2"/>
            <a:stretch>
              <a:fillRect/>
            </a:stretch>
          </p:blipFill>
          <p:spPr>
            <a:xfrm>
              <a:off x="6144666" y="3657600"/>
              <a:ext cx="6045256" cy="3429000"/>
            </a:xfrm>
            <a:prstGeom prst="rect">
              <a:avLst/>
            </a:prstGeom>
          </p:spPr>
        </p:pic>
        <p:pic>
          <p:nvPicPr>
            <p:cNvPr id="6" name="Picture 5">
              <a:extLst>
                <a:ext uri="{FF2B5EF4-FFF2-40B4-BE49-F238E27FC236}">
                  <a16:creationId xmlns:a16="http://schemas.microsoft.com/office/drawing/2014/main" id="{1E7DDA09-0A96-4BEB-950A-ACD078D826D7}"/>
                </a:ext>
              </a:extLst>
            </p:cNvPr>
            <p:cNvPicPr>
              <a:picLocks noChangeAspect="1"/>
            </p:cNvPicPr>
            <p:nvPr/>
          </p:nvPicPr>
          <p:blipFill>
            <a:blip r:embed="rId3"/>
            <a:stretch>
              <a:fillRect/>
            </a:stretch>
          </p:blipFill>
          <p:spPr>
            <a:xfrm>
              <a:off x="6144666" y="0"/>
              <a:ext cx="6047334" cy="3657600"/>
            </a:xfrm>
            <a:prstGeom prst="rect">
              <a:avLst/>
            </a:prstGeom>
          </p:spPr>
        </p:pic>
      </p:grpSp>
      <p:sp>
        <p:nvSpPr>
          <p:cNvPr id="12" name="Rectangle 11">
            <a:extLst>
              <a:ext uri="{FF2B5EF4-FFF2-40B4-BE49-F238E27FC236}">
                <a16:creationId xmlns:a16="http://schemas.microsoft.com/office/drawing/2014/main" id="{2455BCD0-BC3B-486E-869D-3D65E783575D}"/>
              </a:ext>
            </a:extLst>
          </p:cNvPr>
          <p:cNvSpPr/>
          <p:nvPr/>
        </p:nvSpPr>
        <p:spPr>
          <a:xfrm>
            <a:off x="7877175" y="5486400"/>
            <a:ext cx="4314825" cy="1085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a:extLst>
              <a:ext uri="{FF2B5EF4-FFF2-40B4-BE49-F238E27FC236}">
                <a16:creationId xmlns:a16="http://schemas.microsoft.com/office/drawing/2014/main" id="{07CF1235-E31C-4620-82D7-BA0779B8020A}"/>
              </a:ext>
            </a:extLst>
          </p:cNvPr>
          <p:cNvSpPr txBox="1"/>
          <p:nvPr/>
        </p:nvSpPr>
        <p:spPr>
          <a:xfrm>
            <a:off x="692704" y="696178"/>
            <a:ext cx="4993721" cy="5447645"/>
          </a:xfrm>
          <a:prstGeom prst="rect">
            <a:avLst/>
          </a:prstGeom>
          <a:noFill/>
        </p:spPr>
        <p:txBody>
          <a:bodyPr wrap="square">
            <a:spAutoFit/>
          </a:bodyPr>
          <a:lstStyle/>
          <a:p>
            <a:r>
              <a:rPr lang="en-US" sz="6600" dirty="0" err="1">
                <a:latin typeface="Bahnschrift SemiBold" panose="020B0502040204020203" pitchFamily="34" charset="0"/>
              </a:rPr>
              <a:t>Cognixion</a:t>
            </a:r>
            <a:r>
              <a:rPr lang="en-US" sz="6600" dirty="0">
                <a:latin typeface="Bahnschrift SemiBold" panose="020B0502040204020203" pitchFamily="34" charset="0"/>
              </a:rPr>
              <a:t> ONE</a:t>
            </a:r>
          </a:p>
          <a:p>
            <a:endParaRPr lang="en-US" dirty="0">
              <a:latin typeface="Bahnschrift Light" panose="020B0502040204020203" pitchFamily="34" charset="0"/>
            </a:endParaRPr>
          </a:p>
          <a:p>
            <a:endParaRPr lang="en-US" dirty="0">
              <a:latin typeface="Bahnschrift Light" panose="020B0502040204020203" pitchFamily="34" charset="0"/>
            </a:endParaRPr>
          </a:p>
          <a:p>
            <a:pPr marL="285750" indent="-285750">
              <a:buFont typeface="Wingdings" panose="05000000000000000000" pitchFamily="2" charset="2"/>
              <a:buChar char="§"/>
            </a:pPr>
            <a:r>
              <a:rPr lang="en-US" dirty="0">
                <a:latin typeface="Bahnschrift Light" panose="020B0502040204020203" pitchFamily="34" charset="0"/>
              </a:rPr>
              <a:t>The world’s first wearable brain computer with AR. </a:t>
            </a:r>
          </a:p>
          <a:p>
            <a:pPr marL="285750" indent="-285750">
              <a:buFont typeface="Wingdings" panose="05000000000000000000" pitchFamily="2" charset="2"/>
              <a:buChar char="§"/>
            </a:pPr>
            <a:endParaRPr lang="en-US" dirty="0">
              <a:latin typeface="Bahnschrift Light" panose="020B0502040204020203" pitchFamily="34" charset="0"/>
            </a:endParaRPr>
          </a:p>
          <a:p>
            <a:pPr marL="285750" indent="-285750">
              <a:buFont typeface="Wingdings" panose="05000000000000000000" pitchFamily="2" charset="2"/>
              <a:buChar char="§"/>
            </a:pPr>
            <a:r>
              <a:rPr lang="en-US" dirty="0">
                <a:latin typeface="Bahnschrift Light" panose="020B0502040204020203" pitchFamily="34" charset="0"/>
              </a:rPr>
              <a:t>It can read your brain and speak for you. The headset can also interpret the words you're thinking and generate speech or convert them to text for private messaging.</a:t>
            </a:r>
          </a:p>
          <a:p>
            <a:pPr marL="285750" indent="-285750">
              <a:buFont typeface="Wingdings" panose="05000000000000000000" pitchFamily="2" charset="2"/>
              <a:buChar char="§"/>
            </a:pPr>
            <a:endParaRPr lang="en-US" dirty="0">
              <a:latin typeface="Bahnschrift Light" panose="020B0502040204020203" pitchFamily="34" charset="0"/>
            </a:endParaRPr>
          </a:p>
          <a:p>
            <a:pPr marL="285750" indent="-285750">
              <a:buFont typeface="Wingdings" panose="05000000000000000000" pitchFamily="2" charset="2"/>
              <a:buChar char="§"/>
            </a:pPr>
            <a:r>
              <a:rPr lang="en-US" dirty="0">
                <a:latin typeface="Bahnschrift Light" panose="020B0502040204020203" pitchFamily="34" charset="0"/>
              </a:rPr>
              <a:t>Built for people with communication disorders such as Cerebral Palsy</a:t>
            </a:r>
          </a:p>
        </p:txBody>
      </p:sp>
      <p:pic>
        <p:nvPicPr>
          <p:cNvPr id="7" name="Picture 2" descr="York St John University">
            <a:extLst>
              <a:ext uri="{FF2B5EF4-FFF2-40B4-BE49-F238E27FC236}">
                <a16:creationId xmlns:a16="http://schemas.microsoft.com/office/drawing/2014/main" id="{33040B92-FC61-4986-8EDC-1C824C5C7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preview">
            <a:extLst>
              <a:ext uri="{FF2B5EF4-FFF2-40B4-BE49-F238E27FC236}">
                <a16:creationId xmlns:a16="http://schemas.microsoft.com/office/drawing/2014/main" id="{409A1DF1-4DE4-42AC-A24C-04000C22D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761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29C19D-D6F6-4AE7-9B4A-00F2B5EEE83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737387-C5B6-4E75-9E3C-24F0E4ED9890}"/>
              </a:ext>
            </a:extLst>
          </p:cNvPr>
          <p:cNvSpPr/>
          <p:nvPr/>
        </p:nvSpPr>
        <p:spPr>
          <a:xfrm>
            <a:off x="7877175" y="5486400"/>
            <a:ext cx="4314825" cy="1085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052" name="Picture 4" descr="Mojo Vision Smart Contact Lens">
            <a:extLst>
              <a:ext uri="{FF2B5EF4-FFF2-40B4-BE49-F238E27FC236}">
                <a16:creationId xmlns:a16="http://schemas.microsoft.com/office/drawing/2014/main" id="{858B7D55-1F49-42AC-A579-A2A264CA5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917" y="464031"/>
            <a:ext cx="5031158" cy="35740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jo Vision raises $51m for 'smart' contact lens - MassDevice">
            <a:extLst>
              <a:ext uri="{FF2B5EF4-FFF2-40B4-BE49-F238E27FC236}">
                <a16:creationId xmlns:a16="http://schemas.microsoft.com/office/drawing/2014/main" id="{BCBE039E-7D6A-4959-BB9A-CFE371373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91" y="437583"/>
            <a:ext cx="5527035" cy="35889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ugmented reality startup Mojo Vision raises $51M to develop its smart  contact lens - SiliconANGLE">
            <a:extLst>
              <a:ext uri="{FF2B5EF4-FFF2-40B4-BE49-F238E27FC236}">
                <a16:creationId xmlns:a16="http://schemas.microsoft.com/office/drawing/2014/main" id="{7A747E10-B011-4898-BD1C-59DEFE14D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953" y="4017603"/>
            <a:ext cx="3757282" cy="2348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York St John University">
            <a:extLst>
              <a:ext uri="{FF2B5EF4-FFF2-40B4-BE49-F238E27FC236}">
                <a16:creationId xmlns:a16="http://schemas.microsoft.com/office/drawing/2014/main" id="{F62E35E4-20AC-470B-8B8B-E3FD1EB947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preview">
            <a:extLst>
              <a:ext uri="{FF2B5EF4-FFF2-40B4-BE49-F238E27FC236}">
                <a16:creationId xmlns:a16="http://schemas.microsoft.com/office/drawing/2014/main" id="{6E2BF605-C51F-4397-8A37-5475530F20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67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Mixed Reality The Future Of Computing?">
            <a:extLst>
              <a:ext uri="{FF2B5EF4-FFF2-40B4-BE49-F238E27FC236}">
                <a16:creationId xmlns:a16="http://schemas.microsoft.com/office/drawing/2014/main" id="{0A8C2F74-48C3-472C-9F82-537D688652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56" r="6289"/>
          <a:stretch/>
        </p:blipFill>
        <p:spPr bwMode="auto">
          <a:xfrm>
            <a:off x="7572781" y="0"/>
            <a:ext cx="461921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71D4945-DA09-4D16-B62D-4E8360A55361}"/>
              </a:ext>
            </a:extLst>
          </p:cNvPr>
          <p:cNvSpPr/>
          <p:nvPr/>
        </p:nvSpPr>
        <p:spPr>
          <a:xfrm>
            <a:off x="7877175" y="5486400"/>
            <a:ext cx="4314825" cy="1085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p:cNvSpPr txBox="1"/>
          <p:nvPr/>
        </p:nvSpPr>
        <p:spPr>
          <a:xfrm>
            <a:off x="826833" y="952077"/>
            <a:ext cx="5354511" cy="4893647"/>
          </a:xfrm>
          <a:prstGeom prst="rect">
            <a:avLst/>
          </a:prstGeom>
          <a:noFill/>
        </p:spPr>
        <p:txBody>
          <a:bodyPr wrap="square" rtlCol="0">
            <a:spAutoFit/>
          </a:bodyPr>
          <a:lstStyle/>
          <a:p>
            <a:r>
              <a:rPr lang="en-GB" sz="2400" dirty="0">
                <a:latin typeface="Bahnschrift Light" panose="020B0502040204020203" pitchFamily="34" charset="0"/>
              </a:rPr>
              <a:t>“Arguing against a mixed-reality future is difficult. At some point, it’s easy to imagine a future where real-time information is piped into a wearable (or even the brain itself). But there are going to be significant steps that lead us there, and today’s bulky headsets are closer to a wobbly toddler than an awkward adolescent.”</a:t>
            </a:r>
          </a:p>
          <a:p>
            <a:endParaRPr lang="en-GB" dirty="0">
              <a:latin typeface="Bahnschrift Light" panose="020B0502040204020203" pitchFamily="34" charset="0"/>
            </a:endParaRPr>
          </a:p>
          <a:p>
            <a:endParaRPr lang="en-GB" b="1" dirty="0">
              <a:latin typeface="Bahnschrift Light" panose="020B0502040204020203" pitchFamily="34" charset="0"/>
            </a:endParaRPr>
          </a:p>
          <a:p>
            <a:r>
              <a:rPr lang="en-GB" dirty="0">
                <a:latin typeface="Bahnschrift SemiBold" panose="020B0502040204020203" pitchFamily="34" charset="0"/>
              </a:rPr>
              <a:t>Alex </a:t>
            </a:r>
            <a:r>
              <a:rPr lang="en-GB" dirty="0" err="1">
                <a:latin typeface="Bahnschrift SemiBold" panose="020B0502040204020203" pitchFamily="34" charset="0"/>
              </a:rPr>
              <a:t>Kipman</a:t>
            </a:r>
            <a:r>
              <a:rPr lang="en-GB" dirty="0">
                <a:latin typeface="Bahnschrift SemiBold" panose="020B0502040204020203" pitchFamily="34" charset="0"/>
              </a:rPr>
              <a:t>, Lead Developer </a:t>
            </a:r>
          </a:p>
          <a:p>
            <a:r>
              <a:rPr lang="en-GB" dirty="0">
                <a:latin typeface="Bahnschrift SemiBold" panose="020B0502040204020203" pitchFamily="34" charset="0"/>
              </a:rPr>
              <a:t>(Microsoft </a:t>
            </a:r>
            <a:r>
              <a:rPr lang="en-GB" dirty="0" err="1">
                <a:latin typeface="Bahnschrift SemiBold" panose="020B0502040204020203" pitchFamily="34" charset="0"/>
              </a:rPr>
              <a:t>Hololens</a:t>
            </a:r>
            <a:r>
              <a:rPr lang="en-GB" dirty="0">
                <a:latin typeface="Bahnschrift SemiBold" panose="020B0502040204020203" pitchFamily="34" charset="0"/>
              </a:rPr>
              <a:t>)</a:t>
            </a:r>
          </a:p>
        </p:txBody>
      </p:sp>
      <p:pic>
        <p:nvPicPr>
          <p:cNvPr id="5" name="Picture 2" descr="York St John University">
            <a:extLst>
              <a:ext uri="{FF2B5EF4-FFF2-40B4-BE49-F238E27FC236}">
                <a16:creationId xmlns:a16="http://schemas.microsoft.com/office/drawing/2014/main" id="{090B119B-C261-4200-83F0-4E84BA670E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preview">
            <a:extLst>
              <a:ext uri="{FF2B5EF4-FFF2-40B4-BE49-F238E27FC236}">
                <a16:creationId xmlns:a16="http://schemas.microsoft.com/office/drawing/2014/main" id="{2604AADC-3044-41CE-9669-BA7EB92349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065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To Be a Machine">
            <a:extLst>
              <a:ext uri="{FF2B5EF4-FFF2-40B4-BE49-F238E27FC236}">
                <a16:creationId xmlns:a16="http://schemas.microsoft.com/office/drawing/2014/main" id="{872B3011-D445-46CF-8B9D-DABDEDD5A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71416" cy="68636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24F61D4-0BD3-4ABA-9422-03B43889858E}"/>
              </a:ext>
            </a:extLst>
          </p:cNvPr>
          <p:cNvSpPr txBox="1"/>
          <p:nvPr/>
        </p:nvSpPr>
        <p:spPr>
          <a:xfrm>
            <a:off x="5273702" y="1536174"/>
            <a:ext cx="5938346" cy="3785652"/>
          </a:xfrm>
          <a:prstGeom prst="rect">
            <a:avLst/>
          </a:prstGeom>
          <a:noFill/>
        </p:spPr>
        <p:txBody>
          <a:bodyPr wrap="square">
            <a:spAutoFit/>
          </a:bodyPr>
          <a:lstStyle/>
          <a:p>
            <a:pPr algn="l"/>
            <a:r>
              <a:rPr lang="en-US" sz="2400" b="1" dirty="0">
                <a:solidFill>
                  <a:srgbClr val="333333"/>
                </a:solidFill>
                <a:effectLst/>
                <a:latin typeface="Bahnschrift" panose="020B0502040204020203" pitchFamily="34" charset="0"/>
              </a:rPr>
              <a:t>Transhumanism</a:t>
            </a:r>
            <a:r>
              <a:rPr lang="en-US" sz="2400" b="0" dirty="0">
                <a:solidFill>
                  <a:srgbClr val="333333"/>
                </a:solidFill>
                <a:effectLst/>
                <a:latin typeface="Bahnschrift Light" panose="020B0502040204020203" pitchFamily="34" charset="0"/>
              </a:rPr>
              <a:t> is a class of philosophies of life that seek the continuation and acceleration of the evolution of intelligent life beyond its currently human form and human limitations by means of science and technology, guided by life-promoting principles and values.</a:t>
            </a:r>
          </a:p>
          <a:p>
            <a:pPr algn="l"/>
            <a:endParaRPr lang="en-US" sz="2400" dirty="0">
              <a:solidFill>
                <a:srgbClr val="333333"/>
              </a:solidFill>
              <a:latin typeface="Bahnschrift Light" panose="020B0502040204020203" pitchFamily="34" charset="0"/>
            </a:endParaRPr>
          </a:p>
          <a:p>
            <a:pPr algn="l"/>
            <a:endParaRPr lang="en-US" sz="2400" b="0" dirty="0">
              <a:solidFill>
                <a:srgbClr val="333333"/>
              </a:solidFill>
              <a:effectLst/>
              <a:latin typeface="Bahnschrift Light" panose="020B0502040204020203" pitchFamily="34" charset="0"/>
            </a:endParaRPr>
          </a:p>
          <a:p>
            <a:r>
              <a:rPr lang="en-US" dirty="0">
                <a:solidFill>
                  <a:srgbClr val="333333"/>
                </a:solidFill>
                <a:effectLst/>
                <a:latin typeface="Bahnschrift SemiBold" panose="020B0502040204020203" pitchFamily="34" charset="0"/>
              </a:rPr>
              <a:t>Max More (1990)</a:t>
            </a:r>
            <a:endParaRPr lang="en-GB" dirty="0">
              <a:latin typeface="Bahnschrift SemiBold" panose="020B0502040204020203" pitchFamily="34" charset="0"/>
            </a:endParaRPr>
          </a:p>
        </p:txBody>
      </p:sp>
      <p:pic>
        <p:nvPicPr>
          <p:cNvPr id="6" name="Picture 2" descr="York St John University">
            <a:extLst>
              <a:ext uri="{FF2B5EF4-FFF2-40B4-BE49-F238E27FC236}">
                <a16:creationId xmlns:a16="http://schemas.microsoft.com/office/drawing/2014/main" id="{D095E567-10B2-423A-B94D-532EB17C20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preview">
            <a:extLst>
              <a:ext uri="{FF2B5EF4-FFF2-40B4-BE49-F238E27FC236}">
                <a16:creationId xmlns:a16="http://schemas.microsoft.com/office/drawing/2014/main" id="{3678F78D-2285-4A8A-9996-53B0022DED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44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91702C3-9A10-4BE7-A625-E4D57EC1AD63}"/>
              </a:ext>
            </a:extLst>
          </p:cNvPr>
          <p:cNvSpPr>
            <a:spLocks noChangeArrowheads="1"/>
          </p:cNvSpPr>
          <p:nvPr/>
        </p:nvSpPr>
        <p:spPr bwMode="auto">
          <a:xfrm>
            <a:off x="594623" y="271465"/>
            <a:ext cx="5400150" cy="24526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4000" b="0" i="0" u="none" strike="noStrike" cap="none" normalizeH="0" baseline="0" dirty="0">
                <a:ln>
                  <a:noFill/>
                </a:ln>
                <a:effectLst/>
                <a:latin typeface="Bahnschrift SemiBold" panose="020B0502040204020203" pitchFamily="34" charset="0"/>
                <a:ea typeface="+mj-ea"/>
                <a:cs typeface="+mj-cs"/>
              </a:rPr>
              <a:t>The Sword of Damocles </a:t>
            </a:r>
          </a:p>
          <a:p>
            <a:pPr marL="0" marR="0" lvl="0" indent="0" fontAlgn="base">
              <a:lnSpc>
                <a:spcPct val="90000"/>
              </a:lnSpc>
              <a:spcBef>
                <a:spcPct val="0"/>
              </a:spcBef>
              <a:spcAft>
                <a:spcPts val="600"/>
              </a:spcAft>
              <a:buClrTx/>
              <a:buSzTx/>
              <a:tabLst/>
            </a:pPr>
            <a:r>
              <a:rPr kumimoji="0" lang="en-US" altLang="en-US" sz="1600" b="0" i="0" u="none" strike="noStrike" cap="none" normalizeH="0" baseline="0" dirty="0">
                <a:ln>
                  <a:noFill/>
                </a:ln>
                <a:effectLst/>
                <a:latin typeface="Bahnschrift Light" panose="020B0502040204020203" pitchFamily="34" charset="0"/>
                <a:ea typeface="+mj-ea"/>
                <a:cs typeface="+mj-cs"/>
              </a:rPr>
              <a:t>(Ivan Sutherlan</a:t>
            </a:r>
            <a:r>
              <a:rPr lang="en-US" altLang="en-US" sz="1600" dirty="0">
                <a:latin typeface="Bahnschrift Light" panose="020B0502040204020203" pitchFamily="34" charset="0"/>
                <a:ea typeface="+mj-ea"/>
                <a:cs typeface="+mj-cs"/>
              </a:rPr>
              <a:t>d, </a:t>
            </a:r>
            <a:r>
              <a:rPr kumimoji="0" lang="en-US" altLang="en-US" sz="1600" b="0" i="0" u="none" strike="noStrike" cap="none" normalizeH="0" baseline="0" dirty="0">
                <a:ln>
                  <a:noFill/>
                </a:ln>
                <a:effectLst/>
                <a:latin typeface="Bahnschrift Light" panose="020B0502040204020203" pitchFamily="34" charset="0"/>
                <a:ea typeface="+mj-ea"/>
                <a:cs typeface="+mj-cs"/>
              </a:rPr>
              <a:t>Bob </a:t>
            </a:r>
            <a:r>
              <a:rPr kumimoji="0" lang="en-US" altLang="en-US" sz="1600" b="0" i="0" u="none" strike="noStrike" cap="none" normalizeH="0" baseline="0" dirty="0" err="1">
                <a:ln>
                  <a:noFill/>
                </a:ln>
                <a:effectLst/>
                <a:latin typeface="Bahnschrift Light" panose="020B0502040204020203" pitchFamily="34" charset="0"/>
                <a:ea typeface="+mj-ea"/>
                <a:cs typeface="+mj-cs"/>
              </a:rPr>
              <a:t>Sproull</a:t>
            </a:r>
            <a:r>
              <a:rPr kumimoji="0" lang="en-US" altLang="en-US" sz="1600" b="0" i="0" u="none" strike="noStrike" cap="none" normalizeH="0" baseline="0" dirty="0">
                <a:ln>
                  <a:noFill/>
                </a:ln>
                <a:effectLst/>
                <a:latin typeface="Bahnschrift Light" panose="020B0502040204020203" pitchFamily="34" charset="0"/>
                <a:ea typeface="+mj-ea"/>
                <a:cs typeface="+mj-cs"/>
              </a:rPr>
              <a:t>,</a:t>
            </a:r>
            <a:r>
              <a:rPr lang="en-US" altLang="en-US" sz="1600" dirty="0">
                <a:latin typeface="Bahnschrift Light" panose="020B0502040204020203" pitchFamily="34" charset="0"/>
                <a:ea typeface="+mj-ea"/>
                <a:cs typeface="+mj-cs"/>
              </a:rPr>
              <a:t> </a:t>
            </a:r>
            <a:r>
              <a:rPr kumimoji="0" lang="en-US" altLang="en-US" sz="1600" b="0" i="0" u="none" strike="noStrike" cap="none" normalizeH="0" baseline="0" dirty="0">
                <a:ln>
                  <a:noFill/>
                </a:ln>
                <a:effectLst/>
                <a:latin typeface="Bahnschrift Light" panose="020B0502040204020203" pitchFamily="34" charset="0"/>
                <a:ea typeface="+mj-ea"/>
                <a:cs typeface="+mj-cs"/>
              </a:rPr>
              <a:t>Danny Cohen</a:t>
            </a:r>
            <a:r>
              <a:rPr kumimoji="0" lang="en-US" altLang="en-US" b="0" i="0" u="none" strike="noStrike" cap="none" normalizeH="0" baseline="0" dirty="0">
                <a:ln>
                  <a:noFill/>
                </a:ln>
                <a:effectLst/>
                <a:latin typeface="Bahnschrift Light" panose="020B0502040204020203" pitchFamily="34" charset="0"/>
                <a:ea typeface="+mj-ea"/>
                <a:cs typeface="+mj-cs"/>
              </a:rPr>
              <a:t>)</a:t>
            </a:r>
          </a:p>
        </p:txBody>
      </p:sp>
      <p:sp>
        <p:nvSpPr>
          <p:cNvPr id="2" name="Rectangle 2">
            <a:extLst>
              <a:ext uri="{FF2B5EF4-FFF2-40B4-BE49-F238E27FC236}">
                <a16:creationId xmlns:a16="http://schemas.microsoft.com/office/drawing/2014/main" id="{30236EBB-B13D-458B-8B18-795920116493}"/>
              </a:ext>
            </a:extLst>
          </p:cNvPr>
          <p:cNvSpPr>
            <a:spLocks noChangeArrowheads="1"/>
          </p:cNvSpPr>
          <p:nvPr/>
        </p:nvSpPr>
        <p:spPr bwMode="auto">
          <a:xfrm>
            <a:off x="594623" y="2724152"/>
            <a:ext cx="4649063" cy="220339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285750" marR="0" lvl="0" indent="-285750" fontAlgn="base">
              <a:lnSpc>
                <a:spcPct val="90000"/>
              </a:lnSpc>
              <a:spcBef>
                <a:spcPct val="0"/>
              </a:spcBef>
              <a:spcAft>
                <a:spcPts val="600"/>
              </a:spcAft>
              <a:buClrTx/>
              <a:buSzTx/>
              <a:buFont typeface="Wingdings" panose="05000000000000000000" pitchFamily="2" charset="2"/>
              <a:buChar char="§"/>
              <a:tabLst/>
            </a:pPr>
            <a:r>
              <a:rPr kumimoji="0" lang="en-US" altLang="en-US" b="0" i="0" u="none" strike="noStrike" cap="none" normalizeH="0" baseline="0" dirty="0">
                <a:ln>
                  <a:noFill/>
                </a:ln>
                <a:effectLst/>
                <a:latin typeface="Bahnschrift Light" panose="020B0502040204020203" pitchFamily="34" charset="0"/>
              </a:rPr>
              <a:t>The Ultimate Display – University of Utah</a:t>
            </a:r>
          </a:p>
          <a:p>
            <a:pPr marR="0" lvl="0" fontAlgn="base">
              <a:lnSpc>
                <a:spcPct val="90000"/>
              </a:lnSpc>
              <a:spcBef>
                <a:spcPct val="0"/>
              </a:spcBef>
              <a:spcAft>
                <a:spcPts val="600"/>
              </a:spcAft>
              <a:buClrTx/>
              <a:buSzTx/>
              <a:tabLst/>
            </a:pPr>
            <a:endParaRPr kumimoji="0" lang="en-US" altLang="en-US" b="0" i="0" u="none" strike="noStrike" cap="none" normalizeH="0" baseline="0" dirty="0">
              <a:ln>
                <a:noFill/>
              </a:ln>
              <a:effectLst/>
              <a:latin typeface="Bahnschrift Light" panose="020B0502040204020203" pitchFamily="34" charset="0"/>
            </a:endParaRPr>
          </a:p>
          <a:p>
            <a:pPr marL="285750" marR="0" lvl="0" indent="-285750" fontAlgn="base">
              <a:lnSpc>
                <a:spcPct val="90000"/>
              </a:lnSpc>
              <a:spcBef>
                <a:spcPct val="0"/>
              </a:spcBef>
              <a:spcAft>
                <a:spcPts val="600"/>
              </a:spcAft>
              <a:buClrTx/>
              <a:buSzTx/>
              <a:buFont typeface="Wingdings" panose="05000000000000000000" pitchFamily="2" charset="2"/>
              <a:buChar char="§"/>
              <a:tabLst/>
            </a:pPr>
            <a:r>
              <a:rPr lang="en-US" altLang="en-US" dirty="0">
                <a:latin typeface="Bahnschrift Light" panose="020B0502040204020203" pitchFamily="34" charset="0"/>
              </a:rPr>
              <a:t>F</a:t>
            </a:r>
            <a:r>
              <a:rPr kumimoji="0" lang="en-US" altLang="en-US" b="0" i="0" u="none" strike="noStrike" cap="none" normalizeH="0" baseline="0" dirty="0">
                <a:ln>
                  <a:noFill/>
                </a:ln>
                <a:effectLst/>
                <a:latin typeface="Bahnschrift Light" panose="020B0502040204020203" pitchFamily="34" charset="0"/>
              </a:rPr>
              <a:t>irst experiments with head-mounted displays of different kinds.</a:t>
            </a:r>
          </a:p>
          <a:p>
            <a:pPr marR="0" lvl="0" fontAlgn="base">
              <a:lnSpc>
                <a:spcPct val="90000"/>
              </a:lnSpc>
              <a:spcBef>
                <a:spcPct val="0"/>
              </a:spcBef>
              <a:spcAft>
                <a:spcPts val="600"/>
              </a:spcAft>
              <a:buClrTx/>
              <a:buSzTx/>
              <a:tabLst/>
            </a:pPr>
            <a:endParaRPr kumimoji="0" lang="en-US" altLang="en-US" b="0" i="0" u="none" strike="noStrike" cap="none" normalizeH="0" baseline="0" dirty="0">
              <a:ln>
                <a:noFill/>
              </a:ln>
              <a:effectLst/>
              <a:latin typeface="Bahnschrift Light" panose="020B0502040204020203" pitchFamily="34" charset="0"/>
            </a:endParaRPr>
          </a:p>
          <a:p>
            <a:pPr marL="285750" marR="0" lvl="0" indent="-285750" fontAlgn="base">
              <a:lnSpc>
                <a:spcPct val="90000"/>
              </a:lnSpc>
              <a:spcBef>
                <a:spcPct val="0"/>
              </a:spcBef>
              <a:spcAft>
                <a:spcPts val="600"/>
              </a:spcAft>
              <a:buClrTx/>
              <a:buSzTx/>
              <a:buFont typeface="Wingdings" panose="05000000000000000000" pitchFamily="2" charset="2"/>
              <a:buChar char="§"/>
              <a:tabLst/>
            </a:pPr>
            <a:r>
              <a:rPr lang="en-US" altLang="en-US" dirty="0">
                <a:latin typeface="Bahnschrift Light" panose="020B0502040204020203" pitchFamily="34" charset="0"/>
              </a:rPr>
              <a:t>Motion tracking and computer connectivity</a:t>
            </a:r>
            <a:endParaRPr kumimoji="0" lang="en-US" altLang="en-US" b="0" i="0" u="none" strike="noStrike" cap="none" normalizeH="0" baseline="0" dirty="0">
              <a:ln>
                <a:noFill/>
              </a:ln>
              <a:effectLst/>
              <a:latin typeface="Bahnschrift Light" panose="020B0502040204020203" pitchFamily="34" charset="0"/>
            </a:endParaRPr>
          </a:p>
          <a:p>
            <a:pPr marL="57150" marR="0" lvl="0" indent="-285750" fontAlgn="base">
              <a:lnSpc>
                <a:spcPct val="90000"/>
              </a:lnSpc>
              <a:spcBef>
                <a:spcPct val="0"/>
              </a:spcBef>
              <a:spcAft>
                <a:spcPts val="600"/>
              </a:spcAft>
              <a:buClrTx/>
              <a:buSzTx/>
              <a:buFont typeface="Wingdings" panose="05000000000000000000" pitchFamily="2" charset="2"/>
              <a:buChar char="§"/>
              <a:tabLst/>
            </a:pPr>
            <a:endParaRPr kumimoji="0" lang="en-US" altLang="en-US" b="0" i="0" u="none" strike="noStrike" cap="none" normalizeH="0" baseline="0" dirty="0">
              <a:ln>
                <a:noFill/>
              </a:ln>
              <a:effectLst/>
            </a:endParaRPr>
          </a:p>
        </p:txBody>
      </p:sp>
      <p:pic>
        <p:nvPicPr>
          <p:cNvPr id="5" name="Picture 2" descr="York St John University">
            <a:extLst>
              <a:ext uri="{FF2B5EF4-FFF2-40B4-BE49-F238E27FC236}">
                <a16:creationId xmlns:a16="http://schemas.microsoft.com/office/drawing/2014/main" id="{E3357DFE-DA46-4F8B-9537-98045017F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95B763A-171F-4269-9F3A-DE1B96F1BEE8}"/>
              </a:ext>
            </a:extLst>
          </p:cNvPr>
          <p:cNvSpPr>
            <a:spLocks noGrp="1"/>
          </p:cNvSpPr>
          <p:nvPr>
            <p:ph type="ctrTitle"/>
          </p:nvPr>
        </p:nvSpPr>
        <p:spPr>
          <a:xfrm>
            <a:off x="714901" y="4998163"/>
            <a:ext cx="2579797" cy="1066970"/>
          </a:xfrm>
        </p:spPr>
        <p:txBody>
          <a:bodyPr>
            <a:normAutofit/>
          </a:bodyPr>
          <a:lstStyle/>
          <a:p>
            <a:pPr algn="l"/>
            <a:r>
              <a:rPr lang="en-GB" sz="6600" dirty="0">
                <a:latin typeface="Bahnschrift" panose="020B0502040204020203" pitchFamily="34" charset="0"/>
                <a:ea typeface="Adobe Gothic Std B" panose="020B0800000000000000" pitchFamily="34" charset="-128"/>
                <a:cs typeface="Arial" panose="020B0604020202020204" pitchFamily="34" charset="0"/>
              </a:rPr>
              <a:t>1968. </a:t>
            </a:r>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pic>
        <p:nvPicPr>
          <p:cNvPr id="7172" name="Picture 4" descr="Image for post">
            <a:extLst>
              <a:ext uri="{FF2B5EF4-FFF2-40B4-BE49-F238E27FC236}">
                <a16:creationId xmlns:a16="http://schemas.microsoft.com/office/drawing/2014/main" id="{0C5E7A09-5D0D-40AB-8DE9-14ABF8D4D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343" y="792867"/>
            <a:ext cx="5960756" cy="38625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preview">
            <a:extLst>
              <a:ext uri="{FF2B5EF4-FFF2-40B4-BE49-F238E27FC236}">
                <a16:creationId xmlns:a16="http://schemas.microsoft.com/office/drawing/2014/main" id="{452BEBCF-A3E7-48BC-B06A-6446449AEA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78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rk St John University">
            <a:extLst>
              <a:ext uri="{FF2B5EF4-FFF2-40B4-BE49-F238E27FC236}">
                <a16:creationId xmlns:a16="http://schemas.microsoft.com/office/drawing/2014/main" id="{A55F2442-C7B9-43F9-9B70-5662FF0797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preview">
            <a:extLst>
              <a:ext uri="{FF2B5EF4-FFF2-40B4-BE49-F238E27FC236}">
                <a16:creationId xmlns:a16="http://schemas.microsoft.com/office/drawing/2014/main" id="{4C7BD8EE-0F83-448A-9880-142ABE5CCE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A53EBE-C03B-4B8F-AB14-95CF288AFC05}"/>
              </a:ext>
            </a:extLst>
          </p:cNvPr>
          <p:cNvSpPr txBox="1"/>
          <p:nvPr/>
        </p:nvSpPr>
        <p:spPr>
          <a:xfrm>
            <a:off x="587577" y="850122"/>
            <a:ext cx="3192716" cy="923330"/>
          </a:xfrm>
          <a:prstGeom prst="rect">
            <a:avLst/>
          </a:prstGeom>
          <a:noFill/>
        </p:spPr>
        <p:txBody>
          <a:bodyPr wrap="square" rtlCol="0">
            <a:spAutoFit/>
          </a:bodyPr>
          <a:lstStyle/>
          <a:p>
            <a:r>
              <a:rPr lang="en-GB" dirty="0">
                <a:latin typeface="Bahnschrift Light" panose="020B0502040204020203" pitchFamily="34" charset="0"/>
              </a:rPr>
              <a:t>Realtime Performance</a:t>
            </a:r>
          </a:p>
          <a:p>
            <a:r>
              <a:rPr lang="en-GB" dirty="0">
                <a:latin typeface="Bahnschrift Light" panose="020B0502040204020203" pitchFamily="34" charset="0"/>
              </a:rPr>
              <a:t>3D Graphics</a:t>
            </a:r>
          </a:p>
          <a:p>
            <a:endParaRPr lang="en-GB" dirty="0">
              <a:latin typeface="Bahnschrift Light" panose="020B0502040204020203" pitchFamily="34" charset="0"/>
            </a:endParaRPr>
          </a:p>
        </p:txBody>
      </p:sp>
      <p:pic>
        <p:nvPicPr>
          <p:cNvPr id="8" name="Picture 2" descr="Games of Epic Games Logo - LogoDix">
            <a:extLst>
              <a:ext uri="{FF2B5EF4-FFF2-40B4-BE49-F238E27FC236}">
                <a16:creationId xmlns:a16="http://schemas.microsoft.com/office/drawing/2014/main" id="{D0026B49-159C-423B-8CCD-99DCCAD79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77" y="3685983"/>
            <a:ext cx="2346123" cy="1241617"/>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Reflections” – A Star Wars UE4 Real-Time Ray Tracing Cinematic Demo | By Epic, ILMxLAB, and NVIDIA">
            <a:hlinkClick r:id="" action="ppaction://media"/>
            <a:extLst>
              <a:ext uri="{FF2B5EF4-FFF2-40B4-BE49-F238E27FC236}">
                <a16:creationId xmlns:a16="http://schemas.microsoft.com/office/drawing/2014/main" id="{A400F8AC-3D65-4D40-BFE7-8217CCC2A804}"/>
              </a:ext>
            </a:extLst>
          </p:cNvPr>
          <p:cNvPicPr>
            <a:picLocks noRot="1" noChangeAspect="1"/>
          </p:cNvPicPr>
          <p:nvPr>
            <a:videoFile r:link="rId1"/>
          </p:nvPr>
        </p:nvPicPr>
        <p:blipFill>
          <a:blip r:embed="rId7"/>
          <a:stretch>
            <a:fillRect/>
          </a:stretch>
        </p:blipFill>
        <p:spPr>
          <a:xfrm>
            <a:off x="4075568" y="850122"/>
            <a:ext cx="7116307" cy="4020713"/>
          </a:xfrm>
          <a:prstGeom prst="rect">
            <a:avLst/>
          </a:prstGeom>
        </p:spPr>
      </p:pic>
    </p:spTree>
    <p:extLst>
      <p:ext uri="{BB962C8B-B14F-4D97-AF65-F5344CB8AC3E}">
        <p14:creationId xmlns:p14="http://schemas.microsoft.com/office/powerpoint/2010/main" val="158994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9545" y="4489369"/>
            <a:ext cx="11131792" cy="2387600"/>
          </a:xfrm>
        </p:spPr>
        <p:txBody>
          <a:bodyPr>
            <a:normAutofit fontScale="90000"/>
          </a:bodyPr>
          <a:lstStyle/>
          <a:p>
            <a:pPr algn="l"/>
            <a:r>
              <a:rPr lang="en-US" sz="4000" dirty="0">
                <a:solidFill>
                  <a:srgbClr val="201F1E"/>
                </a:solidFill>
                <a:latin typeface="Bahnschrift" panose="020B0502040204020203" pitchFamily="34" charset="0"/>
              </a:rPr>
              <a:t>Service Design Thinking</a:t>
            </a:r>
            <a:br>
              <a:rPr lang="en-US" sz="4000" b="0" i="0" dirty="0">
                <a:solidFill>
                  <a:srgbClr val="201F1E"/>
                </a:solidFill>
                <a:effectLst/>
                <a:latin typeface="Bahnschrift" panose="020B0502040204020203" pitchFamily="34" charset="0"/>
              </a:rPr>
            </a:br>
            <a:r>
              <a:rPr lang="en-US" sz="4000" b="0" i="0" dirty="0">
                <a:solidFill>
                  <a:srgbClr val="201F1E"/>
                </a:solidFill>
                <a:effectLst/>
                <a:latin typeface="Bahnschrift" panose="020B0502040204020203" pitchFamily="34" charset="0"/>
              </a:rPr>
              <a:t>User Needs</a:t>
            </a:r>
            <a:br>
              <a:rPr lang="en-US" sz="4000" b="0" i="0" dirty="0">
                <a:solidFill>
                  <a:srgbClr val="201F1E"/>
                </a:solidFill>
                <a:effectLst/>
                <a:latin typeface="Bahnschrift" panose="020B0502040204020203" pitchFamily="34" charset="0"/>
              </a:rPr>
            </a:br>
            <a:r>
              <a:rPr lang="en-US" sz="4000" b="0" i="0" dirty="0">
                <a:solidFill>
                  <a:srgbClr val="201F1E"/>
                </a:solidFill>
                <a:effectLst/>
                <a:latin typeface="Bahnschrift" panose="020B0502040204020203" pitchFamily="34" charset="0"/>
              </a:rPr>
              <a:t>Empathetic </a:t>
            </a:r>
            <a:br>
              <a:rPr lang="en-US" sz="4000" b="0" i="0" dirty="0">
                <a:solidFill>
                  <a:srgbClr val="201F1E"/>
                </a:solidFill>
                <a:effectLst/>
                <a:latin typeface="Bahnschrift" panose="020B0502040204020203" pitchFamily="34" charset="0"/>
              </a:rPr>
            </a:br>
            <a:r>
              <a:rPr lang="en-US" sz="4000" b="0" i="0" dirty="0">
                <a:solidFill>
                  <a:srgbClr val="201F1E"/>
                </a:solidFill>
                <a:effectLst/>
                <a:latin typeface="Bahnschrift" panose="020B0502040204020203" pitchFamily="34" charset="0"/>
              </a:rPr>
              <a:t>PhD Research Findings</a:t>
            </a:r>
            <a:br>
              <a:rPr lang="en-US" b="0" i="0" dirty="0">
                <a:solidFill>
                  <a:srgbClr val="201F1E"/>
                </a:solidFill>
                <a:effectLst/>
                <a:latin typeface="Bahnschrift" panose="020B0502040204020203" pitchFamily="34" charset="0"/>
              </a:rPr>
            </a:b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4" name="Picture 2" descr="York St John University">
            <a:extLst>
              <a:ext uri="{FF2B5EF4-FFF2-40B4-BE49-F238E27FC236}">
                <a16:creationId xmlns:a16="http://schemas.microsoft.com/office/drawing/2014/main" id="{98277E08-712D-47DB-BF01-997F37C25D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id="{24B5F77F-F68C-49C5-B361-073936A440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3F329B-4BAC-4BA7-A187-AC2D34CED9E7}"/>
              </a:ext>
            </a:extLst>
          </p:cNvPr>
          <p:cNvSpPr txBox="1"/>
          <p:nvPr/>
        </p:nvSpPr>
        <p:spPr>
          <a:xfrm>
            <a:off x="679545" y="1051659"/>
            <a:ext cx="11081138" cy="1631216"/>
          </a:xfrm>
          <a:prstGeom prst="rect">
            <a:avLst/>
          </a:prstGeom>
          <a:noFill/>
        </p:spPr>
        <p:txBody>
          <a:bodyPr wrap="square">
            <a:spAutoFit/>
          </a:bodyPr>
          <a:lstStyle/>
          <a:p>
            <a:r>
              <a:rPr lang="en-GB" sz="2000" dirty="0">
                <a:latin typeface="Bahnschrift Light" panose="020B0502040204020203" pitchFamily="34" charset="0"/>
              </a:rPr>
              <a:t>Partnership between educators and learning designers is needed to incorporate sound pedagogy with innovative technology to develop effective AR applications that maximize learning outcomes. </a:t>
            </a:r>
          </a:p>
          <a:p>
            <a:endParaRPr lang="en-GB" sz="2000" dirty="0">
              <a:latin typeface="Bahnschrift Light" panose="020B0502040204020203" pitchFamily="34" charset="0"/>
            </a:endParaRPr>
          </a:p>
          <a:p>
            <a:r>
              <a:rPr lang="en-GB" sz="1600" dirty="0">
                <a:latin typeface="Bahnschrift Light" panose="020B0502040204020203" pitchFamily="34" charset="0"/>
              </a:rPr>
              <a:t>(</a:t>
            </a:r>
            <a:r>
              <a:rPr lang="en-GB" sz="1600" dirty="0" err="1">
                <a:latin typeface="Bahnschrift Light" panose="020B0502040204020203" pitchFamily="34" charset="0"/>
              </a:rPr>
              <a:t>Akcayır</a:t>
            </a:r>
            <a:r>
              <a:rPr lang="en-GB" sz="1600" dirty="0">
                <a:latin typeface="Bahnschrift Light" panose="020B0502040204020203" pitchFamily="34" charset="0"/>
              </a:rPr>
              <a:t> and </a:t>
            </a:r>
            <a:r>
              <a:rPr lang="en-GB" sz="1600" dirty="0" err="1">
                <a:latin typeface="Bahnschrift Light" panose="020B0502040204020203" pitchFamily="34" charset="0"/>
              </a:rPr>
              <a:t>Akcayır</a:t>
            </a:r>
            <a:r>
              <a:rPr lang="en-GB" sz="1600" dirty="0">
                <a:latin typeface="Bahnschrift Light" panose="020B0502040204020203" pitchFamily="34" charset="0"/>
              </a:rPr>
              <a:t>, 2017) </a:t>
            </a:r>
          </a:p>
        </p:txBody>
      </p:sp>
    </p:spTree>
    <p:extLst>
      <p:ext uri="{BB962C8B-B14F-4D97-AF65-F5344CB8AC3E}">
        <p14:creationId xmlns:p14="http://schemas.microsoft.com/office/powerpoint/2010/main" val="906801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0104" y="3062696"/>
            <a:ext cx="11131792" cy="2387600"/>
          </a:xfrm>
        </p:spPr>
        <p:txBody>
          <a:bodyPr>
            <a:normAutofit fontScale="90000"/>
          </a:bodyPr>
          <a:lstStyle/>
          <a:p>
            <a:pPr algn="l"/>
            <a:r>
              <a:rPr lang="en-US" sz="9800" b="0" i="0" dirty="0">
                <a:solidFill>
                  <a:srgbClr val="201F1E"/>
                </a:solidFill>
                <a:effectLst/>
                <a:latin typeface="Bahnschrift" panose="020B0502040204020203" pitchFamily="34" charset="0"/>
              </a:rPr>
              <a:t>Thank you.</a:t>
            </a:r>
            <a:br>
              <a:rPr lang="en-US" sz="9800" b="0" i="0" dirty="0">
                <a:solidFill>
                  <a:srgbClr val="201F1E"/>
                </a:solidFill>
                <a:effectLst/>
                <a:latin typeface="Bahnschrift" panose="020B0502040204020203" pitchFamily="34" charset="0"/>
              </a:rPr>
            </a:br>
            <a:r>
              <a:rPr lang="en-US" sz="9800" b="0" i="0" dirty="0">
                <a:solidFill>
                  <a:srgbClr val="201F1E"/>
                </a:solidFill>
                <a:effectLst/>
                <a:latin typeface="Bahnschrift" panose="020B0502040204020203" pitchFamily="34" charset="0"/>
              </a:rPr>
              <a:t>Any questions?</a:t>
            </a:r>
            <a:br>
              <a:rPr lang="en-US" sz="9800" b="0" i="0" dirty="0">
                <a:solidFill>
                  <a:srgbClr val="201F1E"/>
                </a:solidFill>
                <a:effectLst/>
                <a:latin typeface="Bahnschrift" panose="020B0502040204020203" pitchFamily="34" charset="0"/>
              </a:rPr>
            </a:br>
            <a:br>
              <a:rPr lang="en-US" b="0" i="0" dirty="0">
                <a:solidFill>
                  <a:srgbClr val="201F1E"/>
                </a:solidFill>
                <a:effectLst/>
                <a:latin typeface="Bahnschrift" panose="020B0502040204020203" pitchFamily="34" charset="0"/>
              </a:rPr>
            </a:br>
            <a:r>
              <a:rPr lang="en-US" sz="4000" dirty="0">
                <a:solidFill>
                  <a:srgbClr val="201F1E"/>
                </a:solidFill>
                <a:latin typeface="Bahnschrift" panose="020B0502040204020203" pitchFamily="34" charset="0"/>
              </a:rPr>
              <a:t>w</a:t>
            </a:r>
            <a:r>
              <a:rPr lang="en-US" sz="4000" b="0" i="0" dirty="0">
                <a:solidFill>
                  <a:srgbClr val="201F1E"/>
                </a:solidFill>
                <a:effectLst/>
                <a:latin typeface="Bahnschrift" panose="020B0502040204020203" pitchFamily="34" charset="0"/>
              </a:rPr>
              <a:t>.fearn@yorksj.ac.uk</a:t>
            </a:r>
            <a:br>
              <a:rPr lang="en-US" b="0" i="0" dirty="0">
                <a:solidFill>
                  <a:srgbClr val="201F1E"/>
                </a:solidFill>
                <a:effectLst/>
                <a:latin typeface="Bahnschrift" panose="020B0502040204020203" pitchFamily="34" charset="0"/>
              </a:rPr>
            </a:br>
            <a:br>
              <a:rPr lang="en-GB" dirty="0">
                <a:latin typeface="Helvetica Light" panose="020B0403020202020204" pitchFamily="34" charset="0"/>
                <a:ea typeface="Adobe Gothic Std B" panose="020B0800000000000000" pitchFamily="34" charset="-128"/>
              </a:rPr>
            </a:br>
            <a:br>
              <a:rPr lang="en-GB" sz="2200" dirty="0">
                <a:latin typeface="Adobe Gothic Std B" panose="020B0800000000000000" pitchFamily="34" charset="-128"/>
                <a:ea typeface="Adobe Gothic Std B" panose="020B0800000000000000" pitchFamily="34" charset="-128"/>
              </a:rPr>
            </a:br>
            <a:endParaRPr lang="en-GB" sz="2200" dirty="0">
              <a:latin typeface="Adobe Gothic Std B" panose="020B0800000000000000" pitchFamily="34" charset="-128"/>
              <a:ea typeface="Adobe Gothic Std B" panose="020B0800000000000000" pitchFamily="34" charset="-128"/>
            </a:endParaRPr>
          </a:p>
        </p:txBody>
      </p:sp>
      <p:pic>
        <p:nvPicPr>
          <p:cNvPr id="4" name="Picture 2" descr="York St John University">
            <a:extLst>
              <a:ext uri="{FF2B5EF4-FFF2-40B4-BE49-F238E27FC236}">
                <a16:creationId xmlns:a16="http://schemas.microsoft.com/office/drawing/2014/main" id="{98277E08-712D-47DB-BF01-997F37C25D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id="{24B5F77F-F68C-49C5-B361-073936A440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1CA0DC8-B4EA-47C5-9691-DAA3671E0669}"/>
              </a:ext>
            </a:extLst>
          </p:cNvPr>
          <p:cNvGrpSpPr/>
          <p:nvPr/>
        </p:nvGrpSpPr>
        <p:grpSpPr>
          <a:xfrm>
            <a:off x="668586" y="5049983"/>
            <a:ext cx="3341439" cy="1187666"/>
            <a:chOff x="727563" y="4685074"/>
            <a:chExt cx="4368093" cy="1552575"/>
          </a:xfrm>
        </p:grpSpPr>
        <p:pic>
          <p:nvPicPr>
            <p:cNvPr id="7" name="Picture 6">
              <a:extLst>
                <a:ext uri="{FF2B5EF4-FFF2-40B4-BE49-F238E27FC236}">
                  <a16:creationId xmlns:a16="http://schemas.microsoft.com/office/drawing/2014/main" id="{2AF64B49-A5C2-4C30-8C6E-04F0DFFF5076}"/>
                </a:ext>
              </a:extLst>
            </p:cNvPr>
            <p:cNvPicPr>
              <a:picLocks noChangeAspect="1"/>
            </p:cNvPicPr>
            <p:nvPr/>
          </p:nvPicPr>
          <p:blipFill rotWithShape="1">
            <a:blip r:embed="rId4">
              <a:extLst>
                <a:ext uri="{28A0092B-C50C-407E-A947-70E740481C1C}">
                  <a14:useLocalDpi xmlns:a14="http://schemas.microsoft.com/office/drawing/2010/main" val="0"/>
                </a:ext>
              </a:extLst>
            </a:blip>
            <a:srcRect r="66385"/>
            <a:stretch/>
          </p:blipFill>
          <p:spPr>
            <a:xfrm>
              <a:off x="727563" y="4779100"/>
              <a:ext cx="1555942" cy="1364525"/>
            </a:xfrm>
            <a:prstGeom prst="rect">
              <a:avLst/>
            </a:prstGeom>
          </p:spPr>
        </p:pic>
        <p:pic>
          <p:nvPicPr>
            <p:cNvPr id="40962" name="Picture 2" descr="Games of Epic Games Logo - LogoDix">
              <a:extLst>
                <a:ext uri="{FF2B5EF4-FFF2-40B4-BE49-F238E27FC236}">
                  <a16:creationId xmlns:a16="http://schemas.microsoft.com/office/drawing/2014/main" id="{4DD2283A-12C9-4B51-B72D-14FA302DA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956" y="4685074"/>
              <a:ext cx="2933700" cy="15525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6638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234DC86-4479-4F7E-AC32-E567D48D15EC}"/>
              </a:ext>
            </a:extLst>
          </p:cNvPr>
          <p:cNvGrpSpPr/>
          <p:nvPr/>
        </p:nvGrpSpPr>
        <p:grpSpPr>
          <a:xfrm>
            <a:off x="0" y="0"/>
            <a:ext cx="12191999" cy="6858001"/>
            <a:chOff x="0" y="0"/>
            <a:chExt cx="12191999" cy="6858001"/>
          </a:xfrm>
        </p:grpSpPr>
        <p:pic>
          <p:nvPicPr>
            <p:cNvPr id="6" name="Picture 8" descr="Image result for virtual reality  90s">
              <a:extLst>
                <a:ext uri="{FF2B5EF4-FFF2-40B4-BE49-F238E27FC236}">
                  <a16:creationId xmlns:a16="http://schemas.microsoft.com/office/drawing/2014/main" id="{CDF8512F-060F-4D6B-9C7F-9179179C6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86698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undress VR">
              <a:extLst>
                <a:ext uri="{FF2B5EF4-FFF2-40B4-BE49-F238E27FC236}">
                  <a16:creationId xmlns:a16="http://schemas.microsoft.com/office/drawing/2014/main" id="{B5E17C2F-53C4-4812-AABB-5729779B21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531" r="12873"/>
            <a:stretch/>
          </p:blipFill>
          <p:spPr bwMode="auto">
            <a:xfrm>
              <a:off x="6833935" y="0"/>
              <a:ext cx="5358064"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7FF9E617-07D3-4F8E-A0C4-E02B162CE416}"/>
              </a:ext>
            </a:extLst>
          </p:cNvPr>
          <p:cNvSpPr/>
          <p:nvPr/>
        </p:nvSpPr>
        <p:spPr>
          <a:xfrm>
            <a:off x="7896225" y="5581650"/>
            <a:ext cx="4294251"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Oval 1">
            <a:extLst>
              <a:ext uri="{FF2B5EF4-FFF2-40B4-BE49-F238E27FC236}">
                <a16:creationId xmlns:a16="http://schemas.microsoft.com/office/drawing/2014/main" id="{D30DEDA0-A08B-4E35-B954-D0D151C687BA}"/>
              </a:ext>
            </a:extLst>
          </p:cNvPr>
          <p:cNvSpPr/>
          <p:nvPr/>
        </p:nvSpPr>
        <p:spPr>
          <a:xfrm>
            <a:off x="-567161" y="3977248"/>
            <a:ext cx="3599727" cy="359972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ymbols of NASA | NASA">
            <a:extLst>
              <a:ext uri="{FF2B5EF4-FFF2-40B4-BE49-F238E27FC236}">
                <a16:creationId xmlns:a16="http://schemas.microsoft.com/office/drawing/2014/main" id="{6A177568-906C-41AB-8BD2-391C9A7697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205" y="4625901"/>
            <a:ext cx="4453562" cy="22267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York St John University">
            <a:extLst>
              <a:ext uri="{FF2B5EF4-FFF2-40B4-BE49-F238E27FC236}">
                <a16:creationId xmlns:a16="http://schemas.microsoft.com/office/drawing/2014/main" id="{C662AF0D-07DD-4184-A70B-6D96CFBF4E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preview">
            <a:extLst>
              <a:ext uri="{FF2B5EF4-FFF2-40B4-BE49-F238E27FC236}">
                <a16:creationId xmlns:a16="http://schemas.microsoft.com/office/drawing/2014/main" id="{5C62F72F-378D-4864-B46F-BCCD0B0157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01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https://i0.wp.com/killscreen.com/wp-content/uploads/2015/01/virtuality.jpg?resize=880%2C592&amp;ssl=1">
            <a:extLst>
              <a:ext uri="{FF2B5EF4-FFF2-40B4-BE49-F238E27FC236}">
                <a16:creationId xmlns:a16="http://schemas.microsoft.com/office/drawing/2014/main" id="{3A1875F9-4F67-439A-BE94-3CF6D2D0E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72"/>
          <a:stretch/>
        </p:blipFill>
        <p:spPr bwMode="auto">
          <a:xfrm>
            <a:off x="-431297" y="0"/>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York St John University">
            <a:extLst>
              <a:ext uri="{FF2B5EF4-FFF2-40B4-BE49-F238E27FC236}">
                <a16:creationId xmlns:a16="http://schemas.microsoft.com/office/drawing/2014/main" id="{9FC5762D-D847-485C-812F-A8A5E3A712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preview">
            <a:extLst>
              <a:ext uri="{FF2B5EF4-FFF2-40B4-BE49-F238E27FC236}">
                <a16:creationId xmlns:a16="http://schemas.microsoft.com/office/drawing/2014/main" id="{A9C3AE8E-D094-4ED3-962C-66C6548294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98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91702C3-9A10-4BE7-A625-E4D57EC1AD63}"/>
              </a:ext>
            </a:extLst>
          </p:cNvPr>
          <p:cNvSpPr>
            <a:spLocks noChangeArrowheads="1"/>
          </p:cNvSpPr>
          <p:nvPr/>
        </p:nvSpPr>
        <p:spPr bwMode="auto">
          <a:xfrm>
            <a:off x="714901" y="792867"/>
            <a:ext cx="3233190" cy="24526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3600" b="0" i="0" u="none" strike="noStrike" cap="none" normalizeH="0" baseline="0" dirty="0">
                <a:ln>
                  <a:noFill/>
                </a:ln>
                <a:effectLst/>
                <a:latin typeface="Bahnschrift SemiBold" panose="020B0502040204020203" pitchFamily="34" charset="0"/>
                <a:ea typeface="+mj-ea"/>
                <a:cs typeface="+mj-cs"/>
              </a:rPr>
              <a:t>Virtuality Continuum </a:t>
            </a:r>
            <a:r>
              <a:rPr kumimoji="0" lang="en-US" altLang="en-US" b="0" i="0" u="none" strike="noStrike" cap="none" normalizeH="0" baseline="0" dirty="0">
                <a:ln>
                  <a:noFill/>
                </a:ln>
                <a:effectLst/>
                <a:latin typeface="Bahnschrift Light" panose="020B0502040204020203" pitchFamily="34" charset="0"/>
                <a:ea typeface="+mj-ea"/>
                <a:cs typeface="+mj-cs"/>
              </a:rPr>
              <a:t>(Milgram and </a:t>
            </a:r>
            <a:r>
              <a:rPr kumimoji="0" lang="en-US" altLang="en-US" b="0" i="0" u="none" strike="noStrike" cap="none" normalizeH="0" baseline="0" dirty="0" err="1">
                <a:ln>
                  <a:noFill/>
                </a:ln>
                <a:effectLst/>
                <a:latin typeface="Bahnschrift Light" panose="020B0502040204020203" pitchFamily="34" charset="0"/>
                <a:ea typeface="+mj-ea"/>
                <a:cs typeface="+mj-cs"/>
              </a:rPr>
              <a:t>Kishino</a:t>
            </a:r>
            <a:r>
              <a:rPr kumimoji="0" lang="en-US" altLang="en-US" b="0" i="0" u="none" strike="noStrike" cap="none" normalizeH="0" baseline="0" dirty="0">
                <a:ln>
                  <a:noFill/>
                </a:ln>
                <a:effectLst/>
                <a:latin typeface="Bahnschrift Light" panose="020B0502040204020203" pitchFamily="34" charset="0"/>
                <a:ea typeface="+mj-ea"/>
                <a:cs typeface="+mj-cs"/>
              </a:rPr>
              <a:t>)</a:t>
            </a:r>
          </a:p>
        </p:txBody>
      </p:sp>
      <p:pic>
        <p:nvPicPr>
          <p:cNvPr id="2049" name="Picture 1">
            <a:extLst>
              <a:ext uri="{FF2B5EF4-FFF2-40B4-BE49-F238E27FC236}">
                <a16:creationId xmlns:a16="http://schemas.microsoft.com/office/drawing/2014/main" id="{992A087A-031F-425E-AFDE-F35773BDAD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
          <a:stretch/>
        </p:blipFill>
        <p:spPr bwMode="auto">
          <a:xfrm>
            <a:off x="4655684" y="1298495"/>
            <a:ext cx="6397480" cy="194705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0236EBB-B13D-458B-8B18-795920116493}"/>
              </a:ext>
            </a:extLst>
          </p:cNvPr>
          <p:cNvSpPr>
            <a:spLocks noChangeArrowheads="1"/>
          </p:cNvSpPr>
          <p:nvPr/>
        </p:nvSpPr>
        <p:spPr bwMode="auto">
          <a:xfrm>
            <a:off x="4655684" y="3429000"/>
            <a:ext cx="6397480" cy="24526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R="0" lvl="0" fontAlgn="base">
              <a:lnSpc>
                <a:spcPct val="90000"/>
              </a:lnSpc>
              <a:spcBef>
                <a:spcPct val="0"/>
              </a:spcBef>
              <a:spcAft>
                <a:spcPts val="600"/>
              </a:spcAft>
              <a:buClrTx/>
              <a:buSzTx/>
              <a:tabLst/>
            </a:pPr>
            <a:r>
              <a:rPr lang="en-US" altLang="en-US" dirty="0">
                <a:latin typeface="Bahnschrift Light" panose="020B0502040204020203" pitchFamily="34" charset="0"/>
              </a:rPr>
              <a:t>A</a:t>
            </a:r>
            <a:r>
              <a:rPr kumimoji="0" lang="en-US" altLang="en-US" b="0" i="0" u="none" strike="noStrike" cap="none" normalizeH="0" baseline="0" dirty="0">
                <a:ln>
                  <a:noFill/>
                </a:ln>
                <a:effectLst/>
                <a:latin typeface="Bahnschrift Light" panose="020B0502040204020203" pitchFamily="34" charset="0"/>
              </a:rPr>
              <a:t>n early diagram ‘Virtuality Continuum’ (Milgram, P., </a:t>
            </a:r>
            <a:r>
              <a:rPr kumimoji="0" lang="en-US" altLang="en-US" b="0" i="0" u="none" strike="noStrike" cap="none" normalizeH="0" baseline="0" dirty="0" err="1">
                <a:ln>
                  <a:noFill/>
                </a:ln>
                <a:effectLst/>
                <a:latin typeface="Bahnschrift Light" panose="020B0502040204020203" pitchFamily="34" charset="0"/>
              </a:rPr>
              <a:t>Kishino</a:t>
            </a:r>
            <a:r>
              <a:rPr kumimoji="0" lang="en-US" altLang="en-US" b="0" i="0" u="none" strike="noStrike" cap="none" normalizeH="0" baseline="0" dirty="0">
                <a:ln>
                  <a:noFill/>
                </a:ln>
                <a:effectLst/>
                <a:latin typeface="Bahnschrift Light" panose="020B0502040204020203" pitchFamily="34" charset="0"/>
              </a:rPr>
              <a:t>, F., 1994) describes any combination of virtual and physical objects (mixed reality) between the extremes of reality and virtual reality.  </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b="0" i="0" u="none" strike="noStrike" cap="none" normalizeH="0" baseline="0" dirty="0">
              <a:ln>
                <a:noFill/>
              </a:ln>
              <a:effectLst/>
            </a:endParaRPr>
          </a:p>
        </p:txBody>
      </p:sp>
      <p:pic>
        <p:nvPicPr>
          <p:cNvPr id="5" name="Picture 2" descr="York St John University">
            <a:extLst>
              <a:ext uri="{FF2B5EF4-FFF2-40B4-BE49-F238E27FC236}">
                <a16:creationId xmlns:a16="http://schemas.microsoft.com/office/drawing/2014/main" id="{E3357DFE-DA46-4F8B-9537-98045017FD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95B763A-171F-4269-9F3A-DE1B96F1BEE8}"/>
              </a:ext>
            </a:extLst>
          </p:cNvPr>
          <p:cNvSpPr>
            <a:spLocks noGrp="1"/>
          </p:cNvSpPr>
          <p:nvPr>
            <p:ph type="ctrTitle"/>
          </p:nvPr>
        </p:nvSpPr>
        <p:spPr>
          <a:xfrm>
            <a:off x="714901" y="4998163"/>
            <a:ext cx="2579797" cy="1066970"/>
          </a:xfrm>
        </p:spPr>
        <p:txBody>
          <a:bodyPr>
            <a:normAutofit/>
          </a:bodyPr>
          <a:lstStyle/>
          <a:p>
            <a:pPr algn="l"/>
            <a:r>
              <a:rPr lang="en-GB" sz="6600" dirty="0">
                <a:latin typeface="Bahnschrift" panose="020B0502040204020203" pitchFamily="34" charset="0"/>
                <a:ea typeface="Adobe Gothic Std B" panose="020B0800000000000000" pitchFamily="34" charset="-128"/>
                <a:cs typeface="Arial" panose="020B0604020202020204" pitchFamily="34" charset="0"/>
              </a:rPr>
              <a:t>1994. </a:t>
            </a:r>
            <a:endParaRPr lang="en-GB" sz="2400" dirty="0">
              <a:latin typeface="Bahnschrift" panose="020B0502040204020203" pitchFamily="34" charset="0"/>
              <a:ea typeface="Adobe Gothic Std B" panose="020B0800000000000000" pitchFamily="34" charset="-128"/>
              <a:cs typeface="Arial" panose="020B0604020202020204" pitchFamily="34" charset="0"/>
            </a:endParaRPr>
          </a:p>
        </p:txBody>
      </p:sp>
      <p:pic>
        <p:nvPicPr>
          <p:cNvPr id="10" name="Picture 2" descr="Image preview">
            <a:extLst>
              <a:ext uri="{FF2B5EF4-FFF2-40B4-BE49-F238E27FC236}">
                <a16:creationId xmlns:a16="http://schemas.microsoft.com/office/drawing/2014/main" id="{232F29C8-686B-44A4-8985-756E66DEF4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result for silicon graphic oxy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931" y="0"/>
            <a:ext cx="7697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1B97AF5-19D0-4910-AC99-16F4BA114150}"/>
              </a:ext>
            </a:extLst>
          </p:cNvPr>
          <p:cNvSpPr/>
          <p:nvPr/>
        </p:nvSpPr>
        <p:spPr>
          <a:xfrm>
            <a:off x="7896225" y="5581650"/>
            <a:ext cx="4294251" cy="942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242" name="Picture 2" descr="Image result for silicon graphic oxy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900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York St John University">
            <a:extLst>
              <a:ext uri="{FF2B5EF4-FFF2-40B4-BE49-F238E27FC236}">
                <a16:creationId xmlns:a16="http://schemas.microsoft.com/office/drawing/2014/main" id="{E3357DFE-DA46-4F8B-9537-98045017FD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13232" r="6192" b="13563"/>
          <a:stretch/>
        </p:blipFill>
        <p:spPr bwMode="auto">
          <a:xfrm>
            <a:off x="10079508" y="5683169"/>
            <a:ext cx="1681175" cy="763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preview">
            <a:extLst>
              <a:ext uri="{FF2B5EF4-FFF2-40B4-BE49-F238E27FC236}">
                <a16:creationId xmlns:a16="http://schemas.microsoft.com/office/drawing/2014/main" id="{FFDE7997-9C72-4FBC-A380-C3B6030CCF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9258" y="5764361"/>
            <a:ext cx="1829237" cy="6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284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2319</TotalTime>
  <Words>2048</Words>
  <Application>Microsoft Office PowerPoint</Application>
  <PresentationFormat>Widescreen</PresentationFormat>
  <Paragraphs>298</Paragraphs>
  <Slides>52</Slides>
  <Notes>36</Notes>
  <HiddenSlides>0</HiddenSlides>
  <MMClips>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Adobe Gothic Std B</vt:lpstr>
      <vt:lpstr>Arial</vt:lpstr>
      <vt:lpstr>Bahnschrift</vt:lpstr>
      <vt:lpstr>Bahnschrift Light</vt:lpstr>
      <vt:lpstr>Bahnschrift SemiBold</vt:lpstr>
      <vt:lpstr>Bahnschrift SemiLight</vt:lpstr>
      <vt:lpstr>Calibri</vt:lpstr>
      <vt:lpstr>Calibri Light</vt:lpstr>
      <vt:lpstr>Facebook Reader</vt:lpstr>
      <vt:lpstr>Georgia</vt:lpstr>
      <vt:lpstr>Helvetica Light</vt:lpstr>
      <vt:lpstr>Times New Roman</vt:lpstr>
      <vt:lpstr>Wingdings</vt:lpstr>
      <vt:lpstr>Office Theme</vt:lpstr>
      <vt:lpstr>Immersive Experiences in Education and Training ___________________________ Yorkshire &amp; Humber Institute of Technology   Warren Fearn York St John University  </vt:lpstr>
      <vt:lpstr>History of Technology What is XR? VR Experiences AR / MR Experiences Geolocation Training Future  </vt:lpstr>
      <vt:lpstr>A bit of history.     </vt:lpstr>
      <vt:lpstr>PowerPoint Presentation</vt:lpstr>
      <vt:lpstr>1968. </vt:lpstr>
      <vt:lpstr>PowerPoint Presentation</vt:lpstr>
      <vt:lpstr>PowerPoint Presentation</vt:lpstr>
      <vt:lpstr>1994. </vt:lpstr>
      <vt:lpstr>PowerPoint Presentation</vt:lpstr>
      <vt:lpstr>1998. </vt:lpstr>
      <vt:lpstr>1999. </vt:lpstr>
      <vt:lpstr>PowerPoint Presentation</vt:lpstr>
      <vt:lpstr>PowerPoint Presentation</vt:lpstr>
      <vt:lpstr>PowerPoint Presentation</vt:lpstr>
      <vt:lpstr>Virtual Reality VR</vt:lpstr>
      <vt:lpstr>PowerPoint Presentation</vt:lpstr>
      <vt:lpstr>PowerPoint Presentation</vt:lpstr>
      <vt:lpstr>What does this mean for Education?     </vt:lpstr>
      <vt:lpstr>Google Expeditions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Merge Cube (AR)</vt:lpstr>
      <vt:lpstr>PowerPoint Presentation</vt:lpstr>
      <vt:lpstr>PowerPoint Presentation</vt:lpstr>
      <vt:lpstr>PowerPoint Presentation</vt:lpstr>
      <vt:lpstr>PowerPoint Presentation</vt:lpstr>
      <vt:lpstr>Geolocation.     </vt:lpstr>
      <vt:lpstr>PowerPoint Presentation</vt:lpstr>
      <vt:lpstr>AR Core (Google)</vt:lpstr>
      <vt:lpstr>AR Core (Google)</vt:lpstr>
      <vt:lpstr>ARkit (Apple)</vt:lpstr>
      <vt:lpstr>PowerPoint Presentation</vt:lpstr>
      <vt:lpstr>Training.     </vt:lpstr>
      <vt:lpstr>Skanska (BIM)</vt:lpstr>
      <vt:lpstr>PowerPoint Presentation</vt:lpstr>
      <vt:lpstr>PowerPoint Presentation</vt:lpstr>
      <vt:lpstr>PowerPoint Presentation</vt:lpstr>
      <vt:lpstr>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Design Thinking User Needs Empathetic  PhD Research Findings   </vt:lpstr>
      <vt:lpstr>Thank you. Any questions?  w.fearn@yorksj.ac.uk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Immersive Experiences in Education and Training ___________________________    Warren Fearn York St John University  </dc:title>
  <dc:creator>Warren Fearn (W.Fearn)</dc:creator>
  <cp:lastModifiedBy>Warren Fearn (W.Fearn)</cp:lastModifiedBy>
  <cp:revision>192</cp:revision>
  <dcterms:created xsi:type="dcterms:W3CDTF">2020-12-14T22:32:18Z</dcterms:created>
  <dcterms:modified xsi:type="dcterms:W3CDTF">2020-12-16T14:17:23Z</dcterms:modified>
</cp:coreProperties>
</file>