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309" r:id="rId5"/>
    <p:sldId id="327" r:id="rId6"/>
    <p:sldId id="274" r:id="rId7"/>
    <p:sldId id="326" r:id="rId8"/>
    <p:sldId id="325" r:id="rId9"/>
    <p:sldId id="267" r:id="rId10"/>
    <p:sldId id="308" r:id="rId11"/>
    <p:sldId id="311" r:id="rId12"/>
    <p:sldId id="312" r:id="rId13"/>
    <p:sldId id="313" r:id="rId14"/>
    <p:sldId id="314" r:id="rId15"/>
    <p:sldId id="315" r:id="rId16"/>
    <p:sldId id="316" r:id="rId17"/>
    <p:sldId id="318" r:id="rId18"/>
    <p:sldId id="317" r:id="rId19"/>
    <p:sldId id="320" r:id="rId20"/>
    <p:sldId id="324" r:id="rId21"/>
    <p:sldId id="32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9" autoAdjust="0"/>
    <p:restoredTop sz="85482" autoAdjust="0"/>
  </p:normalViewPr>
  <p:slideViewPr>
    <p:cSldViewPr snapToGrid="0">
      <p:cViewPr varScale="1">
        <p:scale>
          <a:sx n="58" d="100"/>
          <a:sy n="58" d="100"/>
        </p:scale>
        <p:origin x="996" y="66"/>
      </p:cViewPr>
      <p:guideLst/>
    </p:cSldViewPr>
  </p:slideViewPr>
  <p:notesTextViewPr>
    <p:cViewPr>
      <p:scale>
        <a:sx n="1" d="1"/>
        <a:sy n="1" d="1"/>
      </p:scale>
      <p:origin x="0" y="0"/>
    </p:cViewPr>
  </p:notesTextViewPr>
  <p:sorterViewPr>
    <p:cViewPr>
      <p:scale>
        <a:sx n="100" d="100"/>
        <a:sy n="100" d="100"/>
      </p:scale>
      <p:origin x="0" y="-6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Elbra-Ramsay" userId="0593903a-9db5-48c1-888b-97fc3c45a4af" providerId="ADAL" clId="{7DB50510-84B7-42F9-A66A-F25A03ED3638}"/>
    <pc:docChg chg="delSld modSld">
      <pc:chgData name="Caroline Elbra-Ramsay" userId="0593903a-9db5-48c1-888b-97fc3c45a4af" providerId="ADAL" clId="{7DB50510-84B7-42F9-A66A-F25A03ED3638}" dt="2021-07-20T09:10:46.847" v="11" actId="20577"/>
      <pc:docMkLst>
        <pc:docMk/>
      </pc:docMkLst>
      <pc:sldChg chg="modNotesTx">
        <pc:chgData name="Caroline Elbra-Ramsay" userId="0593903a-9db5-48c1-888b-97fc3c45a4af" providerId="ADAL" clId="{7DB50510-84B7-42F9-A66A-F25A03ED3638}" dt="2021-07-20T09:10:03.507" v="4" actId="6549"/>
        <pc:sldMkLst>
          <pc:docMk/>
          <pc:sldMk cId="1868129231" sldId="267"/>
        </pc:sldMkLst>
      </pc:sldChg>
      <pc:sldChg chg="modNotesTx">
        <pc:chgData name="Caroline Elbra-Ramsay" userId="0593903a-9db5-48c1-888b-97fc3c45a4af" providerId="ADAL" clId="{7DB50510-84B7-42F9-A66A-F25A03ED3638}" dt="2021-07-20T09:09:51.117" v="2" actId="20577"/>
        <pc:sldMkLst>
          <pc:docMk/>
          <pc:sldMk cId="1046434293" sldId="274"/>
        </pc:sldMkLst>
      </pc:sldChg>
      <pc:sldChg chg="del">
        <pc:chgData name="Caroline Elbra-Ramsay" userId="0593903a-9db5-48c1-888b-97fc3c45a4af" providerId="ADAL" clId="{7DB50510-84B7-42F9-A66A-F25A03ED3638}" dt="2021-07-20T09:10:10.287" v="5" actId="2696"/>
        <pc:sldMkLst>
          <pc:docMk/>
          <pc:sldMk cId="84730305" sldId="302"/>
        </pc:sldMkLst>
      </pc:sldChg>
      <pc:sldChg chg="modNotesTx">
        <pc:chgData name="Caroline Elbra-Ramsay" userId="0593903a-9db5-48c1-888b-97fc3c45a4af" providerId="ADAL" clId="{7DB50510-84B7-42F9-A66A-F25A03ED3638}" dt="2021-07-20T09:10:14.606" v="6" actId="6549"/>
        <pc:sldMkLst>
          <pc:docMk/>
          <pc:sldMk cId="3559615892" sldId="308"/>
        </pc:sldMkLst>
      </pc:sldChg>
      <pc:sldChg chg="modNotesTx">
        <pc:chgData name="Caroline Elbra-Ramsay" userId="0593903a-9db5-48c1-888b-97fc3c45a4af" providerId="ADAL" clId="{7DB50510-84B7-42F9-A66A-F25A03ED3638}" dt="2021-07-20T09:09:40.376" v="0" actId="20577"/>
        <pc:sldMkLst>
          <pc:docMk/>
          <pc:sldMk cId="816295337" sldId="309"/>
        </pc:sldMkLst>
      </pc:sldChg>
      <pc:sldChg chg="modNotesTx">
        <pc:chgData name="Caroline Elbra-Ramsay" userId="0593903a-9db5-48c1-888b-97fc3c45a4af" providerId="ADAL" clId="{7DB50510-84B7-42F9-A66A-F25A03ED3638}" dt="2021-07-20T09:10:21.346" v="7" actId="6549"/>
        <pc:sldMkLst>
          <pc:docMk/>
          <pc:sldMk cId="1608511733" sldId="311"/>
        </pc:sldMkLst>
      </pc:sldChg>
      <pc:sldChg chg="modNotesTx">
        <pc:chgData name="Caroline Elbra-Ramsay" userId="0593903a-9db5-48c1-888b-97fc3c45a4af" providerId="ADAL" clId="{7DB50510-84B7-42F9-A66A-F25A03ED3638}" dt="2021-07-20T09:10:27.361" v="8" actId="6549"/>
        <pc:sldMkLst>
          <pc:docMk/>
          <pc:sldMk cId="884070804" sldId="312"/>
        </pc:sldMkLst>
      </pc:sldChg>
      <pc:sldChg chg="modNotesTx">
        <pc:chgData name="Caroline Elbra-Ramsay" userId="0593903a-9db5-48c1-888b-97fc3c45a4af" providerId="ADAL" clId="{7DB50510-84B7-42F9-A66A-F25A03ED3638}" dt="2021-07-20T09:10:37.181" v="9" actId="6549"/>
        <pc:sldMkLst>
          <pc:docMk/>
          <pc:sldMk cId="1936382983" sldId="313"/>
        </pc:sldMkLst>
      </pc:sldChg>
      <pc:sldChg chg="modNotesTx">
        <pc:chgData name="Caroline Elbra-Ramsay" userId="0593903a-9db5-48c1-888b-97fc3c45a4af" providerId="ADAL" clId="{7DB50510-84B7-42F9-A66A-F25A03ED3638}" dt="2021-07-20T09:10:41.796" v="10" actId="20577"/>
        <pc:sldMkLst>
          <pc:docMk/>
          <pc:sldMk cId="239009473" sldId="314"/>
        </pc:sldMkLst>
      </pc:sldChg>
      <pc:sldChg chg="modNotesTx">
        <pc:chgData name="Caroline Elbra-Ramsay" userId="0593903a-9db5-48c1-888b-97fc3c45a4af" providerId="ADAL" clId="{7DB50510-84B7-42F9-A66A-F25A03ED3638}" dt="2021-07-20T09:10:46.847" v="11" actId="20577"/>
        <pc:sldMkLst>
          <pc:docMk/>
          <pc:sldMk cId="2079696558" sldId="315"/>
        </pc:sldMkLst>
      </pc:sldChg>
      <pc:sldChg chg="modNotesTx">
        <pc:chgData name="Caroline Elbra-Ramsay" userId="0593903a-9db5-48c1-888b-97fc3c45a4af" providerId="ADAL" clId="{7DB50510-84B7-42F9-A66A-F25A03ED3638}" dt="2021-07-20T09:09:55.427" v="3" actId="20577"/>
        <pc:sldMkLst>
          <pc:docMk/>
          <pc:sldMk cId="2717859472" sldId="326"/>
        </pc:sldMkLst>
      </pc:sldChg>
      <pc:sldChg chg="modNotesTx">
        <pc:chgData name="Caroline Elbra-Ramsay" userId="0593903a-9db5-48c1-888b-97fc3c45a4af" providerId="ADAL" clId="{7DB50510-84B7-42F9-A66A-F25A03ED3638}" dt="2021-07-20T09:09:45.707" v="1" actId="6549"/>
        <pc:sldMkLst>
          <pc:docMk/>
          <pc:sldMk cId="2612021237" sldId="32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93DB0D-37BC-4DE9-BF13-1ECED028F94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GB"/>
        </a:p>
      </dgm:t>
    </dgm:pt>
    <dgm:pt modelId="{4994BCD0-B273-4B9D-A71C-CFCAEA805593}">
      <dgm:prSet phldrT="[Text]"/>
      <dgm:spPr/>
      <dgm:t>
        <a:bodyPr/>
        <a:lstStyle/>
        <a:p>
          <a:r>
            <a:rPr lang="en-GB" dirty="0"/>
            <a:t>Feedback as …..</a:t>
          </a:r>
        </a:p>
      </dgm:t>
    </dgm:pt>
    <dgm:pt modelId="{C613B197-5EDB-433B-9DCB-45FD8CF13310}" type="parTrans" cxnId="{3C64CC5B-E254-4ABD-BE41-9A7C40F62DB4}">
      <dgm:prSet/>
      <dgm:spPr/>
      <dgm:t>
        <a:bodyPr/>
        <a:lstStyle/>
        <a:p>
          <a:endParaRPr lang="en-GB"/>
        </a:p>
      </dgm:t>
    </dgm:pt>
    <dgm:pt modelId="{AEB1131D-3594-4A69-A644-300CAF8906F8}" type="sibTrans" cxnId="{3C64CC5B-E254-4ABD-BE41-9A7C40F62DB4}">
      <dgm:prSet/>
      <dgm:spPr/>
      <dgm:t>
        <a:bodyPr/>
        <a:lstStyle/>
        <a:p>
          <a:endParaRPr lang="en-GB"/>
        </a:p>
      </dgm:t>
    </dgm:pt>
    <dgm:pt modelId="{F33A62B0-551C-4E6F-BA1E-B101CDA25C96}">
      <dgm:prSet phldrT="[Text]"/>
      <dgm:spPr/>
      <dgm:t>
        <a:bodyPr/>
        <a:lstStyle/>
        <a:p>
          <a:r>
            <a:rPr lang="en-GB" dirty="0"/>
            <a:t>Self-regulation</a:t>
          </a:r>
        </a:p>
      </dgm:t>
    </dgm:pt>
    <dgm:pt modelId="{4AA6ECA7-E7D8-445D-813E-7D23C186A923}" type="parTrans" cxnId="{C7562094-51AA-44AB-A612-1A59BF868992}">
      <dgm:prSet/>
      <dgm:spPr/>
      <dgm:t>
        <a:bodyPr/>
        <a:lstStyle/>
        <a:p>
          <a:endParaRPr lang="en-GB"/>
        </a:p>
      </dgm:t>
    </dgm:pt>
    <dgm:pt modelId="{90F5F0FC-C3D2-4BDA-9F4C-48CC39C6AE5B}" type="sibTrans" cxnId="{C7562094-51AA-44AB-A612-1A59BF868992}">
      <dgm:prSet/>
      <dgm:spPr/>
      <dgm:t>
        <a:bodyPr/>
        <a:lstStyle/>
        <a:p>
          <a:endParaRPr lang="en-GB"/>
        </a:p>
      </dgm:t>
    </dgm:pt>
    <dgm:pt modelId="{6B7FC566-09A8-4937-AB30-0A21AD8E2F8A}">
      <dgm:prSet phldrT="[Text]"/>
      <dgm:spPr/>
      <dgm:t>
        <a:bodyPr/>
        <a:lstStyle/>
        <a:p>
          <a:r>
            <a:rPr lang="en-GB" dirty="0"/>
            <a:t>identify</a:t>
          </a:r>
        </a:p>
      </dgm:t>
    </dgm:pt>
    <dgm:pt modelId="{4DB6C2D8-9D25-4A18-9377-FD505D8AAAB2}" type="parTrans" cxnId="{5D75C445-7C9C-4D33-BFD7-C468317DEE9D}">
      <dgm:prSet/>
      <dgm:spPr/>
      <dgm:t>
        <a:bodyPr/>
        <a:lstStyle/>
        <a:p>
          <a:endParaRPr lang="en-GB"/>
        </a:p>
      </dgm:t>
    </dgm:pt>
    <dgm:pt modelId="{BB430B18-E5E1-407D-BD0E-4566DC8AED13}" type="sibTrans" cxnId="{5D75C445-7C9C-4D33-BFD7-C468317DEE9D}">
      <dgm:prSet/>
      <dgm:spPr/>
      <dgm:t>
        <a:bodyPr/>
        <a:lstStyle/>
        <a:p>
          <a:endParaRPr lang="en-GB"/>
        </a:p>
      </dgm:t>
    </dgm:pt>
    <dgm:pt modelId="{B5090323-A2FA-4548-B949-A4C6A464B2B0}">
      <dgm:prSet phldrT="[Text]"/>
      <dgm:spPr/>
      <dgm:t>
        <a:bodyPr/>
        <a:lstStyle/>
        <a:p>
          <a:r>
            <a:rPr lang="en-GB" dirty="0"/>
            <a:t>relationship</a:t>
          </a:r>
        </a:p>
      </dgm:t>
    </dgm:pt>
    <dgm:pt modelId="{511D7A57-CDDD-4827-A40E-0C4DEABBE36C}" type="parTrans" cxnId="{80E3E4EC-0B2B-414A-90BE-A785926501ED}">
      <dgm:prSet/>
      <dgm:spPr/>
      <dgm:t>
        <a:bodyPr/>
        <a:lstStyle/>
        <a:p>
          <a:endParaRPr lang="en-GB"/>
        </a:p>
      </dgm:t>
    </dgm:pt>
    <dgm:pt modelId="{2703F66B-3989-4FD3-A4EC-77A52F2E6B9C}" type="sibTrans" cxnId="{80E3E4EC-0B2B-414A-90BE-A785926501ED}">
      <dgm:prSet/>
      <dgm:spPr/>
      <dgm:t>
        <a:bodyPr/>
        <a:lstStyle/>
        <a:p>
          <a:endParaRPr lang="en-GB"/>
        </a:p>
      </dgm:t>
    </dgm:pt>
    <dgm:pt modelId="{DD31A728-30A2-4CA3-8784-A2C8F2ED26E8}">
      <dgm:prSet phldrT="[Text]"/>
      <dgm:spPr/>
      <dgm:t>
        <a:bodyPr/>
        <a:lstStyle/>
        <a:p>
          <a:r>
            <a:rPr lang="en-GB" dirty="0"/>
            <a:t>dialogue</a:t>
          </a:r>
        </a:p>
      </dgm:t>
    </dgm:pt>
    <dgm:pt modelId="{9B26881B-E37E-4106-A490-A566B1451C23}" type="parTrans" cxnId="{FC8CD6A2-6BF9-4427-A1FE-6B4E92293DF8}">
      <dgm:prSet/>
      <dgm:spPr/>
      <dgm:t>
        <a:bodyPr/>
        <a:lstStyle/>
        <a:p>
          <a:endParaRPr lang="en-GB"/>
        </a:p>
      </dgm:t>
    </dgm:pt>
    <dgm:pt modelId="{A74041D0-5C8B-4360-B2ED-59E5A3B3B52B}" type="sibTrans" cxnId="{FC8CD6A2-6BF9-4427-A1FE-6B4E92293DF8}">
      <dgm:prSet/>
      <dgm:spPr/>
      <dgm:t>
        <a:bodyPr/>
        <a:lstStyle/>
        <a:p>
          <a:endParaRPr lang="en-GB"/>
        </a:p>
      </dgm:t>
    </dgm:pt>
    <dgm:pt modelId="{A155CF37-B398-42AD-957D-E2E2102AE76D}">
      <dgm:prSet phldrT="[Text]"/>
      <dgm:spPr/>
      <dgm:t>
        <a:bodyPr/>
        <a:lstStyle/>
        <a:p>
          <a:r>
            <a:rPr lang="en-GB" dirty="0"/>
            <a:t>cycle</a:t>
          </a:r>
        </a:p>
      </dgm:t>
    </dgm:pt>
    <dgm:pt modelId="{6170E77D-ACBF-4EAD-BD89-2207714FB8BF}" type="parTrans" cxnId="{CE51CD3C-1325-42B0-A0B5-5595A2D1A2C9}">
      <dgm:prSet/>
      <dgm:spPr/>
      <dgm:t>
        <a:bodyPr/>
        <a:lstStyle/>
        <a:p>
          <a:endParaRPr lang="en-GB"/>
        </a:p>
      </dgm:t>
    </dgm:pt>
    <dgm:pt modelId="{577794CC-285F-4D03-B0CF-3F44F47047E4}" type="sibTrans" cxnId="{CE51CD3C-1325-42B0-A0B5-5595A2D1A2C9}">
      <dgm:prSet/>
      <dgm:spPr/>
      <dgm:t>
        <a:bodyPr/>
        <a:lstStyle/>
        <a:p>
          <a:endParaRPr lang="en-GB"/>
        </a:p>
      </dgm:t>
    </dgm:pt>
    <dgm:pt modelId="{A86A9873-25CB-4CFF-BA86-28C8A61ABED6}">
      <dgm:prSet phldrT="[Text]"/>
      <dgm:spPr/>
      <dgm:t>
        <a:bodyPr/>
        <a:lstStyle/>
        <a:p>
          <a:r>
            <a:rPr lang="en-GB" dirty="0"/>
            <a:t>motivation</a:t>
          </a:r>
        </a:p>
      </dgm:t>
    </dgm:pt>
    <dgm:pt modelId="{13F5632F-E04B-4F30-9BFF-CDC9F328E454}" type="parTrans" cxnId="{CA8940ED-636D-4722-ABE4-5FF2F0A169AB}">
      <dgm:prSet/>
      <dgm:spPr/>
      <dgm:t>
        <a:bodyPr/>
        <a:lstStyle/>
        <a:p>
          <a:endParaRPr lang="en-GB"/>
        </a:p>
      </dgm:t>
    </dgm:pt>
    <dgm:pt modelId="{85A34429-9A94-452A-BB98-F493F541A06C}" type="sibTrans" cxnId="{CA8940ED-636D-4722-ABE4-5FF2F0A169AB}">
      <dgm:prSet/>
      <dgm:spPr/>
      <dgm:t>
        <a:bodyPr/>
        <a:lstStyle/>
        <a:p>
          <a:endParaRPr lang="en-GB"/>
        </a:p>
      </dgm:t>
    </dgm:pt>
    <dgm:pt modelId="{BF410DFE-698E-4F9C-95E2-8F57E728E8F9}" type="pres">
      <dgm:prSet presAssocID="{8993DB0D-37BC-4DE9-BF13-1ECED028F946}" presName="Name0" presStyleCnt="0">
        <dgm:presLayoutVars>
          <dgm:chMax val="1"/>
          <dgm:chPref val="1"/>
          <dgm:dir/>
          <dgm:animOne val="branch"/>
          <dgm:animLvl val="lvl"/>
        </dgm:presLayoutVars>
      </dgm:prSet>
      <dgm:spPr/>
    </dgm:pt>
    <dgm:pt modelId="{3240CDF0-87EF-4A0F-88CC-BDF26D5ED7B9}" type="pres">
      <dgm:prSet presAssocID="{4994BCD0-B273-4B9D-A71C-CFCAEA805593}" presName="Parent" presStyleLbl="node0" presStyleIdx="0" presStyleCnt="1">
        <dgm:presLayoutVars>
          <dgm:chMax val="6"/>
          <dgm:chPref val="6"/>
        </dgm:presLayoutVars>
      </dgm:prSet>
      <dgm:spPr/>
    </dgm:pt>
    <dgm:pt modelId="{EE0F8128-274D-4BD2-BBD7-7F45651E40D7}" type="pres">
      <dgm:prSet presAssocID="{F33A62B0-551C-4E6F-BA1E-B101CDA25C96}" presName="Accent1" presStyleCnt="0"/>
      <dgm:spPr/>
    </dgm:pt>
    <dgm:pt modelId="{8393D6AA-87EE-4FB5-9AD7-8786553B5B38}" type="pres">
      <dgm:prSet presAssocID="{F33A62B0-551C-4E6F-BA1E-B101CDA25C96}" presName="Accent" presStyleLbl="bgShp" presStyleIdx="0" presStyleCnt="6"/>
      <dgm:spPr/>
    </dgm:pt>
    <dgm:pt modelId="{A2D4D652-F901-47BC-A04F-38D2330DA8A7}" type="pres">
      <dgm:prSet presAssocID="{F33A62B0-551C-4E6F-BA1E-B101CDA25C96}" presName="Child1" presStyleLbl="node1" presStyleIdx="0" presStyleCnt="6">
        <dgm:presLayoutVars>
          <dgm:chMax val="0"/>
          <dgm:chPref val="0"/>
          <dgm:bulletEnabled val="1"/>
        </dgm:presLayoutVars>
      </dgm:prSet>
      <dgm:spPr/>
    </dgm:pt>
    <dgm:pt modelId="{7559D0B1-1F31-4A76-8AB0-8D9C3B816476}" type="pres">
      <dgm:prSet presAssocID="{6B7FC566-09A8-4937-AB30-0A21AD8E2F8A}" presName="Accent2" presStyleCnt="0"/>
      <dgm:spPr/>
    </dgm:pt>
    <dgm:pt modelId="{5D283391-F5BA-4B67-A076-AD5F576A4791}" type="pres">
      <dgm:prSet presAssocID="{6B7FC566-09A8-4937-AB30-0A21AD8E2F8A}" presName="Accent" presStyleLbl="bgShp" presStyleIdx="1" presStyleCnt="6"/>
      <dgm:spPr/>
    </dgm:pt>
    <dgm:pt modelId="{A902ED37-F533-4741-90FA-4A60A9D061B7}" type="pres">
      <dgm:prSet presAssocID="{6B7FC566-09A8-4937-AB30-0A21AD8E2F8A}" presName="Child2" presStyleLbl="node1" presStyleIdx="1" presStyleCnt="6">
        <dgm:presLayoutVars>
          <dgm:chMax val="0"/>
          <dgm:chPref val="0"/>
          <dgm:bulletEnabled val="1"/>
        </dgm:presLayoutVars>
      </dgm:prSet>
      <dgm:spPr/>
    </dgm:pt>
    <dgm:pt modelId="{10B3A64E-E7BD-45F9-9684-4D319FFB957F}" type="pres">
      <dgm:prSet presAssocID="{B5090323-A2FA-4548-B949-A4C6A464B2B0}" presName="Accent3" presStyleCnt="0"/>
      <dgm:spPr/>
    </dgm:pt>
    <dgm:pt modelId="{130819D9-7BE2-4150-BC50-413F999F628D}" type="pres">
      <dgm:prSet presAssocID="{B5090323-A2FA-4548-B949-A4C6A464B2B0}" presName="Accent" presStyleLbl="bgShp" presStyleIdx="2" presStyleCnt="6"/>
      <dgm:spPr/>
    </dgm:pt>
    <dgm:pt modelId="{904C0E38-C375-47E3-8595-860D7E60851B}" type="pres">
      <dgm:prSet presAssocID="{B5090323-A2FA-4548-B949-A4C6A464B2B0}" presName="Child3" presStyleLbl="node1" presStyleIdx="2" presStyleCnt="6">
        <dgm:presLayoutVars>
          <dgm:chMax val="0"/>
          <dgm:chPref val="0"/>
          <dgm:bulletEnabled val="1"/>
        </dgm:presLayoutVars>
      </dgm:prSet>
      <dgm:spPr/>
    </dgm:pt>
    <dgm:pt modelId="{2279D0BB-AD58-4F1C-A378-EEC29622F610}" type="pres">
      <dgm:prSet presAssocID="{DD31A728-30A2-4CA3-8784-A2C8F2ED26E8}" presName="Accent4" presStyleCnt="0"/>
      <dgm:spPr/>
    </dgm:pt>
    <dgm:pt modelId="{819AE2DF-EDA4-4F74-871C-0978406DEBFE}" type="pres">
      <dgm:prSet presAssocID="{DD31A728-30A2-4CA3-8784-A2C8F2ED26E8}" presName="Accent" presStyleLbl="bgShp" presStyleIdx="3" presStyleCnt="6"/>
      <dgm:spPr/>
    </dgm:pt>
    <dgm:pt modelId="{EB8CFFF1-0D84-462D-AA24-E70E3D4DA1F8}" type="pres">
      <dgm:prSet presAssocID="{DD31A728-30A2-4CA3-8784-A2C8F2ED26E8}" presName="Child4" presStyleLbl="node1" presStyleIdx="3" presStyleCnt="6">
        <dgm:presLayoutVars>
          <dgm:chMax val="0"/>
          <dgm:chPref val="0"/>
          <dgm:bulletEnabled val="1"/>
        </dgm:presLayoutVars>
      </dgm:prSet>
      <dgm:spPr/>
    </dgm:pt>
    <dgm:pt modelId="{7100AF4D-0843-410E-A1B8-76666BC021DC}" type="pres">
      <dgm:prSet presAssocID="{A155CF37-B398-42AD-957D-E2E2102AE76D}" presName="Accent5" presStyleCnt="0"/>
      <dgm:spPr/>
    </dgm:pt>
    <dgm:pt modelId="{277B7D7F-8271-48AF-AC5C-2B8F793E4928}" type="pres">
      <dgm:prSet presAssocID="{A155CF37-B398-42AD-957D-E2E2102AE76D}" presName="Accent" presStyleLbl="bgShp" presStyleIdx="4" presStyleCnt="6"/>
      <dgm:spPr/>
    </dgm:pt>
    <dgm:pt modelId="{4114BBF7-C69C-4839-8C38-B7B61242ED23}" type="pres">
      <dgm:prSet presAssocID="{A155CF37-B398-42AD-957D-E2E2102AE76D}" presName="Child5" presStyleLbl="node1" presStyleIdx="4" presStyleCnt="6">
        <dgm:presLayoutVars>
          <dgm:chMax val="0"/>
          <dgm:chPref val="0"/>
          <dgm:bulletEnabled val="1"/>
        </dgm:presLayoutVars>
      </dgm:prSet>
      <dgm:spPr/>
    </dgm:pt>
    <dgm:pt modelId="{479AA66D-1071-4458-B34F-71B514D63F71}" type="pres">
      <dgm:prSet presAssocID="{A86A9873-25CB-4CFF-BA86-28C8A61ABED6}" presName="Accent6" presStyleCnt="0"/>
      <dgm:spPr/>
    </dgm:pt>
    <dgm:pt modelId="{5FF66AE0-40F7-4C89-BE0C-6E073A284AC9}" type="pres">
      <dgm:prSet presAssocID="{A86A9873-25CB-4CFF-BA86-28C8A61ABED6}" presName="Accent" presStyleLbl="bgShp" presStyleIdx="5" presStyleCnt="6"/>
      <dgm:spPr/>
    </dgm:pt>
    <dgm:pt modelId="{122DDC08-613D-41CD-8138-3E40AFC1303F}" type="pres">
      <dgm:prSet presAssocID="{A86A9873-25CB-4CFF-BA86-28C8A61ABED6}" presName="Child6" presStyleLbl="node1" presStyleIdx="5" presStyleCnt="6">
        <dgm:presLayoutVars>
          <dgm:chMax val="0"/>
          <dgm:chPref val="0"/>
          <dgm:bulletEnabled val="1"/>
        </dgm:presLayoutVars>
      </dgm:prSet>
      <dgm:spPr/>
    </dgm:pt>
  </dgm:ptLst>
  <dgm:cxnLst>
    <dgm:cxn modelId="{AE03A222-F859-430D-99AE-F170762ACB3C}" type="presOf" srcId="{A86A9873-25CB-4CFF-BA86-28C8A61ABED6}" destId="{122DDC08-613D-41CD-8138-3E40AFC1303F}" srcOrd="0" destOrd="0" presId="urn:microsoft.com/office/officeart/2011/layout/HexagonRadial"/>
    <dgm:cxn modelId="{CE51CD3C-1325-42B0-A0B5-5595A2D1A2C9}" srcId="{4994BCD0-B273-4B9D-A71C-CFCAEA805593}" destId="{A155CF37-B398-42AD-957D-E2E2102AE76D}" srcOrd="4" destOrd="0" parTransId="{6170E77D-ACBF-4EAD-BD89-2207714FB8BF}" sibTransId="{577794CC-285F-4D03-B0CF-3F44F47047E4}"/>
    <dgm:cxn modelId="{3C64CC5B-E254-4ABD-BE41-9A7C40F62DB4}" srcId="{8993DB0D-37BC-4DE9-BF13-1ECED028F946}" destId="{4994BCD0-B273-4B9D-A71C-CFCAEA805593}" srcOrd="0" destOrd="0" parTransId="{C613B197-5EDB-433B-9DCB-45FD8CF13310}" sibTransId="{AEB1131D-3594-4A69-A644-300CAF8906F8}"/>
    <dgm:cxn modelId="{5D75C445-7C9C-4D33-BFD7-C468317DEE9D}" srcId="{4994BCD0-B273-4B9D-A71C-CFCAEA805593}" destId="{6B7FC566-09A8-4937-AB30-0A21AD8E2F8A}" srcOrd="1" destOrd="0" parTransId="{4DB6C2D8-9D25-4A18-9377-FD505D8AAAB2}" sibTransId="{BB430B18-E5E1-407D-BD0E-4566DC8AED13}"/>
    <dgm:cxn modelId="{CDC2C76E-AE46-4593-90C8-EFC48BD23A6D}" type="presOf" srcId="{DD31A728-30A2-4CA3-8784-A2C8F2ED26E8}" destId="{EB8CFFF1-0D84-462D-AA24-E70E3D4DA1F8}" srcOrd="0" destOrd="0" presId="urn:microsoft.com/office/officeart/2011/layout/HexagonRadial"/>
    <dgm:cxn modelId="{6B87A853-B48D-4EB8-97C2-16965EA80B92}" type="presOf" srcId="{A155CF37-B398-42AD-957D-E2E2102AE76D}" destId="{4114BBF7-C69C-4839-8C38-B7B61242ED23}" srcOrd="0" destOrd="0" presId="urn:microsoft.com/office/officeart/2011/layout/HexagonRadial"/>
    <dgm:cxn modelId="{C7562094-51AA-44AB-A612-1A59BF868992}" srcId="{4994BCD0-B273-4B9D-A71C-CFCAEA805593}" destId="{F33A62B0-551C-4E6F-BA1E-B101CDA25C96}" srcOrd="0" destOrd="0" parTransId="{4AA6ECA7-E7D8-445D-813E-7D23C186A923}" sibTransId="{90F5F0FC-C3D2-4BDA-9F4C-48CC39C6AE5B}"/>
    <dgm:cxn modelId="{FC8CD6A2-6BF9-4427-A1FE-6B4E92293DF8}" srcId="{4994BCD0-B273-4B9D-A71C-CFCAEA805593}" destId="{DD31A728-30A2-4CA3-8784-A2C8F2ED26E8}" srcOrd="3" destOrd="0" parTransId="{9B26881B-E37E-4106-A490-A566B1451C23}" sibTransId="{A74041D0-5C8B-4360-B2ED-59E5A3B3B52B}"/>
    <dgm:cxn modelId="{F02CB2A4-2EFE-4EBE-A1FB-F3741EADF422}" type="presOf" srcId="{6B7FC566-09A8-4937-AB30-0A21AD8E2F8A}" destId="{A902ED37-F533-4741-90FA-4A60A9D061B7}" srcOrd="0" destOrd="0" presId="urn:microsoft.com/office/officeart/2011/layout/HexagonRadial"/>
    <dgm:cxn modelId="{7A2B2DBB-7B69-4100-B17D-903CB098395E}" type="presOf" srcId="{B5090323-A2FA-4548-B949-A4C6A464B2B0}" destId="{904C0E38-C375-47E3-8595-860D7E60851B}" srcOrd="0" destOrd="0" presId="urn:microsoft.com/office/officeart/2011/layout/HexagonRadial"/>
    <dgm:cxn modelId="{FFF5D0C2-E8A8-4978-9C54-9144395DC9FE}" type="presOf" srcId="{4994BCD0-B273-4B9D-A71C-CFCAEA805593}" destId="{3240CDF0-87EF-4A0F-88CC-BDF26D5ED7B9}" srcOrd="0" destOrd="0" presId="urn:microsoft.com/office/officeart/2011/layout/HexagonRadial"/>
    <dgm:cxn modelId="{A930BEE5-A517-4A4E-9E6E-98C6AC0562A4}" type="presOf" srcId="{F33A62B0-551C-4E6F-BA1E-B101CDA25C96}" destId="{A2D4D652-F901-47BC-A04F-38D2330DA8A7}" srcOrd="0" destOrd="0" presId="urn:microsoft.com/office/officeart/2011/layout/HexagonRadial"/>
    <dgm:cxn modelId="{013B0CE9-F99C-4BBB-85F9-01A421FCB6FB}" type="presOf" srcId="{8993DB0D-37BC-4DE9-BF13-1ECED028F946}" destId="{BF410DFE-698E-4F9C-95E2-8F57E728E8F9}" srcOrd="0" destOrd="0" presId="urn:microsoft.com/office/officeart/2011/layout/HexagonRadial"/>
    <dgm:cxn modelId="{80E3E4EC-0B2B-414A-90BE-A785926501ED}" srcId="{4994BCD0-B273-4B9D-A71C-CFCAEA805593}" destId="{B5090323-A2FA-4548-B949-A4C6A464B2B0}" srcOrd="2" destOrd="0" parTransId="{511D7A57-CDDD-4827-A40E-0C4DEABBE36C}" sibTransId="{2703F66B-3989-4FD3-A4EC-77A52F2E6B9C}"/>
    <dgm:cxn modelId="{CA8940ED-636D-4722-ABE4-5FF2F0A169AB}" srcId="{4994BCD0-B273-4B9D-A71C-CFCAEA805593}" destId="{A86A9873-25CB-4CFF-BA86-28C8A61ABED6}" srcOrd="5" destOrd="0" parTransId="{13F5632F-E04B-4F30-9BFF-CDC9F328E454}" sibTransId="{85A34429-9A94-452A-BB98-F493F541A06C}"/>
    <dgm:cxn modelId="{CF20F311-2541-4C22-97FF-2E6C92AF7452}" type="presParOf" srcId="{BF410DFE-698E-4F9C-95E2-8F57E728E8F9}" destId="{3240CDF0-87EF-4A0F-88CC-BDF26D5ED7B9}" srcOrd="0" destOrd="0" presId="urn:microsoft.com/office/officeart/2011/layout/HexagonRadial"/>
    <dgm:cxn modelId="{0616EB79-F77E-4981-A116-410CBED0BA28}" type="presParOf" srcId="{BF410DFE-698E-4F9C-95E2-8F57E728E8F9}" destId="{EE0F8128-274D-4BD2-BBD7-7F45651E40D7}" srcOrd="1" destOrd="0" presId="urn:microsoft.com/office/officeart/2011/layout/HexagonRadial"/>
    <dgm:cxn modelId="{1323B4F8-BD89-4DF3-9CAA-4485C60E90DD}" type="presParOf" srcId="{EE0F8128-274D-4BD2-BBD7-7F45651E40D7}" destId="{8393D6AA-87EE-4FB5-9AD7-8786553B5B38}" srcOrd="0" destOrd="0" presId="urn:microsoft.com/office/officeart/2011/layout/HexagonRadial"/>
    <dgm:cxn modelId="{C66015E6-6032-4BFF-9AF6-287D9E6F3F99}" type="presParOf" srcId="{BF410DFE-698E-4F9C-95E2-8F57E728E8F9}" destId="{A2D4D652-F901-47BC-A04F-38D2330DA8A7}" srcOrd="2" destOrd="0" presId="urn:microsoft.com/office/officeart/2011/layout/HexagonRadial"/>
    <dgm:cxn modelId="{7C31653F-2974-4AC7-AF04-18E861820CAC}" type="presParOf" srcId="{BF410DFE-698E-4F9C-95E2-8F57E728E8F9}" destId="{7559D0B1-1F31-4A76-8AB0-8D9C3B816476}" srcOrd="3" destOrd="0" presId="urn:microsoft.com/office/officeart/2011/layout/HexagonRadial"/>
    <dgm:cxn modelId="{F86DA235-DB99-4F3E-A027-BF7580FDCDAB}" type="presParOf" srcId="{7559D0B1-1F31-4A76-8AB0-8D9C3B816476}" destId="{5D283391-F5BA-4B67-A076-AD5F576A4791}" srcOrd="0" destOrd="0" presId="urn:microsoft.com/office/officeart/2011/layout/HexagonRadial"/>
    <dgm:cxn modelId="{8593C775-75B5-45AA-86C5-556B23223AB5}" type="presParOf" srcId="{BF410DFE-698E-4F9C-95E2-8F57E728E8F9}" destId="{A902ED37-F533-4741-90FA-4A60A9D061B7}" srcOrd="4" destOrd="0" presId="urn:microsoft.com/office/officeart/2011/layout/HexagonRadial"/>
    <dgm:cxn modelId="{2D2200AB-3F18-4F45-9553-B427EF900431}" type="presParOf" srcId="{BF410DFE-698E-4F9C-95E2-8F57E728E8F9}" destId="{10B3A64E-E7BD-45F9-9684-4D319FFB957F}" srcOrd="5" destOrd="0" presId="urn:microsoft.com/office/officeart/2011/layout/HexagonRadial"/>
    <dgm:cxn modelId="{68126DA4-CC79-4C18-BB50-3DBA242B2C5A}" type="presParOf" srcId="{10B3A64E-E7BD-45F9-9684-4D319FFB957F}" destId="{130819D9-7BE2-4150-BC50-413F999F628D}" srcOrd="0" destOrd="0" presId="urn:microsoft.com/office/officeart/2011/layout/HexagonRadial"/>
    <dgm:cxn modelId="{1EC5EF11-DF0C-4B51-8C24-4DEEDE146F72}" type="presParOf" srcId="{BF410DFE-698E-4F9C-95E2-8F57E728E8F9}" destId="{904C0E38-C375-47E3-8595-860D7E60851B}" srcOrd="6" destOrd="0" presId="urn:microsoft.com/office/officeart/2011/layout/HexagonRadial"/>
    <dgm:cxn modelId="{061D4D50-5A55-424D-9AFA-C84A2A630E02}" type="presParOf" srcId="{BF410DFE-698E-4F9C-95E2-8F57E728E8F9}" destId="{2279D0BB-AD58-4F1C-A378-EEC29622F610}" srcOrd="7" destOrd="0" presId="urn:microsoft.com/office/officeart/2011/layout/HexagonRadial"/>
    <dgm:cxn modelId="{50B47658-6657-4C33-AAC2-165B3433E4D4}" type="presParOf" srcId="{2279D0BB-AD58-4F1C-A378-EEC29622F610}" destId="{819AE2DF-EDA4-4F74-871C-0978406DEBFE}" srcOrd="0" destOrd="0" presId="urn:microsoft.com/office/officeart/2011/layout/HexagonRadial"/>
    <dgm:cxn modelId="{AC2C9016-B99F-454A-8E6E-BD23AE7FD9EA}" type="presParOf" srcId="{BF410DFE-698E-4F9C-95E2-8F57E728E8F9}" destId="{EB8CFFF1-0D84-462D-AA24-E70E3D4DA1F8}" srcOrd="8" destOrd="0" presId="urn:microsoft.com/office/officeart/2011/layout/HexagonRadial"/>
    <dgm:cxn modelId="{7BA01514-9CC6-47EE-ADD0-026BF6377593}" type="presParOf" srcId="{BF410DFE-698E-4F9C-95E2-8F57E728E8F9}" destId="{7100AF4D-0843-410E-A1B8-76666BC021DC}" srcOrd="9" destOrd="0" presId="urn:microsoft.com/office/officeart/2011/layout/HexagonRadial"/>
    <dgm:cxn modelId="{DF03FBCE-52AF-47B7-9809-A5C35980C91B}" type="presParOf" srcId="{7100AF4D-0843-410E-A1B8-76666BC021DC}" destId="{277B7D7F-8271-48AF-AC5C-2B8F793E4928}" srcOrd="0" destOrd="0" presId="urn:microsoft.com/office/officeart/2011/layout/HexagonRadial"/>
    <dgm:cxn modelId="{0E18B4F9-DE33-4568-B84A-F4A178B9C6C5}" type="presParOf" srcId="{BF410DFE-698E-4F9C-95E2-8F57E728E8F9}" destId="{4114BBF7-C69C-4839-8C38-B7B61242ED23}" srcOrd="10" destOrd="0" presId="urn:microsoft.com/office/officeart/2011/layout/HexagonRadial"/>
    <dgm:cxn modelId="{FA70582F-BCA1-4685-A1A2-8AC0D944E570}" type="presParOf" srcId="{BF410DFE-698E-4F9C-95E2-8F57E728E8F9}" destId="{479AA66D-1071-4458-B34F-71B514D63F71}" srcOrd="11" destOrd="0" presId="urn:microsoft.com/office/officeart/2011/layout/HexagonRadial"/>
    <dgm:cxn modelId="{0087E850-9771-4C6C-AC52-30BFA9FBF988}" type="presParOf" srcId="{479AA66D-1071-4458-B34F-71B514D63F71}" destId="{5FF66AE0-40F7-4C89-BE0C-6E073A284AC9}" srcOrd="0" destOrd="0" presId="urn:microsoft.com/office/officeart/2011/layout/HexagonRadial"/>
    <dgm:cxn modelId="{9F549C6A-6A7A-4C59-B014-E46C783550ED}" type="presParOf" srcId="{BF410DFE-698E-4F9C-95E2-8F57E728E8F9}" destId="{122DDC08-613D-41CD-8138-3E40AFC1303F}"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40CDF0-87EF-4A0F-88CC-BDF26D5ED7B9}">
      <dsp:nvSpPr>
        <dsp:cNvPr id="0" name=""/>
        <dsp:cNvSpPr/>
      </dsp:nvSpPr>
      <dsp:spPr>
        <a:xfrm>
          <a:off x="3933206" y="1878928"/>
          <a:ext cx="2388200" cy="2065889"/>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Feedback as …..</a:t>
          </a:r>
        </a:p>
      </dsp:txBody>
      <dsp:txXfrm>
        <a:off x="4328964" y="2221275"/>
        <a:ext cx="1596684" cy="1381195"/>
      </dsp:txXfrm>
    </dsp:sp>
    <dsp:sp modelId="{5D283391-F5BA-4B67-A076-AD5F576A4791}">
      <dsp:nvSpPr>
        <dsp:cNvPr id="0" name=""/>
        <dsp:cNvSpPr/>
      </dsp:nvSpPr>
      <dsp:spPr>
        <a:xfrm>
          <a:off x="5428678" y="890540"/>
          <a:ext cx="901060" cy="7763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D4D652-F901-47BC-A04F-38D2330DA8A7}">
      <dsp:nvSpPr>
        <dsp:cNvPr id="0" name=""/>
        <dsp:cNvSpPr/>
      </dsp:nvSpPr>
      <dsp:spPr>
        <a:xfrm>
          <a:off x="4153193" y="0"/>
          <a:ext cx="1957113" cy="1693132"/>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Self-regulation</a:t>
          </a:r>
        </a:p>
      </dsp:txBody>
      <dsp:txXfrm>
        <a:off x="4477528" y="280588"/>
        <a:ext cx="1308443" cy="1131956"/>
      </dsp:txXfrm>
    </dsp:sp>
    <dsp:sp modelId="{130819D9-7BE2-4150-BC50-413F999F628D}">
      <dsp:nvSpPr>
        <dsp:cNvPr id="0" name=""/>
        <dsp:cNvSpPr/>
      </dsp:nvSpPr>
      <dsp:spPr>
        <a:xfrm>
          <a:off x="6480286" y="2341963"/>
          <a:ext cx="901060" cy="7763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02ED37-F533-4741-90FA-4A60A9D061B7}">
      <dsp:nvSpPr>
        <dsp:cNvPr id="0" name=""/>
        <dsp:cNvSpPr/>
      </dsp:nvSpPr>
      <dsp:spPr>
        <a:xfrm>
          <a:off x="5948093" y="1041390"/>
          <a:ext cx="1957113" cy="1693132"/>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identify</a:t>
          </a:r>
        </a:p>
      </dsp:txBody>
      <dsp:txXfrm>
        <a:off x="6272428" y="1321978"/>
        <a:ext cx="1308443" cy="1131956"/>
      </dsp:txXfrm>
    </dsp:sp>
    <dsp:sp modelId="{819AE2DF-EDA4-4F74-871C-0978406DEBFE}">
      <dsp:nvSpPr>
        <dsp:cNvPr id="0" name=""/>
        <dsp:cNvSpPr/>
      </dsp:nvSpPr>
      <dsp:spPr>
        <a:xfrm>
          <a:off x="5749771" y="3980347"/>
          <a:ext cx="901060" cy="7763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4C0E38-C375-47E3-8595-860D7E60851B}">
      <dsp:nvSpPr>
        <dsp:cNvPr id="0" name=""/>
        <dsp:cNvSpPr/>
      </dsp:nvSpPr>
      <dsp:spPr>
        <a:xfrm>
          <a:off x="5948093" y="3088642"/>
          <a:ext cx="1957113" cy="1693132"/>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relationship</a:t>
          </a:r>
        </a:p>
      </dsp:txBody>
      <dsp:txXfrm>
        <a:off x="6272428" y="3369230"/>
        <a:ext cx="1308443" cy="1131956"/>
      </dsp:txXfrm>
    </dsp:sp>
    <dsp:sp modelId="{277B7D7F-8271-48AF-AC5C-2B8F793E4928}">
      <dsp:nvSpPr>
        <dsp:cNvPr id="0" name=""/>
        <dsp:cNvSpPr/>
      </dsp:nvSpPr>
      <dsp:spPr>
        <a:xfrm>
          <a:off x="3937650" y="4150417"/>
          <a:ext cx="901060" cy="7763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8CFFF1-0D84-462D-AA24-E70E3D4DA1F8}">
      <dsp:nvSpPr>
        <dsp:cNvPr id="0" name=""/>
        <dsp:cNvSpPr/>
      </dsp:nvSpPr>
      <dsp:spPr>
        <a:xfrm>
          <a:off x="4153193" y="4131197"/>
          <a:ext cx="1957113" cy="1693132"/>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dialogue</a:t>
          </a:r>
        </a:p>
      </dsp:txBody>
      <dsp:txXfrm>
        <a:off x="4477528" y="4411785"/>
        <a:ext cx="1308443" cy="1131956"/>
      </dsp:txXfrm>
    </dsp:sp>
    <dsp:sp modelId="{5FF66AE0-40F7-4C89-BE0C-6E073A284AC9}">
      <dsp:nvSpPr>
        <dsp:cNvPr id="0" name=""/>
        <dsp:cNvSpPr/>
      </dsp:nvSpPr>
      <dsp:spPr>
        <a:xfrm>
          <a:off x="2868820" y="2699576"/>
          <a:ext cx="901060" cy="776383"/>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14BBF7-C69C-4839-8C38-B7B61242ED23}">
      <dsp:nvSpPr>
        <dsp:cNvPr id="0" name=""/>
        <dsp:cNvSpPr/>
      </dsp:nvSpPr>
      <dsp:spPr>
        <a:xfrm>
          <a:off x="2349961" y="3089807"/>
          <a:ext cx="1957113" cy="1693132"/>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cycle</a:t>
          </a:r>
        </a:p>
      </dsp:txBody>
      <dsp:txXfrm>
        <a:off x="2674296" y="3370395"/>
        <a:ext cx="1308443" cy="1131956"/>
      </dsp:txXfrm>
    </dsp:sp>
    <dsp:sp modelId="{122DDC08-613D-41CD-8138-3E40AFC1303F}">
      <dsp:nvSpPr>
        <dsp:cNvPr id="0" name=""/>
        <dsp:cNvSpPr/>
      </dsp:nvSpPr>
      <dsp:spPr>
        <a:xfrm>
          <a:off x="2349961" y="1039060"/>
          <a:ext cx="1957113" cy="1693132"/>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motivation</a:t>
          </a:r>
        </a:p>
      </dsp:txBody>
      <dsp:txXfrm>
        <a:off x="2674296" y="1319648"/>
        <a:ext cx="1308443" cy="113195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AADA5-22DF-44A5-A8A3-F383D1E82C20}" type="datetimeFigureOut">
              <a:rPr lang="en-GB" smtClean="0"/>
              <a:t>20/07/2021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B9002-182F-4F44-ACDD-FC07F5594E5F}" type="slidenum">
              <a:rPr lang="en-GB" smtClean="0"/>
              <a:t>‹#›</a:t>
            </a:fld>
            <a:endParaRPr lang="en-GB"/>
          </a:p>
        </p:txBody>
      </p:sp>
    </p:spTree>
    <p:extLst>
      <p:ext uri="{BB962C8B-B14F-4D97-AF65-F5344CB8AC3E}">
        <p14:creationId xmlns:p14="http://schemas.microsoft.com/office/powerpoint/2010/main" val="384323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1</a:t>
            </a:fld>
            <a:endParaRPr lang="en-GB"/>
          </a:p>
        </p:txBody>
      </p:sp>
    </p:spTree>
    <p:extLst>
      <p:ext uri="{BB962C8B-B14F-4D97-AF65-F5344CB8AC3E}">
        <p14:creationId xmlns:p14="http://schemas.microsoft.com/office/powerpoint/2010/main" val="879086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10</a:t>
            </a:fld>
            <a:endParaRPr lang="en-GB"/>
          </a:p>
        </p:txBody>
      </p:sp>
    </p:spTree>
    <p:extLst>
      <p:ext uri="{BB962C8B-B14F-4D97-AF65-F5344CB8AC3E}">
        <p14:creationId xmlns:p14="http://schemas.microsoft.com/office/powerpoint/2010/main" val="2410925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11</a:t>
            </a:fld>
            <a:endParaRPr lang="en-GB"/>
          </a:p>
        </p:txBody>
      </p:sp>
    </p:spTree>
    <p:extLst>
      <p:ext uri="{BB962C8B-B14F-4D97-AF65-F5344CB8AC3E}">
        <p14:creationId xmlns:p14="http://schemas.microsoft.com/office/powerpoint/2010/main" val="3945163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12</a:t>
            </a:fld>
            <a:endParaRPr lang="en-GB"/>
          </a:p>
        </p:txBody>
      </p:sp>
    </p:spTree>
    <p:extLst>
      <p:ext uri="{BB962C8B-B14F-4D97-AF65-F5344CB8AC3E}">
        <p14:creationId xmlns:p14="http://schemas.microsoft.com/office/powerpoint/2010/main" val="2634103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14</a:t>
            </a:fld>
            <a:endParaRPr lang="en-GB"/>
          </a:p>
        </p:txBody>
      </p:sp>
    </p:spTree>
    <p:extLst>
      <p:ext uri="{BB962C8B-B14F-4D97-AF65-F5344CB8AC3E}">
        <p14:creationId xmlns:p14="http://schemas.microsoft.com/office/powerpoint/2010/main" val="3665010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17</a:t>
            </a:fld>
            <a:endParaRPr lang="en-GB"/>
          </a:p>
        </p:txBody>
      </p:sp>
    </p:spTree>
    <p:extLst>
      <p:ext uri="{BB962C8B-B14F-4D97-AF65-F5344CB8AC3E}">
        <p14:creationId xmlns:p14="http://schemas.microsoft.com/office/powerpoint/2010/main" val="18252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2</a:t>
            </a:fld>
            <a:endParaRPr lang="en-GB"/>
          </a:p>
        </p:txBody>
      </p:sp>
    </p:spTree>
    <p:extLst>
      <p:ext uri="{BB962C8B-B14F-4D97-AF65-F5344CB8AC3E}">
        <p14:creationId xmlns:p14="http://schemas.microsoft.com/office/powerpoint/2010/main" val="3376683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3</a:t>
            </a:fld>
            <a:endParaRPr lang="en-GB"/>
          </a:p>
        </p:txBody>
      </p:sp>
    </p:spTree>
    <p:extLst>
      <p:ext uri="{BB962C8B-B14F-4D97-AF65-F5344CB8AC3E}">
        <p14:creationId xmlns:p14="http://schemas.microsoft.com/office/powerpoint/2010/main" val="956678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4</a:t>
            </a:fld>
            <a:endParaRPr lang="en-GB"/>
          </a:p>
        </p:txBody>
      </p:sp>
    </p:spTree>
    <p:extLst>
      <p:ext uri="{BB962C8B-B14F-4D97-AF65-F5344CB8AC3E}">
        <p14:creationId xmlns:p14="http://schemas.microsoft.com/office/powerpoint/2010/main" val="2865417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5</a:t>
            </a:fld>
            <a:endParaRPr lang="en-GB"/>
          </a:p>
        </p:txBody>
      </p:sp>
    </p:spTree>
    <p:extLst>
      <p:ext uri="{BB962C8B-B14F-4D97-AF65-F5344CB8AC3E}">
        <p14:creationId xmlns:p14="http://schemas.microsoft.com/office/powerpoint/2010/main" val="606681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6</a:t>
            </a:fld>
            <a:endParaRPr lang="en-GB"/>
          </a:p>
        </p:txBody>
      </p:sp>
    </p:spTree>
    <p:extLst>
      <p:ext uri="{BB962C8B-B14F-4D97-AF65-F5344CB8AC3E}">
        <p14:creationId xmlns:p14="http://schemas.microsoft.com/office/powerpoint/2010/main" val="3596623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lnSpc>
                <a:spcPct val="150000"/>
              </a:lnSpc>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7</a:t>
            </a:fld>
            <a:endParaRPr lang="en-GB"/>
          </a:p>
        </p:txBody>
      </p:sp>
    </p:spTree>
    <p:extLst>
      <p:ext uri="{BB962C8B-B14F-4D97-AF65-F5344CB8AC3E}">
        <p14:creationId xmlns:p14="http://schemas.microsoft.com/office/powerpoint/2010/main" val="3728308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8</a:t>
            </a:fld>
            <a:endParaRPr lang="en-GB"/>
          </a:p>
        </p:txBody>
      </p:sp>
    </p:spTree>
    <p:extLst>
      <p:ext uri="{BB962C8B-B14F-4D97-AF65-F5344CB8AC3E}">
        <p14:creationId xmlns:p14="http://schemas.microsoft.com/office/powerpoint/2010/main" val="2181121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9</a:t>
            </a:fld>
            <a:endParaRPr lang="en-GB"/>
          </a:p>
        </p:txBody>
      </p:sp>
    </p:spTree>
    <p:extLst>
      <p:ext uri="{BB962C8B-B14F-4D97-AF65-F5344CB8AC3E}">
        <p14:creationId xmlns:p14="http://schemas.microsoft.com/office/powerpoint/2010/main" val="260474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212380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D8BF49-98E7-4BBC-B9D6-099DB39C4FA6}"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220606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19714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Calibri" panose="020F0502020204030204" pitchFamily="34" charset="0"/>
                <a:cs typeface="Calibri" panose="020F0502020204030204" pitchFamily="34" charset="0"/>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Calibri" panose="020F0502020204030204" pitchFamily="34" charset="0"/>
                <a:cs typeface="Calibri" panose="020F0502020204030204" pitchFamily="34" charset="0"/>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Calibri" panose="020F0502020204030204" pitchFamily="34" charset="0"/>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147984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718598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2D8BF49-98E7-4BBC-B9D6-099DB39C4FA6}"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217916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2D8BF49-98E7-4BBC-B9D6-099DB39C4FA6}" type="datetimeFigureOut">
              <a:rPr lang="en-GB" smtClean="0"/>
              <a:t>20/07/2021</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4250545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343698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39723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07490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20633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D8BF49-98E7-4BBC-B9D6-099DB39C4FA6}"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29797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D8BF49-98E7-4BBC-B9D6-099DB39C4FA6}"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77123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D8BF49-98E7-4BBC-B9D6-099DB39C4FA6}" type="datetimeFigureOut">
              <a:rPr lang="en-GB" smtClean="0"/>
              <a:t>20/07/2021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68393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8BF49-98E7-4BBC-B9D6-099DB39C4FA6}" type="datetimeFigureOut">
              <a:rPr lang="en-GB" smtClean="0"/>
              <a:t>20/07/2021</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26888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D8BF49-98E7-4BBC-B9D6-099DB39C4FA6}"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71443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D8BF49-98E7-4BBC-B9D6-099DB39C4FA6}"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63815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latin typeface="Calibri" panose="020F0502020204030204" pitchFamily="34" charset="0"/>
              </a:defRPr>
            </a:lvl1pPr>
          </a:lstStyle>
          <a:p>
            <a:fld id="{C2D8BF49-98E7-4BBC-B9D6-099DB39C4FA6}" type="datetimeFigureOut">
              <a:rPr lang="en-GB" smtClean="0"/>
              <a:pPr/>
              <a:t>20/07/2021</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latin typeface="Calibri" panose="020F0502020204030204" pitchFamily="34" charset="0"/>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Calibri" panose="020F0502020204030204" pitchFamily="34" charset="0"/>
              </a:defRPr>
            </a:lvl1pPr>
          </a:lstStyle>
          <a:p>
            <a:fld id="{271CA5C7-F2BF-4594-8858-0CA56F087EB6}" type="slidenum">
              <a:rPr lang="en-GB" smtClean="0"/>
              <a:pPr/>
              <a:t>‹#›</a:t>
            </a:fld>
            <a:endParaRPr lang="en-GB" dirty="0"/>
          </a:p>
        </p:txBody>
      </p:sp>
    </p:spTree>
    <p:extLst>
      <p:ext uri="{BB962C8B-B14F-4D97-AF65-F5344CB8AC3E}">
        <p14:creationId xmlns:p14="http://schemas.microsoft.com/office/powerpoint/2010/main" val="397182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Calibri" panose="020F050202020403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Calibri" panose="020F050202020403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Calibri" panose="020F050202020403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Calibri" panose="020F050202020403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Calibri" panose="020F050202020403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Calibri" panose="020F050202020403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D112-0690-47F4-B82C-B8C01A4F78B0}"/>
              </a:ext>
            </a:extLst>
          </p:cNvPr>
          <p:cNvSpPr>
            <a:spLocks noGrp="1"/>
          </p:cNvSpPr>
          <p:nvPr>
            <p:ph type="title"/>
          </p:nvPr>
        </p:nvSpPr>
        <p:spPr>
          <a:xfrm>
            <a:off x="1684033" y="5750724"/>
            <a:ext cx="5912522" cy="706964"/>
          </a:xfrm>
        </p:spPr>
        <p:txBody>
          <a:bodyPr/>
          <a:lstStyle/>
          <a:p>
            <a:pPr algn="ctr"/>
            <a:r>
              <a:rPr lang="en-GB" dirty="0">
                <a:solidFill>
                  <a:schemeClr val="tx1"/>
                </a:solidFill>
              </a:rPr>
              <a:t>Caroline Elbra-Ramsay</a:t>
            </a:r>
          </a:p>
        </p:txBody>
      </p:sp>
      <p:sp>
        <p:nvSpPr>
          <p:cNvPr id="3" name="Content Placeholder 2">
            <a:extLst>
              <a:ext uri="{FF2B5EF4-FFF2-40B4-BE49-F238E27FC236}">
                <a16:creationId xmlns:a16="http://schemas.microsoft.com/office/drawing/2014/main" id="{B033DE9D-81A9-4D08-8E55-A3FD79D00442}"/>
              </a:ext>
            </a:extLst>
          </p:cNvPr>
          <p:cNvSpPr>
            <a:spLocks noGrp="1"/>
          </p:cNvSpPr>
          <p:nvPr>
            <p:ph idx="1"/>
          </p:nvPr>
        </p:nvSpPr>
        <p:spPr>
          <a:xfrm>
            <a:off x="535975" y="2476891"/>
            <a:ext cx="7693625" cy="3416300"/>
          </a:xfrm>
        </p:spPr>
        <p:txBody>
          <a:bodyPr>
            <a:normAutofit/>
          </a:bodyPr>
          <a:lstStyle/>
          <a:p>
            <a:pPr marL="0" indent="0" algn="ctr">
              <a:buNone/>
            </a:pPr>
            <a:r>
              <a:rPr lang="en-GB" sz="3600" kern="1400" cap="small" spc="25"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Navigating the Pedagogical, Relational and Moral economies of assessment: an Analysis of the Development of Student Teachers’ understandings of Feedback</a:t>
            </a:r>
            <a:endParaRPr lang="en-GB" sz="3600" dirty="0"/>
          </a:p>
        </p:txBody>
      </p:sp>
      <p:pic>
        <p:nvPicPr>
          <p:cNvPr id="5" name="Picture 4">
            <a:extLst>
              <a:ext uri="{FF2B5EF4-FFF2-40B4-BE49-F238E27FC236}">
                <a16:creationId xmlns:a16="http://schemas.microsoft.com/office/drawing/2014/main" id="{7F165364-D9C4-4875-BA54-29D7CC0F47D1}"/>
              </a:ext>
            </a:extLst>
          </p:cNvPr>
          <p:cNvPicPr>
            <a:picLocks noChangeAspect="1"/>
          </p:cNvPicPr>
          <p:nvPr/>
        </p:nvPicPr>
        <p:blipFill>
          <a:blip r:embed="rId3"/>
          <a:stretch>
            <a:fillRect/>
          </a:stretch>
        </p:blipFill>
        <p:spPr>
          <a:xfrm rot="1020720">
            <a:off x="8773620" y="2389579"/>
            <a:ext cx="2409825" cy="3590925"/>
          </a:xfrm>
          <a:prstGeom prst="rect">
            <a:avLst/>
          </a:prstGeom>
        </p:spPr>
      </p:pic>
      <p:pic>
        <p:nvPicPr>
          <p:cNvPr id="6" name="Picture 5">
            <a:extLst>
              <a:ext uri="{FF2B5EF4-FFF2-40B4-BE49-F238E27FC236}">
                <a16:creationId xmlns:a16="http://schemas.microsoft.com/office/drawing/2014/main" id="{5C6BD06D-BFF0-47BD-8203-632068ED7061}"/>
              </a:ext>
            </a:extLst>
          </p:cNvPr>
          <p:cNvPicPr>
            <a:picLocks noChangeAspect="1"/>
          </p:cNvPicPr>
          <p:nvPr/>
        </p:nvPicPr>
        <p:blipFill>
          <a:blip r:embed="rId4"/>
          <a:stretch>
            <a:fillRect/>
          </a:stretch>
        </p:blipFill>
        <p:spPr>
          <a:xfrm>
            <a:off x="655745" y="572116"/>
            <a:ext cx="2319683" cy="1159842"/>
          </a:xfrm>
          <a:prstGeom prst="rect">
            <a:avLst/>
          </a:prstGeom>
        </p:spPr>
      </p:pic>
    </p:spTree>
    <p:extLst>
      <p:ext uri="{BB962C8B-B14F-4D97-AF65-F5344CB8AC3E}">
        <p14:creationId xmlns:p14="http://schemas.microsoft.com/office/powerpoint/2010/main" val="816295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Relational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211873" y="2085278"/>
            <a:ext cx="11797989" cy="4772722"/>
          </a:xfrm>
        </p:spPr>
        <p:txBody>
          <a:bodyPr>
            <a:normAutofit/>
          </a:bodyPr>
          <a:lstStyle/>
          <a:p>
            <a:r>
              <a:rPr lang="en-GB" sz="1600" dirty="0">
                <a:latin typeface="Calibri" panose="020F0502020204030204" pitchFamily="34" charset="0"/>
                <a:ea typeface="Times New Roman" panose="02020603050405020304" pitchFamily="18" charset="0"/>
                <a:cs typeface="Calibri" panose="020F0502020204030204" pitchFamily="34" charset="0"/>
              </a:rPr>
              <a:t>Trust and respect</a:t>
            </a:r>
            <a:endParaRPr lang="en-GB" sz="1600" i="1" dirty="0">
              <a:latin typeface="Calibri" panose="020F0502020204030204" pitchFamily="34" charset="0"/>
              <a:ea typeface="Times New Roman" panose="02020603050405020304" pitchFamily="18" charset="0"/>
              <a:cs typeface="Calibri" panose="020F0502020204030204" pitchFamily="34" charset="0"/>
            </a:endParaRP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Eleanor: …. but it probably affects how I react to feedback when I get it because it was the first thing I looked for [was] who had marked it, before I </a:t>
            </a:r>
            <a:r>
              <a:rPr lang="en-GB" sz="1600" i="1" dirty="0">
                <a:latin typeface="Calibri" panose="020F0502020204030204" pitchFamily="34" charset="0"/>
                <a:cs typeface="Calibri" panose="020F0502020204030204" pitchFamily="34" charset="0"/>
              </a:rPr>
              <a:t>looked at the grade.’  ……. the person who I thought might be marking it, I don’t really respect them as much. </a:t>
            </a:r>
          </a:p>
          <a:p>
            <a:pPr marL="0" marR="615950" indent="0" algn="just">
              <a:lnSpc>
                <a:spcPct val="115000"/>
              </a:lnSpc>
              <a:buNone/>
            </a:pPr>
            <a:r>
              <a:rPr lang="en-GB" sz="1600" i="1" dirty="0">
                <a:latin typeface="Calibri" panose="020F0502020204030204" pitchFamily="34" charset="0"/>
                <a:cs typeface="Calibri" panose="020F0502020204030204" pitchFamily="34" charset="0"/>
              </a:rPr>
              <a:t>Nick: A tutor’s job is to develop the best out of the student …I think it’s just because I know [tutor’s name]. I’m very clear on the fact that [tutor’s name] has the best intention for his students. (Interview 5)</a:t>
            </a:r>
          </a:p>
          <a:p>
            <a:pPr marL="0" marR="615950" indent="0" algn="just">
              <a:lnSpc>
                <a:spcPct val="115000"/>
              </a:lnSpc>
              <a:buNone/>
            </a:pPr>
            <a:endParaRPr lang="en-GB" sz="1600" i="1" dirty="0">
              <a:latin typeface="Calibri" panose="020F0502020204030204" pitchFamily="34" charset="0"/>
              <a:cs typeface="Calibri" panose="020F0502020204030204" pitchFamily="34" charset="0"/>
            </a:endParaRPr>
          </a:p>
          <a:p>
            <a:r>
              <a:rPr lang="en-GB" dirty="0">
                <a:effectLst/>
                <a:latin typeface="Calibri" panose="020F0502020204030204" pitchFamily="34" charset="0"/>
                <a:ea typeface="Times New Roman" panose="02020603050405020304" pitchFamily="18" charset="0"/>
                <a:cs typeface="Calibri" panose="020F0502020204030204" pitchFamily="34" charset="0"/>
              </a:rPr>
              <a:t>The influence of emotions</a:t>
            </a:r>
          </a:p>
          <a:p>
            <a:pPr marL="0" indent="0">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Nick: When I first got given the feedback it was more angry…  Then it went to disheartened, when I got the feedback and I was just like, ‘Really, that’s what it’s come to?’  Now, I'm all right with it.  When I talk about it I get still a bit agitated sometimes… </a:t>
            </a:r>
          </a:p>
          <a:p>
            <a:pPr marL="0" indent="0">
              <a:buNone/>
            </a:pPr>
            <a:endParaRPr lang="en-GB" i="1" dirty="0">
              <a:effectLst/>
              <a:latin typeface="Calibri" panose="020F0502020204030204" pitchFamily="34" charset="0"/>
              <a:ea typeface="Times New Roman" panose="02020603050405020304" pitchFamily="18" charset="0"/>
              <a:cs typeface="Calibri" panose="020F0502020204030204" pitchFamily="34" charset="0"/>
            </a:endParaRPr>
          </a:p>
          <a:p>
            <a:endParaRPr lang="en-GB" sz="1600" b="1" dirty="0"/>
          </a:p>
        </p:txBody>
      </p:sp>
    </p:spTree>
    <p:extLst>
      <p:ext uri="{BB962C8B-B14F-4D97-AF65-F5344CB8AC3E}">
        <p14:creationId xmlns:p14="http://schemas.microsoft.com/office/powerpoint/2010/main" val="193638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Moral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211873" y="2085278"/>
            <a:ext cx="11797989" cy="4772722"/>
          </a:xfrm>
        </p:spPr>
        <p:txBody>
          <a:bodyPr>
            <a:normAutofit fontScale="92500" lnSpcReduction="20000"/>
          </a:bodyPr>
          <a:lstStyle/>
          <a:p>
            <a:r>
              <a:rPr lang="en-GB" sz="1600" dirty="0">
                <a:latin typeface="Calibri" panose="020F0502020204030204" pitchFamily="34" charset="0"/>
                <a:ea typeface="Times New Roman" panose="02020603050405020304" pitchFamily="18" charset="0"/>
                <a:cs typeface="Calibri" panose="020F0502020204030204" pitchFamily="34" charset="0"/>
              </a:rPr>
              <a:t>Teaching as a moral duty</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Daisy: you’re a tutor I feel like we, sort of, not trust your opinion more but, we understand that you’ve sort of got more knowledge than our peers. So if a tutor was to give</a:t>
            </a:r>
            <a:r>
              <a:rPr lang="en-US" sz="1600" i="1" dirty="0">
                <a:effectLst/>
                <a:latin typeface="Calibri" panose="020F0502020204030204" pitchFamily="34" charset="0"/>
                <a:ea typeface="Times New Roman" panose="02020603050405020304" pitchFamily="18" charset="0"/>
                <a:cs typeface="Calibri" panose="020F0502020204030204" pitchFamily="34" charset="0"/>
              </a:rPr>
              <a:t> us constructive criticism you would be like, okay that’s a good plan – we’ll try and implement that. (Daisy Interview 5)</a:t>
            </a:r>
            <a:endParaRPr lang="en-GB" sz="1600" i="1"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GB" sz="1600" dirty="0">
              <a:latin typeface="Calibri" panose="020F0502020204030204" pitchFamily="34" charset="0"/>
              <a:ea typeface="Times New Roman" panose="02020603050405020304" pitchFamily="18" charset="0"/>
              <a:cs typeface="Calibri" panose="020F0502020204030204" pitchFamily="34" charset="0"/>
            </a:endParaRPr>
          </a:p>
          <a:p>
            <a:r>
              <a:rPr lang="en-GB" sz="1600" dirty="0">
                <a:effectLst/>
                <a:latin typeface="Calibri" panose="020F0502020204030204" pitchFamily="34" charset="0"/>
                <a:ea typeface="Times New Roman" panose="02020603050405020304" pitchFamily="18" charset="0"/>
                <a:cs typeface="Calibri" panose="020F0502020204030204" pitchFamily="34" charset="0"/>
              </a:rPr>
              <a:t>Doing it for the file</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Jenny: [in reference to her adapting the timings related to the returning of written feedback] … because I thought they needed it because </a:t>
            </a:r>
            <a:r>
              <a:rPr lang="en-GB" sz="1700" i="1" dirty="0">
                <a:effectLst/>
                <a:latin typeface="Calibri" panose="020F0502020204030204" pitchFamily="34" charset="0"/>
                <a:ea typeface="Times New Roman" panose="02020603050405020304" pitchFamily="18" charset="0"/>
                <a:cs typeface="Calibri" panose="020F0502020204030204" pitchFamily="34" charset="0"/>
              </a:rPr>
              <a:t>otherwise I wasn’t going to be able to prove the standard [related to pupils acting on feedback]. (Interview 6)</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Jenny: I think that it’s just a sign of progression from the primary school and I suppose it’s proof here.  You could get all your assignments printed off on that page and you could say ‘This is what everyone said about me’ </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Interviewer: What do you want the proof for?  Proof for what?</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Jenny: For me to show that I’ve acted on it, so made it better.  So, the first year, for example, if it was couldn’t reference through for my life, then I can prove, okay, now I can and I can do …</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Interviewer: Who are you proving it to?</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Jenny: Myself. (Interview 6)</a:t>
            </a:r>
          </a:p>
          <a:p>
            <a:pPr marL="0" marR="615950" indent="0" algn="just">
              <a:lnSpc>
                <a:spcPct val="115000"/>
              </a:lnSpc>
              <a:buNone/>
            </a:pPr>
            <a:endParaRPr lang="en-GB" sz="1600" i="1" dirty="0">
              <a:effectLst/>
              <a:latin typeface="Calibri" panose="020F0502020204030204" pitchFamily="34" charset="0"/>
              <a:ea typeface="Times New Roman" panose="02020603050405020304" pitchFamily="18" charset="0"/>
              <a:cs typeface="Calibri" panose="020F0502020204030204" pitchFamily="34" charset="0"/>
            </a:endParaRPr>
          </a:p>
          <a:p>
            <a:endParaRPr lang="en-GB" sz="1600" b="1" dirty="0"/>
          </a:p>
        </p:txBody>
      </p:sp>
    </p:spTree>
    <p:extLst>
      <p:ext uri="{BB962C8B-B14F-4D97-AF65-F5344CB8AC3E}">
        <p14:creationId xmlns:p14="http://schemas.microsoft.com/office/powerpoint/2010/main" val="239009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Moral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211873" y="2085278"/>
            <a:ext cx="11797989" cy="4772722"/>
          </a:xfrm>
        </p:spPr>
        <p:txBody>
          <a:bodyPr>
            <a:normAutofit/>
          </a:bodyPr>
          <a:lstStyle/>
          <a:p>
            <a:r>
              <a:rPr lang="en-GB" sz="1600" dirty="0">
                <a:latin typeface="Calibri" panose="020F0502020204030204" pitchFamily="34" charset="0"/>
                <a:ea typeface="Times New Roman" panose="02020603050405020304" pitchFamily="18" charset="0"/>
                <a:cs typeface="Calibri" panose="020F0502020204030204" pitchFamily="34" charset="0"/>
              </a:rPr>
              <a:t>Truth and honesty </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Jenny: [honesty in feedback]   does... but...I think … it comes back to the feelings thing, I think everyone’s just so much more sensitive here and we take it personally and then you’ve got to deal with your whole group being in a strop. (Interview 5)</a:t>
            </a:r>
          </a:p>
          <a:p>
            <a:pPr marR="615950" algn="just">
              <a:lnSpc>
                <a:spcPct val="115000"/>
              </a:lnSpc>
            </a:pPr>
            <a:r>
              <a:rPr lang="en-GB" sz="1600" dirty="0">
                <a:latin typeface="Calibri" panose="020F0502020204030204" pitchFamily="34" charset="0"/>
                <a:ea typeface="Times New Roman" panose="02020603050405020304" pitchFamily="18" charset="0"/>
                <a:cs typeface="Calibri" panose="020F0502020204030204" pitchFamily="34" charset="0"/>
              </a:rPr>
              <a:t>Identity</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Lottie: well originally I thought that like getting feedback was constructive and motivating however after [placement] I feel like it’s actually demotivated me hugely …  because ...the feedback that I got was always ‘not improving’, I wasn’t improving, it just kind of demotivated me... I feel like I did act on the feedback and I was quite positive about it at first but the more I kept trying things and then my feedback would get worse and I was like ‘oh my god like what am I doing that’s wrong?’ and then I was trying everything in my power to be able to change things and it still wasn’t getting any better …Yeah please tell me something is improving…. I just thought what’s the point of looking at it? Like what is the point? Like I was a bright eyes and bushy tailed student on day 1 in placement and it was towards the end, it sounds bad because this is not me at all, it was just like ‘what is the point? what is the point in me even trying?’ (Interview 6)</a:t>
            </a:r>
          </a:p>
          <a:p>
            <a:pPr marL="0" marR="615950" indent="0" algn="just">
              <a:lnSpc>
                <a:spcPct val="115000"/>
              </a:lnSpc>
              <a:buNone/>
            </a:pPr>
            <a:endParaRPr lang="en-GB" sz="1600" i="1" dirty="0">
              <a:effectLst/>
              <a:latin typeface="Calibri" panose="020F0502020204030204" pitchFamily="34" charset="0"/>
              <a:ea typeface="Times New Roman" panose="02020603050405020304" pitchFamily="18" charset="0"/>
              <a:cs typeface="Calibri" panose="020F0502020204030204" pitchFamily="34" charset="0"/>
            </a:endParaRPr>
          </a:p>
          <a:p>
            <a:endParaRPr lang="en-GB" sz="1600" b="1" dirty="0"/>
          </a:p>
        </p:txBody>
      </p:sp>
    </p:spTree>
    <p:extLst>
      <p:ext uri="{BB962C8B-B14F-4D97-AF65-F5344CB8AC3E}">
        <p14:creationId xmlns:p14="http://schemas.microsoft.com/office/powerpoint/2010/main" val="2079696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2A03-FD9C-4C21-9B68-DB08A4202AD2}"/>
              </a:ext>
            </a:extLst>
          </p:cNvPr>
          <p:cNvSpPr>
            <a:spLocks noGrp="1"/>
          </p:cNvSpPr>
          <p:nvPr>
            <p:ph type="title"/>
          </p:nvPr>
        </p:nvSpPr>
        <p:spPr/>
        <p:txBody>
          <a:bodyPr/>
          <a:lstStyle/>
          <a:p>
            <a:r>
              <a:rPr lang="en-GB" dirty="0"/>
              <a:t>Conclusions - HE</a:t>
            </a:r>
          </a:p>
        </p:txBody>
      </p:sp>
      <p:sp>
        <p:nvSpPr>
          <p:cNvPr id="3" name="Content Placeholder 2">
            <a:extLst>
              <a:ext uri="{FF2B5EF4-FFF2-40B4-BE49-F238E27FC236}">
                <a16:creationId xmlns:a16="http://schemas.microsoft.com/office/drawing/2014/main" id="{5FEAFDD0-4D52-474E-A1E2-924D7EE154FC}"/>
              </a:ext>
            </a:extLst>
          </p:cNvPr>
          <p:cNvSpPr>
            <a:spLocks noGrp="1"/>
          </p:cNvSpPr>
          <p:nvPr>
            <p:ph idx="1"/>
          </p:nvPr>
        </p:nvSpPr>
        <p:spPr>
          <a:xfrm>
            <a:off x="367990" y="2408663"/>
            <a:ext cx="11162371" cy="4304371"/>
          </a:xfrm>
        </p:spPr>
        <p:txBody>
          <a:bodyPr>
            <a:normAutofit/>
          </a:bodyPr>
          <a:lstStyle/>
          <a:p>
            <a:pPr>
              <a:spcAft>
                <a:spcPts val="1200"/>
              </a:spcAft>
            </a:pPr>
            <a:r>
              <a:rPr lang="en-GB" sz="2000" dirty="0"/>
              <a:t>Re-examine how feedback is conceptualised and experienced by the students.</a:t>
            </a:r>
          </a:p>
          <a:p>
            <a:pPr>
              <a:spcAft>
                <a:spcPts val="1200"/>
              </a:spcAft>
            </a:pPr>
            <a:r>
              <a:rPr lang="en-GB" sz="2000" dirty="0"/>
              <a:t>Feedback needs to be framed as a relationship ; practices should be considered to see how they influence the development, or not, of a relationship. Face to face feedback is significant. </a:t>
            </a:r>
          </a:p>
        </p:txBody>
      </p:sp>
    </p:spTree>
    <p:extLst>
      <p:ext uri="{BB962C8B-B14F-4D97-AF65-F5344CB8AC3E}">
        <p14:creationId xmlns:p14="http://schemas.microsoft.com/office/powerpoint/2010/main" val="1903678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2A03-FD9C-4C21-9B68-DB08A4202AD2}"/>
              </a:ext>
            </a:extLst>
          </p:cNvPr>
          <p:cNvSpPr>
            <a:spLocks noGrp="1"/>
          </p:cNvSpPr>
          <p:nvPr>
            <p:ph type="title"/>
          </p:nvPr>
        </p:nvSpPr>
        <p:spPr/>
        <p:txBody>
          <a:bodyPr/>
          <a:lstStyle/>
          <a:p>
            <a:r>
              <a:rPr lang="en-GB" dirty="0"/>
              <a:t>Conclusions-ITE </a:t>
            </a:r>
          </a:p>
        </p:txBody>
      </p:sp>
      <p:sp>
        <p:nvSpPr>
          <p:cNvPr id="3" name="Content Placeholder 2">
            <a:extLst>
              <a:ext uri="{FF2B5EF4-FFF2-40B4-BE49-F238E27FC236}">
                <a16:creationId xmlns:a16="http://schemas.microsoft.com/office/drawing/2014/main" id="{5FEAFDD0-4D52-474E-A1E2-924D7EE154FC}"/>
              </a:ext>
            </a:extLst>
          </p:cNvPr>
          <p:cNvSpPr>
            <a:spLocks noGrp="1"/>
          </p:cNvSpPr>
          <p:nvPr>
            <p:ph idx="1"/>
          </p:nvPr>
        </p:nvSpPr>
        <p:spPr>
          <a:xfrm>
            <a:off x="514814" y="2767892"/>
            <a:ext cx="11162371" cy="2457251"/>
          </a:xfrm>
        </p:spPr>
        <p:txBody>
          <a:bodyPr>
            <a:normAutofit/>
          </a:bodyPr>
          <a:lstStyle/>
          <a:p>
            <a:pPr algn="just">
              <a:lnSpc>
                <a:spcPct val="150000"/>
              </a:lnSpc>
              <a:spcBef>
                <a:spcPts val="1200"/>
              </a:spcBef>
              <a:spcAft>
                <a:spcPts val="800"/>
              </a:spcAft>
            </a:pPr>
            <a:r>
              <a:rPr lang="en-GB" sz="2000" dirty="0">
                <a:effectLst/>
                <a:ea typeface="Calibri" panose="020F0502020204030204" pitchFamily="34" charset="0"/>
                <a:cs typeface="Calibri" panose="020F0502020204030204" pitchFamily="34" charset="0"/>
              </a:rPr>
              <a:t>Opportunities for low stake discussion and exploration </a:t>
            </a:r>
          </a:p>
          <a:p>
            <a:pPr algn="just">
              <a:lnSpc>
                <a:spcPct val="150000"/>
              </a:lnSpc>
              <a:spcBef>
                <a:spcPts val="1200"/>
              </a:spcBef>
              <a:spcAft>
                <a:spcPts val="800"/>
              </a:spcAft>
            </a:pPr>
            <a:r>
              <a:rPr lang="en-GB" sz="2000" dirty="0">
                <a:ea typeface="Calibri" panose="020F0502020204030204" pitchFamily="34" charset="0"/>
                <a:cs typeface="Calibri" panose="020F0502020204030204" pitchFamily="34" charset="0"/>
              </a:rPr>
              <a:t>H</a:t>
            </a:r>
            <a:r>
              <a:rPr lang="en-GB" sz="2000" dirty="0">
                <a:effectLst/>
                <a:ea typeface="Calibri" panose="020F0502020204030204" pitchFamily="34" charset="0"/>
                <a:cs typeface="Calibri" panose="020F0502020204030204" pitchFamily="34" charset="0"/>
              </a:rPr>
              <a:t>arnessing the learner experience</a:t>
            </a:r>
          </a:p>
          <a:p>
            <a:pPr algn="just">
              <a:lnSpc>
                <a:spcPct val="150000"/>
              </a:lnSpc>
              <a:spcBef>
                <a:spcPts val="1200"/>
              </a:spcBef>
              <a:spcAft>
                <a:spcPts val="800"/>
              </a:spcAft>
            </a:pPr>
            <a:r>
              <a:rPr lang="en-GB" sz="2000" dirty="0">
                <a:ea typeface="Calibri" panose="020F0502020204030204" pitchFamily="34" charset="0"/>
                <a:cs typeface="Calibri" panose="020F0502020204030204" pitchFamily="34" charset="0"/>
              </a:rPr>
              <a:t>Critical consideration of the</a:t>
            </a:r>
            <a:r>
              <a:rPr lang="en-GB" sz="2000" dirty="0">
                <a:effectLst/>
                <a:ea typeface="Calibri" panose="020F0502020204030204" pitchFamily="34" charset="0"/>
                <a:cs typeface="Calibri" panose="020F0502020204030204" pitchFamily="34" charset="0"/>
              </a:rPr>
              <a:t> Teachers’ Standards </a:t>
            </a:r>
          </a:p>
          <a:p>
            <a:endParaRPr lang="en-GB" dirty="0"/>
          </a:p>
        </p:txBody>
      </p:sp>
    </p:spTree>
    <p:extLst>
      <p:ext uri="{BB962C8B-B14F-4D97-AF65-F5344CB8AC3E}">
        <p14:creationId xmlns:p14="http://schemas.microsoft.com/office/powerpoint/2010/main" val="300802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2A03-FD9C-4C21-9B68-DB08A4202AD2}"/>
              </a:ext>
            </a:extLst>
          </p:cNvPr>
          <p:cNvSpPr>
            <a:spLocks noGrp="1"/>
          </p:cNvSpPr>
          <p:nvPr>
            <p:ph type="title"/>
          </p:nvPr>
        </p:nvSpPr>
        <p:spPr/>
        <p:txBody>
          <a:bodyPr/>
          <a:lstStyle/>
          <a:p>
            <a:r>
              <a:rPr lang="en-GB" dirty="0"/>
              <a:t>Conclusions- School </a:t>
            </a:r>
          </a:p>
        </p:txBody>
      </p:sp>
      <p:sp>
        <p:nvSpPr>
          <p:cNvPr id="3" name="Content Placeholder 2">
            <a:extLst>
              <a:ext uri="{FF2B5EF4-FFF2-40B4-BE49-F238E27FC236}">
                <a16:creationId xmlns:a16="http://schemas.microsoft.com/office/drawing/2014/main" id="{5FEAFDD0-4D52-474E-A1E2-924D7EE154FC}"/>
              </a:ext>
            </a:extLst>
          </p:cNvPr>
          <p:cNvSpPr>
            <a:spLocks noGrp="1"/>
          </p:cNvSpPr>
          <p:nvPr>
            <p:ph idx="1"/>
          </p:nvPr>
        </p:nvSpPr>
        <p:spPr>
          <a:xfrm>
            <a:off x="367990" y="2408663"/>
            <a:ext cx="11470224" cy="3110394"/>
          </a:xfrm>
        </p:spPr>
        <p:txBody>
          <a:bodyPr>
            <a:normAutofit fontScale="85000" lnSpcReduction="20000"/>
          </a:bodyPr>
          <a:lstStyle/>
          <a:p>
            <a:pPr algn="just">
              <a:lnSpc>
                <a:spcPct val="150000"/>
              </a:lnSpc>
              <a:spcBef>
                <a:spcPts val="1200"/>
              </a:spcBef>
              <a:spcAft>
                <a:spcPts val="800"/>
              </a:spcAft>
            </a:pPr>
            <a:r>
              <a:rPr lang="en-GB" sz="2300" dirty="0">
                <a:effectLst/>
                <a:ea typeface="Calibri" panose="020F0502020204030204" pitchFamily="34" charset="0"/>
                <a:cs typeface="Calibri" panose="020F0502020204030204" pitchFamily="34" charset="0"/>
              </a:rPr>
              <a:t>The mechanics of feedback have sometimes taken over from the principles and purposes of feedback (a consequence of performativity).</a:t>
            </a:r>
          </a:p>
          <a:p>
            <a:pPr algn="just">
              <a:lnSpc>
                <a:spcPct val="150000"/>
              </a:lnSpc>
              <a:spcBef>
                <a:spcPts val="1200"/>
              </a:spcBef>
              <a:spcAft>
                <a:spcPts val="800"/>
              </a:spcAft>
            </a:pPr>
            <a:r>
              <a:rPr lang="en-GB" sz="2300" dirty="0">
                <a:effectLst/>
                <a:ea typeface="Calibri" panose="020F0502020204030204" pitchFamily="34" charset="0"/>
                <a:cs typeface="Calibri" panose="020F0502020204030204" pitchFamily="34" charset="0"/>
              </a:rPr>
              <a:t>Schools should try to develop as sites for critical debate about what feedback is, what is experienced and understood about feedback and what the implications are for the classroom </a:t>
            </a:r>
          </a:p>
          <a:p>
            <a:pPr algn="just">
              <a:lnSpc>
                <a:spcPct val="150000"/>
              </a:lnSpc>
              <a:spcBef>
                <a:spcPts val="1200"/>
              </a:spcBef>
              <a:spcAft>
                <a:spcPts val="800"/>
              </a:spcAft>
            </a:pPr>
            <a:r>
              <a:rPr lang="en-GB" sz="2300" dirty="0">
                <a:effectLst/>
                <a:ea typeface="Calibri" panose="020F0502020204030204" pitchFamily="34" charset="0"/>
                <a:cs typeface="Calibri" panose="020F0502020204030204" pitchFamily="34" charset="0"/>
              </a:rPr>
              <a:t>Actively discourage any dichotomous discourse where school policy and practice are positioned as either ‘good’ or ‘bad.’  </a:t>
            </a:r>
          </a:p>
          <a:p>
            <a:endParaRPr lang="en-GB" dirty="0"/>
          </a:p>
        </p:txBody>
      </p:sp>
    </p:spTree>
    <p:extLst>
      <p:ext uri="{BB962C8B-B14F-4D97-AF65-F5344CB8AC3E}">
        <p14:creationId xmlns:p14="http://schemas.microsoft.com/office/powerpoint/2010/main" val="126810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07BDE-80F5-4A62-9ED9-D4E87853737D}"/>
              </a:ext>
            </a:extLst>
          </p:cNvPr>
          <p:cNvSpPr>
            <a:spLocks noGrp="1"/>
          </p:cNvSpPr>
          <p:nvPr>
            <p:ph type="title"/>
          </p:nvPr>
        </p:nvSpPr>
        <p:spPr/>
        <p:txBody>
          <a:bodyPr/>
          <a:lstStyle/>
          <a:p>
            <a:r>
              <a:rPr lang="en-GB" b="1" dirty="0"/>
              <a:t>If you want to know more…..</a:t>
            </a:r>
          </a:p>
        </p:txBody>
      </p:sp>
      <p:sp>
        <p:nvSpPr>
          <p:cNvPr id="3" name="Content Placeholder 2">
            <a:extLst>
              <a:ext uri="{FF2B5EF4-FFF2-40B4-BE49-F238E27FC236}">
                <a16:creationId xmlns:a16="http://schemas.microsoft.com/office/drawing/2014/main" id="{655F2413-8A95-438D-8F4B-8BBB642B921B}"/>
              </a:ext>
            </a:extLst>
          </p:cNvPr>
          <p:cNvSpPr>
            <a:spLocks noGrp="1"/>
          </p:cNvSpPr>
          <p:nvPr>
            <p:ph idx="1"/>
          </p:nvPr>
        </p:nvSpPr>
        <p:spPr>
          <a:xfrm>
            <a:off x="3809728" y="2331960"/>
            <a:ext cx="8017837" cy="4047672"/>
          </a:xfrm>
        </p:spPr>
        <p:txBody>
          <a:bodyPr>
            <a:normAutofit/>
          </a:bodyPr>
          <a:lstStyle/>
          <a:p>
            <a:pPr algn="l"/>
            <a:r>
              <a:rPr lang="en-GB" sz="2800" dirty="0">
                <a:latin typeface="Calibri" panose="020F0502020204030204" pitchFamily="34" charset="0"/>
              </a:rPr>
              <a:t>Understanding Feedback: A critical exploration for teacher educators</a:t>
            </a:r>
          </a:p>
          <a:p>
            <a:pPr algn="l"/>
            <a:r>
              <a:rPr lang="en-GB" sz="2800" dirty="0">
                <a:latin typeface="Calibri" panose="020F0502020204030204" pitchFamily="34" charset="0"/>
              </a:rPr>
              <a:t>Caroline Elbra-Ramsay</a:t>
            </a:r>
          </a:p>
          <a:p>
            <a:endParaRPr lang="en-GB" sz="2800" dirty="0">
              <a:latin typeface="Calibri" panose="020F0502020204030204" pitchFamily="34" charset="0"/>
            </a:endParaRPr>
          </a:p>
          <a:p>
            <a:pPr marL="0" indent="0">
              <a:buNone/>
            </a:pPr>
            <a:endParaRPr lang="en-GB" sz="2800" u="sng" dirty="0">
              <a:solidFill>
                <a:srgbClr val="0563C1"/>
              </a:solidFill>
              <a:effectLst/>
              <a:latin typeface="Calibri" panose="020F0502020204030204" pitchFamily="34" charset="0"/>
              <a:ea typeface="Calibri" panose="020F0502020204030204" pitchFamily="34" charset="0"/>
            </a:endParaRPr>
          </a:p>
          <a:p>
            <a:r>
              <a:rPr lang="en-GB" sz="2800" u="sng" dirty="0">
                <a:solidFill>
                  <a:srgbClr val="0563C1"/>
                </a:solidFill>
                <a:ea typeface="Calibri" panose="020F0502020204030204" pitchFamily="34" charset="0"/>
              </a:rPr>
              <a:t>c.elbraramsay@yorksj.ac.uk</a:t>
            </a:r>
            <a:endParaRPr lang="en-GB" sz="2800" u="sng" dirty="0">
              <a:solidFill>
                <a:srgbClr val="0563C1"/>
              </a:solidFill>
              <a:effectLst/>
              <a:latin typeface="Calibri" panose="020F0502020204030204" pitchFamily="34" charset="0"/>
              <a:ea typeface="Calibri" panose="020F0502020204030204" pitchFamily="34" charset="0"/>
            </a:endParaRPr>
          </a:p>
          <a:p>
            <a:endParaRPr lang="en-GB" sz="2800" dirty="0"/>
          </a:p>
        </p:txBody>
      </p:sp>
      <p:pic>
        <p:nvPicPr>
          <p:cNvPr id="1026" name="Picture 2" descr="Understanding Feedback">
            <a:extLst>
              <a:ext uri="{FF2B5EF4-FFF2-40B4-BE49-F238E27FC236}">
                <a16:creationId xmlns:a16="http://schemas.microsoft.com/office/drawing/2014/main" id="{6237E729-C125-444D-8CB4-7736477F0F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790" y="2331960"/>
            <a:ext cx="2790825"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669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873" y="854830"/>
            <a:ext cx="7024744" cy="685880"/>
          </a:xfrm>
        </p:spPr>
        <p:txBody>
          <a:bodyPr>
            <a:normAutofit/>
          </a:bodyPr>
          <a:lstStyle/>
          <a:p>
            <a:r>
              <a:rPr lang="en-GB" b="1" dirty="0"/>
              <a:t>References </a:t>
            </a:r>
          </a:p>
        </p:txBody>
      </p:sp>
      <p:sp>
        <p:nvSpPr>
          <p:cNvPr id="3" name="Content Placeholder 2"/>
          <p:cNvSpPr>
            <a:spLocks noGrp="1"/>
          </p:cNvSpPr>
          <p:nvPr>
            <p:ph idx="1"/>
          </p:nvPr>
        </p:nvSpPr>
        <p:spPr>
          <a:xfrm>
            <a:off x="580750" y="1650741"/>
            <a:ext cx="11208299" cy="3556517"/>
          </a:xfrm>
          <a:solidFill>
            <a:schemeClr val="bg1"/>
          </a:solidFill>
        </p:spPr>
        <p:txBody>
          <a:bodyPr>
            <a:noAutofit/>
          </a:bodyPr>
          <a:lstStyle/>
          <a:p>
            <a:r>
              <a:rPr lang="en-GB" sz="1200" dirty="0"/>
              <a:t>Black, P. and </a:t>
            </a:r>
            <a:r>
              <a:rPr lang="en-GB" sz="1200" dirty="0" err="1"/>
              <a:t>Wiliam</a:t>
            </a:r>
            <a:r>
              <a:rPr lang="en-GB" sz="1200" dirty="0"/>
              <a:t>, D. (1998) </a:t>
            </a:r>
            <a:r>
              <a:rPr lang="en-GB" sz="1200" i="1" dirty="0"/>
              <a:t>Inside the black box: Raising standards through classroom assessment. </a:t>
            </a:r>
            <a:r>
              <a:rPr lang="en-GB" sz="1200" dirty="0"/>
              <a:t>London: Granada Learning.</a:t>
            </a:r>
          </a:p>
          <a:p>
            <a:r>
              <a:rPr lang="en-GB" sz="1200" dirty="0" err="1"/>
              <a:t>Boud</a:t>
            </a:r>
            <a:r>
              <a:rPr lang="en-GB" sz="1200" dirty="0"/>
              <a:t>, D. and Molloy, E. (2012) 'What is the Problem with </a:t>
            </a:r>
            <a:r>
              <a:rPr lang="en-GB" sz="1200" dirty="0" err="1"/>
              <a:t>Feedback?'</a:t>
            </a:r>
            <a:r>
              <a:rPr lang="en-GB" sz="1200" i="1" dirty="0" err="1"/>
              <a:t>Feedback</a:t>
            </a:r>
            <a:r>
              <a:rPr lang="en-GB" sz="1200" i="1" dirty="0"/>
              <a:t> in higher and professional education</a:t>
            </a:r>
            <a:r>
              <a:rPr lang="en-GB" sz="1200" dirty="0"/>
              <a:t> London: Routledge, pp. 11-20.</a:t>
            </a:r>
          </a:p>
          <a:p>
            <a:r>
              <a:rPr lang="en-GB" sz="1200" dirty="0"/>
              <a:t>Brooks, C. (2018) 'What makes students satisfied? A discussion and analysis of the UK’s national student survey AU - Bell, Adrian R', </a:t>
            </a:r>
            <a:r>
              <a:rPr lang="en-GB" sz="1200" i="1" dirty="0"/>
              <a:t>Journal of Further and Higher Education, </a:t>
            </a:r>
            <a:r>
              <a:rPr lang="en-GB" sz="1200" dirty="0"/>
              <a:t>42(8), pp. 1118-1142. </a:t>
            </a:r>
            <a:r>
              <a:rPr lang="en-GB" sz="1200" dirty="0" err="1"/>
              <a:t>doi</a:t>
            </a:r>
            <a:r>
              <a:rPr lang="en-GB" sz="1200" dirty="0"/>
              <a:t>: 10.1080/</a:t>
            </a:r>
            <a:r>
              <a:rPr lang="en-GB" sz="1200" dirty="0" err="1"/>
              <a:t>0309877X.2017.1349886</a:t>
            </a:r>
            <a:r>
              <a:rPr lang="en-GB" sz="1200" dirty="0"/>
              <a:t>.</a:t>
            </a:r>
          </a:p>
          <a:p>
            <a:r>
              <a:rPr lang="en-GB" sz="1200" dirty="0"/>
              <a:t>Clarke, S. (2003) </a:t>
            </a:r>
            <a:r>
              <a:rPr lang="en-GB" sz="1200" i="1" dirty="0"/>
              <a:t>Enriching feedback in the primary classroom: Oral and written feedback from teachers and children. </a:t>
            </a:r>
            <a:r>
              <a:rPr lang="en-GB" sz="1200" dirty="0"/>
              <a:t>London: Hodder and Stoughton.</a:t>
            </a:r>
          </a:p>
          <a:p>
            <a:r>
              <a:rPr lang="en-GB" sz="1200" dirty="0"/>
              <a:t>Crisp, B.R. (2007) 'Is it worth the effort? How feedback influences students’ subsequent submission of assessable work', </a:t>
            </a:r>
            <a:r>
              <a:rPr lang="en-GB" sz="1200" i="1" dirty="0"/>
              <a:t>Assessment &amp; Evaluation in Higher Education, </a:t>
            </a:r>
            <a:r>
              <a:rPr lang="en-GB" sz="1200" dirty="0"/>
              <a:t>32(5), pp. 571-581.</a:t>
            </a:r>
          </a:p>
          <a:p>
            <a:r>
              <a:rPr lang="en-GB" sz="1200" dirty="0" err="1"/>
              <a:t>Defeyter</a:t>
            </a:r>
            <a:r>
              <a:rPr lang="en-GB" sz="1200" dirty="0"/>
              <a:t>, M.A. and </a:t>
            </a:r>
            <a:r>
              <a:rPr lang="en-GB" sz="1200" dirty="0" err="1"/>
              <a:t>McPartlin</a:t>
            </a:r>
            <a:r>
              <a:rPr lang="en-GB" sz="1200" dirty="0"/>
              <a:t>, </a:t>
            </a:r>
            <a:r>
              <a:rPr lang="en-GB" sz="1200" dirty="0" err="1"/>
              <a:t>P.L</a:t>
            </a:r>
            <a:r>
              <a:rPr lang="en-GB" sz="1200" dirty="0"/>
              <a:t>. (2007) 'Helping Students Understand Essay Marking Criteria and Feedback.', </a:t>
            </a:r>
            <a:r>
              <a:rPr lang="en-GB" sz="1200" i="1" dirty="0"/>
              <a:t>Psychology Teaching Review, </a:t>
            </a:r>
            <a:r>
              <a:rPr lang="en-GB" sz="1200" dirty="0"/>
              <a:t>13(1), pp. 23-33.</a:t>
            </a:r>
          </a:p>
          <a:p>
            <a:r>
              <a:rPr lang="en-GB" sz="1200" dirty="0"/>
              <a:t>Hattie, J. (2009) </a:t>
            </a:r>
            <a:r>
              <a:rPr lang="en-GB" sz="1200" i="1" dirty="0"/>
              <a:t>Visible learning: A synthesis of over 800 meta-analyses relating to achievement. </a:t>
            </a:r>
            <a:r>
              <a:rPr lang="en-GB" sz="1200" dirty="0"/>
              <a:t>Abingdon: Routledge.</a:t>
            </a:r>
          </a:p>
          <a:p>
            <a:r>
              <a:rPr lang="en-GB" sz="1200" dirty="0"/>
              <a:t>Hattie, J. and Clarke, S. (2018) </a:t>
            </a:r>
            <a:r>
              <a:rPr lang="en-GB" sz="1200" i="1" dirty="0"/>
              <a:t>Visible Learning: Feedback. </a:t>
            </a:r>
            <a:r>
              <a:rPr lang="en-GB" sz="1200" dirty="0"/>
              <a:t>Abingdon: Routledge.</a:t>
            </a:r>
          </a:p>
          <a:p>
            <a:r>
              <a:rPr lang="en-GB" sz="1200" dirty="0"/>
              <a:t>Johnson, C.E., Keating, </a:t>
            </a:r>
            <a:r>
              <a:rPr lang="en-GB" sz="1200" dirty="0" err="1"/>
              <a:t>J.L</a:t>
            </a:r>
            <a:r>
              <a:rPr lang="en-GB" sz="1200" dirty="0"/>
              <a:t>., </a:t>
            </a:r>
            <a:r>
              <a:rPr lang="en-GB" sz="1200" dirty="0" err="1"/>
              <a:t>Boud</a:t>
            </a:r>
            <a:r>
              <a:rPr lang="en-GB" sz="1200" dirty="0"/>
              <a:t>, D.J., Dalton, M., </a:t>
            </a:r>
            <a:r>
              <a:rPr lang="en-GB" sz="1200" dirty="0" err="1"/>
              <a:t>Kiegaldie</a:t>
            </a:r>
            <a:r>
              <a:rPr lang="en-GB" sz="1200" dirty="0"/>
              <a:t>, D., Hay, M., McGrath, B., McKenzie, W.A., Nair, K.B.R. and </a:t>
            </a:r>
            <a:r>
              <a:rPr lang="en-GB" sz="1200" dirty="0" err="1"/>
              <a:t>Nestel</a:t>
            </a:r>
            <a:r>
              <a:rPr lang="en-GB" sz="1200" dirty="0"/>
              <a:t>, D. (2016) 'Identifying educator behaviours for high quality verbal feedback in health professions education: literature review and expert refinement', </a:t>
            </a:r>
            <a:r>
              <a:rPr lang="en-GB" sz="1200" i="1" dirty="0"/>
              <a:t>BMC medical education, </a:t>
            </a:r>
            <a:r>
              <a:rPr lang="en-GB" sz="1200" dirty="0"/>
              <a:t>16(1), pp. 96.</a:t>
            </a:r>
          </a:p>
          <a:p>
            <a:r>
              <a:rPr lang="en-GB" sz="1200" dirty="0" err="1"/>
              <a:t>Kahu</a:t>
            </a:r>
            <a:r>
              <a:rPr lang="en-GB" sz="1200" dirty="0"/>
              <a:t>, E.R. (2008) 'Feedback: The heart of good pedagogy', </a:t>
            </a:r>
            <a:r>
              <a:rPr lang="en-GB" sz="1200" i="1" dirty="0"/>
              <a:t>New Zealand Annual Review of Education, </a:t>
            </a:r>
            <a:r>
              <a:rPr lang="en-GB" sz="1200" dirty="0"/>
              <a:t>17, pp. 187-197.</a:t>
            </a:r>
          </a:p>
          <a:p>
            <a:r>
              <a:rPr lang="en-GB" sz="1200" dirty="0">
                <a:ea typeface="Times New Roman" panose="02020603050405020304" pitchFamily="18" charset="0"/>
                <a:cs typeface="Times New Roman" panose="02020603050405020304" pitchFamily="18" charset="0"/>
              </a:rPr>
              <a:t>Lewis, L.A</a:t>
            </a:r>
            <a:r>
              <a:rPr lang="en-GB" sz="1200" dirty="0">
                <a:cs typeface="Times New Roman" panose="02020603050405020304" pitchFamily="18" charset="0"/>
              </a:rPr>
              <a:t>., Waldron, D. and Fiske, J. (1992) The Adoring Audience: The Cultural Economy of Fandom. London, Routledge.</a:t>
            </a:r>
          </a:p>
          <a:p>
            <a:r>
              <a:rPr lang="en-GB" sz="1200" dirty="0"/>
              <a:t>Mao, S.S. and Crosthwaite, P. (2019) 'Investigating written corrective feedback:(Mis) alignment of teachers’ beliefs and practice', </a:t>
            </a:r>
            <a:r>
              <a:rPr lang="en-GB" sz="1200" i="1" dirty="0"/>
              <a:t>Journal of Second Language Writing, </a:t>
            </a:r>
            <a:r>
              <a:rPr lang="en-GB" sz="1200" dirty="0"/>
              <a:t>45, pp. 46-60.</a:t>
            </a:r>
          </a:p>
          <a:p>
            <a:r>
              <a:rPr lang="en-GB" sz="1200" dirty="0"/>
              <a:t>McArthur, J. (2018) </a:t>
            </a:r>
            <a:r>
              <a:rPr lang="en-GB" sz="1200" i="1" dirty="0"/>
              <a:t>Assessment for Social Justice: Perspectives and Practices Within Higher Education. </a:t>
            </a:r>
            <a:r>
              <a:rPr lang="en-GB" sz="1200" dirty="0"/>
              <a:t>London: Bloomsbury Academic Publishing.</a:t>
            </a:r>
          </a:p>
          <a:p>
            <a:r>
              <a:rPr lang="en-GB" sz="1200" dirty="0">
                <a:cs typeface="Times New Roman" panose="02020603050405020304" pitchFamily="18" charset="0"/>
              </a:rPr>
              <a:t>Van Den Bergh, L., Ros, A. and </a:t>
            </a:r>
            <a:r>
              <a:rPr lang="en-GB" sz="1200" dirty="0" err="1">
                <a:cs typeface="Times New Roman" panose="02020603050405020304" pitchFamily="18" charset="0"/>
              </a:rPr>
              <a:t>Beijaard</a:t>
            </a:r>
            <a:r>
              <a:rPr lang="en-GB" sz="1200" dirty="0">
                <a:cs typeface="Times New Roman" panose="02020603050405020304" pitchFamily="18" charset="0"/>
              </a:rPr>
              <a:t>, D., 2013. Teacher feedback during active learning: Current practices in primary schools. British Journal of Educational Psychology, 83(2), pp. 341-362.</a:t>
            </a:r>
          </a:p>
          <a:p>
            <a:pPr marL="0" indent="0">
              <a:buNone/>
            </a:pPr>
            <a:endParaRPr lang="en-GB" sz="1200" dirty="0"/>
          </a:p>
          <a:p>
            <a:pPr marL="0" indent="0">
              <a:buNone/>
            </a:pPr>
            <a:endParaRPr lang="en-GB" sz="1600" dirty="0"/>
          </a:p>
        </p:txBody>
      </p:sp>
    </p:spTree>
    <p:extLst>
      <p:ext uri="{BB962C8B-B14F-4D97-AF65-F5344CB8AC3E}">
        <p14:creationId xmlns:p14="http://schemas.microsoft.com/office/powerpoint/2010/main" val="1060897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8040C-AE8B-4E6D-8437-C4D4B664CAB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D2ACA47-024D-4783-88D5-52692DCA10E7}"/>
              </a:ext>
            </a:extLst>
          </p:cNvPr>
          <p:cNvSpPr>
            <a:spLocks noGrp="1"/>
          </p:cNvSpPr>
          <p:nvPr>
            <p:ph idx="1"/>
          </p:nvPr>
        </p:nvSpPr>
        <p:spPr/>
        <p:txBody>
          <a:bodyPr>
            <a:normAutofit/>
          </a:bodyPr>
          <a:lstStyle/>
          <a:p>
            <a:pPr marL="0" indent="0" algn="ctr">
              <a:buNone/>
            </a:pPr>
            <a:r>
              <a:rPr lang="en-GB" sz="4800" dirty="0"/>
              <a:t>Questions?</a:t>
            </a:r>
          </a:p>
        </p:txBody>
      </p:sp>
    </p:spTree>
    <p:extLst>
      <p:ext uri="{BB962C8B-B14F-4D97-AF65-F5344CB8AC3E}">
        <p14:creationId xmlns:p14="http://schemas.microsoft.com/office/powerpoint/2010/main" val="1056712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4B9F2-E302-4F3F-B687-25C8E04A640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44556E6-95DD-4DE4-8A9D-02D06D0DA7E4}"/>
              </a:ext>
            </a:extLst>
          </p:cNvPr>
          <p:cNvSpPr>
            <a:spLocks noGrp="1"/>
          </p:cNvSpPr>
          <p:nvPr>
            <p:ph idx="1"/>
          </p:nvPr>
        </p:nvSpPr>
        <p:spPr>
          <a:xfrm>
            <a:off x="640080" y="2233749"/>
            <a:ext cx="10319657" cy="4232365"/>
          </a:xfrm>
        </p:spPr>
        <p:txBody>
          <a:bodyPr>
            <a:normAutofit/>
          </a:bodyPr>
          <a:lstStyle/>
          <a:p>
            <a:pPr marL="0" indent="0" algn="ctr">
              <a:buNone/>
            </a:pPr>
            <a:r>
              <a:rPr lang="en-GB" sz="2400" dirty="0"/>
              <a:t>Feedback has been acknowledged as being key to progress (Black and </a:t>
            </a:r>
            <a:r>
              <a:rPr lang="en-GB" sz="2400" dirty="0" err="1"/>
              <a:t>Wiliam</a:t>
            </a:r>
            <a:r>
              <a:rPr lang="en-GB" sz="2400" dirty="0"/>
              <a:t>, 1998; </a:t>
            </a:r>
            <a:r>
              <a:rPr lang="en-GB" sz="2400" dirty="0" err="1"/>
              <a:t>Mutch</a:t>
            </a:r>
            <a:r>
              <a:rPr lang="en-GB" sz="2400" dirty="0"/>
              <a:t>, 2003; </a:t>
            </a:r>
            <a:r>
              <a:rPr lang="en-GB" sz="2400" dirty="0" err="1"/>
              <a:t>Orrell</a:t>
            </a:r>
            <a:r>
              <a:rPr lang="en-GB" sz="2400" dirty="0"/>
              <a:t>, 2006; </a:t>
            </a:r>
            <a:r>
              <a:rPr lang="en-GB" sz="2400" dirty="0" err="1"/>
              <a:t>Kahu</a:t>
            </a:r>
            <a:r>
              <a:rPr lang="en-GB" sz="2400" dirty="0"/>
              <a:t>, 2008; Hattie, 2009; Hattie and Clarke, 2018) however it is frequently listed as an area of student discontent in the National Student Survey (</a:t>
            </a:r>
            <a:r>
              <a:rPr lang="en-GB" sz="2400" dirty="0" err="1"/>
              <a:t>NSS</a:t>
            </a:r>
            <a:r>
              <a:rPr lang="en-GB" sz="2400" dirty="0"/>
              <a:t>) </a:t>
            </a:r>
            <a:r>
              <a:rPr lang="en-US" sz="2400" dirty="0"/>
              <a:t>(</a:t>
            </a:r>
            <a:r>
              <a:rPr lang="en-US" sz="2400" dirty="0" err="1"/>
              <a:t>Boud</a:t>
            </a:r>
            <a:r>
              <a:rPr lang="en-US" sz="2400" dirty="0"/>
              <a:t> and </a:t>
            </a:r>
            <a:r>
              <a:rPr lang="en-US" sz="2400" dirty="0" err="1"/>
              <a:t>Molloy,2012</a:t>
            </a:r>
            <a:r>
              <a:rPr lang="en-US" sz="2400" dirty="0"/>
              <a:t>; Sambell, 2016; Brooks, 2018; McArthur, 2018; Steen-</a:t>
            </a:r>
            <a:r>
              <a:rPr lang="en-US" sz="2400" dirty="0" err="1"/>
              <a:t>Utheim</a:t>
            </a:r>
            <a:r>
              <a:rPr lang="en-US" sz="2400" dirty="0"/>
              <a:t> and </a:t>
            </a:r>
            <a:r>
              <a:rPr lang="en-US" sz="2400" dirty="0" err="1"/>
              <a:t>Hopfenbeck</a:t>
            </a:r>
            <a:r>
              <a:rPr lang="en-US" sz="2400" dirty="0"/>
              <a:t>, 2019)</a:t>
            </a:r>
            <a:r>
              <a:rPr lang="en-GB" sz="2400" dirty="0"/>
              <a:t>.  Furthermore feedback can have significant implications on teacher/tutor workload </a:t>
            </a:r>
            <a:r>
              <a:rPr lang="en-US" sz="2400" dirty="0"/>
              <a:t>(Mao and Crosthwaite, 2019; Richards and Richardson, 2019)</a:t>
            </a:r>
            <a:r>
              <a:rPr lang="en-GB" sz="2400" dirty="0"/>
              <a:t>, can be misunderstood </a:t>
            </a:r>
            <a:r>
              <a:rPr lang="en-US" sz="2400" dirty="0"/>
              <a:t>(</a:t>
            </a:r>
            <a:r>
              <a:rPr lang="en-US" sz="2400" dirty="0" err="1"/>
              <a:t>Defeyter</a:t>
            </a:r>
            <a:r>
              <a:rPr lang="en-US" sz="2400" dirty="0"/>
              <a:t> and </a:t>
            </a:r>
            <a:r>
              <a:rPr lang="en-US" sz="2400" dirty="0" err="1"/>
              <a:t>McPartlin</a:t>
            </a:r>
            <a:r>
              <a:rPr lang="en-US" sz="2400" dirty="0"/>
              <a:t>, 2007)</a:t>
            </a:r>
            <a:r>
              <a:rPr lang="en-GB" sz="2400" dirty="0"/>
              <a:t> and often goes ignored by the learner (Paterson et al., 2020; Gul et al., 2016; Glover and Brown, 2006,.  Indeed it appears that the potential of feedback is largely unfulfilled (Clarke, 2003; Crisp, 2007; Johnson</a:t>
            </a:r>
            <a:r>
              <a:rPr lang="en-GB" sz="2400" i="1" dirty="0"/>
              <a:t> et al.,</a:t>
            </a:r>
            <a:r>
              <a:rPr lang="en-GB" sz="2400" dirty="0"/>
              <a:t> 2016; Molloy and </a:t>
            </a:r>
            <a:r>
              <a:rPr lang="en-GB" sz="2400" dirty="0" err="1"/>
              <a:t>Boud</a:t>
            </a:r>
            <a:r>
              <a:rPr lang="en-GB" sz="2400" dirty="0"/>
              <a:t>, 2013; </a:t>
            </a:r>
            <a:r>
              <a:rPr lang="en-GB" sz="2400" dirty="0" err="1"/>
              <a:t>Wiliam</a:t>
            </a:r>
            <a:r>
              <a:rPr lang="en-GB" sz="2400" dirty="0"/>
              <a:t>, 2011; </a:t>
            </a:r>
            <a:r>
              <a:rPr lang="en-GB" sz="2400" dirty="0" err="1"/>
              <a:t>Winstone</a:t>
            </a:r>
            <a:r>
              <a:rPr lang="en-GB" sz="2400" dirty="0"/>
              <a:t> and Carless, 2019). </a:t>
            </a:r>
          </a:p>
        </p:txBody>
      </p:sp>
    </p:spTree>
    <p:extLst>
      <p:ext uri="{BB962C8B-B14F-4D97-AF65-F5344CB8AC3E}">
        <p14:creationId xmlns:p14="http://schemas.microsoft.com/office/powerpoint/2010/main" val="2612021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F3E90C8-EBA9-4033-BD2C-6994D54A47A1}"/>
              </a:ext>
            </a:extLst>
          </p:cNvPr>
          <p:cNvSpPr>
            <a:spLocks noGrp="1"/>
          </p:cNvSpPr>
          <p:nvPr>
            <p:ph type="title"/>
          </p:nvPr>
        </p:nvSpPr>
        <p:spPr/>
        <p:txBody>
          <a:bodyPr/>
          <a:lstStyle/>
          <a:p>
            <a:endParaRPr lang="en-GB"/>
          </a:p>
        </p:txBody>
      </p:sp>
      <p:sp>
        <p:nvSpPr>
          <p:cNvPr id="3" name="Content Placeholder 2"/>
          <p:cNvSpPr>
            <a:spLocks noGrp="1"/>
          </p:cNvSpPr>
          <p:nvPr>
            <p:ph idx="1"/>
          </p:nvPr>
        </p:nvSpPr>
        <p:spPr>
          <a:xfrm>
            <a:off x="679938" y="1327150"/>
            <a:ext cx="10832123" cy="4468833"/>
          </a:xfrm>
        </p:spPr>
        <p:txBody>
          <a:bodyPr>
            <a:normAutofit/>
          </a:bodyPr>
          <a:lstStyle/>
          <a:p>
            <a:pPr marL="68580" indent="0">
              <a:buNone/>
            </a:pPr>
            <a:endParaRPr lang="en-GB" sz="2000" dirty="0"/>
          </a:p>
          <a:p>
            <a:pPr marL="531813" indent="0">
              <a:buNone/>
            </a:pPr>
            <a:endParaRPr lang="en-GB" sz="3200" dirty="0"/>
          </a:p>
          <a:p>
            <a:pPr marL="531813" indent="0">
              <a:buNone/>
            </a:pPr>
            <a:r>
              <a:rPr lang="en-GB" sz="3200" dirty="0"/>
              <a:t>‘teachers’ own practices and knowledge of’ feedback practices is an ‘area worthy of further study particularly teachers’ knowledge, concerns, and beliefs with regard to the feedback they give ‘ (Van Den Berg et al. 2013 p.357).</a:t>
            </a:r>
          </a:p>
          <a:p>
            <a:pPr marL="531813" indent="0">
              <a:buNone/>
            </a:pPr>
            <a:endParaRPr lang="en-GB" sz="3200" dirty="0"/>
          </a:p>
          <a:p>
            <a:pPr marL="531813" indent="0" algn="ctr">
              <a:buNone/>
            </a:pPr>
            <a:r>
              <a:rPr lang="en-GB" sz="3200" dirty="0"/>
              <a:t>Roles, Contexts and Concepts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04643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8B8D7-8892-4C14-85B2-FC5C9009A601}"/>
              </a:ext>
            </a:extLst>
          </p:cNvPr>
          <p:cNvSpPr>
            <a:spLocks noGrp="1"/>
          </p:cNvSpPr>
          <p:nvPr>
            <p:ph type="title"/>
          </p:nvPr>
        </p:nvSpPr>
        <p:spPr/>
        <p:txBody>
          <a:bodyPr/>
          <a:lstStyle/>
          <a:p>
            <a:endParaRPr lang="en-GB"/>
          </a:p>
        </p:txBody>
      </p:sp>
      <p:graphicFrame>
        <p:nvGraphicFramePr>
          <p:cNvPr id="4" name="Content Placeholder 3">
            <a:extLst>
              <a:ext uri="{FF2B5EF4-FFF2-40B4-BE49-F238E27FC236}">
                <a16:creationId xmlns:a16="http://schemas.microsoft.com/office/drawing/2014/main" id="{516EC5C3-3955-4C8B-9DD7-7A85B9563122}"/>
              </a:ext>
            </a:extLst>
          </p:cNvPr>
          <p:cNvGraphicFramePr>
            <a:graphicFrameLocks noGrp="1"/>
          </p:cNvGraphicFramePr>
          <p:nvPr>
            <p:ph idx="1"/>
            <p:extLst>
              <p:ext uri="{D42A27DB-BD31-4B8C-83A1-F6EECF244321}">
                <p14:modId xmlns:p14="http://schemas.microsoft.com/office/powerpoint/2010/main" val="1944501047"/>
              </p:ext>
            </p:extLst>
          </p:nvPr>
        </p:nvGraphicFramePr>
        <p:xfrm>
          <a:off x="1154954" y="735496"/>
          <a:ext cx="10255168" cy="5824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7859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465" y="766957"/>
            <a:ext cx="7024744" cy="1143000"/>
          </a:xfrm>
        </p:spPr>
        <p:txBody>
          <a:bodyPr>
            <a:normAutofit/>
          </a:bodyPr>
          <a:lstStyle/>
          <a:p>
            <a:r>
              <a:rPr lang="en-GB" b="1" dirty="0"/>
              <a:t>Research Questions</a:t>
            </a:r>
            <a:endParaRPr lang="en-GB" dirty="0"/>
          </a:p>
        </p:txBody>
      </p:sp>
      <p:sp>
        <p:nvSpPr>
          <p:cNvPr id="6" name="TextBox 5">
            <a:extLst>
              <a:ext uri="{FF2B5EF4-FFF2-40B4-BE49-F238E27FC236}">
                <a16:creationId xmlns:a16="http://schemas.microsoft.com/office/drawing/2014/main" id="{7D07E259-07BB-4298-A887-2C8DED905B9B}"/>
              </a:ext>
            </a:extLst>
          </p:cNvPr>
          <p:cNvSpPr txBox="1"/>
          <p:nvPr/>
        </p:nvSpPr>
        <p:spPr>
          <a:xfrm>
            <a:off x="685800" y="2889486"/>
            <a:ext cx="10123714" cy="2246769"/>
          </a:xfrm>
          <a:prstGeom prst="rect">
            <a:avLst/>
          </a:prstGeom>
          <a:noFill/>
        </p:spPr>
        <p:txBody>
          <a:bodyPr wrap="square">
            <a:spAutoFit/>
          </a:bodyPr>
          <a:lstStyle/>
          <a:p>
            <a:pPr marL="457200" indent="-457200">
              <a:buFont typeface="Arial" panose="020B0604020202020204" pitchFamily="34" charset="0"/>
              <a:buChar char="•"/>
            </a:pPr>
            <a:r>
              <a:rPr lang="en-GB" sz="2800" dirty="0">
                <a:latin typeface="Calibri" panose="020F0502020204030204" pitchFamily="34" charset="0"/>
              </a:rPr>
              <a:t>What are student teachers’ conceptions of feedback as learners?</a:t>
            </a:r>
          </a:p>
          <a:p>
            <a:pPr marL="457200" indent="-457200">
              <a:buFont typeface="Arial" panose="020B0604020202020204" pitchFamily="34" charset="0"/>
              <a:buChar char="•"/>
            </a:pPr>
            <a:r>
              <a:rPr lang="en-GB" sz="2800" dirty="0">
                <a:latin typeface="Calibri" panose="020F0502020204030204" pitchFamily="34" charset="0"/>
              </a:rPr>
              <a:t>What are student teachers’ conceptions of feedback as practising primary school teachers?</a:t>
            </a:r>
          </a:p>
          <a:p>
            <a:pPr marL="457200" indent="-457200">
              <a:buFont typeface="Arial" panose="020B0604020202020204" pitchFamily="34" charset="0"/>
              <a:buChar char="•"/>
            </a:pPr>
            <a:r>
              <a:rPr lang="en-GB" sz="2800" dirty="0">
                <a:latin typeface="Calibri" panose="020F0502020204030204" pitchFamily="34" charset="0"/>
              </a:rPr>
              <a:t>What are the relationships between the developing understanding of feedback as a student and a student teacher? </a:t>
            </a:r>
          </a:p>
        </p:txBody>
      </p:sp>
    </p:spTree>
    <p:extLst>
      <p:ext uri="{BB962C8B-B14F-4D97-AF65-F5344CB8AC3E}">
        <p14:creationId xmlns:p14="http://schemas.microsoft.com/office/powerpoint/2010/main" val="2375522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2203348" y="764704"/>
            <a:ext cx="3316324" cy="1225634"/>
            <a:chOff x="679348" y="764704"/>
            <a:chExt cx="3316324" cy="1225634"/>
          </a:xfrm>
        </p:grpSpPr>
        <p:sp>
          <p:nvSpPr>
            <p:cNvPr id="4" name="Rectangle 3"/>
            <p:cNvSpPr/>
            <p:nvPr/>
          </p:nvSpPr>
          <p:spPr>
            <a:xfrm>
              <a:off x="679348" y="764704"/>
              <a:ext cx="331632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latin typeface="Calibri" panose="020F0502020204030204" pitchFamily="34" charset="0"/>
                </a:rPr>
                <a:t>Q1. What are student teachers’ conceptions of feedback as learners?</a:t>
              </a:r>
            </a:p>
          </p:txBody>
        </p:sp>
        <p:sp>
          <p:nvSpPr>
            <p:cNvPr id="6" name="Down Arrow 5"/>
            <p:cNvSpPr/>
            <p:nvPr/>
          </p:nvSpPr>
          <p:spPr>
            <a:xfrm>
              <a:off x="3563355" y="1270258"/>
              <a:ext cx="360040" cy="720080"/>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29" name="Group 28"/>
          <p:cNvGrpSpPr/>
          <p:nvPr/>
        </p:nvGrpSpPr>
        <p:grpSpPr>
          <a:xfrm>
            <a:off x="6917804" y="764705"/>
            <a:ext cx="3461820" cy="1187583"/>
            <a:chOff x="5393804" y="764704"/>
            <a:chExt cx="3461820" cy="1187583"/>
          </a:xfrm>
        </p:grpSpPr>
        <p:sp>
          <p:nvSpPr>
            <p:cNvPr id="5" name="Rectangle 4"/>
            <p:cNvSpPr/>
            <p:nvPr/>
          </p:nvSpPr>
          <p:spPr>
            <a:xfrm>
              <a:off x="5393804" y="764704"/>
              <a:ext cx="346182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latin typeface="Calibri" panose="020F0502020204030204" pitchFamily="34" charset="0"/>
                </a:rPr>
                <a:t>Q2. What are student teachers’ conceptions of feedback as practising primary school teachers?</a:t>
              </a:r>
            </a:p>
          </p:txBody>
        </p:sp>
        <p:sp>
          <p:nvSpPr>
            <p:cNvPr id="7" name="Down Arrow 6"/>
            <p:cNvSpPr/>
            <p:nvPr/>
          </p:nvSpPr>
          <p:spPr>
            <a:xfrm>
              <a:off x="8329389" y="1232207"/>
              <a:ext cx="360040" cy="720080"/>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2" name="Group 1"/>
          <p:cNvGrpSpPr/>
          <p:nvPr/>
        </p:nvGrpSpPr>
        <p:grpSpPr>
          <a:xfrm>
            <a:off x="1681536" y="1952836"/>
            <a:ext cx="8713054" cy="883196"/>
            <a:chOff x="157536" y="1952836"/>
            <a:chExt cx="8713054" cy="883196"/>
          </a:xfrm>
        </p:grpSpPr>
        <p:sp>
          <p:nvSpPr>
            <p:cNvPr id="8" name="Rectangle 7"/>
            <p:cNvSpPr/>
            <p:nvPr/>
          </p:nvSpPr>
          <p:spPr>
            <a:xfrm>
              <a:off x="802507" y="1971936"/>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YSJ University Modules</a:t>
              </a:r>
            </a:p>
          </p:txBody>
        </p:sp>
        <p:sp>
          <p:nvSpPr>
            <p:cNvPr id="11" name="Rectangle 10"/>
            <p:cNvSpPr/>
            <p:nvPr/>
          </p:nvSpPr>
          <p:spPr>
            <a:xfrm>
              <a:off x="5407918" y="1952836"/>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School Experience 1</a:t>
              </a:r>
            </a:p>
          </p:txBody>
        </p:sp>
        <p:sp>
          <p:nvSpPr>
            <p:cNvPr id="14" name="Rectangle 13"/>
            <p:cNvSpPr/>
            <p:nvPr/>
          </p:nvSpPr>
          <p:spPr>
            <a:xfrm>
              <a:off x="3394795" y="1971936"/>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1</a:t>
              </a:r>
            </a:p>
          </p:txBody>
        </p:sp>
        <p:sp>
          <p:nvSpPr>
            <p:cNvPr id="18" name="Rectangle 17"/>
            <p:cNvSpPr/>
            <p:nvPr/>
          </p:nvSpPr>
          <p:spPr>
            <a:xfrm>
              <a:off x="8006494" y="1952836"/>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2</a:t>
              </a:r>
            </a:p>
          </p:txBody>
        </p:sp>
        <p:sp>
          <p:nvSpPr>
            <p:cNvPr id="22" name="Rectangle 21"/>
            <p:cNvSpPr/>
            <p:nvPr/>
          </p:nvSpPr>
          <p:spPr>
            <a:xfrm>
              <a:off x="157536" y="1970001"/>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latin typeface="Calibri" panose="020F0502020204030204" pitchFamily="34" charset="0"/>
                </a:rPr>
                <a:t>Year 1</a:t>
              </a:r>
            </a:p>
          </p:txBody>
        </p:sp>
        <p:sp>
          <p:nvSpPr>
            <p:cNvPr id="24" name="Left-Right Arrow 23"/>
            <p:cNvSpPr/>
            <p:nvPr/>
          </p:nvSpPr>
          <p:spPr>
            <a:xfrm>
              <a:off x="4327798" y="2295972"/>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3" name="Group 2"/>
          <p:cNvGrpSpPr/>
          <p:nvPr/>
        </p:nvGrpSpPr>
        <p:grpSpPr>
          <a:xfrm>
            <a:off x="1676254" y="2961345"/>
            <a:ext cx="8720247" cy="892324"/>
            <a:chOff x="152253" y="2961345"/>
            <a:chExt cx="8720247" cy="892324"/>
          </a:xfrm>
        </p:grpSpPr>
        <p:sp>
          <p:nvSpPr>
            <p:cNvPr id="9" name="Rectangle 8"/>
            <p:cNvSpPr/>
            <p:nvPr/>
          </p:nvSpPr>
          <p:spPr>
            <a:xfrm>
              <a:off x="802507" y="2988432"/>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YSJ University Modules</a:t>
              </a:r>
            </a:p>
          </p:txBody>
        </p:sp>
        <p:sp>
          <p:nvSpPr>
            <p:cNvPr id="12" name="Rectangle 11"/>
            <p:cNvSpPr/>
            <p:nvPr/>
          </p:nvSpPr>
          <p:spPr>
            <a:xfrm>
              <a:off x="5407918" y="2970473"/>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School Experience 2</a:t>
              </a:r>
            </a:p>
          </p:txBody>
        </p:sp>
        <p:sp>
          <p:nvSpPr>
            <p:cNvPr id="16" name="Rectangle 15"/>
            <p:cNvSpPr/>
            <p:nvPr/>
          </p:nvSpPr>
          <p:spPr>
            <a:xfrm>
              <a:off x="3396705" y="2989573"/>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3</a:t>
              </a:r>
            </a:p>
          </p:txBody>
        </p:sp>
        <p:sp>
          <p:nvSpPr>
            <p:cNvPr id="19" name="Rectangle 18"/>
            <p:cNvSpPr/>
            <p:nvPr/>
          </p:nvSpPr>
          <p:spPr>
            <a:xfrm>
              <a:off x="8008404" y="2970473"/>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4</a:t>
              </a:r>
            </a:p>
          </p:txBody>
        </p:sp>
        <p:sp>
          <p:nvSpPr>
            <p:cNvPr id="23" name="Rectangle 22"/>
            <p:cNvSpPr/>
            <p:nvPr/>
          </p:nvSpPr>
          <p:spPr>
            <a:xfrm>
              <a:off x="152253" y="2961345"/>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latin typeface="Calibri" panose="020F0502020204030204" pitchFamily="34" charset="0"/>
                </a:rPr>
                <a:t>Year 2</a:t>
              </a:r>
            </a:p>
          </p:txBody>
        </p:sp>
        <p:sp>
          <p:nvSpPr>
            <p:cNvPr id="25" name="Left-Right Arrow 24"/>
            <p:cNvSpPr/>
            <p:nvPr/>
          </p:nvSpPr>
          <p:spPr>
            <a:xfrm>
              <a:off x="4327798" y="3250053"/>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15" name="Group 14"/>
          <p:cNvGrpSpPr/>
          <p:nvPr/>
        </p:nvGrpSpPr>
        <p:grpSpPr>
          <a:xfrm>
            <a:off x="1681536" y="3948870"/>
            <a:ext cx="8713054" cy="903387"/>
            <a:chOff x="157536" y="3948869"/>
            <a:chExt cx="8713054" cy="903387"/>
          </a:xfrm>
        </p:grpSpPr>
        <p:sp>
          <p:nvSpPr>
            <p:cNvPr id="10" name="Rectangle 9"/>
            <p:cNvSpPr/>
            <p:nvPr/>
          </p:nvSpPr>
          <p:spPr>
            <a:xfrm>
              <a:off x="802507" y="3988160"/>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YSJ University Modules</a:t>
              </a:r>
            </a:p>
          </p:txBody>
        </p:sp>
        <p:sp>
          <p:nvSpPr>
            <p:cNvPr id="13" name="Rectangle 12"/>
            <p:cNvSpPr/>
            <p:nvPr/>
          </p:nvSpPr>
          <p:spPr>
            <a:xfrm>
              <a:off x="5393804" y="3969060"/>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School Experience 3</a:t>
              </a:r>
            </a:p>
          </p:txBody>
        </p:sp>
        <p:sp>
          <p:nvSpPr>
            <p:cNvPr id="17" name="Rectangle 16"/>
            <p:cNvSpPr/>
            <p:nvPr/>
          </p:nvSpPr>
          <p:spPr>
            <a:xfrm>
              <a:off x="3394795" y="3988160"/>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5</a:t>
              </a:r>
            </a:p>
          </p:txBody>
        </p:sp>
        <p:sp>
          <p:nvSpPr>
            <p:cNvPr id="20" name="Rectangle 19"/>
            <p:cNvSpPr/>
            <p:nvPr/>
          </p:nvSpPr>
          <p:spPr>
            <a:xfrm>
              <a:off x="8006494" y="3969060"/>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6</a:t>
              </a:r>
            </a:p>
          </p:txBody>
        </p:sp>
        <p:sp>
          <p:nvSpPr>
            <p:cNvPr id="21" name="Rectangle 20"/>
            <p:cNvSpPr/>
            <p:nvPr/>
          </p:nvSpPr>
          <p:spPr>
            <a:xfrm>
              <a:off x="157536" y="3948869"/>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latin typeface="Calibri" panose="020F0502020204030204" pitchFamily="34" charset="0"/>
                </a:rPr>
                <a:t>Year 3</a:t>
              </a:r>
            </a:p>
          </p:txBody>
        </p:sp>
        <p:sp>
          <p:nvSpPr>
            <p:cNvPr id="26" name="Left-Right Arrow 25"/>
            <p:cNvSpPr/>
            <p:nvPr/>
          </p:nvSpPr>
          <p:spPr>
            <a:xfrm>
              <a:off x="4327798" y="4248640"/>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30" name="Group 29"/>
          <p:cNvGrpSpPr/>
          <p:nvPr/>
        </p:nvGrpSpPr>
        <p:grpSpPr>
          <a:xfrm>
            <a:off x="4058656" y="4553576"/>
            <a:ext cx="4485617" cy="1467712"/>
            <a:chOff x="2534655" y="4553576"/>
            <a:chExt cx="4485617" cy="1467712"/>
          </a:xfrm>
        </p:grpSpPr>
        <p:sp>
          <p:nvSpPr>
            <p:cNvPr id="27" name="Rectangle 26"/>
            <p:cNvSpPr/>
            <p:nvPr/>
          </p:nvSpPr>
          <p:spPr>
            <a:xfrm>
              <a:off x="2534655" y="5013176"/>
              <a:ext cx="4485617"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latin typeface="Calibri" panose="020F0502020204030204" pitchFamily="34" charset="0"/>
                </a:rPr>
                <a:t>Q3. What are the relationships between the developing understanding of feedback as a student and a student teacher? </a:t>
              </a:r>
            </a:p>
          </p:txBody>
        </p:sp>
        <p:sp>
          <p:nvSpPr>
            <p:cNvPr id="36" name="Down Arrow 35"/>
            <p:cNvSpPr/>
            <p:nvPr/>
          </p:nvSpPr>
          <p:spPr>
            <a:xfrm>
              <a:off x="4651834" y="4553576"/>
              <a:ext cx="360040" cy="603616"/>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spTree>
    <p:extLst>
      <p:ext uri="{BB962C8B-B14F-4D97-AF65-F5344CB8AC3E}">
        <p14:creationId xmlns:p14="http://schemas.microsoft.com/office/powerpoint/2010/main" val="186812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AAB22-1223-46C8-9C1B-7D1A8EA8C36B}"/>
              </a:ext>
            </a:extLst>
          </p:cNvPr>
          <p:cNvSpPr>
            <a:spLocks noGrp="1"/>
          </p:cNvSpPr>
          <p:nvPr>
            <p:ph type="title"/>
          </p:nvPr>
        </p:nvSpPr>
        <p:spPr>
          <a:xfrm>
            <a:off x="838200" y="365125"/>
            <a:ext cx="4038600" cy="1325563"/>
          </a:xfrm>
        </p:spPr>
        <p:txBody>
          <a:bodyPr>
            <a:normAutofit/>
          </a:bodyPr>
          <a:lstStyle/>
          <a:p>
            <a:r>
              <a:rPr lang="en-GB" dirty="0"/>
              <a:t>The Feedback Ribbon</a:t>
            </a:r>
          </a:p>
        </p:txBody>
      </p:sp>
      <p:sp>
        <p:nvSpPr>
          <p:cNvPr id="3" name="Content Placeholder 2">
            <a:extLst>
              <a:ext uri="{FF2B5EF4-FFF2-40B4-BE49-F238E27FC236}">
                <a16:creationId xmlns:a16="http://schemas.microsoft.com/office/drawing/2014/main" id="{86245CBC-B0B7-4D62-A4E5-87D16E6172B6}"/>
              </a:ext>
            </a:extLst>
          </p:cNvPr>
          <p:cNvSpPr>
            <a:spLocks noGrp="1"/>
          </p:cNvSpPr>
          <p:nvPr>
            <p:ph idx="1"/>
          </p:nvPr>
        </p:nvSpPr>
        <p:spPr>
          <a:xfrm>
            <a:off x="432748" y="2822712"/>
            <a:ext cx="3841077" cy="3160645"/>
          </a:xfrm>
        </p:spPr>
        <p:txBody>
          <a:bodyPr>
            <a:normAutofit/>
          </a:bodyPr>
          <a:lstStyle/>
          <a:p>
            <a:pPr marL="0" indent="0" algn="ctr">
              <a:buNone/>
            </a:pP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Bourdieu uses the economic metaphor to describe cultural and societal capital that people can invest in, accumulate and distribute (Lewis, Waldron and Fiske 1992)</a:t>
            </a:r>
            <a:endParaRPr lang="en-GB" sz="2000" dirty="0"/>
          </a:p>
        </p:txBody>
      </p:sp>
      <p:pic>
        <p:nvPicPr>
          <p:cNvPr id="4" name="Picture 3">
            <a:extLst>
              <a:ext uri="{FF2B5EF4-FFF2-40B4-BE49-F238E27FC236}">
                <a16:creationId xmlns:a16="http://schemas.microsoft.com/office/drawing/2014/main" id="{5DBFEA90-C7C1-4851-8C4E-55F5D6B43F64}"/>
              </a:ext>
            </a:extLst>
          </p:cNvPr>
          <p:cNvPicPr/>
          <p:nvPr/>
        </p:nvPicPr>
        <p:blipFill rotWithShape="1">
          <a:blip r:embed="rId3"/>
          <a:srcRect b="1428"/>
          <a:stretch/>
        </p:blipFill>
        <p:spPr bwMode="auto">
          <a:xfrm>
            <a:off x="4473526" y="0"/>
            <a:ext cx="7285725" cy="65977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59615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Pedagogical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189571" y="2152185"/>
            <a:ext cx="11920653" cy="4343865"/>
          </a:xfrm>
        </p:spPr>
        <p:txBody>
          <a:bodyPr>
            <a:normAutofit fontScale="92500" lnSpcReduction="20000"/>
          </a:bodyPr>
          <a:lstStyle/>
          <a:p>
            <a:r>
              <a:rPr lang="en-GB" sz="1900" dirty="0">
                <a:effectLst/>
                <a:latin typeface="Calibri" panose="020F0502020204030204" pitchFamily="34" charset="0"/>
                <a:ea typeface="Times New Roman" panose="02020603050405020304" pitchFamily="18" charset="0"/>
                <a:cs typeface="Calibri" panose="020F0502020204030204" pitchFamily="34" charset="0"/>
              </a:rPr>
              <a:t>Feedback as a deficit</a:t>
            </a:r>
          </a:p>
          <a:p>
            <a:pPr marL="0" indent="0">
              <a:buNone/>
            </a:pPr>
            <a:r>
              <a:rPr lang="en-GB" sz="1900" i="1" dirty="0">
                <a:effectLst/>
                <a:latin typeface="Calibri" panose="020F0502020204030204" pitchFamily="34" charset="0"/>
                <a:ea typeface="Times New Roman" panose="02020603050405020304" pitchFamily="18" charset="0"/>
                <a:cs typeface="Calibri" panose="020F0502020204030204" pitchFamily="34" charset="0"/>
              </a:rPr>
              <a:t>Lilly: I think it is a key aspect within progression because I think if I was to hand in that piece of work and I were to get no feedback back, and then I went to hand in another piece of work, I wouldn't have known where to kind of improve ..(Interview 3)</a:t>
            </a:r>
          </a:p>
          <a:p>
            <a:endParaRPr lang="en-GB" sz="1900" dirty="0">
              <a:latin typeface="Calibri" panose="020F0502020204030204" pitchFamily="34" charset="0"/>
              <a:ea typeface="Times New Roman" panose="02020603050405020304" pitchFamily="18" charset="0"/>
              <a:cs typeface="Calibri" panose="020F0502020204030204" pitchFamily="34" charset="0"/>
            </a:endParaRPr>
          </a:p>
          <a:p>
            <a:r>
              <a:rPr lang="en-GB" sz="1900" dirty="0">
                <a:latin typeface="Calibri" panose="020F0502020204030204" pitchFamily="34" charset="0"/>
                <a:ea typeface="Times New Roman" panose="02020603050405020304" pitchFamily="18" charset="0"/>
                <a:cs typeface="Calibri" panose="020F0502020204030204" pitchFamily="34" charset="0"/>
              </a:rPr>
              <a:t>Feedback as a gift</a:t>
            </a:r>
          </a:p>
          <a:p>
            <a:pPr marL="0" marR="615950" indent="0">
              <a:lnSpc>
                <a:spcPct val="115000"/>
              </a:lnSpc>
              <a:buNone/>
              <a:tabLst>
                <a:tab pos="11574463" algn="l"/>
              </a:tabLst>
            </a:pPr>
            <a:r>
              <a:rPr lang="en-GB" sz="1900" i="1" dirty="0">
                <a:effectLst/>
                <a:latin typeface="Calibri" panose="020F0502020204030204" pitchFamily="34" charset="0"/>
                <a:ea typeface="Times New Roman" panose="02020603050405020304" pitchFamily="18" charset="0"/>
                <a:cs typeface="Calibri" panose="020F0502020204030204" pitchFamily="34" charset="0"/>
              </a:rPr>
              <a:t>Daisy: I think most of the feedback role was with the tutor here because he was more knowledgeable than me on the basis of this, so he  could tell me what I needed to do, and what I'd done so far (Interview 3)……  Because in a teaching situation I am the expert, so I know the correct answer in most cases, …whereas in a peer situation I don’t know the best way so it’s more difficult to tell people what to do. (Interview 5)</a:t>
            </a:r>
          </a:p>
          <a:p>
            <a:endParaRPr lang="en-GB" sz="1900" dirty="0">
              <a:latin typeface="Calibri" panose="020F0502020204030204" pitchFamily="34" charset="0"/>
              <a:ea typeface="Times New Roman" panose="02020603050405020304" pitchFamily="18" charset="0"/>
              <a:cs typeface="Calibri" panose="020F0502020204030204" pitchFamily="34" charset="0"/>
            </a:endParaRPr>
          </a:p>
          <a:p>
            <a:r>
              <a:rPr lang="en-GB" sz="1900" dirty="0">
                <a:effectLst/>
                <a:latin typeface="Calibri" panose="020F0502020204030204" pitchFamily="34" charset="0"/>
                <a:ea typeface="Times New Roman" panose="02020603050405020304" pitchFamily="18" charset="0"/>
                <a:cs typeface="Calibri" panose="020F0502020204030204" pitchFamily="34" charset="0"/>
              </a:rPr>
              <a:t>Feedback as a cycle</a:t>
            </a:r>
          </a:p>
          <a:p>
            <a:pPr marL="0" indent="0">
              <a:buNone/>
            </a:pPr>
            <a:r>
              <a:rPr lang="en-GB" sz="1900" i="1" dirty="0">
                <a:effectLst/>
                <a:latin typeface="Calibri" panose="020F0502020204030204" pitchFamily="34" charset="0"/>
                <a:ea typeface="Times New Roman" panose="02020603050405020304" pitchFamily="18" charset="0"/>
                <a:cs typeface="Calibri" panose="020F0502020204030204" pitchFamily="34" charset="0"/>
              </a:rPr>
              <a:t>Lilly: it’s not… about that linear progress.  It’s more … a continuum, that circle or a triangle or whatever you want to do, it’s just like a continuous thing, like a ball that won’t stop rolling sort of thing (Interview 6). </a:t>
            </a:r>
          </a:p>
          <a:p>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608511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Relational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211873" y="2085278"/>
            <a:ext cx="11797989" cy="4772722"/>
          </a:xfrm>
        </p:spPr>
        <p:txBody>
          <a:bodyPr>
            <a:normAutofit/>
          </a:bodyPr>
          <a:lstStyle/>
          <a:p>
            <a:r>
              <a:rPr lang="en-GB" sz="1600" dirty="0">
                <a:latin typeface="Calibri" panose="020F0502020204030204" pitchFamily="34" charset="0"/>
                <a:ea typeface="Times New Roman" panose="02020603050405020304" pitchFamily="18" charset="0"/>
                <a:cs typeface="Calibri" panose="020F0502020204030204" pitchFamily="34" charset="0"/>
              </a:rPr>
              <a:t>Face to face feedback</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Eleanor: … verbal feedback’s immediate.  You can question, if they give you a sort of garbled answer you can pick out you know you can ask them in a different way so they get chance to respond and let you know, you know you can better understand what they’re saying to </a:t>
            </a:r>
            <a:r>
              <a:rPr lang="en-GB" sz="1600" i="1" dirty="0">
                <a:latin typeface="Calibri" panose="020F0502020204030204" pitchFamily="34" charset="0"/>
                <a:cs typeface="Calibri" panose="020F0502020204030204" pitchFamily="34" charset="0"/>
              </a:rPr>
              <a:t>you and you can explain in as many different ways as it takes how what you were trying to get across… (Interview 2)</a:t>
            </a:r>
          </a:p>
          <a:p>
            <a:pPr marL="0" marR="615950" indent="0" algn="just">
              <a:lnSpc>
                <a:spcPct val="115000"/>
              </a:lnSpc>
              <a:buNone/>
            </a:pPr>
            <a:r>
              <a:rPr lang="en-GB" sz="1600" i="1" dirty="0">
                <a:latin typeface="Calibri" panose="020F0502020204030204" pitchFamily="34" charset="0"/>
                <a:cs typeface="Calibri" panose="020F0502020204030204" pitchFamily="34" charset="0"/>
              </a:rPr>
              <a:t>Lilly:  Whereas if you're face to face with someone, so giving oral feedback, you can then more say right don't worry about it, we can help you move forward, it is nothing to be ashamed of if you haven't done very well. (Interview 3)</a:t>
            </a:r>
          </a:p>
          <a:p>
            <a:pPr marL="0" indent="0">
              <a:buNone/>
            </a:pPr>
            <a:endParaRPr lang="en-GB" sz="1600" dirty="0">
              <a:latin typeface="Calibri" panose="020F0502020204030204" pitchFamily="34" charset="0"/>
              <a:ea typeface="Times New Roman" panose="02020603050405020304" pitchFamily="18" charset="0"/>
              <a:cs typeface="Calibri" panose="020F0502020204030204" pitchFamily="34" charset="0"/>
            </a:endParaRPr>
          </a:p>
          <a:p>
            <a:r>
              <a:rPr lang="en-GB" sz="1600" dirty="0">
                <a:effectLst/>
                <a:latin typeface="Calibri" panose="020F0502020204030204" pitchFamily="34" charset="0"/>
                <a:ea typeface="Times New Roman" panose="02020603050405020304" pitchFamily="18" charset="0"/>
                <a:cs typeface="Calibri" panose="020F0502020204030204" pitchFamily="34" charset="0"/>
              </a:rPr>
              <a:t>To be known and to know</a:t>
            </a:r>
          </a:p>
          <a:p>
            <a:pPr marL="0" indent="0">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Eleanor: To my mind effective </a:t>
            </a:r>
            <a:r>
              <a:rPr lang="en-GB" sz="1600" i="1" dirty="0">
                <a:latin typeface="Calibri" panose="020F0502020204030204" pitchFamily="34" charset="0"/>
                <a:cs typeface="Calibri" panose="020F0502020204030204" pitchFamily="34" charset="0"/>
              </a:rPr>
              <a:t>feedback, you have to know the person that you're feeding back to or about, to know what they’re going to respond to. (Interview 3)</a:t>
            </a:r>
          </a:p>
          <a:p>
            <a:pPr marL="0" indent="0">
              <a:buNone/>
            </a:pPr>
            <a:r>
              <a:rPr lang="en-GB" sz="1600" i="1" dirty="0">
                <a:latin typeface="Calibri" panose="020F0502020204030204" pitchFamily="34" charset="0"/>
                <a:cs typeface="Calibri" panose="020F0502020204030204" pitchFamily="34" charset="0"/>
              </a:rPr>
              <a:t>In reference to peer feedback Eleanor: it’s always nice to hear someone say, ‘Oh, that’s really good,’ but what are you basing that opinion on?  It’s not on years of expertise.  ‘Are you just being polite, or can you recognise good work when you see it?’  …. You sort of make a judgement call based on what you know about that person. (Interview 1)</a:t>
            </a:r>
          </a:p>
          <a:p>
            <a:endParaRPr lang="en-GB" sz="1600" b="1" dirty="0"/>
          </a:p>
        </p:txBody>
      </p:sp>
    </p:spTree>
    <p:extLst>
      <p:ext uri="{BB962C8B-B14F-4D97-AF65-F5344CB8AC3E}">
        <p14:creationId xmlns:p14="http://schemas.microsoft.com/office/powerpoint/2010/main" val="8840708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B75E3F7A92294D8B8297FA7D632E29" ma:contentTypeVersion="13" ma:contentTypeDescription="Create a new document." ma:contentTypeScope="" ma:versionID="8520efa47cc61e7f8a57f8a487f9fc4a">
  <xsd:schema xmlns:xsd="http://www.w3.org/2001/XMLSchema" xmlns:xs="http://www.w3.org/2001/XMLSchema" xmlns:p="http://schemas.microsoft.com/office/2006/metadata/properties" xmlns:ns3="5f15f030-6997-4c8a-a926-cec62917ccaf" xmlns:ns4="5ced4d39-0a88-44f6-83e9-0d5c78af0350" targetNamespace="http://schemas.microsoft.com/office/2006/metadata/properties" ma:root="true" ma:fieldsID="c49799292f9c46ee706c3996605faa95" ns3:_="" ns4:_="">
    <xsd:import namespace="5f15f030-6997-4c8a-a926-cec62917ccaf"/>
    <xsd:import namespace="5ced4d39-0a88-44f6-83e9-0d5c78af035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15f030-6997-4c8a-a926-cec62917cc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ed4d39-0a88-44f6-83e9-0d5c78af03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D88649-8713-4D2B-BACA-5DA982E013FA}">
  <ds:schemaRefs>
    <ds:schemaRef ds:uri="http://purl.org/dc/terms/"/>
    <ds:schemaRef ds:uri="http://schemas.openxmlformats.org/package/2006/metadata/core-properties"/>
    <ds:schemaRef ds:uri="5ced4d39-0a88-44f6-83e9-0d5c78af0350"/>
    <ds:schemaRef ds:uri="http://schemas.microsoft.com/office/2006/documentManagement/types"/>
    <ds:schemaRef ds:uri="http://schemas.microsoft.com/office/infopath/2007/PartnerControls"/>
    <ds:schemaRef ds:uri="5f15f030-6997-4c8a-a926-cec62917ccaf"/>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C74B486-A11C-4D70-9440-130459EAE699}">
  <ds:schemaRefs>
    <ds:schemaRef ds:uri="http://schemas.microsoft.com/sharepoint/v3/contenttype/forms"/>
  </ds:schemaRefs>
</ds:datastoreItem>
</file>

<file path=customXml/itemProps3.xml><?xml version="1.0" encoding="utf-8"?>
<ds:datastoreItem xmlns:ds="http://schemas.openxmlformats.org/officeDocument/2006/customXml" ds:itemID="{9B31B5EE-7516-4389-AF85-F9CF0F5862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15f030-6997-4c8a-a926-cec62917ccaf"/>
    <ds:schemaRef ds:uri="5ced4d39-0a88-44f6-83e9-0d5c78af03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9239</TotalTime>
  <Words>2313</Words>
  <Application>Microsoft Office PowerPoint</Application>
  <PresentationFormat>Widescreen</PresentationFormat>
  <Paragraphs>128</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 3</vt:lpstr>
      <vt:lpstr>Ion Boardroom</vt:lpstr>
      <vt:lpstr>Caroline Elbra-Ramsay</vt:lpstr>
      <vt:lpstr>PowerPoint Presentation</vt:lpstr>
      <vt:lpstr>PowerPoint Presentation</vt:lpstr>
      <vt:lpstr>PowerPoint Presentation</vt:lpstr>
      <vt:lpstr>Research Questions</vt:lpstr>
      <vt:lpstr>PowerPoint Presentation</vt:lpstr>
      <vt:lpstr>The Feedback Ribbon</vt:lpstr>
      <vt:lpstr>Pedagogical Economies </vt:lpstr>
      <vt:lpstr>Relational Economies </vt:lpstr>
      <vt:lpstr>Relational Economies </vt:lpstr>
      <vt:lpstr>Moral Economies </vt:lpstr>
      <vt:lpstr>Moral Economies </vt:lpstr>
      <vt:lpstr>Conclusions - HE</vt:lpstr>
      <vt:lpstr>Conclusions-ITE </vt:lpstr>
      <vt:lpstr>Conclusions- School </vt:lpstr>
      <vt:lpstr>If you want to know more…..</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Elbra-Ramsay</dc:creator>
  <cp:lastModifiedBy>Caroline Elbra-Ramsay</cp:lastModifiedBy>
  <cp:revision>21</cp:revision>
  <dcterms:created xsi:type="dcterms:W3CDTF">2020-11-26T11:25:12Z</dcterms:created>
  <dcterms:modified xsi:type="dcterms:W3CDTF">2021-07-20T09:11:02Z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0x0101002AB75E3F7A92294D8B8297FA7D632E29</vt:lpwstr>
  </property>
</Properties>
</file>