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314" r:id="rId4"/>
    <p:sldId id="329" r:id="rId5"/>
    <p:sldId id="258" r:id="rId6"/>
    <p:sldId id="316" r:id="rId7"/>
    <p:sldId id="295" r:id="rId8"/>
    <p:sldId id="294" r:id="rId9"/>
    <p:sldId id="293" r:id="rId10"/>
    <p:sldId id="311" r:id="rId11"/>
    <p:sldId id="296" r:id="rId12"/>
    <p:sldId id="310" r:id="rId13"/>
    <p:sldId id="312" r:id="rId14"/>
    <p:sldId id="313" r:id="rId15"/>
    <p:sldId id="297" r:id="rId16"/>
    <p:sldId id="315" r:id="rId17"/>
    <p:sldId id="317" r:id="rId18"/>
    <p:sldId id="318" r:id="rId19"/>
    <p:sldId id="319" r:id="rId20"/>
    <p:sldId id="325" r:id="rId21"/>
    <p:sldId id="322" r:id="rId22"/>
    <p:sldId id="323" r:id="rId23"/>
    <p:sldId id="320" r:id="rId24"/>
    <p:sldId id="321" r:id="rId25"/>
    <p:sldId id="326" r:id="rId26"/>
    <p:sldId id="327" r:id="rId27"/>
    <p:sldId id="324" r:id="rId28"/>
    <p:sldId id="328" r:id="rId29"/>
    <p:sldId id="298"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93" autoAdjust="0"/>
  </p:normalViewPr>
  <p:slideViewPr>
    <p:cSldViewPr>
      <p:cViewPr varScale="1">
        <p:scale>
          <a:sx n="63" d="100"/>
          <a:sy n="63" d="100"/>
        </p:scale>
        <p:origin x="1512" y="54"/>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Elbra-Ramsay" userId="0593903a-9db5-48c1-888b-97fc3c45a4af" providerId="ADAL" clId="{D628A2CA-8595-4E4F-A55D-D957DF38B953}"/>
    <pc:docChg chg="delSld modSld">
      <pc:chgData name="Caroline Elbra-Ramsay" userId="0593903a-9db5-48c1-888b-97fc3c45a4af" providerId="ADAL" clId="{D628A2CA-8595-4E4F-A55D-D957DF38B953}" dt="2021-07-20T13:34:55.832" v="41" actId="6549"/>
      <pc:docMkLst>
        <pc:docMk/>
      </pc:docMkLst>
      <pc:sldChg chg="modNotesTx">
        <pc:chgData name="Caroline Elbra-Ramsay" userId="0593903a-9db5-48c1-888b-97fc3c45a4af" providerId="ADAL" clId="{D628A2CA-8595-4E4F-A55D-D957DF38B953}" dt="2021-07-20T13:33:43.595" v="0" actId="20577"/>
        <pc:sldMkLst>
          <pc:docMk/>
          <pc:sldMk cId="494264890" sldId="257"/>
        </pc:sldMkLst>
      </pc:sldChg>
      <pc:sldChg chg="modNotesTx">
        <pc:chgData name="Caroline Elbra-Ramsay" userId="0593903a-9db5-48c1-888b-97fc3c45a4af" providerId="ADAL" clId="{D628A2CA-8595-4E4F-A55D-D957DF38B953}" dt="2021-07-20T13:34:55.832" v="41" actId="6549"/>
        <pc:sldMkLst>
          <pc:docMk/>
          <pc:sldMk cId="2229384182" sldId="297"/>
        </pc:sldMkLst>
      </pc:sldChg>
      <pc:sldChg chg="del">
        <pc:chgData name="Caroline Elbra-Ramsay" userId="0593903a-9db5-48c1-888b-97fc3c45a4af" providerId="ADAL" clId="{D628A2CA-8595-4E4F-A55D-D957DF38B953}" dt="2021-07-20T13:34:23.027" v="3" actId="2696"/>
        <pc:sldMkLst>
          <pc:docMk/>
          <pc:sldMk cId="4160937101" sldId="307"/>
        </pc:sldMkLst>
      </pc:sldChg>
      <pc:sldChg chg="modNotesTx">
        <pc:chgData name="Caroline Elbra-Ramsay" userId="0593903a-9db5-48c1-888b-97fc3c45a4af" providerId="ADAL" clId="{D628A2CA-8595-4E4F-A55D-D957DF38B953}" dt="2021-07-20T13:33:55.655" v="1" actId="20577"/>
        <pc:sldMkLst>
          <pc:docMk/>
          <pc:sldMk cId="2811072211" sldId="314"/>
        </pc:sldMkLst>
      </pc:sldChg>
      <pc:sldChg chg="modNotesTx">
        <pc:chgData name="Caroline Elbra-Ramsay" userId="0593903a-9db5-48c1-888b-97fc3c45a4af" providerId="ADAL" clId="{D628A2CA-8595-4E4F-A55D-D957DF38B953}" dt="2021-07-20T13:33:59.222" v="2" actId="20577"/>
        <pc:sldMkLst>
          <pc:docMk/>
          <pc:sldMk cId="3669816467" sldId="329"/>
        </pc:sldMk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file:///\\yorksj\shared\Education%20and%20Theology\Education%20%20Office\Programme%20Data\SE%20data\UG\UG%20SE3%202015-16.xlsb"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YorkSJ\AppData\Local\Microsoft\Windows\Temporary%20Internet%20Files\Content.Outlook\LCRRH493\NQT%20Y3%20Exit%20Questionnaire%202016.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YorkSJ\AppData\Local\Microsoft\Windows\Temporary%20Internet%20Files\Content.Outlook\LCRRH493\Y3%20Ofsted%20Questionnaire%20Spring%20Summer%202016.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dirty="0" err="1"/>
              <a:t>SE3</a:t>
            </a:r>
            <a:r>
              <a:rPr lang="en-GB" dirty="0"/>
              <a:t> Early Reading</a:t>
            </a:r>
          </a:p>
        </c:rich>
      </c:tx>
      <c:overlay val="0"/>
    </c:title>
    <c:autoTitleDeleted val="0"/>
    <c:plotArea>
      <c:layout/>
      <c:barChart>
        <c:barDir val="col"/>
        <c:grouping val="clustered"/>
        <c:varyColors val="0"/>
        <c:ser>
          <c:idx val="0"/>
          <c:order val="0"/>
          <c:invertIfNegative val="0"/>
          <c:dPt>
            <c:idx val="1"/>
            <c:invertIfNegative val="0"/>
            <c:bubble3D val="0"/>
            <c:spPr>
              <a:solidFill>
                <a:schemeClr val="accent2"/>
              </a:solidFill>
            </c:spPr>
            <c:extLst>
              <c:ext xmlns:c16="http://schemas.microsoft.com/office/drawing/2014/chart" uri="{C3380CC4-5D6E-409C-BE32-E72D297353CC}">
                <c16:uniqueId val="{00000001-70F8-4E35-82B0-9DB645AF6F4F}"/>
              </c:ext>
            </c:extLst>
          </c:dPt>
          <c:dPt>
            <c:idx val="2"/>
            <c:invertIfNegative val="0"/>
            <c:bubble3D val="0"/>
            <c:spPr>
              <a:solidFill>
                <a:srgbClr val="92D050"/>
              </a:solidFill>
            </c:spPr>
            <c:extLst>
              <c:ext xmlns:c16="http://schemas.microsoft.com/office/drawing/2014/chart" uri="{C3380CC4-5D6E-409C-BE32-E72D297353CC}">
                <c16:uniqueId val="{00000003-70F8-4E35-82B0-9DB645AF6F4F}"/>
              </c:ext>
            </c:extLst>
          </c:dPt>
          <c:cat>
            <c:strRef>
              <c:f>'Placement Details'!$BH$189:$BH$192</c:f>
              <c:strCache>
                <c:ptCount val="4"/>
                <c:pt idx="0">
                  <c:v>Grade 1 %</c:v>
                </c:pt>
                <c:pt idx="1">
                  <c:v>Grade 2 %</c:v>
                </c:pt>
                <c:pt idx="2">
                  <c:v>Grade 3 %</c:v>
                </c:pt>
                <c:pt idx="3">
                  <c:v>Grade 4%</c:v>
                </c:pt>
              </c:strCache>
            </c:strRef>
          </c:cat>
          <c:val>
            <c:numRef>
              <c:f>'Placement Details'!$BI$189:$BI$192</c:f>
              <c:numCache>
                <c:formatCode>0.0</c:formatCode>
                <c:ptCount val="4"/>
                <c:pt idx="0">
                  <c:v>34.375</c:v>
                </c:pt>
                <c:pt idx="1">
                  <c:v>62.5</c:v>
                </c:pt>
                <c:pt idx="2">
                  <c:v>3.125</c:v>
                </c:pt>
                <c:pt idx="3">
                  <c:v>0</c:v>
                </c:pt>
              </c:numCache>
            </c:numRef>
          </c:val>
          <c:extLst>
            <c:ext xmlns:c16="http://schemas.microsoft.com/office/drawing/2014/chart" uri="{C3380CC4-5D6E-409C-BE32-E72D297353CC}">
              <c16:uniqueId val="{00000004-70F8-4E35-82B0-9DB645AF6F4F}"/>
            </c:ext>
          </c:extLst>
        </c:ser>
        <c:dLbls>
          <c:showLegendKey val="0"/>
          <c:showVal val="0"/>
          <c:showCatName val="0"/>
          <c:showSerName val="0"/>
          <c:showPercent val="0"/>
          <c:showBubbleSize val="0"/>
        </c:dLbls>
        <c:gapWidth val="150"/>
        <c:axId val="82518016"/>
        <c:axId val="82519552"/>
      </c:barChart>
      <c:catAx>
        <c:axId val="82518016"/>
        <c:scaling>
          <c:orientation val="minMax"/>
        </c:scaling>
        <c:delete val="0"/>
        <c:axPos val="b"/>
        <c:numFmt formatCode="General" sourceLinked="0"/>
        <c:majorTickMark val="none"/>
        <c:minorTickMark val="none"/>
        <c:tickLblPos val="nextTo"/>
        <c:crossAx val="82519552"/>
        <c:crosses val="autoZero"/>
        <c:auto val="1"/>
        <c:lblAlgn val="ctr"/>
        <c:lblOffset val="100"/>
        <c:noMultiLvlLbl val="0"/>
      </c:catAx>
      <c:valAx>
        <c:axId val="82519552"/>
        <c:scaling>
          <c:orientation val="minMax"/>
        </c:scaling>
        <c:delete val="0"/>
        <c:axPos val="l"/>
        <c:majorGridlines/>
        <c:numFmt formatCode="0.0" sourceLinked="1"/>
        <c:majorTickMark val="none"/>
        <c:minorTickMark val="none"/>
        <c:tickLblPos val="nextTo"/>
        <c:crossAx val="8251801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200"/>
              <a:t>End of Programme - How good was your training in preparing you to teach reading, including phonics and comprehension?</a:t>
            </a:r>
          </a:p>
        </c:rich>
      </c:tx>
      <c:layout>
        <c:manualLayout>
          <c:xMode val="edge"/>
          <c:yMode val="edge"/>
          <c:x val="0.120638888888889"/>
          <c:y val="9.2592592592592605E-3"/>
        </c:manualLayout>
      </c:layout>
      <c:overlay val="0"/>
    </c:title>
    <c:autoTitleDeleted val="0"/>
    <c:plotArea>
      <c:layout/>
      <c:barChart>
        <c:barDir val="col"/>
        <c:grouping val="clustered"/>
        <c:varyColors val="0"/>
        <c:ser>
          <c:idx val="0"/>
          <c:order val="0"/>
          <c:invertIfNegative val="0"/>
          <c:dPt>
            <c:idx val="1"/>
            <c:invertIfNegative val="0"/>
            <c:bubble3D val="0"/>
            <c:spPr>
              <a:solidFill>
                <a:schemeClr val="tx2">
                  <a:lumMod val="40000"/>
                  <a:lumOff val="60000"/>
                </a:schemeClr>
              </a:solidFill>
            </c:spPr>
            <c:extLst>
              <c:ext xmlns:c16="http://schemas.microsoft.com/office/drawing/2014/chart" uri="{C3380CC4-5D6E-409C-BE32-E72D297353CC}">
                <c16:uniqueId val="{00000001-DBBF-466B-AB90-3F36B37D1C8B}"/>
              </c:ext>
            </c:extLst>
          </c:dPt>
          <c:dPt>
            <c:idx val="2"/>
            <c:invertIfNegative val="0"/>
            <c:bubble3D val="0"/>
            <c:spPr>
              <a:solidFill>
                <a:srgbClr val="92D050"/>
              </a:solidFill>
            </c:spPr>
            <c:extLst>
              <c:ext xmlns:c16="http://schemas.microsoft.com/office/drawing/2014/chart" uri="{C3380CC4-5D6E-409C-BE32-E72D297353CC}">
                <c16:uniqueId val="{00000003-DBBF-466B-AB90-3F36B37D1C8B}"/>
              </c:ext>
            </c:extLst>
          </c:dPt>
          <c:cat>
            <c:strRef>
              <c:f>'NQT '!$FE$16:$FH$16</c:f>
              <c:strCache>
                <c:ptCount val="4"/>
                <c:pt idx="0">
                  <c:v>Very Good</c:v>
                </c:pt>
                <c:pt idx="1">
                  <c:v>Good</c:v>
                </c:pt>
                <c:pt idx="2">
                  <c:v>Satisfactory</c:v>
                </c:pt>
                <c:pt idx="3">
                  <c:v>Poor</c:v>
                </c:pt>
              </c:strCache>
            </c:strRef>
          </c:cat>
          <c:val>
            <c:numRef>
              <c:f>'NQT '!$FE$17:$FH$17</c:f>
              <c:numCache>
                <c:formatCode>0</c:formatCode>
                <c:ptCount val="4"/>
                <c:pt idx="0" formatCode="General">
                  <c:v>50</c:v>
                </c:pt>
                <c:pt idx="1">
                  <c:v>47</c:v>
                </c:pt>
                <c:pt idx="2">
                  <c:v>2</c:v>
                </c:pt>
                <c:pt idx="3">
                  <c:v>1</c:v>
                </c:pt>
              </c:numCache>
            </c:numRef>
          </c:val>
          <c:extLst>
            <c:ext xmlns:c16="http://schemas.microsoft.com/office/drawing/2014/chart" uri="{C3380CC4-5D6E-409C-BE32-E72D297353CC}">
              <c16:uniqueId val="{00000004-DBBF-466B-AB90-3F36B37D1C8B}"/>
            </c:ext>
          </c:extLst>
        </c:ser>
        <c:dLbls>
          <c:showLegendKey val="0"/>
          <c:showVal val="0"/>
          <c:showCatName val="0"/>
          <c:showSerName val="0"/>
          <c:showPercent val="0"/>
          <c:showBubbleSize val="0"/>
        </c:dLbls>
        <c:gapWidth val="150"/>
        <c:axId val="82533760"/>
        <c:axId val="82546048"/>
      </c:barChart>
      <c:catAx>
        <c:axId val="82533760"/>
        <c:scaling>
          <c:orientation val="minMax"/>
        </c:scaling>
        <c:delete val="0"/>
        <c:axPos val="b"/>
        <c:numFmt formatCode="General" sourceLinked="0"/>
        <c:majorTickMark val="none"/>
        <c:minorTickMark val="none"/>
        <c:tickLblPos val="nextTo"/>
        <c:crossAx val="82546048"/>
        <c:crosses val="autoZero"/>
        <c:auto val="1"/>
        <c:lblAlgn val="ctr"/>
        <c:lblOffset val="100"/>
        <c:noMultiLvlLbl val="0"/>
      </c:catAx>
      <c:valAx>
        <c:axId val="82546048"/>
        <c:scaling>
          <c:orientation val="minMax"/>
        </c:scaling>
        <c:delete val="0"/>
        <c:axPos val="l"/>
        <c:majorGridlines/>
        <c:numFmt formatCode="General" sourceLinked="1"/>
        <c:majorTickMark val="none"/>
        <c:minorTickMark val="none"/>
        <c:tickLblPos val="nextTo"/>
        <c:crossAx val="8253376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00" b="1" i="0" u="none" strike="noStrike" baseline="0">
                <a:effectLst/>
              </a:rPr>
              <a:t>End of Programme -</a:t>
            </a:r>
          </a:p>
          <a:p>
            <a:pPr>
              <a:defRPr/>
            </a:pPr>
            <a:r>
              <a:rPr lang="en-GB" sz="1400" b="1" i="0" u="none" strike="noStrike" baseline="0">
                <a:effectLst/>
              </a:rPr>
              <a:t>I am confident in the use of phonics in early reading</a:t>
            </a:r>
            <a:endParaRPr lang="en-GB" sz="1400"/>
          </a:p>
        </c:rich>
      </c:tx>
      <c:overlay val="0"/>
    </c:title>
    <c:autoTitleDeleted val="0"/>
    <c:plotArea>
      <c:layout/>
      <c:barChart>
        <c:barDir val="col"/>
        <c:grouping val="clustered"/>
        <c:varyColors val="0"/>
        <c:ser>
          <c:idx val="0"/>
          <c:order val="0"/>
          <c:invertIfNegative val="0"/>
          <c:dPt>
            <c:idx val="1"/>
            <c:invertIfNegative val="0"/>
            <c:bubble3D val="0"/>
            <c:spPr>
              <a:solidFill>
                <a:schemeClr val="tx2">
                  <a:lumMod val="40000"/>
                  <a:lumOff val="60000"/>
                </a:schemeClr>
              </a:solidFill>
            </c:spPr>
            <c:extLst>
              <c:ext xmlns:c16="http://schemas.microsoft.com/office/drawing/2014/chart" uri="{C3380CC4-5D6E-409C-BE32-E72D297353CC}">
                <c16:uniqueId val="{00000001-1B74-4D88-8E6A-7F6F7751A5E3}"/>
              </c:ext>
            </c:extLst>
          </c:dPt>
          <c:dPt>
            <c:idx val="2"/>
            <c:invertIfNegative val="0"/>
            <c:bubble3D val="0"/>
            <c:spPr>
              <a:solidFill>
                <a:srgbClr val="92D050"/>
              </a:solidFill>
            </c:spPr>
            <c:extLst>
              <c:ext xmlns:c16="http://schemas.microsoft.com/office/drawing/2014/chart" uri="{C3380CC4-5D6E-409C-BE32-E72D297353CC}">
                <c16:uniqueId val="{00000003-1B74-4D88-8E6A-7F6F7751A5E3}"/>
              </c:ext>
            </c:extLst>
          </c:dPt>
          <c:cat>
            <c:strRef>
              <c:f>'1QTF40'!$EM$15:$EP$15</c:f>
              <c:strCache>
                <c:ptCount val="4"/>
                <c:pt idx="0">
                  <c:v>Strongly agree</c:v>
                </c:pt>
                <c:pt idx="1">
                  <c:v>agree</c:v>
                </c:pt>
                <c:pt idx="2">
                  <c:v>disagree</c:v>
                </c:pt>
                <c:pt idx="3">
                  <c:v>strongly disagree</c:v>
                </c:pt>
              </c:strCache>
            </c:strRef>
          </c:cat>
          <c:val>
            <c:numRef>
              <c:f>'1QTF40'!$EM$16:$EP$16</c:f>
              <c:numCache>
                <c:formatCode>0</c:formatCode>
                <c:ptCount val="4"/>
                <c:pt idx="0">
                  <c:v>39.16666666666665</c:v>
                </c:pt>
                <c:pt idx="1">
                  <c:v>57.5</c:v>
                </c:pt>
                <c:pt idx="2">
                  <c:v>3.333333333333333</c:v>
                </c:pt>
                <c:pt idx="3" formatCode="General">
                  <c:v>0</c:v>
                </c:pt>
              </c:numCache>
            </c:numRef>
          </c:val>
          <c:extLst>
            <c:ext xmlns:c16="http://schemas.microsoft.com/office/drawing/2014/chart" uri="{C3380CC4-5D6E-409C-BE32-E72D297353CC}">
              <c16:uniqueId val="{00000004-1B74-4D88-8E6A-7F6F7751A5E3}"/>
            </c:ext>
          </c:extLst>
        </c:ser>
        <c:dLbls>
          <c:showLegendKey val="0"/>
          <c:showVal val="0"/>
          <c:showCatName val="0"/>
          <c:showSerName val="0"/>
          <c:showPercent val="0"/>
          <c:showBubbleSize val="0"/>
        </c:dLbls>
        <c:gapWidth val="150"/>
        <c:axId val="128987520"/>
        <c:axId val="128989056"/>
      </c:barChart>
      <c:catAx>
        <c:axId val="128987520"/>
        <c:scaling>
          <c:orientation val="minMax"/>
        </c:scaling>
        <c:delete val="0"/>
        <c:axPos val="b"/>
        <c:numFmt formatCode="General" sourceLinked="0"/>
        <c:majorTickMark val="none"/>
        <c:minorTickMark val="none"/>
        <c:tickLblPos val="nextTo"/>
        <c:crossAx val="128989056"/>
        <c:crosses val="autoZero"/>
        <c:auto val="1"/>
        <c:lblAlgn val="ctr"/>
        <c:lblOffset val="100"/>
        <c:noMultiLvlLbl val="0"/>
      </c:catAx>
      <c:valAx>
        <c:axId val="128989056"/>
        <c:scaling>
          <c:orientation val="minMax"/>
        </c:scaling>
        <c:delete val="0"/>
        <c:axPos val="l"/>
        <c:majorGridlines/>
        <c:numFmt formatCode="0" sourceLinked="1"/>
        <c:majorTickMark val="none"/>
        <c:minorTickMark val="none"/>
        <c:tickLblPos val="nextTo"/>
        <c:crossAx val="128987520"/>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A08826-1F8E-4A2E-BC81-104C1351222E}"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GB"/>
        </a:p>
      </dgm:t>
    </dgm:pt>
    <dgm:pt modelId="{DABAC7DF-D82D-4646-9BCC-F36736970FD4}">
      <dgm:prSet phldrT="[Text]"/>
      <dgm:spPr/>
      <dgm:t>
        <a:bodyPr/>
        <a:lstStyle/>
        <a:p>
          <a:r>
            <a:rPr lang="en-GB" dirty="0"/>
            <a:t>By clear what is to be taught during each unit and how this impacts on language use. </a:t>
          </a:r>
        </a:p>
      </dgm:t>
    </dgm:pt>
    <dgm:pt modelId="{10C5CF6D-EDB1-4999-BD83-D2B1FE8644E6}" type="parTrans" cxnId="{649E4E4F-2BC0-415B-AEB8-35B593E7B39C}">
      <dgm:prSet/>
      <dgm:spPr/>
      <dgm:t>
        <a:bodyPr/>
        <a:lstStyle/>
        <a:p>
          <a:endParaRPr lang="en-GB"/>
        </a:p>
      </dgm:t>
    </dgm:pt>
    <dgm:pt modelId="{5D55F0A2-5BB7-491B-BD5D-18A8EE948213}" type="sibTrans" cxnId="{649E4E4F-2BC0-415B-AEB8-35B593E7B39C}">
      <dgm:prSet/>
      <dgm:spPr/>
      <dgm:t>
        <a:bodyPr/>
        <a:lstStyle/>
        <a:p>
          <a:endParaRPr lang="en-GB"/>
        </a:p>
      </dgm:t>
    </dgm:pt>
    <dgm:pt modelId="{933FA733-9D8F-43C4-B9AF-039A1867C45B}">
      <dgm:prSet phldrT="[Text]"/>
      <dgm:spPr/>
      <dgm:t>
        <a:bodyPr/>
        <a:lstStyle/>
        <a:p>
          <a:r>
            <a:rPr lang="en-GB" dirty="0"/>
            <a:t>Introduce and model terminology at beginning of unit. Teach discretely through practical activities. </a:t>
          </a:r>
        </a:p>
      </dgm:t>
    </dgm:pt>
    <dgm:pt modelId="{BAA12132-EF28-4655-89F7-2CD23221A345}" type="parTrans" cxnId="{01BD58C9-B103-4A1A-85E1-04D9C26AA420}">
      <dgm:prSet/>
      <dgm:spPr/>
      <dgm:t>
        <a:bodyPr/>
        <a:lstStyle/>
        <a:p>
          <a:endParaRPr lang="en-GB"/>
        </a:p>
      </dgm:t>
    </dgm:pt>
    <dgm:pt modelId="{E61C4DF9-CAC2-4E2F-8F0A-B50E3A7F9123}" type="sibTrans" cxnId="{01BD58C9-B103-4A1A-85E1-04D9C26AA420}">
      <dgm:prSet/>
      <dgm:spPr/>
      <dgm:t>
        <a:bodyPr/>
        <a:lstStyle/>
        <a:p>
          <a:endParaRPr lang="en-GB"/>
        </a:p>
      </dgm:t>
    </dgm:pt>
    <dgm:pt modelId="{E028E01F-AF4D-42CC-AC99-C61D42D72F51}">
      <dgm:prSet phldrT="[Text]"/>
      <dgm:spPr/>
      <dgm:t>
        <a:bodyPr/>
        <a:lstStyle/>
        <a:p>
          <a:r>
            <a:rPr lang="en-GB" dirty="0"/>
            <a:t>Investigate grammatical concepts in reading through shared and guided work. </a:t>
          </a:r>
        </a:p>
      </dgm:t>
    </dgm:pt>
    <dgm:pt modelId="{4000EDE9-E1AF-4584-9FDF-8279FF6CE95F}" type="parTrans" cxnId="{CE1D5714-4F09-4540-9294-8BCC575BEF42}">
      <dgm:prSet/>
      <dgm:spPr/>
      <dgm:t>
        <a:bodyPr/>
        <a:lstStyle/>
        <a:p>
          <a:endParaRPr lang="en-GB"/>
        </a:p>
      </dgm:t>
    </dgm:pt>
    <dgm:pt modelId="{31293492-9B1F-4C59-9CEB-9764ABC2348D}" type="sibTrans" cxnId="{CE1D5714-4F09-4540-9294-8BCC575BEF42}">
      <dgm:prSet/>
      <dgm:spPr/>
      <dgm:t>
        <a:bodyPr/>
        <a:lstStyle/>
        <a:p>
          <a:endParaRPr lang="en-GB"/>
        </a:p>
      </dgm:t>
    </dgm:pt>
    <dgm:pt modelId="{7BAE3BA1-B99A-4F4D-9B69-B57CEE7FFEAC}">
      <dgm:prSet phldrT="[Text]"/>
      <dgm:spPr/>
      <dgm:t>
        <a:bodyPr/>
        <a:lstStyle/>
        <a:p>
          <a:r>
            <a:rPr lang="en-GB" dirty="0"/>
            <a:t>Apply grammatical concepts and model using shared and guided writing</a:t>
          </a:r>
        </a:p>
      </dgm:t>
    </dgm:pt>
    <dgm:pt modelId="{CED53A1F-BE14-4DB3-A3AA-BF2ABE50AFC9}" type="parTrans" cxnId="{6E96705F-9807-44B0-AFB4-55D10038F959}">
      <dgm:prSet/>
      <dgm:spPr/>
      <dgm:t>
        <a:bodyPr/>
        <a:lstStyle/>
        <a:p>
          <a:endParaRPr lang="en-GB"/>
        </a:p>
      </dgm:t>
    </dgm:pt>
    <dgm:pt modelId="{A59FE636-66DA-4396-BE85-69DEDCD70245}" type="sibTrans" cxnId="{6E96705F-9807-44B0-AFB4-55D10038F959}">
      <dgm:prSet/>
      <dgm:spPr/>
      <dgm:t>
        <a:bodyPr/>
        <a:lstStyle/>
        <a:p>
          <a:endParaRPr lang="en-GB"/>
        </a:p>
      </dgm:t>
    </dgm:pt>
    <dgm:pt modelId="{82981AD4-179B-4A26-8A72-4B8AC1BBD9E4}">
      <dgm:prSet phldrT="[Text]"/>
      <dgm:spPr/>
      <dgm:t>
        <a:bodyPr/>
        <a:lstStyle/>
        <a:p>
          <a:r>
            <a:rPr lang="en-GB" dirty="0"/>
            <a:t>Children independently apply grammatical knowledge in their writing and evaluated the impact this has on effective language use and the reader. </a:t>
          </a:r>
        </a:p>
      </dgm:t>
    </dgm:pt>
    <dgm:pt modelId="{178BE8BE-8713-4243-89D3-9289F9F05858}" type="parTrans" cxnId="{3B62E8D0-43BC-412B-8A16-1D706865907F}">
      <dgm:prSet/>
      <dgm:spPr/>
      <dgm:t>
        <a:bodyPr/>
        <a:lstStyle/>
        <a:p>
          <a:endParaRPr lang="en-GB"/>
        </a:p>
      </dgm:t>
    </dgm:pt>
    <dgm:pt modelId="{1340917C-6C49-4EF4-9709-01993E9985AC}" type="sibTrans" cxnId="{3B62E8D0-43BC-412B-8A16-1D706865907F}">
      <dgm:prSet/>
      <dgm:spPr/>
      <dgm:t>
        <a:bodyPr/>
        <a:lstStyle/>
        <a:p>
          <a:endParaRPr lang="en-GB"/>
        </a:p>
      </dgm:t>
    </dgm:pt>
    <dgm:pt modelId="{90656D90-045E-45A0-B9CC-09CABEB68679}" type="pres">
      <dgm:prSet presAssocID="{32A08826-1F8E-4A2E-BC81-104C1351222E}" presName="cycle" presStyleCnt="0">
        <dgm:presLayoutVars>
          <dgm:dir/>
          <dgm:resizeHandles val="exact"/>
        </dgm:presLayoutVars>
      </dgm:prSet>
      <dgm:spPr/>
    </dgm:pt>
    <dgm:pt modelId="{A64E4875-F327-4746-AA57-02F62F5EE0F6}" type="pres">
      <dgm:prSet presAssocID="{DABAC7DF-D82D-4646-9BCC-F36736970FD4}" presName="dummy" presStyleCnt="0"/>
      <dgm:spPr/>
    </dgm:pt>
    <dgm:pt modelId="{9F186A01-FB21-428E-A4F7-1EE85441B5E4}" type="pres">
      <dgm:prSet presAssocID="{DABAC7DF-D82D-4646-9BCC-F36736970FD4}" presName="node" presStyleLbl="revTx" presStyleIdx="0" presStyleCnt="5">
        <dgm:presLayoutVars>
          <dgm:bulletEnabled val="1"/>
        </dgm:presLayoutVars>
      </dgm:prSet>
      <dgm:spPr/>
    </dgm:pt>
    <dgm:pt modelId="{ABDEE0A6-EEA0-4A92-8F84-E8ECCE41B9FE}" type="pres">
      <dgm:prSet presAssocID="{5D55F0A2-5BB7-491B-BD5D-18A8EE948213}" presName="sibTrans" presStyleLbl="node1" presStyleIdx="0" presStyleCnt="5"/>
      <dgm:spPr/>
    </dgm:pt>
    <dgm:pt modelId="{3A8DE830-A53F-4DE9-8445-F492C07453D7}" type="pres">
      <dgm:prSet presAssocID="{933FA733-9D8F-43C4-B9AF-039A1867C45B}" presName="dummy" presStyleCnt="0"/>
      <dgm:spPr/>
    </dgm:pt>
    <dgm:pt modelId="{5AB3D7B5-5F02-44CF-9F6E-A68D920D7A36}" type="pres">
      <dgm:prSet presAssocID="{933FA733-9D8F-43C4-B9AF-039A1867C45B}" presName="node" presStyleLbl="revTx" presStyleIdx="1" presStyleCnt="5">
        <dgm:presLayoutVars>
          <dgm:bulletEnabled val="1"/>
        </dgm:presLayoutVars>
      </dgm:prSet>
      <dgm:spPr/>
    </dgm:pt>
    <dgm:pt modelId="{2815D5B8-5C20-47A5-A82A-0155D676F178}" type="pres">
      <dgm:prSet presAssocID="{E61C4DF9-CAC2-4E2F-8F0A-B50E3A7F9123}" presName="sibTrans" presStyleLbl="node1" presStyleIdx="1" presStyleCnt="5"/>
      <dgm:spPr/>
    </dgm:pt>
    <dgm:pt modelId="{C4CD568A-9B78-4FD4-BA80-00D8301AA260}" type="pres">
      <dgm:prSet presAssocID="{E028E01F-AF4D-42CC-AC99-C61D42D72F51}" presName="dummy" presStyleCnt="0"/>
      <dgm:spPr/>
    </dgm:pt>
    <dgm:pt modelId="{49F02CAE-C42D-4160-A5F1-F01951ABB2F2}" type="pres">
      <dgm:prSet presAssocID="{E028E01F-AF4D-42CC-AC99-C61D42D72F51}" presName="node" presStyleLbl="revTx" presStyleIdx="2" presStyleCnt="5">
        <dgm:presLayoutVars>
          <dgm:bulletEnabled val="1"/>
        </dgm:presLayoutVars>
      </dgm:prSet>
      <dgm:spPr/>
    </dgm:pt>
    <dgm:pt modelId="{33B3C5CE-0715-4AA9-A812-ABE5AA10C883}" type="pres">
      <dgm:prSet presAssocID="{31293492-9B1F-4C59-9CEB-9764ABC2348D}" presName="sibTrans" presStyleLbl="node1" presStyleIdx="2" presStyleCnt="5" custScaleX="104794" custScaleY="100714"/>
      <dgm:spPr/>
    </dgm:pt>
    <dgm:pt modelId="{C68DF8D2-0CB8-4E79-9A25-46ADA86A3D78}" type="pres">
      <dgm:prSet presAssocID="{7BAE3BA1-B99A-4F4D-9B69-B57CEE7FFEAC}" presName="dummy" presStyleCnt="0"/>
      <dgm:spPr/>
    </dgm:pt>
    <dgm:pt modelId="{324CDBFE-1129-4000-8809-494B3A4215D5}" type="pres">
      <dgm:prSet presAssocID="{7BAE3BA1-B99A-4F4D-9B69-B57CEE7FFEAC}" presName="node" presStyleLbl="revTx" presStyleIdx="3" presStyleCnt="5">
        <dgm:presLayoutVars>
          <dgm:bulletEnabled val="1"/>
        </dgm:presLayoutVars>
      </dgm:prSet>
      <dgm:spPr/>
    </dgm:pt>
    <dgm:pt modelId="{D45FAEDD-8EF4-4F0C-BF0B-DE5D04BAAAD6}" type="pres">
      <dgm:prSet presAssocID="{A59FE636-66DA-4396-BE85-69DEDCD70245}" presName="sibTrans" presStyleLbl="node1" presStyleIdx="3" presStyleCnt="5" custScaleX="107746" custScaleY="103666"/>
      <dgm:spPr/>
    </dgm:pt>
    <dgm:pt modelId="{241F13BD-1E92-41E2-BB75-A4E1C7194A50}" type="pres">
      <dgm:prSet presAssocID="{82981AD4-179B-4A26-8A72-4B8AC1BBD9E4}" presName="dummy" presStyleCnt="0"/>
      <dgm:spPr/>
    </dgm:pt>
    <dgm:pt modelId="{6D2776D1-8AEC-458E-994F-81266A2F57B7}" type="pres">
      <dgm:prSet presAssocID="{82981AD4-179B-4A26-8A72-4B8AC1BBD9E4}" presName="node" presStyleLbl="revTx" presStyleIdx="4" presStyleCnt="5">
        <dgm:presLayoutVars>
          <dgm:bulletEnabled val="1"/>
        </dgm:presLayoutVars>
      </dgm:prSet>
      <dgm:spPr/>
    </dgm:pt>
    <dgm:pt modelId="{434C9F75-AE85-4420-8F5D-5490C9D89C3E}" type="pres">
      <dgm:prSet presAssocID="{1340917C-6C49-4EF4-9709-01993E9985AC}" presName="sibTrans" presStyleLbl="node1" presStyleIdx="4" presStyleCnt="5"/>
      <dgm:spPr/>
    </dgm:pt>
  </dgm:ptLst>
  <dgm:cxnLst>
    <dgm:cxn modelId="{A3178008-CD9C-4694-8791-75DE93E3CA33}" type="presOf" srcId="{1340917C-6C49-4EF4-9709-01993E9985AC}" destId="{434C9F75-AE85-4420-8F5D-5490C9D89C3E}" srcOrd="0" destOrd="0" presId="urn:microsoft.com/office/officeart/2005/8/layout/cycle1"/>
    <dgm:cxn modelId="{CE1D5714-4F09-4540-9294-8BCC575BEF42}" srcId="{32A08826-1F8E-4A2E-BC81-104C1351222E}" destId="{E028E01F-AF4D-42CC-AC99-C61D42D72F51}" srcOrd="2" destOrd="0" parTransId="{4000EDE9-E1AF-4584-9FDF-8279FF6CE95F}" sibTransId="{31293492-9B1F-4C59-9CEB-9764ABC2348D}"/>
    <dgm:cxn modelId="{6E96705F-9807-44B0-AFB4-55D10038F959}" srcId="{32A08826-1F8E-4A2E-BC81-104C1351222E}" destId="{7BAE3BA1-B99A-4F4D-9B69-B57CEE7FFEAC}" srcOrd="3" destOrd="0" parTransId="{CED53A1F-BE14-4DB3-A3AA-BF2ABE50AFC9}" sibTransId="{A59FE636-66DA-4396-BE85-69DEDCD70245}"/>
    <dgm:cxn modelId="{649E4E4F-2BC0-415B-AEB8-35B593E7B39C}" srcId="{32A08826-1F8E-4A2E-BC81-104C1351222E}" destId="{DABAC7DF-D82D-4646-9BCC-F36736970FD4}" srcOrd="0" destOrd="0" parTransId="{10C5CF6D-EDB1-4999-BD83-D2B1FE8644E6}" sibTransId="{5D55F0A2-5BB7-491B-BD5D-18A8EE948213}"/>
    <dgm:cxn modelId="{288F8085-B621-4B25-829E-E5E796C4DAB4}" type="presOf" srcId="{E028E01F-AF4D-42CC-AC99-C61D42D72F51}" destId="{49F02CAE-C42D-4160-A5F1-F01951ABB2F2}" srcOrd="0" destOrd="0" presId="urn:microsoft.com/office/officeart/2005/8/layout/cycle1"/>
    <dgm:cxn modelId="{47CFEE85-9689-4B9E-878E-48462443CB70}" type="presOf" srcId="{7BAE3BA1-B99A-4F4D-9B69-B57CEE7FFEAC}" destId="{324CDBFE-1129-4000-8809-494B3A4215D5}" srcOrd="0" destOrd="0" presId="urn:microsoft.com/office/officeart/2005/8/layout/cycle1"/>
    <dgm:cxn modelId="{27974C86-61F1-4FEB-9E40-DBAE71406CF2}" type="presOf" srcId="{E61C4DF9-CAC2-4E2F-8F0A-B50E3A7F9123}" destId="{2815D5B8-5C20-47A5-A82A-0155D676F178}" srcOrd="0" destOrd="0" presId="urn:microsoft.com/office/officeart/2005/8/layout/cycle1"/>
    <dgm:cxn modelId="{9937418D-4248-4BA1-A1A3-999F67A15F4E}" type="presOf" srcId="{A59FE636-66DA-4396-BE85-69DEDCD70245}" destId="{D45FAEDD-8EF4-4F0C-BF0B-DE5D04BAAAD6}" srcOrd="0" destOrd="0" presId="urn:microsoft.com/office/officeart/2005/8/layout/cycle1"/>
    <dgm:cxn modelId="{96D1348F-A23B-4A35-8748-D5CE919A8FB3}" type="presOf" srcId="{5D55F0A2-5BB7-491B-BD5D-18A8EE948213}" destId="{ABDEE0A6-EEA0-4A92-8F84-E8ECCE41B9FE}" srcOrd="0" destOrd="0" presId="urn:microsoft.com/office/officeart/2005/8/layout/cycle1"/>
    <dgm:cxn modelId="{1061D6A0-82A4-43E6-A11E-BBE90A04828E}" type="presOf" srcId="{DABAC7DF-D82D-4646-9BCC-F36736970FD4}" destId="{9F186A01-FB21-428E-A4F7-1EE85441B5E4}" srcOrd="0" destOrd="0" presId="urn:microsoft.com/office/officeart/2005/8/layout/cycle1"/>
    <dgm:cxn modelId="{01BD58C9-B103-4A1A-85E1-04D9C26AA420}" srcId="{32A08826-1F8E-4A2E-BC81-104C1351222E}" destId="{933FA733-9D8F-43C4-B9AF-039A1867C45B}" srcOrd="1" destOrd="0" parTransId="{BAA12132-EF28-4655-89F7-2CD23221A345}" sibTransId="{E61C4DF9-CAC2-4E2F-8F0A-B50E3A7F9123}"/>
    <dgm:cxn modelId="{98A181CD-6ADC-4CD2-A328-DE2EB5098399}" type="presOf" srcId="{31293492-9B1F-4C59-9CEB-9764ABC2348D}" destId="{33B3C5CE-0715-4AA9-A812-ABE5AA10C883}" srcOrd="0" destOrd="0" presId="urn:microsoft.com/office/officeart/2005/8/layout/cycle1"/>
    <dgm:cxn modelId="{3B62E8D0-43BC-412B-8A16-1D706865907F}" srcId="{32A08826-1F8E-4A2E-BC81-104C1351222E}" destId="{82981AD4-179B-4A26-8A72-4B8AC1BBD9E4}" srcOrd="4" destOrd="0" parTransId="{178BE8BE-8713-4243-89D3-9289F9F05858}" sibTransId="{1340917C-6C49-4EF4-9709-01993E9985AC}"/>
    <dgm:cxn modelId="{4D1330DB-FC8B-49C7-BE99-00EF4A17B2C5}" type="presOf" srcId="{32A08826-1F8E-4A2E-BC81-104C1351222E}" destId="{90656D90-045E-45A0-B9CC-09CABEB68679}" srcOrd="0" destOrd="0" presId="urn:microsoft.com/office/officeart/2005/8/layout/cycle1"/>
    <dgm:cxn modelId="{77D240E7-5653-41D0-8FA9-2FB480BEAF8F}" type="presOf" srcId="{933FA733-9D8F-43C4-B9AF-039A1867C45B}" destId="{5AB3D7B5-5F02-44CF-9F6E-A68D920D7A36}" srcOrd="0" destOrd="0" presId="urn:microsoft.com/office/officeart/2005/8/layout/cycle1"/>
    <dgm:cxn modelId="{61DEE4EB-CF01-4CEC-A171-99822DEDFEA0}" type="presOf" srcId="{82981AD4-179B-4A26-8A72-4B8AC1BBD9E4}" destId="{6D2776D1-8AEC-458E-994F-81266A2F57B7}" srcOrd="0" destOrd="0" presId="urn:microsoft.com/office/officeart/2005/8/layout/cycle1"/>
    <dgm:cxn modelId="{42ACBDB2-C4EF-4755-86AE-D7EDFEF98CB3}" type="presParOf" srcId="{90656D90-045E-45A0-B9CC-09CABEB68679}" destId="{A64E4875-F327-4746-AA57-02F62F5EE0F6}" srcOrd="0" destOrd="0" presId="urn:microsoft.com/office/officeart/2005/8/layout/cycle1"/>
    <dgm:cxn modelId="{8F99F4CE-FA1D-49AC-B7F5-07E512EA067E}" type="presParOf" srcId="{90656D90-045E-45A0-B9CC-09CABEB68679}" destId="{9F186A01-FB21-428E-A4F7-1EE85441B5E4}" srcOrd="1" destOrd="0" presId="urn:microsoft.com/office/officeart/2005/8/layout/cycle1"/>
    <dgm:cxn modelId="{11606E4D-0BEC-406F-9415-BC3E65310668}" type="presParOf" srcId="{90656D90-045E-45A0-B9CC-09CABEB68679}" destId="{ABDEE0A6-EEA0-4A92-8F84-E8ECCE41B9FE}" srcOrd="2" destOrd="0" presId="urn:microsoft.com/office/officeart/2005/8/layout/cycle1"/>
    <dgm:cxn modelId="{C882C83A-1BD2-47F7-9FE1-F5FA0FCB1415}" type="presParOf" srcId="{90656D90-045E-45A0-B9CC-09CABEB68679}" destId="{3A8DE830-A53F-4DE9-8445-F492C07453D7}" srcOrd="3" destOrd="0" presId="urn:microsoft.com/office/officeart/2005/8/layout/cycle1"/>
    <dgm:cxn modelId="{AFBEE801-7D28-49E4-B310-ACB2D49C458F}" type="presParOf" srcId="{90656D90-045E-45A0-B9CC-09CABEB68679}" destId="{5AB3D7B5-5F02-44CF-9F6E-A68D920D7A36}" srcOrd="4" destOrd="0" presId="urn:microsoft.com/office/officeart/2005/8/layout/cycle1"/>
    <dgm:cxn modelId="{0942A9E5-D64F-4161-99C0-DAEE8796524A}" type="presParOf" srcId="{90656D90-045E-45A0-B9CC-09CABEB68679}" destId="{2815D5B8-5C20-47A5-A82A-0155D676F178}" srcOrd="5" destOrd="0" presId="urn:microsoft.com/office/officeart/2005/8/layout/cycle1"/>
    <dgm:cxn modelId="{1616522E-E059-4F00-BB82-F154FE07600A}" type="presParOf" srcId="{90656D90-045E-45A0-B9CC-09CABEB68679}" destId="{C4CD568A-9B78-4FD4-BA80-00D8301AA260}" srcOrd="6" destOrd="0" presId="urn:microsoft.com/office/officeart/2005/8/layout/cycle1"/>
    <dgm:cxn modelId="{092F860A-C024-4449-A9C4-BF1B54802567}" type="presParOf" srcId="{90656D90-045E-45A0-B9CC-09CABEB68679}" destId="{49F02CAE-C42D-4160-A5F1-F01951ABB2F2}" srcOrd="7" destOrd="0" presId="urn:microsoft.com/office/officeart/2005/8/layout/cycle1"/>
    <dgm:cxn modelId="{E54398FF-D20F-4E3E-9A77-189EFA90CEFE}" type="presParOf" srcId="{90656D90-045E-45A0-B9CC-09CABEB68679}" destId="{33B3C5CE-0715-4AA9-A812-ABE5AA10C883}" srcOrd="8" destOrd="0" presId="urn:microsoft.com/office/officeart/2005/8/layout/cycle1"/>
    <dgm:cxn modelId="{9E2AA5DA-088B-4B5E-83BE-7EAACBFC3111}" type="presParOf" srcId="{90656D90-045E-45A0-B9CC-09CABEB68679}" destId="{C68DF8D2-0CB8-4E79-9A25-46ADA86A3D78}" srcOrd="9" destOrd="0" presId="urn:microsoft.com/office/officeart/2005/8/layout/cycle1"/>
    <dgm:cxn modelId="{C8565428-5542-437D-BC0E-CE3C7171B2FD}" type="presParOf" srcId="{90656D90-045E-45A0-B9CC-09CABEB68679}" destId="{324CDBFE-1129-4000-8809-494B3A4215D5}" srcOrd="10" destOrd="0" presId="urn:microsoft.com/office/officeart/2005/8/layout/cycle1"/>
    <dgm:cxn modelId="{713D85FF-B3B5-4AC7-A3F0-BB570C1AB3C4}" type="presParOf" srcId="{90656D90-045E-45A0-B9CC-09CABEB68679}" destId="{D45FAEDD-8EF4-4F0C-BF0B-DE5D04BAAAD6}" srcOrd="11" destOrd="0" presId="urn:microsoft.com/office/officeart/2005/8/layout/cycle1"/>
    <dgm:cxn modelId="{A4AD5632-C312-49B2-9DB1-F3A59F6E6F9C}" type="presParOf" srcId="{90656D90-045E-45A0-B9CC-09CABEB68679}" destId="{241F13BD-1E92-41E2-BB75-A4E1C7194A50}" srcOrd="12" destOrd="0" presId="urn:microsoft.com/office/officeart/2005/8/layout/cycle1"/>
    <dgm:cxn modelId="{9DA5AA26-387C-45F8-B136-D83BF873FC4F}" type="presParOf" srcId="{90656D90-045E-45A0-B9CC-09CABEB68679}" destId="{6D2776D1-8AEC-458E-994F-81266A2F57B7}" srcOrd="13" destOrd="0" presId="urn:microsoft.com/office/officeart/2005/8/layout/cycle1"/>
    <dgm:cxn modelId="{CE6DDFA3-40F1-41A7-9CD4-2B6DEB347AB5}" type="presParOf" srcId="{90656D90-045E-45A0-B9CC-09CABEB68679}" destId="{434C9F75-AE85-4420-8F5D-5490C9D89C3E}"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186A01-FB21-428E-A4F7-1EE85441B5E4}">
      <dsp:nvSpPr>
        <dsp:cNvPr id="0" name=""/>
        <dsp:cNvSpPr/>
      </dsp:nvSpPr>
      <dsp:spPr>
        <a:xfrm>
          <a:off x="4912610" y="41226"/>
          <a:ext cx="1389880" cy="1389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dirty="0"/>
            <a:t>By clear what is to be taught during each unit and how this impacts on language use. </a:t>
          </a:r>
        </a:p>
      </dsp:txBody>
      <dsp:txXfrm>
        <a:off x="4912610" y="41226"/>
        <a:ext cx="1389880" cy="1389880"/>
      </dsp:txXfrm>
    </dsp:sp>
    <dsp:sp modelId="{ABDEE0A6-EEA0-4A92-8F84-E8ECCE41B9FE}">
      <dsp:nvSpPr>
        <dsp:cNvPr id="0" name=""/>
        <dsp:cNvSpPr/>
      </dsp:nvSpPr>
      <dsp:spPr>
        <a:xfrm>
          <a:off x="1642656" y="963"/>
          <a:ext cx="5211631" cy="5211631"/>
        </a:xfrm>
        <a:prstGeom prst="circularArrow">
          <a:avLst>
            <a:gd name="adj1" fmla="val 5200"/>
            <a:gd name="adj2" fmla="val 335932"/>
            <a:gd name="adj3" fmla="val 21293164"/>
            <a:gd name="adj4" fmla="val 19766307"/>
            <a:gd name="adj5" fmla="val 6067"/>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B3D7B5-5F02-44CF-9F6E-A68D920D7A36}">
      <dsp:nvSpPr>
        <dsp:cNvPr id="0" name=""/>
        <dsp:cNvSpPr/>
      </dsp:nvSpPr>
      <dsp:spPr>
        <a:xfrm>
          <a:off x="5752567" y="2626348"/>
          <a:ext cx="1389880" cy="1389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dirty="0"/>
            <a:t>Introduce and model terminology at beginning of unit. Teach discretely through practical activities. </a:t>
          </a:r>
        </a:p>
      </dsp:txBody>
      <dsp:txXfrm>
        <a:off x="5752567" y="2626348"/>
        <a:ext cx="1389880" cy="1389880"/>
      </dsp:txXfrm>
    </dsp:sp>
    <dsp:sp modelId="{2815D5B8-5C20-47A5-A82A-0155D676F178}">
      <dsp:nvSpPr>
        <dsp:cNvPr id="0" name=""/>
        <dsp:cNvSpPr/>
      </dsp:nvSpPr>
      <dsp:spPr>
        <a:xfrm>
          <a:off x="1642656" y="963"/>
          <a:ext cx="5211631" cy="5211631"/>
        </a:xfrm>
        <a:prstGeom prst="circularArrow">
          <a:avLst>
            <a:gd name="adj1" fmla="val 5200"/>
            <a:gd name="adj2" fmla="val 335932"/>
            <a:gd name="adj3" fmla="val 4014617"/>
            <a:gd name="adj4" fmla="val 2253507"/>
            <a:gd name="adj5" fmla="val 6067"/>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F02CAE-C42D-4160-A5F1-F01951ABB2F2}">
      <dsp:nvSpPr>
        <dsp:cNvPr id="0" name=""/>
        <dsp:cNvSpPr/>
      </dsp:nvSpPr>
      <dsp:spPr>
        <a:xfrm>
          <a:off x="3553531" y="4224042"/>
          <a:ext cx="1389880" cy="1389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dirty="0"/>
            <a:t>Investigate grammatical concepts in reading through shared and guided work. </a:t>
          </a:r>
        </a:p>
      </dsp:txBody>
      <dsp:txXfrm>
        <a:off x="3553531" y="4224042"/>
        <a:ext cx="1389880" cy="1389880"/>
      </dsp:txXfrm>
    </dsp:sp>
    <dsp:sp modelId="{33B3C5CE-0715-4AA9-A812-ABE5AA10C883}">
      <dsp:nvSpPr>
        <dsp:cNvPr id="0" name=""/>
        <dsp:cNvSpPr/>
      </dsp:nvSpPr>
      <dsp:spPr>
        <a:xfrm>
          <a:off x="1517733" y="-17642"/>
          <a:ext cx="5461477" cy="5248842"/>
        </a:xfrm>
        <a:prstGeom prst="circularArrow">
          <a:avLst>
            <a:gd name="adj1" fmla="val 5200"/>
            <a:gd name="adj2" fmla="val 335932"/>
            <a:gd name="adj3" fmla="val 8210561"/>
            <a:gd name="adj4" fmla="val 6449450"/>
            <a:gd name="adj5" fmla="val 6067"/>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4CDBFE-1129-4000-8809-494B3A4215D5}">
      <dsp:nvSpPr>
        <dsp:cNvPr id="0" name=""/>
        <dsp:cNvSpPr/>
      </dsp:nvSpPr>
      <dsp:spPr>
        <a:xfrm>
          <a:off x="1354495" y="2626348"/>
          <a:ext cx="1389880" cy="1389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dirty="0"/>
            <a:t>Apply grammatical concepts and model using shared and guided writing</a:t>
          </a:r>
        </a:p>
      </dsp:txBody>
      <dsp:txXfrm>
        <a:off x="1354495" y="2626348"/>
        <a:ext cx="1389880" cy="1389880"/>
      </dsp:txXfrm>
    </dsp:sp>
    <dsp:sp modelId="{D45FAEDD-8EF4-4F0C-BF0B-DE5D04BAAAD6}">
      <dsp:nvSpPr>
        <dsp:cNvPr id="0" name=""/>
        <dsp:cNvSpPr/>
      </dsp:nvSpPr>
      <dsp:spPr>
        <a:xfrm>
          <a:off x="1440809" y="-94565"/>
          <a:ext cx="5615324" cy="5402690"/>
        </a:xfrm>
        <a:prstGeom prst="circularArrow">
          <a:avLst>
            <a:gd name="adj1" fmla="val 5200"/>
            <a:gd name="adj2" fmla="val 335932"/>
            <a:gd name="adj3" fmla="val 12297761"/>
            <a:gd name="adj4" fmla="val 10770904"/>
            <a:gd name="adj5" fmla="val 6067"/>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2776D1-8AEC-458E-994F-81266A2F57B7}">
      <dsp:nvSpPr>
        <dsp:cNvPr id="0" name=""/>
        <dsp:cNvSpPr/>
      </dsp:nvSpPr>
      <dsp:spPr>
        <a:xfrm>
          <a:off x="2194452" y="41226"/>
          <a:ext cx="1389880" cy="1389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dirty="0"/>
            <a:t>Children independently apply grammatical knowledge in their writing and evaluated the impact this has on effective language use and the reader. </a:t>
          </a:r>
        </a:p>
      </dsp:txBody>
      <dsp:txXfrm>
        <a:off x="2194452" y="41226"/>
        <a:ext cx="1389880" cy="1389880"/>
      </dsp:txXfrm>
    </dsp:sp>
    <dsp:sp modelId="{434C9F75-AE85-4420-8F5D-5490C9D89C3E}">
      <dsp:nvSpPr>
        <dsp:cNvPr id="0" name=""/>
        <dsp:cNvSpPr/>
      </dsp:nvSpPr>
      <dsp:spPr>
        <a:xfrm>
          <a:off x="1642656" y="963"/>
          <a:ext cx="5211631" cy="5211631"/>
        </a:xfrm>
        <a:prstGeom prst="circularArrow">
          <a:avLst>
            <a:gd name="adj1" fmla="val 5200"/>
            <a:gd name="adj2" fmla="val 335932"/>
            <a:gd name="adj3" fmla="val 16865606"/>
            <a:gd name="adj4" fmla="val 15198462"/>
            <a:gd name="adj5" fmla="val 6067"/>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76929B-E0EC-4902-BA49-3CD275819A22}" type="datetimeFigureOut">
              <a:rPr lang="en-GB" smtClean="0"/>
              <a:t>20/07/2021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7848B7-E771-46FE-A598-C91CE4291FDC}" type="slidenum">
              <a:rPr lang="en-GB" smtClean="0"/>
              <a:t>‹#›</a:t>
            </a:fld>
            <a:endParaRPr lang="en-GB"/>
          </a:p>
        </p:txBody>
      </p:sp>
    </p:spTree>
    <p:extLst>
      <p:ext uri="{BB962C8B-B14F-4D97-AF65-F5344CB8AC3E}">
        <p14:creationId xmlns:p14="http://schemas.microsoft.com/office/powerpoint/2010/main" val="1279070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7848B7-E771-46FE-A598-C91CE4291FDC}" type="slidenum">
              <a:rPr lang="en-GB" smtClean="0"/>
              <a:t>2</a:t>
            </a:fld>
            <a:endParaRPr lang="en-GB"/>
          </a:p>
        </p:txBody>
      </p:sp>
    </p:spTree>
    <p:extLst>
      <p:ext uri="{BB962C8B-B14F-4D97-AF65-F5344CB8AC3E}">
        <p14:creationId xmlns:p14="http://schemas.microsoft.com/office/powerpoint/2010/main" val="4185525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7848B7-E771-46FE-A598-C91CE4291FDC}" type="slidenum">
              <a:rPr lang="en-GB" smtClean="0"/>
              <a:t>3</a:t>
            </a:fld>
            <a:endParaRPr lang="en-GB"/>
          </a:p>
        </p:txBody>
      </p:sp>
    </p:spTree>
    <p:extLst>
      <p:ext uri="{BB962C8B-B14F-4D97-AF65-F5344CB8AC3E}">
        <p14:creationId xmlns:p14="http://schemas.microsoft.com/office/powerpoint/2010/main" val="4185525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7848B7-E771-46FE-A598-C91CE4291FDC}" type="slidenum">
              <a:rPr lang="en-GB" smtClean="0"/>
              <a:t>4</a:t>
            </a:fld>
            <a:endParaRPr lang="en-GB"/>
          </a:p>
        </p:txBody>
      </p:sp>
    </p:spTree>
    <p:extLst>
      <p:ext uri="{BB962C8B-B14F-4D97-AF65-F5344CB8AC3E}">
        <p14:creationId xmlns:p14="http://schemas.microsoft.com/office/powerpoint/2010/main" val="4185525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7848B7-E771-46FE-A598-C91CE4291FDC}" type="slidenum">
              <a:rPr lang="en-GB" smtClean="0"/>
              <a:t>15</a:t>
            </a:fld>
            <a:endParaRPr lang="en-GB"/>
          </a:p>
        </p:txBody>
      </p:sp>
    </p:spTree>
    <p:extLst>
      <p:ext uri="{BB962C8B-B14F-4D97-AF65-F5344CB8AC3E}">
        <p14:creationId xmlns:p14="http://schemas.microsoft.com/office/powerpoint/2010/main" val="3473332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7848B7-E771-46FE-A598-C91CE4291FDC}" type="slidenum">
              <a:rPr lang="en-GB" smtClean="0"/>
              <a:t>28</a:t>
            </a:fld>
            <a:endParaRPr lang="en-GB"/>
          </a:p>
        </p:txBody>
      </p:sp>
    </p:spTree>
    <p:extLst>
      <p:ext uri="{BB962C8B-B14F-4D97-AF65-F5344CB8AC3E}">
        <p14:creationId xmlns:p14="http://schemas.microsoft.com/office/powerpoint/2010/main" val="3633818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7848B7-E771-46FE-A598-C91CE4291FDC}" type="slidenum">
              <a:rPr lang="en-GB" smtClean="0"/>
              <a:t>29</a:t>
            </a:fld>
            <a:endParaRPr lang="en-GB"/>
          </a:p>
        </p:txBody>
      </p:sp>
    </p:spTree>
    <p:extLst>
      <p:ext uri="{BB962C8B-B14F-4D97-AF65-F5344CB8AC3E}">
        <p14:creationId xmlns:p14="http://schemas.microsoft.com/office/powerpoint/2010/main" val="3633818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7848B7-E771-46FE-A598-C91CE4291FDC}" type="slidenum">
              <a:rPr lang="en-GB" smtClean="0"/>
              <a:t>30</a:t>
            </a:fld>
            <a:endParaRPr lang="en-GB"/>
          </a:p>
        </p:txBody>
      </p:sp>
    </p:spTree>
    <p:extLst>
      <p:ext uri="{BB962C8B-B14F-4D97-AF65-F5344CB8AC3E}">
        <p14:creationId xmlns:p14="http://schemas.microsoft.com/office/powerpoint/2010/main" val="3633818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160E21F-1937-4F5C-A59C-B294BFA481D3}" type="datetimeFigureOut">
              <a:rPr lang="en-GB" smtClean="0"/>
              <a:t>20/07/2021</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17CDE39-D53C-434B-B214-EA4CE8C6D0D9}"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E21F-1937-4F5C-A59C-B294BFA481D3}"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7CDE39-D53C-434B-B214-EA4CE8C6D0D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E21F-1937-4F5C-A59C-B294BFA481D3}"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7CDE39-D53C-434B-B214-EA4CE8C6D0D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60E21F-1937-4F5C-A59C-B294BFA481D3}"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7CDE39-D53C-434B-B214-EA4CE8C6D0D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E21F-1937-4F5C-A59C-B294BFA481D3}"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7CDE39-D53C-434B-B214-EA4CE8C6D0D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A160E21F-1937-4F5C-A59C-B294BFA481D3}"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7CDE39-D53C-434B-B214-EA4CE8C6D0D9}"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60E21F-1937-4F5C-A59C-B294BFA481D3}" type="datetimeFigureOut">
              <a:rPr lang="en-GB" smtClean="0"/>
              <a:t>20/07/2021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7CDE39-D53C-434B-B214-EA4CE8C6D0D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60E21F-1937-4F5C-A59C-B294BFA481D3}" type="datetimeFigureOut">
              <a:rPr lang="en-GB" smtClean="0"/>
              <a:t>20/07/2021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7CDE39-D53C-434B-B214-EA4CE8C6D0D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E21F-1937-4F5C-A59C-B294BFA481D3}" type="datetimeFigureOut">
              <a:rPr lang="en-GB" smtClean="0"/>
              <a:t>20/07/2021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7CDE39-D53C-434B-B214-EA4CE8C6D0D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160E21F-1937-4F5C-A59C-B294BFA481D3}" type="datetimeFigureOut">
              <a:rPr lang="en-GB" smtClean="0"/>
              <a:t>20/07/2021</a:t>
            </a:fld>
            <a:endParaRPr lang="en-GB"/>
          </a:p>
        </p:txBody>
      </p:sp>
      <p:sp>
        <p:nvSpPr>
          <p:cNvPr id="7" name="Slide Number Placeholder 6"/>
          <p:cNvSpPr>
            <a:spLocks noGrp="1"/>
          </p:cNvSpPr>
          <p:nvPr>
            <p:ph type="sldNum" sz="quarter" idx="12"/>
          </p:nvPr>
        </p:nvSpPr>
        <p:spPr/>
        <p:txBody>
          <a:bodyPr/>
          <a:lstStyle/>
          <a:p>
            <a:fld id="{717CDE39-D53C-434B-B214-EA4CE8C6D0D9}"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E21F-1937-4F5C-A59C-B294BFA481D3}" type="datetimeFigureOut">
              <a:rPr lang="en-GB" smtClean="0"/>
              <a:t>20/07/2021</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717CDE39-D53C-434B-B214-EA4CE8C6D0D9}"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160E21F-1937-4F5C-A59C-B294BFA481D3}" type="datetimeFigureOut">
              <a:rPr lang="en-GB" smtClean="0"/>
              <a:t>20/07/2021</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17CDE39-D53C-434B-B214-EA4CE8C6D0D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gif"/><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heartofenglishblog.wordpress.com/meeting-high-expectations/the-role-for-grammar-in-the-curriculum-debra-myhil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88024" y="2492896"/>
            <a:ext cx="3313355" cy="1702160"/>
          </a:xfrm>
        </p:spPr>
        <p:txBody>
          <a:bodyPr>
            <a:normAutofit fontScale="90000"/>
          </a:bodyPr>
          <a:lstStyle/>
          <a:p>
            <a:r>
              <a:rPr lang="en-GB" dirty="0"/>
              <a:t>Partnership models – one size fits all?</a:t>
            </a:r>
          </a:p>
        </p:txBody>
      </p:sp>
      <p:sp>
        <p:nvSpPr>
          <p:cNvPr id="3" name="Subtitle 2"/>
          <p:cNvSpPr>
            <a:spLocks noGrp="1"/>
          </p:cNvSpPr>
          <p:nvPr>
            <p:ph type="subTitle" idx="1"/>
          </p:nvPr>
        </p:nvSpPr>
        <p:spPr>
          <a:xfrm>
            <a:off x="4860031" y="4581128"/>
            <a:ext cx="3183137" cy="1100581"/>
          </a:xfrm>
        </p:spPr>
        <p:txBody>
          <a:bodyPr>
            <a:normAutofit fontScale="92500" lnSpcReduction="20000"/>
          </a:bodyPr>
          <a:lstStyle/>
          <a:p>
            <a:r>
              <a:rPr lang="en-GB" dirty="0"/>
              <a:t>Caroline Elbra-Ramsay</a:t>
            </a:r>
          </a:p>
          <a:p>
            <a:r>
              <a:rPr lang="en-GB" dirty="0"/>
              <a:t>David Scott</a:t>
            </a:r>
          </a:p>
          <a:p>
            <a:endParaRPr lang="en-GB" dirty="0"/>
          </a:p>
          <a:p>
            <a:r>
              <a:rPr lang="en-GB" dirty="0"/>
              <a:t>York St John University </a:t>
            </a:r>
          </a:p>
        </p:txBody>
      </p:sp>
      <p:sp>
        <p:nvSpPr>
          <p:cNvPr id="4" name="AutoShape 2" descr="Image result for york st joh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Image result for york st joh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Image result for york st joh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089" y="312738"/>
            <a:ext cx="2462411" cy="12196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9958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1196752"/>
            <a:ext cx="7272808" cy="4832092"/>
          </a:xfrm>
          <a:prstGeom prst="rect">
            <a:avLst/>
          </a:prstGeom>
        </p:spPr>
        <p:txBody>
          <a:bodyPr wrap="square">
            <a:spAutoFit/>
          </a:bodyPr>
          <a:lstStyle/>
          <a:p>
            <a:r>
              <a:rPr lang="en-GB" sz="2800" dirty="0"/>
              <a:t>Collaborative partnerships favour a dialectical approach to theory and practice through the encouragement of a form of reflective practice in the student which draws upon the different forms of professional knowledge contributed by staff in higher education (HE) and staff in schools, seen as equally legitimate (McIntyre, 1990; Furlong et al., 2000 cited in Smith, </a:t>
            </a:r>
            <a:r>
              <a:rPr lang="en-GB" sz="2800" dirty="0" err="1"/>
              <a:t>Brisard</a:t>
            </a:r>
            <a:r>
              <a:rPr lang="en-GB" sz="2800" dirty="0"/>
              <a:t> et al. 2006 </a:t>
            </a:r>
            <a:r>
              <a:rPr lang="en-GB" sz="2800" dirty="0" err="1"/>
              <a:t>p.148</a:t>
            </a:r>
            <a:r>
              <a:rPr lang="en-GB" sz="2800" dirty="0"/>
              <a:t>).</a:t>
            </a:r>
          </a:p>
        </p:txBody>
      </p:sp>
    </p:spTree>
    <p:extLst>
      <p:ext uri="{BB962C8B-B14F-4D97-AF65-F5344CB8AC3E}">
        <p14:creationId xmlns:p14="http://schemas.microsoft.com/office/powerpoint/2010/main" val="3514209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908720"/>
            <a:ext cx="6492465" cy="600179"/>
          </a:xfrm>
        </p:spPr>
        <p:txBody>
          <a:bodyPr>
            <a:normAutofit fontScale="90000"/>
          </a:bodyPr>
          <a:lstStyle/>
          <a:p>
            <a:pPr algn="ctr"/>
            <a:r>
              <a:rPr lang="en-GB" sz="2800" dirty="0"/>
              <a:t>What is the impact? Student teachers</a:t>
            </a:r>
          </a:p>
        </p:txBody>
      </p:sp>
      <p:sp>
        <p:nvSpPr>
          <p:cNvPr id="3" name="Text Placeholder 2"/>
          <p:cNvSpPr>
            <a:spLocks noGrp="1"/>
          </p:cNvSpPr>
          <p:nvPr>
            <p:ph type="body" idx="1"/>
          </p:nvPr>
        </p:nvSpPr>
        <p:spPr>
          <a:xfrm>
            <a:off x="755576" y="1628800"/>
            <a:ext cx="7632847" cy="4464496"/>
          </a:xfrm>
        </p:spPr>
        <p:txBody>
          <a:bodyPr>
            <a:noAutofit/>
          </a:bodyPr>
          <a:lstStyle/>
          <a:p>
            <a:pPr>
              <a:lnSpc>
                <a:spcPct val="170000"/>
              </a:lnSpc>
            </a:pPr>
            <a:r>
              <a:rPr lang="en-GB" sz="1600" dirty="0">
                <a:solidFill>
                  <a:schemeClr val="tx1"/>
                </a:solidFill>
              </a:rPr>
              <a:t>What has had the biggest impact this year?</a:t>
            </a:r>
          </a:p>
          <a:p>
            <a:pPr marL="285750" indent="-285750">
              <a:buFont typeface="Arial" panose="020B0604020202020204" pitchFamily="34" charset="0"/>
              <a:buChar char="•"/>
            </a:pPr>
            <a:r>
              <a:rPr lang="en-GB" sz="1600" dirty="0">
                <a:solidFill>
                  <a:schemeClr val="tx1"/>
                </a:solidFill>
              </a:rPr>
              <a:t>Research for our phonics game and working with the children during our visit</a:t>
            </a:r>
          </a:p>
          <a:p>
            <a:pPr marL="285750" indent="-285750">
              <a:buFont typeface="Arial" panose="020B0604020202020204" pitchFamily="34" charset="0"/>
              <a:buChar char="•"/>
            </a:pPr>
            <a:r>
              <a:rPr lang="en-GB" sz="1600" dirty="0">
                <a:solidFill>
                  <a:schemeClr val="tx1"/>
                </a:solidFill>
              </a:rPr>
              <a:t>Phonics visit </a:t>
            </a:r>
          </a:p>
          <a:p>
            <a:pPr marL="285750" indent="-285750">
              <a:buFont typeface="Arial" panose="020B0604020202020204" pitchFamily="34" charset="0"/>
              <a:buChar char="•"/>
            </a:pPr>
            <a:r>
              <a:rPr lang="en-GB" sz="1600" dirty="0">
                <a:solidFill>
                  <a:schemeClr val="tx1"/>
                </a:solidFill>
              </a:rPr>
              <a:t>The workshop, the phonics visit and regular audits </a:t>
            </a:r>
          </a:p>
          <a:p>
            <a:pPr marL="285750" indent="-285750">
              <a:buFont typeface="Arial" panose="020B0604020202020204" pitchFamily="34" charset="0"/>
              <a:buChar char="•"/>
            </a:pPr>
            <a:r>
              <a:rPr lang="en-GB" sz="1600" dirty="0">
                <a:solidFill>
                  <a:schemeClr val="tx1"/>
                </a:solidFill>
              </a:rPr>
              <a:t>The biggest impact to me was that how a phonics lesson should be short, interactive and varied lesson styles to present it. </a:t>
            </a:r>
          </a:p>
          <a:p>
            <a:pPr marL="285750" indent="-285750">
              <a:buFont typeface="Arial" panose="020B0604020202020204" pitchFamily="34" charset="0"/>
              <a:buChar char="•"/>
            </a:pPr>
            <a:r>
              <a:rPr lang="en-GB" sz="1600" dirty="0">
                <a:solidFill>
                  <a:schemeClr val="tx1"/>
                </a:solidFill>
              </a:rPr>
              <a:t>Phonic assessments </a:t>
            </a:r>
          </a:p>
          <a:p>
            <a:pPr marL="285750" indent="-285750">
              <a:buFont typeface="Arial" panose="020B0604020202020204" pitchFamily="34" charset="0"/>
              <a:buChar char="•"/>
            </a:pPr>
            <a:r>
              <a:rPr lang="en-GB" sz="1600" dirty="0">
                <a:solidFill>
                  <a:schemeClr val="tx1"/>
                </a:solidFill>
              </a:rPr>
              <a:t>The motivation to do well in the phonics audit </a:t>
            </a:r>
          </a:p>
          <a:p>
            <a:pPr marL="285750" indent="-285750">
              <a:buFont typeface="Arial" panose="020B0604020202020204" pitchFamily="34" charset="0"/>
              <a:buChar char="•"/>
            </a:pPr>
            <a:r>
              <a:rPr lang="en-GB" sz="1600" dirty="0">
                <a:solidFill>
                  <a:schemeClr val="tx1"/>
                </a:solidFill>
              </a:rPr>
              <a:t>Seminars in class working in groups </a:t>
            </a:r>
          </a:p>
          <a:p>
            <a:pPr marL="285750" indent="-285750">
              <a:buFont typeface="Arial" panose="020B0604020202020204" pitchFamily="34" charset="0"/>
              <a:buChar char="•"/>
            </a:pPr>
            <a:r>
              <a:rPr lang="en-GB" sz="1600" dirty="0">
                <a:solidFill>
                  <a:schemeClr val="tx1"/>
                </a:solidFill>
              </a:rPr>
              <a:t>Experience during school placement and also during individuals group seminars </a:t>
            </a:r>
          </a:p>
          <a:p>
            <a:pPr marL="285750" indent="-285750">
              <a:buFont typeface="Arial" panose="020B0604020202020204" pitchFamily="34" charset="0"/>
              <a:buChar char="•"/>
            </a:pPr>
            <a:r>
              <a:rPr lang="en-GB" sz="1600" dirty="0">
                <a:solidFill>
                  <a:schemeClr val="tx1"/>
                </a:solidFill>
              </a:rPr>
              <a:t>Lectures and phonic audits have had a big impact on my phonic knowledge. The audits in particular, as they have provided me with important feedback on areas that I need to improve on to develop my subject area knowledge. </a:t>
            </a:r>
          </a:p>
          <a:p>
            <a:pPr>
              <a:lnSpc>
                <a:spcPct val="170000"/>
              </a:lnSpc>
            </a:pPr>
            <a:endParaRPr lang="en-GB" sz="1600" dirty="0"/>
          </a:p>
          <a:p>
            <a:pPr>
              <a:lnSpc>
                <a:spcPct val="170000"/>
              </a:lnSpc>
            </a:pPr>
            <a:endParaRPr lang="en-GB" sz="1600" dirty="0"/>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04664"/>
            <a:ext cx="1453832"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9842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396536" y="424480"/>
            <a:ext cx="7632847" cy="4464496"/>
          </a:xfrm>
        </p:spPr>
        <p:txBody>
          <a:bodyPr>
            <a:noAutofit/>
          </a:bodyPr>
          <a:lstStyle/>
          <a:p>
            <a:pPr>
              <a:lnSpc>
                <a:spcPct val="170000"/>
              </a:lnSpc>
            </a:pPr>
            <a:endParaRPr lang="en-GB" sz="1600" dirty="0"/>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04664"/>
            <a:ext cx="1453832"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746" t="27333" r="42621" b="61167"/>
          <a:stretch/>
        </p:blipFill>
        <p:spPr bwMode="auto">
          <a:xfrm>
            <a:off x="827584" y="1484784"/>
            <a:ext cx="7623456"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10831" t="26730" r="42713" b="60864"/>
          <a:stretch/>
        </p:blipFill>
        <p:spPr bwMode="auto">
          <a:xfrm>
            <a:off x="827584" y="3101695"/>
            <a:ext cx="7466312" cy="11365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l="11605" t="30515" r="41918" b="60214"/>
          <a:stretch/>
        </p:blipFill>
        <p:spPr bwMode="auto">
          <a:xfrm>
            <a:off x="978855" y="5424268"/>
            <a:ext cx="7249923" cy="8130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971600" y="4365104"/>
            <a:ext cx="7322296" cy="830997"/>
          </a:xfrm>
          <a:prstGeom prst="rect">
            <a:avLst/>
          </a:prstGeom>
        </p:spPr>
        <p:txBody>
          <a:bodyPr wrap="square">
            <a:spAutoFit/>
          </a:bodyPr>
          <a:lstStyle/>
          <a:p>
            <a:r>
              <a:rPr lang="en-GB" sz="1600" dirty="0">
                <a:solidFill>
                  <a:schemeClr val="tx2"/>
                </a:solidFill>
              </a:rPr>
              <a:t>Please rate your experience of taking part in the phonics visit in relation to it informing your understanding of how to teach early reading/phonics</a:t>
            </a:r>
          </a:p>
        </p:txBody>
      </p:sp>
      <p:sp>
        <p:nvSpPr>
          <p:cNvPr id="2" name="Title 1"/>
          <p:cNvSpPr>
            <a:spLocks noGrp="1"/>
          </p:cNvSpPr>
          <p:nvPr>
            <p:ph type="title"/>
          </p:nvPr>
        </p:nvSpPr>
        <p:spPr>
          <a:xfrm>
            <a:off x="827584" y="1124744"/>
            <a:ext cx="6492465" cy="600179"/>
          </a:xfrm>
        </p:spPr>
        <p:txBody>
          <a:bodyPr>
            <a:noAutofit/>
          </a:bodyPr>
          <a:lstStyle/>
          <a:p>
            <a:r>
              <a:rPr lang="en-GB" sz="1600" dirty="0"/>
              <a:t>The phonic visit and making the phonics games have had a positive impact on my subject knowledge</a:t>
            </a:r>
          </a:p>
        </p:txBody>
      </p:sp>
      <p:sp>
        <p:nvSpPr>
          <p:cNvPr id="6" name="Title 1"/>
          <p:cNvSpPr txBox="1">
            <a:spLocks/>
          </p:cNvSpPr>
          <p:nvPr/>
        </p:nvSpPr>
        <p:spPr>
          <a:xfrm>
            <a:off x="971600" y="2742942"/>
            <a:ext cx="6492465" cy="600179"/>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b="0" kern="1200" cap="none" baseline="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1600" dirty="0"/>
              <a:t>The phonic visit and making the phonics games have had a positive impact on my understanding of how to teach phonics</a:t>
            </a:r>
          </a:p>
        </p:txBody>
      </p:sp>
    </p:spTree>
    <p:extLst>
      <p:ext uri="{BB962C8B-B14F-4D97-AF65-F5344CB8AC3E}">
        <p14:creationId xmlns:p14="http://schemas.microsoft.com/office/powerpoint/2010/main" val="1838572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908720"/>
            <a:ext cx="6492465" cy="600179"/>
          </a:xfrm>
        </p:spPr>
        <p:txBody>
          <a:bodyPr>
            <a:normAutofit/>
          </a:bodyPr>
          <a:lstStyle/>
          <a:p>
            <a:pPr algn="ctr"/>
            <a:r>
              <a:rPr lang="en-GB" sz="2800" dirty="0"/>
              <a:t>What is the impact? - Schools</a:t>
            </a:r>
          </a:p>
        </p:txBody>
      </p:sp>
      <p:sp>
        <p:nvSpPr>
          <p:cNvPr id="3" name="Text Placeholder 2"/>
          <p:cNvSpPr>
            <a:spLocks noGrp="1"/>
          </p:cNvSpPr>
          <p:nvPr>
            <p:ph type="body" idx="1"/>
          </p:nvPr>
        </p:nvSpPr>
        <p:spPr>
          <a:xfrm>
            <a:off x="539552" y="1484784"/>
            <a:ext cx="8064896" cy="4608512"/>
          </a:xfrm>
        </p:spPr>
        <p:txBody>
          <a:bodyPr>
            <a:noAutofit/>
          </a:bodyPr>
          <a:lstStyle/>
          <a:p>
            <a:pPr>
              <a:lnSpc>
                <a:spcPct val="170000"/>
              </a:lnSpc>
            </a:pPr>
            <a:r>
              <a:rPr lang="en-GB" sz="1600" dirty="0">
                <a:solidFill>
                  <a:schemeClr val="tx1"/>
                </a:solidFill>
              </a:rPr>
              <a:t>‘strong overlaps between schools and HEI could be for the mutual benefit of both’ (Edwards, Mutton 2007 p506).</a:t>
            </a:r>
          </a:p>
          <a:p>
            <a:pPr>
              <a:lnSpc>
                <a:spcPct val="170000"/>
              </a:lnSpc>
            </a:pPr>
            <a:endParaRPr lang="en-GB" sz="1600" dirty="0">
              <a:solidFill>
                <a:schemeClr val="tx1"/>
              </a:solidFill>
            </a:endParaRPr>
          </a:p>
          <a:p>
            <a:pPr>
              <a:lnSpc>
                <a:spcPct val="170000"/>
              </a:lnSpc>
            </a:pPr>
            <a:r>
              <a:rPr lang="en-GB" sz="1600" dirty="0">
                <a:solidFill>
                  <a:schemeClr val="tx1"/>
                </a:solidFill>
              </a:rPr>
              <a:t>What are the benefits of the phonics placement?    </a:t>
            </a:r>
          </a:p>
          <a:p>
            <a:pPr marL="342900" indent="-342900">
              <a:lnSpc>
                <a:spcPct val="170000"/>
              </a:lnSpc>
              <a:buAutoNum type="arabicPeriod"/>
            </a:pPr>
            <a:r>
              <a:rPr lang="en-GB" sz="1200" dirty="0">
                <a:solidFill>
                  <a:schemeClr val="tx1"/>
                </a:solidFill>
              </a:rPr>
              <a:t>The students always say it gives them a good insight into teaching phonics through both the observed lesson and in practising their teaching with the groups. The children are always excited to have the students in - they cheer when I tell them! They love the variety of games that the students bring and are always highly engaged and motivated. </a:t>
            </a:r>
          </a:p>
          <a:p>
            <a:pPr marL="342900" indent="-342900">
              <a:lnSpc>
                <a:spcPct val="170000"/>
              </a:lnSpc>
              <a:buAutoNum type="arabicPeriod"/>
            </a:pPr>
            <a:r>
              <a:rPr lang="en-GB" sz="1200" dirty="0">
                <a:solidFill>
                  <a:schemeClr val="tx1"/>
                </a:solidFill>
              </a:rPr>
              <a:t>The teaching staff also love the games and I always tell the students that they inspire the teachers too. The teaching staff also get a rare chance to observe their children doing phonics so they use this for assessment purposes. 2. Benefits to students: a chance to see phonics in practice; to understand the levels children within each year group are working and to get classroom experience. </a:t>
            </a:r>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04664"/>
            <a:ext cx="1453832"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0038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764704"/>
            <a:ext cx="6492465" cy="600179"/>
          </a:xfrm>
        </p:spPr>
        <p:txBody>
          <a:bodyPr>
            <a:normAutofit/>
          </a:bodyPr>
          <a:lstStyle/>
          <a:p>
            <a:pPr algn="ctr"/>
            <a:r>
              <a:rPr lang="en-GB" sz="2800" dirty="0"/>
              <a:t>What is the impact?</a:t>
            </a:r>
          </a:p>
        </p:txBody>
      </p:sp>
      <p:sp>
        <p:nvSpPr>
          <p:cNvPr id="3" name="Text Placeholder 2"/>
          <p:cNvSpPr>
            <a:spLocks noGrp="1"/>
          </p:cNvSpPr>
          <p:nvPr>
            <p:ph type="body" idx="1"/>
          </p:nvPr>
        </p:nvSpPr>
        <p:spPr>
          <a:xfrm>
            <a:off x="571976" y="1268760"/>
            <a:ext cx="8045448" cy="4464496"/>
          </a:xfrm>
        </p:spPr>
        <p:txBody>
          <a:bodyPr>
            <a:noAutofit/>
          </a:bodyPr>
          <a:lstStyle/>
          <a:p>
            <a:pPr>
              <a:lnSpc>
                <a:spcPct val="170000"/>
              </a:lnSpc>
            </a:pPr>
            <a:r>
              <a:rPr lang="en-GB" sz="1600" dirty="0">
                <a:solidFill>
                  <a:schemeClr val="tx1"/>
                </a:solidFill>
              </a:rPr>
              <a:t>‘What are the benefits of the phonics placement?    </a:t>
            </a:r>
          </a:p>
          <a:p>
            <a:pPr marL="342900" indent="-342900">
              <a:lnSpc>
                <a:spcPct val="170000"/>
              </a:lnSpc>
              <a:buAutoNum type="arabicPeriod"/>
            </a:pPr>
            <a:r>
              <a:rPr lang="en-GB" sz="1400" dirty="0">
                <a:solidFill>
                  <a:schemeClr val="tx1"/>
                </a:solidFill>
              </a:rPr>
              <a:t>Benefits to children: an opportunity to be involved in lots of lovely, interactive phonics games, to increase their confidence by working with other adults and showing off their skills </a:t>
            </a:r>
          </a:p>
          <a:p>
            <a:pPr marL="342900" indent="-342900">
              <a:lnSpc>
                <a:spcPct val="170000"/>
              </a:lnSpc>
              <a:buAutoNum type="arabicPeriod"/>
            </a:pPr>
            <a:r>
              <a:rPr lang="en-GB" sz="1400" dirty="0">
                <a:solidFill>
                  <a:schemeClr val="tx1"/>
                </a:solidFill>
              </a:rPr>
              <a:t>Benefits to teachers: to gain ideas for phonics activities, to reignite a passion for teaching in a creative and interactive way! </a:t>
            </a:r>
          </a:p>
          <a:p>
            <a:pPr marL="342900" indent="-342900">
              <a:lnSpc>
                <a:spcPct val="170000"/>
              </a:lnSpc>
              <a:buAutoNum type="arabicPeriod"/>
            </a:pPr>
            <a:r>
              <a:rPr lang="en-GB" sz="1400" dirty="0">
                <a:solidFill>
                  <a:schemeClr val="tx1"/>
                </a:solidFill>
              </a:rPr>
              <a:t>Students see first hand how misconceptions are dealt with and how teachers support and extend pupils throughout the lesson. The children gain experience of working with different adults and with different activities. As the phonic activities are usually closely tailored to the needs of small groups of pupils, children are able to focus on the development of particular skills. During the Q&amp;A session, teaching staff are able to be quite analytical about their own practice. The games and activities provided by the students enable teaching staff to gain some new ideas as well as observe the way groups of pupils are working. </a:t>
            </a:r>
          </a:p>
          <a:p>
            <a:pPr>
              <a:lnSpc>
                <a:spcPct val="170000"/>
              </a:lnSpc>
            </a:pPr>
            <a:r>
              <a:rPr lang="en-GB" sz="1400" dirty="0">
                <a:solidFill>
                  <a:schemeClr val="tx1"/>
                </a:solidFill>
              </a:rPr>
              <a:t> </a:t>
            </a:r>
          </a:p>
          <a:p>
            <a:pPr>
              <a:lnSpc>
                <a:spcPct val="170000"/>
              </a:lnSpc>
            </a:pPr>
            <a:endParaRPr lang="en-GB" sz="1400" dirty="0">
              <a:solidFill>
                <a:schemeClr val="accent1"/>
              </a:solidFill>
            </a:endParaRPr>
          </a:p>
          <a:p>
            <a:pPr>
              <a:lnSpc>
                <a:spcPct val="170000"/>
              </a:lnSpc>
            </a:pPr>
            <a:endParaRPr lang="en-GB" sz="1400" dirty="0"/>
          </a:p>
          <a:p>
            <a:pPr>
              <a:lnSpc>
                <a:spcPct val="170000"/>
              </a:lnSpc>
            </a:pPr>
            <a:endParaRPr lang="en-GB" sz="1400" dirty="0"/>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04664"/>
            <a:ext cx="1453832"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1536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749872"/>
            <a:ext cx="6492465" cy="600179"/>
          </a:xfrm>
        </p:spPr>
        <p:txBody>
          <a:bodyPr>
            <a:normAutofit/>
          </a:bodyPr>
          <a:lstStyle/>
          <a:p>
            <a:pPr algn="ctr"/>
            <a:r>
              <a:rPr lang="en-GB" sz="2800" dirty="0"/>
              <a:t>What are the outcomes?</a:t>
            </a:r>
          </a:p>
        </p:txBody>
      </p:sp>
      <p:sp>
        <p:nvSpPr>
          <p:cNvPr id="3" name="Text Placeholder 2"/>
          <p:cNvSpPr>
            <a:spLocks noGrp="1"/>
          </p:cNvSpPr>
          <p:nvPr>
            <p:ph type="body" idx="1"/>
          </p:nvPr>
        </p:nvSpPr>
        <p:spPr>
          <a:xfrm>
            <a:off x="9684568" y="0"/>
            <a:ext cx="5616624" cy="4464496"/>
          </a:xfrm>
        </p:spPr>
        <p:txBody>
          <a:bodyPr>
            <a:noAutofit/>
          </a:bodyPr>
          <a:lstStyle/>
          <a:p>
            <a:pPr>
              <a:lnSpc>
                <a:spcPct val="170000"/>
              </a:lnSpc>
            </a:pPr>
            <a:endParaRPr lang="en-GB" sz="1600" dirty="0"/>
          </a:p>
        </p:txBody>
      </p:sp>
      <p:pic>
        <p:nvPicPr>
          <p:cNvPr id="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404664"/>
            <a:ext cx="1453832"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Chart 4"/>
          <p:cNvGraphicFramePr>
            <a:graphicFrameLocks/>
          </p:cNvGraphicFramePr>
          <p:nvPr>
            <p:extLst>
              <p:ext uri="{D42A27DB-BD31-4B8C-83A1-F6EECF244321}">
                <p14:modId xmlns:p14="http://schemas.microsoft.com/office/powerpoint/2010/main" val="2277985235"/>
              </p:ext>
            </p:extLst>
          </p:nvPr>
        </p:nvGraphicFramePr>
        <p:xfrm>
          <a:off x="539552" y="1628800"/>
          <a:ext cx="3816424" cy="230425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p14="http://schemas.microsoft.com/office/powerpoint/2010/main" val="3632915230"/>
              </p:ext>
            </p:extLst>
          </p:nvPr>
        </p:nvGraphicFramePr>
        <p:xfrm>
          <a:off x="2555776" y="4005064"/>
          <a:ext cx="4499992" cy="259228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p:cNvGraphicFramePr>
            <a:graphicFrameLocks/>
          </p:cNvGraphicFramePr>
          <p:nvPr>
            <p:extLst>
              <p:ext uri="{D42A27DB-BD31-4B8C-83A1-F6EECF244321}">
                <p14:modId xmlns:p14="http://schemas.microsoft.com/office/powerpoint/2010/main" val="3453245422"/>
              </p:ext>
            </p:extLst>
          </p:nvPr>
        </p:nvGraphicFramePr>
        <p:xfrm>
          <a:off x="4427984" y="1628800"/>
          <a:ext cx="4355976" cy="237626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229384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680638"/>
            <a:ext cx="6492465" cy="600179"/>
          </a:xfrm>
        </p:spPr>
        <p:txBody>
          <a:bodyPr>
            <a:normAutofit/>
          </a:bodyPr>
          <a:lstStyle/>
          <a:p>
            <a:pPr algn="ctr"/>
            <a:r>
              <a:rPr lang="en-GB" sz="2800" dirty="0"/>
              <a:t>The benefits of the model re. </a:t>
            </a:r>
            <a:r>
              <a:rPr lang="en-GB" sz="2800" dirty="0" err="1"/>
              <a:t>SSP</a:t>
            </a:r>
            <a:endParaRPr lang="en-GB" sz="2800" dirty="0"/>
          </a:p>
        </p:txBody>
      </p:sp>
      <p:sp>
        <p:nvSpPr>
          <p:cNvPr id="3" name="Text Placeholder 2"/>
          <p:cNvSpPr>
            <a:spLocks noGrp="1"/>
          </p:cNvSpPr>
          <p:nvPr>
            <p:ph type="body" idx="1"/>
          </p:nvPr>
        </p:nvSpPr>
        <p:spPr>
          <a:xfrm>
            <a:off x="539552" y="1196752"/>
            <a:ext cx="8045448" cy="4176464"/>
          </a:xfrm>
        </p:spPr>
        <p:txBody>
          <a:bodyPr>
            <a:noAutofit/>
          </a:bodyPr>
          <a:lstStyle/>
          <a:p>
            <a:pPr marL="285750" indent="-285750">
              <a:lnSpc>
                <a:spcPct val="170000"/>
              </a:lnSpc>
              <a:buFont typeface="Arial" panose="020B0604020202020204" pitchFamily="34" charset="0"/>
              <a:buChar char="•"/>
            </a:pPr>
            <a:r>
              <a:rPr lang="en-GB" sz="1400" dirty="0">
                <a:solidFill>
                  <a:schemeClr val="tx1"/>
                </a:solidFill>
              </a:rPr>
              <a:t>The ‘knowledgeable other’</a:t>
            </a:r>
          </a:p>
          <a:p>
            <a:pPr marL="285750" indent="-285750">
              <a:lnSpc>
                <a:spcPct val="170000"/>
              </a:lnSpc>
              <a:buFont typeface="Arial" panose="020B0604020202020204" pitchFamily="34" charset="0"/>
              <a:buChar char="•"/>
            </a:pPr>
            <a:r>
              <a:rPr lang="en-GB" sz="1400" dirty="0">
                <a:solidFill>
                  <a:schemeClr val="tx1"/>
                </a:solidFill>
              </a:rPr>
              <a:t>Links between theory and practice</a:t>
            </a:r>
          </a:p>
          <a:p>
            <a:pPr marL="285750" indent="-285750">
              <a:lnSpc>
                <a:spcPct val="170000"/>
              </a:lnSpc>
              <a:buFont typeface="Arial" panose="020B0604020202020204" pitchFamily="34" charset="0"/>
              <a:buChar char="•"/>
            </a:pPr>
            <a:r>
              <a:rPr lang="en-GB" sz="1400" dirty="0">
                <a:solidFill>
                  <a:schemeClr val="tx1"/>
                </a:solidFill>
              </a:rPr>
              <a:t>Supports subject knowledge</a:t>
            </a:r>
          </a:p>
          <a:p>
            <a:pPr marL="742950" lvl="1" indent="-285750">
              <a:lnSpc>
                <a:spcPct val="170000"/>
              </a:lnSpc>
              <a:buFont typeface="Arial" panose="020B0604020202020204" pitchFamily="34" charset="0"/>
              <a:buChar char="•"/>
            </a:pPr>
            <a:r>
              <a:rPr lang="en-GB" sz="1200" dirty="0">
                <a:solidFill>
                  <a:schemeClr val="tx1"/>
                </a:solidFill>
              </a:rPr>
              <a:t>Terminology</a:t>
            </a:r>
          </a:p>
          <a:p>
            <a:pPr marL="742950" lvl="1" indent="-285750">
              <a:lnSpc>
                <a:spcPct val="170000"/>
              </a:lnSpc>
              <a:buFont typeface="Arial" panose="020B0604020202020204" pitchFamily="34" charset="0"/>
              <a:buChar char="•"/>
            </a:pPr>
            <a:r>
              <a:rPr lang="en-GB" sz="1200" dirty="0">
                <a:solidFill>
                  <a:schemeClr val="tx1"/>
                </a:solidFill>
              </a:rPr>
              <a:t>Phonic knowledge</a:t>
            </a:r>
          </a:p>
          <a:p>
            <a:pPr marL="742950" lvl="1" indent="-285750">
              <a:lnSpc>
                <a:spcPct val="170000"/>
              </a:lnSpc>
              <a:buFont typeface="Arial" panose="020B0604020202020204" pitchFamily="34" charset="0"/>
              <a:buChar char="•"/>
            </a:pPr>
            <a:r>
              <a:rPr lang="en-GB" sz="1200" dirty="0">
                <a:solidFill>
                  <a:schemeClr val="tx1"/>
                </a:solidFill>
              </a:rPr>
              <a:t>Phonic skills</a:t>
            </a:r>
          </a:p>
          <a:p>
            <a:pPr marL="285750" indent="-285750">
              <a:lnSpc>
                <a:spcPct val="170000"/>
              </a:lnSpc>
              <a:buFont typeface="Arial" panose="020B0604020202020204" pitchFamily="34" charset="0"/>
              <a:buChar char="•"/>
            </a:pPr>
            <a:r>
              <a:rPr lang="en-GB" sz="1400" dirty="0">
                <a:solidFill>
                  <a:schemeClr val="tx1"/>
                </a:solidFill>
              </a:rPr>
              <a:t>Supports pedagogy</a:t>
            </a:r>
          </a:p>
          <a:p>
            <a:pPr marL="742950" lvl="1" indent="-285750">
              <a:lnSpc>
                <a:spcPct val="170000"/>
              </a:lnSpc>
              <a:buFont typeface="Arial" panose="020B0604020202020204" pitchFamily="34" charset="0"/>
              <a:buChar char="•"/>
            </a:pPr>
            <a:r>
              <a:rPr lang="en-GB" sz="1100" dirty="0">
                <a:solidFill>
                  <a:schemeClr val="tx1"/>
                </a:solidFill>
              </a:rPr>
              <a:t>4 part structure</a:t>
            </a:r>
          </a:p>
          <a:p>
            <a:pPr marL="742950" lvl="1" indent="-285750">
              <a:lnSpc>
                <a:spcPct val="170000"/>
              </a:lnSpc>
              <a:buFont typeface="Arial" panose="020B0604020202020204" pitchFamily="34" charset="0"/>
              <a:buChar char="•"/>
            </a:pPr>
            <a:r>
              <a:rPr lang="en-GB" sz="1100" dirty="0">
                <a:solidFill>
                  <a:schemeClr val="tx1"/>
                </a:solidFill>
              </a:rPr>
              <a:t>Engaging, multi-sensory, interactive</a:t>
            </a:r>
          </a:p>
          <a:p>
            <a:pPr marL="742950" lvl="1" indent="-285750">
              <a:lnSpc>
                <a:spcPct val="170000"/>
              </a:lnSpc>
              <a:buFont typeface="Arial" panose="020B0604020202020204" pitchFamily="34" charset="0"/>
              <a:buChar char="•"/>
            </a:pPr>
            <a:r>
              <a:rPr lang="en-GB" sz="1100" dirty="0">
                <a:solidFill>
                  <a:schemeClr val="tx1"/>
                </a:solidFill>
              </a:rPr>
              <a:t>Use of terminology</a:t>
            </a:r>
          </a:p>
          <a:p>
            <a:pPr marL="742950" lvl="1" indent="-285750">
              <a:lnSpc>
                <a:spcPct val="170000"/>
              </a:lnSpc>
              <a:buFont typeface="Arial" panose="020B0604020202020204" pitchFamily="34" charset="0"/>
              <a:buChar char="•"/>
            </a:pPr>
            <a:r>
              <a:rPr lang="en-GB" sz="1100" dirty="0">
                <a:solidFill>
                  <a:schemeClr val="tx1"/>
                </a:solidFill>
              </a:rPr>
              <a:t>Systematic and synthetic</a:t>
            </a:r>
          </a:p>
          <a:p>
            <a:pPr marL="742950" lvl="1" indent="-285750">
              <a:lnSpc>
                <a:spcPct val="170000"/>
              </a:lnSpc>
              <a:buFont typeface="Arial" panose="020B0604020202020204" pitchFamily="34" charset="0"/>
              <a:buChar char="•"/>
            </a:pPr>
            <a:r>
              <a:rPr lang="en-GB" sz="1100" dirty="0">
                <a:solidFill>
                  <a:schemeClr val="tx1"/>
                </a:solidFill>
              </a:rPr>
              <a:t>Planning and assessment </a:t>
            </a:r>
          </a:p>
          <a:p>
            <a:pPr marL="742950" lvl="1" indent="-285750">
              <a:lnSpc>
                <a:spcPct val="170000"/>
              </a:lnSpc>
              <a:buFont typeface="Arial" panose="020B0604020202020204" pitchFamily="34" charset="0"/>
              <a:buChar char="•"/>
            </a:pPr>
            <a:r>
              <a:rPr lang="en-GB" sz="1100" dirty="0">
                <a:solidFill>
                  <a:schemeClr val="tx1"/>
                </a:solidFill>
              </a:rPr>
              <a:t>Opportunities for Blending/segmenting</a:t>
            </a:r>
          </a:p>
          <a:p>
            <a:pPr marL="742950" lvl="1" indent="-285750">
              <a:lnSpc>
                <a:spcPct val="170000"/>
              </a:lnSpc>
              <a:buFont typeface="Arial" panose="020B0604020202020204" pitchFamily="34" charset="0"/>
              <a:buChar char="•"/>
            </a:pPr>
            <a:r>
              <a:rPr lang="en-GB" sz="1100" dirty="0">
                <a:solidFill>
                  <a:schemeClr val="tx1"/>
                </a:solidFill>
              </a:rPr>
              <a:t>Resources </a:t>
            </a:r>
          </a:p>
          <a:p>
            <a:pPr marL="285750" lvl="1" indent="-285750">
              <a:lnSpc>
                <a:spcPct val="170000"/>
              </a:lnSpc>
              <a:buFont typeface="Arial" panose="020B0604020202020204" pitchFamily="34" charset="0"/>
              <a:buChar char="•"/>
            </a:pPr>
            <a:r>
              <a:rPr lang="en-GB" sz="1400" dirty="0">
                <a:solidFill>
                  <a:schemeClr val="tx1"/>
                </a:solidFill>
              </a:rPr>
              <a:t>Reinforces collaborative understanding of good practice</a:t>
            </a:r>
            <a:endParaRPr lang="en-GB" sz="1600" dirty="0">
              <a:solidFill>
                <a:schemeClr val="tx1"/>
              </a:solidFill>
            </a:endParaRPr>
          </a:p>
          <a:p>
            <a:pPr>
              <a:lnSpc>
                <a:spcPct val="170000"/>
              </a:lnSpc>
            </a:pPr>
            <a:endParaRPr lang="en-GB" sz="1400" dirty="0">
              <a:solidFill>
                <a:schemeClr val="accent1"/>
              </a:solidFill>
            </a:endParaRPr>
          </a:p>
          <a:p>
            <a:pPr>
              <a:lnSpc>
                <a:spcPct val="170000"/>
              </a:lnSpc>
            </a:pPr>
            <a:endParaRPr lang="en-GB" sz="1400" dirty="0"/>
          </a:p>
          <a:p>
            <a:pPr>
              <a:lnSpc>
                <a:spcPct val="170000"/>
              </a:lnSpc>
            </a:pPr>
            <a:endParaRPr lang="en-GB" sz="1400" dirty="0"/>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1453832"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2495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8064896" cy="1143000"/>
          </a:xfrm>
        </p:spPr>
        <p:txBody>
          <a:bodyPr>
            <a:normAutofit fontScale="90000"/>
          </a:bodyPr>
          <a:lstStyle/>
          <a:p>
            <a:r>
              <a:rPr lang="en-GB" dirty="0"/>
              <a:t>Difficulties faced by our students</a:t>
            </a:r>
          </a:p>
        </p:txBody>
      </p:sp>
      <p:sp>
        <p:nvSpPr>
          <p:cNvPr id="3" name="Content Placeholder 2"/>
          <p:cNvSpPr>
            <a:spLocks noGrp="1"/>
          </p:cNvSpPr>
          <p:nvPr>
            <p:ph idx="1"/>
          </p:nvPr>
        </p:nvSpPr>
        <p:spPr>
          <a:xfrm>
            <a:off x="683568" y="1988840"/>
            <a:ext cx="7488832" cy="4320480"/>
          </a:xfrm>
        </p:spPr>
        <p:txBody>
          <a:bodyPr>
            <a:normAutofit/>
          </a:bodyPr>
          <a:lstStyle/>
          <a:p>
            <a:r>
              <a:rPr lang="en-GB" sz="1600" dirty="0">
                <a:solidFill>
                  <a:schemeClr val="tx1"/>
                </a:solidFill>
              </a:rPr>
              <a:t>When asked ‘which area of English subject knowledge do you feel you need to develop?’ – 73% of our students identified grammar and related terminology. </a:t>
            </a:r>
          </a:p>
          <a:p>
            <a:endParaRPr lang="en-GB" sz="1600" dirty="0">
              <a:solidFill>
                <a:schemeClr val="tx1"/>
              </a:solidFill>
            </a:endParaRPr>
          </a:p>
          <a:p>
            <a:r>
              <a:rPr lang="en-GB" sz="1600" dirty="0">
                <a:solidFill>
                  <a:schemeClr val="tx1"/>
                </a:solidFill>
              </a:rPr>
              <a:t>Many of our students begin their training with little or no pre-existing grammar subject knowledge as a result of conflicting guidance (Clark 2010)</a:t>
            </a:r>
          </a:p>
          <a:p>
            <a:endParaRPr lang="en-GB" sz="1600" dirty="0">
              <a:solidFill>
                <a:schemeClr val="tx1"/>
              </a:solidFill>
            </a:endParaRPr>
          </a:p>
          <a:p>
            <a:r>
              <a:rPr lang="en-GB" sz="1600" dirty="0">
                <a:solidFill>
                  <a:schemeClr val="tx1"/>
                </a:solidFill>
              </a:rPr>
              <a:t>The terminology has become a hurdle to developing grammar subject knowledge due to a decline in the understanding of grammatical amongst school levers (Alderson &amp; Hudson 2012)</a:t>
            </a:r>
          </a:p>
        </p:txBody>
      </p:sp>
    </p:spTree>
    <p:extLst>
      <p:ext uri="{BB962C8B-B14F-4D97-AF65-F5344CB8AC3E}">
        <p14:creationId xmlns:p14="http://schemas.microsoft.com/office/powerpoint/2010/main" val="3816143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332656"/>
            <a:ext cx="7024744" cy="1117928"/>
          </a:xfrm>
        </p:spPr>
        <p:txBody>
          <a:bodyPr/>
          <a:lstStyle/>
          <a:p>
            <a:r>
              <a:rPr lang="en-GB" dirty="0"/>
              <a:t>Current provision </a:t>
            </a:r>
          </a:p>
        </p:txBody>
      </p:sp>
      <p:sp>
        <p:nvSpPr>
          <p:cNvPr id="3" name="Content Placeholder 2"/>
          <p:cNvSpPr>
            <a:spLocks noGrp="1"/>
          </p:cNvSpPr>
          <p:nvPr>
            <p:ph idx="1"/>
          </p:nvPr>
        </p:nvSpPr>
        <p:spPr>
          <a:xfrm>
            <a:off x="683568" y="1772816"/>
            <a:ext cx="8229600" cy="4525963"/>
          </a:xfrm>
        </p:spPr>
        <p:txBody>
          <a:bodyPr>
            <a:normAutofit/>
          </a:bodyPr>
          <a:lstStyle/>
          <a:p>
            <a:r>
              <a:rPr lang="en-GB" sz="1600" dirty="0">
                <a:solidFill>
                  <a:schemeClr val="tx1"/>
                </a:solidFill>
              </a:rPr>
              <a:t>A series of grammar workshops are delivered to support subject knowledge</a:t>
            </a:r>
          </a:p>
          <a:p>
            <a:endParaRPr lang="en-GB" sz="1600" dirty="0">
              <a:solidFill>
                <a:schemeClr val="tx1"/>
              </a:solidFill>
            </a:endParaRPr>
          </a:p>
          <a:p>
            <a:r>
              <a:rPr lang="en-GB" sz="1600" dirty="0">
                <a:solidFill>
                  <a:schemeClr val="tx1"/>
                </a:solidFill>
              </a:rPr>
              <a:t>Aspects of grammar are embedded within reading/writing modules </a:t>
            </a:r>
          </a:p>
          <a:p>
            <a:endParaRPr lang="en-GB" sz="1600" dirty="0">
              <a:solidFill>
                <a:schemeClr val="tx1"/>
              </a:solidFill>
            </a:endParaRPr>
          </a:p>
          <a:p>
            <a:r>
              <a:rPr lang="en-GB" sz="1600" dirty="0">
                <a:solidFill>
                  <a:schemeClr val="tx1"/>
                </a:solidFill>
              </a:rPr>
              <a:t>Subject knowledge is audited throughout our students training &amp; tracked</a:t>
            </a:r>
          </a:p>
          <a:p>
            <a:endParaRPr lang="en-GB" sz="1600" dirty="0">
              <a:solidFill>
                <a:schemeClr val="tx1"/>
              </a:solidFill>
            </a:endParaRPr>
          </a:p>
          <a:p>
            <a:r>
              <a:rPr lang="en-GB" sz="1600" dirty="0">
                <a:solidFill>
                  <a:schemeClr val="tx1"/>
                </a:solidFill>
              </a:rPr>
              <a:t>Workshops are informed by audit result</a:t>
            </a:r>
          </a:p>
          <a:p>
            <a:endParaRPr lang="en-GB" dirty="0"/>
          </a:p>
          <a:p>
            <a:endParaRPr lang="en-GB" dirty="0"/>
          </a:p>
        </p:txBody>
      </p:sp>
    </p:spTree>
    <p:extLst>
      <p:ext uri="{BB962C8B-B14F-4D97-AF65-F5344CB8AC3E}">
        <p14:creationId xmlns:p14="http://schemas.microsoft.com/office/powerpoint/2010/main" val="3928783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04664"/>
            <a:ext cx="7024744" cy="1143000"/>
          </a:xfrm>
        </p:spPr>
        <p:txBody>
          <a:bodyPr/>
          <a:lstStyle/>
          <a:p>
            <a:r>
              <a:rPr lang="en-GB" dirty="0"/>
              <a:t>Gaps</a:t>
            </a:r>
          </a:p>
        </p:txBody>
      </p:sp>
      <p:sp>
        <p:nvSpPr>
          <p:cNvPr id="3" name="Content Placeholder 2"/>
          <p:cNvSpPr>
            <a:spLocks noGrp="1"/>
          </p:cNvSpPr>
          <p:nvPr>
            <p:ph idx="1"/>
          </p:nvPr>
        </p:nvSpPr>
        <p:spPr>
          <a:xfrm>
            <a:off x="755576" y="1628800"/>
            <a:ext cx="7776864" cy="4525963"/>
          </a:xfrm>
          <a:noFill/>
        </p:spPr>
        <p:txBody>
          <a:bodyPr>
            <a:normAutofit fontScale="85000" lnSpcReduction="20000"/>
          </a:bodyPr>
          <a:lstStyle/>
          <a:p>
            <a:r>
              <a:rPr lang="en-GB" dirty="0"/>
              <a:t>The need to develop secure subject knowledge has led to some decontextualized learning. This problem is also identified within schools as stated by Stafford et al (2015)</a:t>
            </a:r>
          </a:p>
          <a:p>
            <a:r>
              <a:rPr lang="en-GB" dirty="0"/>
              <a:t>Issues with subject knowledge v. subject specific pedagogy</a:t>
            </a:r>
          </a:p>
          <a:p>
            <a:r>
              <a:rPr lang="en-GB" dirty="0"/>
              <a:t>Student teachers are not seeing an embedded approach to the teaching of grammar in school.</a:t>
            </a:r>
          </a:p>
          <a:p>
            <a:r>
              <a:rPr lang="en-GB" dirty="0"/>
              <a:t>The abstract nature of grammar subject knowledge means that our students find many concepts difficult to understand</a:t>
            </a:r>
          </a:p>
          <a:p>
            <a:r>
              <a:rPr lang="en-GB" dirty="0"/>
              <a:t>‘Primary teacher training is not required to contain any instruction in how to teach explicit grammar knowledge, and it seems unlikely that there is space in a crowded curriculum anyway. Wales (2009, 538)noted that provision of materials was inadequate without training, and this seems true today too’ (Bell 2015)</a:t>
            </a:r>
          </a:p>
        </p:txBody>
      </p:sp>
    </p:spTree>
    <p:extLst>
      <p:ext uri="{BB962C8B-B14F-4D97-AF65-F5344CB8AC3E}">
        <p14:creationId xmlns:p14="http://schemas.microsoft.com/office/powerpoint/2010/main" val="1452056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142859"/>
            <a:ext cx="6492465" cy="600179"/>
          </a:xfrm>
        </p:spPr>
        <p:txBody>
          <a:bodyPr>
            <a:normAutofit/>
          </a:bodyPr>
          <a:lstStyle/>
          <a:p>
            <a:pPr algn="ctr"/>
            <a:r>
              <a:rPr lang="en-GB" sz="2800" dirty="0"/>
              <a:t>Introductions</a:t>
            </a:r>
          </a:p>
        </p:txBody>
      </p:sp>
      <p:sp>
        <p:nvSpPr>
          <p:cNvPr id="3" name="Text Placeholder 2"/>
          <p:cNvSpPr>
            <a:spLocks noGrp="1"/>
          </p:cNvSpPr>
          <p:nvPr>
            <p:ph type="body" idx="1"/>
          </p:nvPr>
        </p:nvSpPr>
        <p:spPr>
          <a:xfrm>
            <a:off x="755576" y="1916832"/>
            <a:ext cx="7632847" cy="4320480"/>
          </a:xfrm>
        </p:spPr>
        <p:txBody>
          <a:bodyPr>
            <a:normAutofit/>
          </a:bodyPr>
          <a:lstStyle/>
          <a:p>
            <a:pPr>
              <a:lnSpc>
                <a:spcPct val="150000"/>
              </a:lnSpc>
            </a:pPr>
            <a:r>
              <a:rPr lang="en-GB" sz="1600" dirty="0">
                <a:solidFill>
                  <a:schemeClr val="tx1"/>
                </a:solidFill>
              </a:rPr>
              <a:t>Caroline Elbra-Ramsay</a:t>
            </a:r>
          </a:p>
          <a:p>
            <a:pPr>
              <a:lnSpc>
                <a:spcPct val="150000"/>
              </a:lnSpc>
            </a:pPr>
            <a:r>
              <a:rPr lang="en-GB" sz="1600" dirty="0">
                <a:solidFill>
                  <a:schemeClr val="tx1"/>
                </a:solidFill>
              </a:rPr>
              <a:t>Head of Programme for Assessment and Student Outcomes</a:t>
            </a:r>
          </a:p>
          <a:p>
            <a:pPr>
              <a:lnSpc>
                <a:spcPct val="150000"/>
              </a:lnSpc>
            </a:pPr>
            <a:endParaRPr lang="en-GB" sz="1600" dirty="0">
              <a:solidFill>
                <a:schemeClr val="tx1"/>
              </a:solidFill>
            </a:endParaRPr>
          </a:p>
          <a:p>
            <a:pPr>
              <a:lnSpc>
                <a:spcPct val="150000"/>
              </a:lnSpc>
            </a:pPr>
            <a:r>
              <a:rPr lang="en-GB" sz="1600" dirty="0">
                <a:solidFill>
                  <a:schemeClr val="tx1"/>
                </a:solidFill>
              </a:rPr>
              <a:t>David Scott</a:t>
            </a:r>
          </a:p>
          <a:p>
            <a:pPr>
              <a:lnSpc>
                <a:spcPct val="150000"/>
              </a:lnSpc>
            </a:pPr>
            <a:r>
              <a:rPr lang="en-GB" sz="1600" dirty="0">
                <a:solidFill>
                  <a:schemeClr val="tx1"/>
                </a:solidFill>
              </a:rPr>
              <a:t>Head of English</a:t>
            </a:r>
          </a:p>
          <a:p>
            <a:pPr>
              <a:lnSpc>
                <a:spcPct val="150000"/>
              </a:lnSpc>
            </a:pPr>
            <a:endParaRPr lang="en-GB" sz="1600" dirty="0">
              <a:solidFill>
                <a:schemeClr val="tx1"/>
              </a:solidFill>
            </a:endParaRPr>
          </a:p>
          <a:p>
            <a:pPr>
              <a:lnSpc>
                <a:spcPct val="150000"/>
              </a:lnSpc>
            </a:pPr>
            <a:r>
              <a:rPr lang="en-GB" sz="1600" dirty="0">
                <a:solidFill>
                  <a:schemeClr val="tx1"/>
                </a:solidFill>
              </a:rPr>
              <a:t>Y1 UG, Y2 UG, PGCE  (</a:t>
            </a:r>
            <a:r>
              <a:rPr lang="en-GB" sz="1600" dirty="0" err="1">
                <a:solidFill>
                  <a:schemeClr val="tx1"/>
                </a:solidFill>
              </a:rPr>
              <a:t>Uni</a:t>
            </a:r>
            <a:r>
              <a:rPr lang="en-GB" sz="1600" dirty="0">
                <a:solidFill>
                  <a:schemeClr val="tx1"/>
                </a:solidFill>
              </a:rPr>
              <a:t> / SD) </a:t>
            </a:r>
          </a:p>
          <a:p>
            <a:endParaRPr lang="en-GB" sz="1600" dirty="0"/>
          </a:p>
        </p:txBody>
      </p:sp>
      <p:pic>
        <p:nvPicPr>
          <p:cNvPr id="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404664"/>
            <a:ext cx="1453832"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4264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674616914"/>
              </p:ext>
            </p:extLst>
          </p:nvPr>
        </p:nvGraphicFramePr>
        <p:xfrm>
          <a:off x="1042988" y="3529647"/>
          <a:ext cx="6777036" cy="342900"/>
        </p:xfrm>
        <a:graphic>
          <a:graphicData uri="http://schemas.openxmlformats.org/drawingml/2006/table">
            <a:tbl>
              <a:tblPr/>
              <a:tblGrid>
                <a:gridCol w="6777036">
                  <a:extLst>
                    <a:ext uri="{9D8B030D-6E8A-4147-A177-3AD203B41FA5}">
                      <a16:colId xmlns:a16="http://schemas.microsoft.com/office/drawing/2014/main" val="20000"/>
                    </a:ext>
                  </a:extLst>
                </a:gridCol>
              </a:tblGrid>
              <a:tr h="342900">
                <a:tc>
                  <a:txBody>
                    <a:bodyPr/>
                    <a:lstStyle/>
                    <a:p>
                      <a:pPr algn="ctr"/>
                      <a:endParaRPr lang="en-GB" dirty="0"/>
                    </a:p>
                  </a:txBody>
                  <a:tcPr marL="0" marR="0" marT="0" marB="0" anchor="ctr">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1029" name="Picture 5" descr="Visual spac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4963" y="2324100"/>
            <a:ext cx="9525" cy="1143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r="13130"/>
          <a:stretch/>
        </p:blipFill>
        <p:spPr bwMode="auto">
          <a:xfrm>
            <a:off x="996602" y="834913"/>
            <a:ext cx="7146521" cy="174737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6621" y="2824449"/>
            <a:ext cx="6786481" cy="208708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32" name="Picture 8"/>
          <p:cNvPicPr>
            <a:picLocks noChangeAspect="1" noChangeArrowheads="1"/>
          </p:cNvPicPr>
          <p:nvPr/>
        </p:nvPicPr>
        <p:blipFill rotWithShape="1">
          <a:blip r:embed="rId5">
            <a:extLst>
              <a:ext uri="{28A0092B-C50C-407E-A947-70E740481C1C}">
                <a14:useLocalDpi xmlns:a14="http://schemas.microsoft.com/office/drawing/2010/main" val="0"/>
              </a:ext>
            </a:extLst>
          </a:blip>
          <a:srcRect/>
          <a:stretch/>
        </p:blipFill>
        <p:spPr bwMode="auto">
          <a:xfrm>
            <a:off x="647194" y="5157192"/>
            <a:ext cx="7704856" cy="106093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385956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92696"/>
            <a:ext cx="7024744" cy="1143000"/>
          </a:xfrm>
        </p:spPr>
        <p:txBody>
          <a:bodyPr>
            <a:normAutofit/>
          </a:bodyPr>
          <a:lstStyle/>
          <a:p>
            <a:r>
              <a:rPr lang="en-GB" dirty="0"/>
              <a:t>But…..</a:t>
            </a:r>
          </a:p>
        </p:txBody>
      </p:sp>
      <p:sp>
        <p:nvSpPr>
          <p:cNvPr id="3" name="Content Placeholder 2"/>
          <p:cNvSpPr>
            <a:spLocks noGrp="1"/>
          </p:cNvSpPr>
          <p:nvPr>
            <p:ph idx="1"/>
          </p:nvPr>
        </p:nvSpPr>
        <p:spPr>
          <a:xfrm>
            <a:off x="899592" y="1844824"/>
            <a:ext cx="7200800" cy="4563869"/>
          </a:xfrm>
        </p:spPr>
        <p:txBody>
          <a:bodyPr>
            <a:normAutofit/>
          </a:bodyPr>
          <a:lstStyle/>
          <a:p>
            <a:pPr marL="0" indent="0">
              <a:buNone/>
            </a:pPr>
            <a:r>
              <a:rPr lang="en-GB" sz="1600" i="1" dirty="0">
                <a:solidFill>
                  <a:schemeClr val="tx1"/>
                </a:solidFill>
              </a:rPr>
              <a:t>‘Learning to label and dissect language into its component parts and learning to underline grammatical errors in artificially generated sentences will not equip young learners to become confident and mature language users.’  </a:t>
            </a:r>
            <a:r>
              <a:rPr lang="en-GB" sz="1600" i="1" dirty="0" err="1">
                <a:solidFill>
                  <a:schemeClr val="tx1"/>
                </a:solidFill>
              </a:rPr>
              <a:t>Myhill</a:t>
            </a:r>
            <a:r>
              <a:rPr lang="en-GB" sz="1600" i="1" dirty="0">
                <a:solidFill>
                  <a:schemeClr val="tx1"/>
                </a:solidFill>
              </a:rPr>
              <a:t> (2012, p.22)</a:t>
            </a:r>
          </a:p>
          <a:p>
            <a:pPr marL="0" indent="0">
              <a:buNone/>
            </a:pPr>
            <a:endParaRPr lang="en-GB" sz="1600" i="1" dirty="0">
              <a:solidFill>
                <a:schemeClr val="tx1"/>
              </a:solidFill>
            </a:endParaRPr>
          </a:p>
          <a:p>
            <a:pPr marL="0" indent="0">
              <a:buNone/>
            </a:pPr>
            <a:r>
              <a:rPr lang="en-GB" sz="1600" i="1" dirty="0">
                <a:solidFill>
                  <a:schemeClr val="tx1"/>
                </a:solidFill>
              </a:rPr>
              <a:t>‘By introducing children to grammatical features and language in context, you will help them internalise these principles. Try not to go for the ready-made solution by using a worksheet or book. It will make very little difference to children’s use of language and will be meaning less for those who are not yet able to think in an abstract way.’ Waugh, Warner and Waugh (2016, p.19)</a:t>
            </a:r>
          </a:p>
          <a:p>
            <a:pPr marL="0" indent="0">
              <a:buNone/>
            </a:pPr>
            <a:endParaRPr lang="en-GB" sz="1600" i="1" dirty="0">
              <a:solidFill>
                <a:schemeClr val="tx1"/>
              </a:solidFill>
            </a:endParaRPr>
          </a:p>
          <a:p>
            <a:pPr marL="0" indent="0">
              <a:buNone/>
            </a:pPr>
            <a:r>
              <a:rPr lang="en-GB" sz="1600" i="1" dirty="0">
                <a:solidFill>
                  <a:schemeClr val="tx1"/>
                </a:solidFill>
              </a:rPr>
              <a:t>‘The grammar test format influences teaching content &amp; approaches.’ ‘Time spent teaching decontextualized and contextualised grammar has increased.’ Safford et al (2015, p.2) </a:t>
            </a:r>
          </a:p>
          <a:p>
            <a:pPr marL="0" indent="0">
              <a:buNone/>
            </a:pPr>
            <a:endParaRPr lang="en-GB" sz="1600" dirty="0"/>
          </a:p>
          <a:p>
            <a:pPr marL="0" indent="0">
              <a:buNone/>
            </a:pPr>
            <a:endParaRPr lang="en-GB" sz="1600" i="1" dirty="0"/>
          </a:p>
          <a:p>
            <a:pPr marL="0" indent="0">
              <a:buNone/>
            </a:pPr>
            <a:endParaRPr lang="en-GB" sz="1600" i="1" dirty="0"/>
          </a:p>
        </p:txBody>
      </p:sp>
    </p:spTree>
    <p:extLst>
      <p:ext uri="{BB962C8B-B14F-4D97-AF65-F5344CB8AC3E}">
        <p14:creationId xmlns:p14="http://schemas.microsoft.com/office/powerpoint/2010/main" val="2712991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a:t>Effective Teaching of Grammar</a:t>
            </a:r>
          </a:p>
        </p:txBody>
      </p:sp>
      <p:graphicFrame>
        <p:nvGraphicFramePr>
          <p:cNvPr id="6" name="Diagram 5"/>
          <p:cNvGraphicFramePr/>
          <p:nvPr>
            <p:extLst>
              <p:ext uri="{D42A27DB-BD31-4B8C-83A1-F6EECF244321}">
                <p14:modId xmlns:p14="http://schemas.microsoft.com/office/powerpoint/2010/main" val="449201981"/>
              </p:ext>
            </p:extLst>
          </p:nvPr>
        </p:nvGraphicFramePr>
        <p:xfrm>
          <a:off x="251520" y="1052736"/>
          <a:ext cx="8496944"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683568" y="5733256"/>
            <a:ext cx="1440160" cy="646331"/>
          </a:xfrm>
          <a:prstGeom prst="rect">
            <a:avLst/>
          </a:prstGeom>
          <a:noFill/>
        </p:spPr>
        <p:txBody>
          <a:bodyPr wrap="square" rtlCol="0">
            <a:spAutoFit/>
          </a:bodyPr>
          <a:lstStyle/>
          <a:p>
            <a:r>
              <a:rPr lang="en-GB" sz="1200" dirty="0"/>
              <a:t>Adapted from (Waugh, Warner et al. 2016, p.18)</a:t>
            </a:r>
          </a:p>
        </p:txBody>
      </p:sp>
    </p:spTree>
    <p:extLst>
      <p:ext uri="{BB962C8B-B14F-4D97-AF65-F5344CB8AC3E}">
        <p14:creationId xmlns:p14="http://schemas.microsoft.com/office/powerpoint/2010/main" val="2529962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052736"/>
            <a:ext cx="7024744" cy="1143000"/>
          </a:xfrm>
        </p:spPr>
        <p:txBody>
          <a:bodyPr>
            <a:normAutofit fontScale="90000"/>
          </a:bodyPr>
          <a:lstStyle/>
          <a:p>
            <a:r>
              <a:rPr lang="en-GB" dirty="0"/>
              <a:t>Our partnership schools &amp; their approach to the teaching of grammar</a:t>
            </a:r>
          </a:p>
        </p:txBody>
      </p:sp>
      <p:sp>
        <p:nvSpPr>
          <p:cNvPr id="3" name="Content Placeholder 2"/>
          <p:cNvSpPr>
            <a:spLocks noGrp="1"/>
          </p:cNvSpPr>
          <p:nvPr>
            <p:ph idx="1"/>
          </p:nvPr>
        </p:nvSpPr>
        <p:spPr/>
        <p:txBody>
          <a:bodyPr>
            <a:normAutofit fontScale="70000" lnSpcReduction="20000"/>
          </a:bodyPr>
          <a:lstStyle/>
          <a:p>
            <a:r>
              <a:rPr lang="en-GB" dirty="0"/>
              <a:t>Our schools take different approaches. There is not one consistent approach to the teaching of grammar. </a:t>
            </a:r>
          </a:p>
          <a:p>
            <a:r>
              <a:rPr lang="en-GB" dirty="0"/>
              <a:t>KS1 uses the phonic model and teaches an aspect of grammar &amp; punctuation discretely. An active approach is taken, e.g. adding actions to underpin terminology. </a:t>
            </a:r>
          </a:p>
          <a:p>
            <a:r>
              <a:rPr lang="en-GB" dirty="0"/>
              <a:t>KS2 – Aspects of grammar to be covered during a particular unit are taught discretely but  these are returned to during guided writing. They are modelled by the teacher and become specific marking points during feedback. </a:t>
            </a:r>
          </a:p>
          <a:p>
            <a:r>
              <a:rPr lang="en-GB" dirty="0"/>
              <a:t>Teacher confidence has a marked impact on the teaching of grammar. The less confident teachers are, the more decontextualized the teaching becomes. </a:t>
            </a:r>
          </a:p>
        </p:txBody>
      </p:sp>
    </p:spTree>
    <p:extLst>
      <p:ext uri="{BB962C8B-B14F-4D97-AF65-F5344CB8AC3E}">
        <p14:creationId xmlns:p14="http://schemas.microsoft.com/office/powerpoint/2010/main" val="3195109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96752"/>
            <a:ext cx="8229600" cy="1143000"/>
          </a:xfrm>
        </p:spPr>
        <p:txBody>
          <a:bodyPr>
            <a:normAutofit fontScale="90000"/>
          </a:bodyPr>
          <a:lstStyle/>
          <a:p>
            <a:r>
              <a:rPr lang="en-GB" sz="2400" i="1" dirty="0"/>
              <a:t>‘</a:t>
            </a:r>
            <a:r>
              <a:rPr lang="en-GB" sz="2400" b="1" i="1" dirty="0"/>
              <a:t>Having a command of grammar is like controlling a horse. If you let go of the reigns the horse controls you. If you hold onto the reigns and guide the horse you become an expert writer.’ </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1640" y="2492896"/>
            <a:ext cx="6360707" cy="3816424"/>
          </a:xfrm>
        </p:spPr>
      </p:pic>
      <p:sp>
        <p:nvSpPr>
          <p:cNvPr id="3" name="TextBox 2"/>
          <p:cNvSpPr txBox="1"/>
          <p:nvPr/>
        </p:nvSpPr>
        <p:spPr>
          <a:xfrm>
            <a:off x="4860032" y="260648"/>
            <a:ext cx="2880320" cy="369332"/>
          </a:xfrm>
          <a:prstGeom prst="rect">
            <a:avLst/>
          </a:prstGeom>
          <a:noFill/>
        </p:spPr>
        <p:txBody>
          <a:bodyPr wrap="square" rtlCol="0">
            <a:spAutoFit/>
          </a:bodyPr>
          <a:lstStyle/>
          <a:p>
            <a:r>
              <a:rPr lang="en-GB" dirty="0"/>
              <a:t>Quote from KS2 Teacher</a:t>
            </a:r>
          </a:p>
        </p:txBody>
      </p:sp>
    </p:spTree>
    <p:extLst>
      <p:ext uri="{BB962C8B-B14F-4D97-AF65-F5344CB8AC3E}">
        <p14:creationId xmlns:p14="http://schemas.microsoft.com/office/powerpoint/2010/main" val="618148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052736"/>
            <a:ext cx="7886707" cy="5184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4185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val 16"/>
          <p:cNvSpPr/>
          <p:nvPr/>
        </p:nvSpPr>
        <p:spPr>
          <a:xfrm>
            <a:off x="840270" y="253845"/>
            <a:ext cx="6120680" cy="640871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a:off x="2619211" y="2021977"/>
            <a:ext cx="2664296" cy="7038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Discrete skills session</a:t>
            </a:r>
          </a:p>
        </p:txBody>
      </p:sp>
      <p:sp>
        <p:nvSpPr>
          <p:cNvPr id="10" name="Rectangle 9"/>
          <p:cNvSpPr/>
          <p:nvPr/>
        </p:nvSpPr>
        <p:spPr>
          <a:xfrm>
            <a:off x="2608960" y="5101456"/>
            <a:ext cx="2664296" cy="7038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Contextualised across the curriculum</a:t>
            </a:r>
          </a:p>
        </p:txBody>
      </p:sp>
      <p:grpSp>
        <p:nvGrpSpPr>
          <p:cNvPr id="22" name="Group 21"/>
          <p:cNvGrpSpPr/>
          <p:nvPr/>
        </p:nvGrpSpPr>
        <p:grpSpPr>
          <a:xfrm>
            <a:off x="2619211" y="1035012"/>
            <a:ext cx="2664296" cy="986966"/>
            <a:chOff x="2619211" y="1035012"/>
            <a:chExt cx="2664296" cy="986966"/>
          </a:xfrm>
        </p:grpSpPr>
        <p:sp>
          <p:nvSpPr>
            <p:cNvPr id="4" name="Rectangle 3"/>
            <p:cNvSpPr/>
            <p:nvPr/>
          </p:nvSpPr>
          <p:spPr>
            <a:xfrm>
              <a:off x="2619211" y="1035012"/>
              <a:ext cx="2664296" cy="7038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Shared reading / text analysis</a:t>
              </a:r>
            </a:p>
          </p:txBody>
        </p:sp>
        <p:sp>
          <p:nvSpPr>
            <p:cNvPr id="11" name="Down Arrow 10"/>
            <p:cNvSpPr/>
            <p:nvPr/>
          </p:nvSpPr>
          <p:spPr>
            <a:xfrm>
              <a:off x="3748211" y="1738820"/>
              <a:ext cx="385793" cy="2831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2" name="Down Arrow 11"/>
          <p:cNvSpPr/>
          <p:nvPr/>
        </p:nvSpPr>
        <p:spPr>
          <a:xfrm>
            <a:off x="3758462" y="2725785"/>
            <a:ext cx="385793" cy="2831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3" name="Group 22"/>
          <p:cNvGrpSpPr/>
          <p:nvPr/>
        </p:nvGrpSpPr>
        <p:grpSpPr>
          <a:xfrm>
            <a:off x="2619211" y="2990033"/>
            <a:ext cx="2664296" cy="986966"/>
            <a:chOff x="2619211" y="2990033"/>
            <a:chExt cx="2664296" cy="986966"/>
          </a:xfrm>
        </p:grpSpPr>
        <p:sp>
          <p:nvSpPr>
            <p:cNvPr id="8" name="Rectangle 7"/>
            <p:cNvSpPr/>
            <p:nvPr/>
          </p:nvSpPr>
          <p:spPr>
            <a:xfrm>
              <a:off x="2619211" y="2990033"/>
              <a:ext cx="2664296" cy="7038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Contextualised skills – limited writing </a:t>
              </a:r>
            </a:p>
          </p:txBody>
        </p:sp>
        <p:sp>
          <p:nvSpPr>
            <p:cNvPr id="13" name="Down Arrow 12"/>
            <p:cNvSpPr/>
            <p:nvPr/>
          </p:nvSpPr>
          <p:spPr>
            <a:xfrm>
              <a:off x="3748211" y="3693841"/>
              <a:ext cx="385793" cy="2831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4" name="Group 23"/>
          <p:cNvGrpSpPr/>
          <p:nvPr/>
        </p:nvGrpSpPr>
        <p:grpSpPr>
          <a:xfrm>
            <a:off x="2619211" y="3984160"/>
            <a:ext cx="2664296" cy="1143367"/>
            <a:chOff x="2619211" y="3984160"/>
            <a:chExt cx="2664296" cy="1143367"/>
          </a:xfrm>
        </p:grpSpPr>
        <p:sp>
          <p:nvSpPr>
            <p:cNvPr id="9" name="Rectangle 8"/>
            <p:cNvSpPr/>
            <p:nvPr/>
          </p:nvSpPr>
          <p:spPr>
            <a:xfrm>
              <a:off x="2619211" y="3984160"/>
              <a:ext cx="2664296" cy="8602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Contextualised – whole text application</a:t>
              </a:r>
            </a:p>
          </p:txBody>
        </p:sp>
        <p:sp>
          <p:nvSpPr>
            <p:cNvPr id="14" name="Down Arrow 13"/>
            <p:cNvSpPr/>
            <p:nvPr/>
          </p:nvSpPr>
          <p:spPr>
            <a:xfrm>
              <a:off x="3707714" y="4844369"/>
              <a:ext cx="385793" cy="2831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Down Arrow 15"/>
          <p:cNvSpPr/>
          <p:nvPr/>
        </p:nvSpPr>
        <p:spPr>
          <a:xfrm>
            <a:off x="1763688" y="1073075"/>
            <a:ext cx="648072" cy="4770252"/>
          </a:xfrm>
          <a:prstGeom prst="down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t>Models of Quality</a:t>
            </a:r>
          </a:p>
        </p:txBody>
      </p:sp>
      <p:grpSp>
        <p:nvGrpSpPr>
          <p:cNvPr id="25" name="Group 24"/>
          <p:cNvGrpSpPr/>
          <p:nvPr/>
        </p:nvGrpSpPr>
        <p:grpSpPr>
          <a:xfrm>
            <a:off x="6430379" y="551623"/>
            <a:ext cx="2626741" cy="1575638"/>
            <a:chOff x="6430379" y="551623"/>
            <a:chExt cx="2626741" cy="1575638"/>
          </a:xfrm>
        </p:grpSpPr>
        <p:sp>
          <p:nvSpPr>
            <p:cNvPr id="20" name="Left Arrow 19"/>
            <p:cNvSpPr/>
            <p:nvPr/>
          </p:nvSpPr>
          <p:spPr>
            <a:xfrm rot="20018468">
              <a:off x="6430379" y="1237305"/>
              <a:ext cx="1296144" cy="8899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7524328" y="551623"/>
              <a:ext cx="1532792" cy="1200329"/>
            </a:xfrm>
            <a:prstGeom prst="rect">
              <a:avLst/>
            </a:prstGeom>
            <a:solidFill>
              <a:schemeClr val="tx2">
                <a:lumMod val="60000"/>
                <a:lumOff val="40000"/>
              </a:schemeClr>
            </a:solidFill>
            <a:ln>
              <a:solidFill>
                <a:schemeClr val="tx1"/>
              </a:solidFill>
            </a:ln>
          </p:spPr>
          <p:txBody>
            <a:bodyPr wrap="none">
              <a:spAutoFit/>
            </a:bodyPr>
            <a:lstStyle/>
            <a:p>
              <a:pPr algn="ctr"/>
              <a:r>
                <a:rPr lang="en-GB" dirty="0"/>
                <a:t>Teacher </a:t>
              </a:r>
            </a:p>
            <a:p>
              <a:pPr algn="ctr"/>
              <a:r>
                <a:rPr lang="en-GB" dirty="0"/>
                <a:t>Confidence</a:t>
              </a:r>
            </a:p>
            <a:p>
              <a:pPr algn="ctr"/>
              <a:r>
                <a:rPr lang="en-GB" dirty="0"/>
                <a:t>and </a:t>
              </a:r>
            </a:p>
            <a:p>
              <a:pPr algn="ctr"/>
              <a:r>
                <a:rPr lang="en-GB" dirty="0"/>
                <a:t>enthusiasm</a:t>
              </a:r>
            </a:p>
          </p:txBody>
        </p:sp>
      </p:grpSp>
    </p:spTree>
    <p:extLst>
      <p:ext uri="{BB962C8B-B14F-4D97-AF65-F5344CB8AC3E}">
        <p14:creationId xmlns:p14="http://schemas.microsoft.com/office/powerpoint/2010/main" val="321184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5" grpId="0" animBg="1"/>
      <p:bldP spid="10" grpId="0" animBg="1"/>
      <p:bldP spid="12" grpId="0" animBg="1"/>
      <p:bldP spid="1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Would partnership model work? </a:t>
            </a:r>
          </a:p>
        </p:txBody>
      </p:sp>
      <p:sp>
        <p:nvSpPr>
          <p:cNvPr id="3" name="Content Placeholder 2"/>
          <p:cNvSpPr>
            <a:spLocks noGrp="1"/>
          </p:cNvSpPr>
          <p:nvPr>
            <p:ph idx="1"/>
          </p:nvPr>
        </p:nvSpPr>
        <p:spPr/>
        <p:txBody>
          <a:bodyPr>
            <a:normAutofit/>
          </a:bodyPr>
          <a:lstStyle/>
          <a:p>
            <a:r>
              <a:rPr lang="en-GB" sz="2000" dirty="0">
                <a:solidFill>
                  <a:schemeClr val="tx1"/>
                </a:solidFill>
              </a:rPr>
              <a:t>Partnerships schools would have to provided examples of best practice &amp; this is still being developed with schools. </a:t>
            </a:r>
          </a:p>
          <a:p>
            <a:r>
              <a:rPr lang="en-GB" sz="2000" dirty="0">
                <a:solidFill>
                  <a:schemeClr val="tx1"/>
                </a:solidFill>
              </a:rPr>
              <a:t>The phonic model is based on the discrete teaching of SSP and this is in conflict with best practice if applied to grammar. </a:t>
            </a:r>
          </a:p>
          <a:p>
            <a:r>
              <a:rPr lang="en-GB" sz="2000" dirty="0">
                <a:solidFill>
                  <a:schemeClr val="tx1"/>
                </a:solidFill>
              </a:rPr>
              <a:t>The existing model would affirm the decontextualized teaching of grammar. </a:t>
            </a:r>
          </a:p>
        </p:txBody>
      </p:sp>
    </p:spTree>
    <p:extLst>
      <p:ext uri="{BB962C8B-B14F-4D97-AF65-F5344CB8AC3E}">
        <p14:creationId xmlns:p14="http://schemas.microsoft.com/office/powerpoint/2010/main" val="1611777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404664"/>
            <a:ext cx="1453832"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827584" y="980728"/>
            <a:ext cx="7920880" cy="792088"/>
          </a:xfrm>
        </p:spPr>
        <p:txBody>
          <a:bodyPr>
            <a:normAutofit/>
          </a:bodyPr>
          <a:lstStyle/>
          <a:p>
            <a:pPr algn="ctr"/>
            <a:r>
              <a:rPr lang="en-GB" sz="2800" dirty="0"/>
              <a:t>Implications / next steps </a:t>
            </a:r>
          </a:p>
        </p:txBody>
      </p:sp>
      <p:sp>
        <p:nvSpPr>
          <p:cNvPr id="3" name="Text Placeholder 2"/>
          <p:cNvSpPr>
            <a:spLocks noGrp="1"/>
          </p:cNvSpPr>
          <p:nvPr>
            <p:ph type="body" idx="1"/>
          </p:nvPr>
        </p:nvSpPr>
        <p:spPr>
          <a:xfrm>
            <a:off x="9612560" y="1972255"/>
            <a:ext cx="7632847" cy="1512168"/>
          </a:xfrm>
        </p:spPr>
        <p:txBody>
          <a:bodyPr>
            <a:noAutofit/>
          </a:bodyPr>
          <a:lstStyle/>
          <a:p>
            <a:r>
              <a:rPr lang="en-GB" sz="1600" dirty="0"/>
              <a:t> </a:t>
            </a:r>
          </a:p>
          <a:p>
            <a:r>
              <a:rPr lang="en-GB" sz="1600" dirty="0"/>
              <a:t> </a:t>
            </a:r>
          </a:p>
          <a:p>
            <a:r>
              <a:rPr lang="en-GB" sz="1600" dirty="0"/>
              <a:t> </a:t>
            </a:r>
          </a:p>
          <a:p>
            <a:endParaRPr lang="en-GB" sz="1600" dirty="0"/>
          </a:p>
          <a:p>
            <a:r>
              <a:rPr lang="en-GB" sz="1600" dirty="0"/>
              <a:t> </a:t>
            </a:r>
          </a:p>
          <a:p>
            <a:r>
              <a:rPr lang="en-GB" sz="1600" dirty="0"/>
              <a:t> </a:t>
            </a:r>
          </a:p>
          <a:p>
            <a:r>
              <a:rPr lang="en-GB" sz="1600" dirty="0"/>
              <a:t> </a:t>
            </a:r>
          </a:p>
          <a:p>
            <a:r>
              <a:rPr lang="en-GB" sz="1600" dirty="0"/>
              <a:t> </a:t>
            </a:r>
          </a:p>
          <a:p>
            <a:r>
              <a:rPr lang="en-GB" sz="1600" dirty="0"/>
              <a:t> </a:t>
            </a:r>
          </a:p>
          <a:p>
            <a:r>
              <a:rPr lang="en-GB" sz="1600" dirty="0"/>
              <a:t> </a:t>
            </a:r>
          </a:p>
          <a:p>
            <a:br>
              <a:rPr lang="en-GB" sz="1600" dirty="0"/>
            </a:br>
            <a:endParaRPr lang="en-GB" sz="1600" dirty="0"/>
          </a:p>
        </p:txBody>
      </p:sp>
      <p:sp>
        <p:nvSpPr>
          <p:cNvPr id="5" name="TextBox 4"/>
          <p:cNvSpPr txBox="1"/>
          <p:nvPr/>
        </p:nvSpPr>
        <p:spPr>
          <a:xfrm>
            <a:off x="697240" y="1951792"/>
            <a:ext cx="2592288" cy="369332"/>
          </a:xfrm>
          <a:prstGeom prst="rect">
            <a:avLst/>
          </a:prstGeom>
          <a:solidFill>
            <a:schemeClr val="bg2">
              <a:lumMod val="50000"/>
            </a:schemeClr>
          </a:solidFill>
        </p:spPr>
        <p:txBody>
          <a:bodyPr wrap="square" rtlCol="0">
            <a:spAutoFit/>
          </a:bodyPr>
          <a:lstStyle/>
          <a:p>
            <a:pPr algn="ctr"/>
            <a:r>
              <a:rPr lang="en-GB" dirty="0"/>
              <a:t>For the English team </a:t>
            </a:r>
          </a:p>
        </p:txBody>
      </p:sp>
      <p:sp>
        <p:nvSpPr>
          <p:cNvPr id="7" name="TextBox 6"/>
          <p:cNvSpPr txBox="1"/>
          <p:nvPr/>
        </p:nvSpPr>
        <p:spPr>
          <a:xfrm>
            <a:off x="3491880" y="1951792"/>
            <a:ext cx="2376264" cy="369332"/>
          </a:xfrm>
          <a:prstGeom prst="rect">
            <a:avLst/>
          </a:prstGeom>
          <a:solidFill>
            <a:schemeClr val="accent2">
              <a:lumMod val="40000"/>
              <a:lumOff val="60000"/>
            </a:schemeClr>
          </a:solidFill>
        </p:spPr>
        <p:txBody>
          <a:bodyPr wrap="square" rtlCol="0">
            <a:spAutoFit/>
          </a:bodyPr>
          <a:lstStyle/>
          <a:p>
            <a:pPr algn="ctr"/>
            <a:r>
              <a:rPr lang="en-GB" dirty="0"/>
              <a:t>For our partnership</a:t>
            </a:r>
          </a:p>
        </p:txBody>
      </p:sp>
      <p:sp>
        <p:nvSpPr>
          <p:cNvPr id="8" name="TextBox 7"/>
          <p:cNvSpPr txBox="1"/>
          <p:nvPr/>
        </p:nvSpPr>
        <p:spPr>
          <a:xfrm>
            <a:off x="6084168" y="1956971"/>
            <a:ext cx="2376264" cy="369332"/>
          </a:xfrm>
          <a:prstGeom prst="rect">
            <a:avLst/>
          </a:prstGeom>
          <a:solidFill>
            <a:schemeClr val="accent3">
              <a:lumMod val="40000"/>
              <a:lumOff val="60000"/>
            </a:schemeClr>
          </a:solidFill>
        </p:spPr>
        <p:txBody>
          <a:bodyPr wrap="square" rtlCol="0">
            <a:spAutoFit/>
          </a:bodyPr>
          <a:lstStyle/>
          <a:p>
            <a:pPr algn="ctr"/>
            <a:r>
              <a:rPr lang="en-GB" dirty="0"/>
              <a:t>For all schools</a:t>
            </a:r>
          </a:p>
        </p:txBody>
      </p:sp>
      <p:sp>
        <p:nvSpPr>
          <p:cNvPr id="6" name="TextBox 5"/>
          <p:cNvSpPr txBox="1"/>
          <p:nvPr/>
        </p:nvSpPr>
        <p:spPr>
          <a:xfrm>
            <a:off x="684777" y="2336634"/>
            <a:ext cx="2592288" cy="4278094"/>
          </a:xfrm>
          <a:prstGeom prst="rect">
            <a:avLst/>
          </a:prstGeom>
          <a:noFill/>
        </p:spPr>
        <p:txBody>
          <a:bodyPr wrap="square" rtlCol="0">
            <a:spAutoFit/>
          </a:bodyPr>
          <a:lstStyle/>
          <a:p>
            <a:pPr marL="285750" indent="-285750">
              <a:buFont typeface="Arial" panose="020B0604020202020204" pitchFamily="34" charset="0"/>
              <a:buChar char="•"/>
            </a:pPr>
            <a:r>
              <a:rPr lang="en-GB" sz="1600" dirty="0"/>
              <a:t>Model contextualised teaching of grammar;</a:t>
            </a:r>
          </a:p>
          <a:p>
            <a:pPr marL="285750" indent="-285750">
              <a:buFont typeface="Arial" panose="020B0604020202020204" pitchFamily="34" charset="0"/>
              <a:buChar char="•"/>
            </a:pPr>
            <a:r>
              <a:rPr lang="en-GB" sz="1600" dirty="0"/>
              <a:t>Increase student led learning to develop confidence;</a:t>
            </a:r>
          </a:p>
          <a:p>
            <a:pPr marL="285750" indent="-285750">
              <a:buFont typeface="Arial" panose="020B0604020202020204" pitchFamily="34" charset="0"/>
              <a:buChar char="•"/>
            </a:pPr>
            <a:r>
              <a:rPr lang="en-GB" sz="1600" dirty="0"/>
              <a:t>Support pedagogy as well as subject knowledge</a:t>
            </a:r>
          </a:p>
          <a:p>
            <a:pPr marL="285750" indent="-285750">
              <a:buFont typeface="Arial" panose="020B0604020202020204" pitchFamily="34" charset="0"/>
              <a:buChar char="•"/>
            </a:pPr>
            <a:r>
              <a:rPr lang="en-GB" sz="1600" dirty="0"/>
              <a:t>Discussion centred on why (impact) as well as what.</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GB" sz="1600" dirty="0"/>
          </a:p>
        </p:txBody>
      </p:sp>
      <p:sp>
        <p:nvSpPr>
          <p:cNvPr id="9" name="TextBox 8"/>
          <p:cNvSpPr txBox="1"/>
          <p:nvPr/>
        </p:nvSpPr>
        <p:spPr>
          <a:xfrm>
            <a:off x="3491880" y="2336634"/>
            <a:ext cx="2376264" cy="4524315"/>
          </a:xfrm>
          <a:prstGeom prst="rect">
            <a:avLst/>
          </a:prstGeom>
          <a:noFill/>
        </p:spPr>
        <p:txBody>
          <a:bodyPr wrap="square" rtlCol="0">
            <a:spAutoFit/>
          </a:bodyPr>
          <a:lstStyle/>
          <a:p>
            <a:pPr marL="285750" indent="-285750">
              <a:buFont typeface="Arial" panose="020B0604020202020204" pitchFamily="34" charset="0"/>
              <a:buChar char="•"/>
            </a:pPr>
            <a:r>
              <a:rPr lang="en-GB" sz="1600" dirty="0"/>
              <a:t>Share best practice within the partnership;</a:t>
            </a:r>
          </a:p>
          <a:p>
            <a:pPr marL="285750" indent="-285750">
              <a:buFont typeface="Arial" panose="020B0604020202020204" pitchFamily="34" charset="0"/>
              <a:buChar char="•"/>
            </a:pPr>
            <a:r>
              <a:rPr lang="en-GB" sz="1600" dirty="0"/>
              <a:t>Ensure partnership models match pedagogical approaches;</a:t>
            </a:r>
          </a:p>
          <a:p>
            <a:pPr marL="285750" indent="-285750">
              <a:buFont typeface="Arial" panose="020B0604020202020204" pitchFamily="34" charset="0"/>
              <a:buChar char="•"/>
            </a:pPr>
            <a:r>
              <a:rPr lang="en-GB" sz="1600" dirty="0"/>
              <a:t>Consider extended models of partnership to engage in the full sequence of learning. </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GB" sz="1600" dirty="0"/>
          </a:p>
        </p:txBody>
      </p:sp>
      <p:sp>
        <p:nvSpPr>
          <p:cNvPr id="10" name="TextBox 9"/>
          <p:cNvSpPr txBox="1"/>
          <p:nvPr/>
        </p:nvSpPr>
        <p:spPr>
          <a:xfrm>
            <a:off x="5976156" y="2382787"/>
            <a:ext cx="2592288" cy="3785652"/>
          </a:xfrm>
          <a:prstGeom prst="rect">
            <a:avLst/>
          </a:prstGeom>
          <a:noFill/>
        </p:spPr>
        <p:txBody>
          <a:bodyPr wrap="square" rtlCol="0">
            <a:spAutoFit/>
          </a:bodyPr>
          <a:lstStyle/>
          <a:p>
            <a:pPr marL="285750" indent="-285750">
              <a:buFont typeface="Arial" panose="020B0604020202020204" pitchFamily="34" charset="0"/>
              <a:buChar char="•"/>
            </a:pPr>
            <a:r>
              <a:rPr lang="en-GB" sz="1600" dirty="0"/>
              <a:t>Establish a coherent approach to the teaching of grammar with links to best practice;</a:t>
            </a:r>
          </a:p>
          <a:p>
            <a:pPr marL="285750" indent="-285750">
              <a:buFont typeface="Arial" panose="020B0604020202020204" pitchFamily="34" charset="0"/>
              <a:buChar char="•"/>
            </a:pPr>
            <a:r>
              <a:rPr lang="en-GB" sz="1600" dirty="0"/>
              <a:t>Ensure teachers are clear about what good practice is as well as what subject knowledge is;</a:t>
            </a:r>
          </a:p>
          <a:p>
            <a:pPr marL="285750" indent="-285750">
              <a:buFont typeface="Arial" panose="020B0604020202020204" pitchFamily="34" charset="0"/>
              <a:buChar char="•"/>
            </a:pPr>
            <a:r>
              <a:rPr lang="en-GB" sz="1600" dirty="0"/>
              <a:t>Ensure current CPD is not driven by terminology but the impact on language use</a:t>
            </a:r>
          </a:p>
        </p:txBody>
      </p:sp>
    </p:spTree>
    <p:extLst>
      <p:ext uri="{BB962C8B-B14F-4D97-AF65-F5344CB8AC3E}">
        <p14:creationId xmlns:p14="http://schemas.microsoft.com/office/powerpoint/2010/main" val="13701271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404664"/>
            <a:ext cx="1453832"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0260632" y="1106480"/>
            <a:ext cx="7920880" cy="600179"/>
          </a:xfrm>
        </p:spPr>
        <p:txBody>
          <a:bodyPr>
            <a:normAutofit/>
          </a:bodyPr>
          <a:lstStyle/>
          <a:p>
            <a:endParaRPr lang="en-GB" sz="2800" dirty="0"/>
          </a:p>
        </p:txBody>
      </p:sp>
      <p:sp>
        <p:nvSpPr>
          <p:cNvPr id="3" name="Text Placeholder 2"/>
          <p:cNvSpPr>
            <a:spLocks noGrp="1"/>
          </p:cNvSpPr>
          <p:nvPr>
            <p:ph type="body" idx="1"/>
          </p:nvPr>
        </p:nvSpPr>
        <p:spPr>
          <a:xfrm>
            <a:off x="9612560" y="1972255"/>
            <a:ext cx="7632847" cy="1512168"/>
          </a:xfrm>
        </p:spPr>
        <p:txBody>
          <a:bodyPr>
            <a:noAutofit/>
          </a:bodyPr>
          <a:lstStyle/>
          <a:p>
            <a:r>
              <a:rPr lang="en-GB" sz="1600" dirty="0"/>
              <a:t> </a:t>
            </a:r>
          </a:p>
          <a:p>
            <a:r>
              <a:rPr lang="en-GB" sz="1600" dirty="0"/>
              <a:t> </a:t>
            </a:r>
          </a:p>
          <a:p>
            <a:r>
              <a:rPr lang="en-GB" sz="1600" dirty="0"/>
              <a:t> </a:t>
            </a:r>
          </a:p>
          <a:p>
            <a:endParaRPr lang="en-GB" sz="1600" dirty="0"/>
          </a:p>
          <a:p>
            <a:r>
              <a:rPr lang="en-GB" sz="1600" dirty="0"/>
              <a:t> </a:t>
            </a:r>
          </a:p>
          <a:p>
            <a:r>
              <a:rPr lang="en-GB" sz="1600" dirty="0"/>
              <a:t> </a:t>
            </a:r>
          </a:p>
          <a:p>
            <a:r>
              <a:rPr lang="en-GB" sz="1600" dirty="0"/>
              <a:t> </a:t>
            </a:r>
          </a:p>
          <a:p>
            <a:r>
              <a:rPr lang="en-GB" sz="1600" dirty="0"/>
              <a:t> </a:t>
            </a:r>
          </a:p>
          <a:p>
            <a:r>
              <a:rPr lang="en-GB" sz="1600" dirty="0"/>
              <a:t> </a:t>
            </a:r>
          </a:p>
          <a:p>
            <a:r>
              <a:rPr lang="en-GB" sz="1600" dirty="0"/>
              <a:t> </a:t>
            </a:r>
          </a:p>
          <a:p>
            <a:br>
              <a:rPr lang="en-GB" sz="1600" dirty="0"/>
            </a:br>
            <a:endParaRPr lang="en-GB" sz="1600" dirty="0"/>
          </a:p>
        </p:txBody>
      </p:sp>
      <p:sp>
        <p:nvSpPr>
          <p:cNvPr id="8" name="Rectangle 7"/>
          <p:cNvSpPr/>
          <p:nvPr/>
        </p:nvSpPr>
        <p:spPr>
          <a:xfrm>
            <a:off x="2771800" y="3064605"/>
            <a:ext cx="3439475" cy="584775"/>
          </a:xfrm>
          <a:prstGeom prst="rect">
            <a:avLst/>
          </a:prstGeom>
        </p:spPr>
        <p:txBody>
          <a:bodyPr wrap="square">
            <a:spAutoFit/>
          </a:bodyPr>
          <a:lstStyle/>
          <a:p>
            <a:pPr algn="ctr"/>
            <a:r>
              <a:rPr lang="en-GB" sz="3200" dirty="0">
                <a:solidFill>
                  <a:schemeClr val="accent1">
                    <a:lumMod val="75000"/>
                  </a:schemeClr>
                </a:solidFill>
              </a:rPr>
              <a:t>Any Questions ? </a:t>
            </a:r>
          </a:p>
        </p:txBody>
      </p:sp>
    </p:spTree>
    <p:extLst>
      <p:ext uri="{BB962C8B-B14F-4D97-AF65-F5344CB8AC3E}">
        <p14:creationId xmlns:p14="http://schemas.microsoft.com/office/powerpoint/2010/main" val="3270349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142859"/>
            <a:ext cx="6492465" cy="600179"/>
          </a:xfrm>
        </p:spPr>
        <p:txBody>
          <a:bodyPr>
            <a:normAutofit/>
          </a:bodyPr>
          <a:lstStyle/>
          <a:p>
            <a:pPr algn="ctr"/>
            <a:r>
              <a:rPr lang="en-GB" sz="2800" dirty="0"/>
              <a:t>Partnership models – one size fits all?</a:t>
            </a:r>
          </a:p>
        </p:txBody>
      </p:sp>
      <p:sp>
        <p:nvSpPr>
          <p:cNvPr id="3" name="Text Placeholder 2"/>
          <p:cNvSpPr>
            <a:spLocks noGrp="1"/>
          </p:cNvSpPr>
          <p:nvPr>
            <p:ph type="body" idx="1"/>
          </p:nvPr>
        </p:nvSpPr>
        <p:spPr>
          <a:xfrm>
            <a:off x="755576" y="1916832"/>
            <a:ext cx="7632847" cy="4320480"/>
          </a:xfrm>
        </p:spPr>
        <p:txBody>
          <a:bodyPr>
            <a:normAutofit/>
          </a:bodyPr>
          <a:lstStyle/>
          <a:p>
            <a:pPr marL="285750" indent="-285750">
              <a:lnSpc>
                <a:spcPct val="150000"/>
              </a:lnSpc>
              <a:buFont typeface="Arial" panose="020B0604020202020204" pitchFamily="34" charset="0"/>
              <a:buChar char="•"/>
            </a:pPr>
            <a:r>
              <a:rPr lang="en-GB" sz="1600" dirty="0">
                <a:solidFill>
                  <a:schemeClr val="tx1"/>
                </a:solidFill>
              </a:rPr>
              <a:t>Partnership at </a:t>
            </a:r>
            <a:r>
              <a:rPr lang="en-GB" sz="1600" dirty="0" err="1">
                <a:solidFill>
                  <a:schemeClr val="tx1"/>
                </a:solidFill>
              </a:rPr>
              <a:t>YSJ</a:t>
            </a:r>
            <a:endParaRPr lang="en-GB" sz="1600" dirty="0">
              <a:solidFill>
                <a:schemeClr val="tx1"/>
              </a:solidFill>
            </a:endParaRPr>
          </a:p>
          <a:p>
            <a:pPr marL="285750" indent="-285750">
              <a:lnSpc>
                <a:spcPct val="150000"/>
              </a:lnSpc>
              <a:buFont typeface="Arial" panose="020B0604020202020204" pitchFamily="34" charset="0"/>
              <a:buChar char="•"/>
            </a:pPr>
            <a:r>
              <a:rPr lang="en-GB" sz="1600" dirty="0">
                <a:solidFill>
                  <a:schemeClr val="tx1"/>
                </a:solidFill>
              </a:rPr>
              <a:t>Subject knowledge</a:t>
            </a:r>
          </a:p>
          <a:p>
            <a:pPr marL="285750" indent="-285750">
              <a:lnSpc>
                <a:spcPct val="150000"/>
              </a:lnSpc>
              <a:buFont typeface="Arial" panose="020B0604020202020204" pitchFamily="34" charset="0"/>
              <a:buChar char="•"/>
            </a:pPr>
            <a:r>
              <a:rPr lang="en-GB" sz="1600" dirty="0">
                <a:solidFill>
                  <a:schemeClr val="tx1"/>
                </a:solidFill>
              </a:rPr>
              <a:t>Current partnership model for the teaching of phonics</a:t>
            </a:r>
          </a:p>
          <a:p>
            <a:pPr marL="285750" indent="-285750">
              <a:lnSpc>
                <a:spcPct val="150000"/>
              </a:lnSpc>
              <a:buFont typeface="Arial" panose="020B0604020202020204" pitchFamily="34" charset="0"/>
              <a:buChar char="•"/>
            </a:pPr>
            <a:r>
              <a:rPr lang="en-GB" sz="1600" dirty="0">
                <a:solidFill>
                  <a:schemeClr val="tx1"/>
                </a:solidFill>
              </a:rPr>
              <a:t>The impact of this approach </a:t>
            </a:r>
          </a:p>
          <a:p>
            <a:pPr marL="285750" indent="-285750">
              <a:lnSpc>
                <a:spcPct val="150000"/>
              </a:lnSpc>
              <a:buFont typeface="Arial" panose="020B0604020202020204" pitchFamily="34" charset="0"/>
              <a:buChar char="•"/>
            </a:pPr>
            <a:r>
              <a:rPr lang="en-GB" sz="1600" dirty="0">
                <a:solidFill>
                  <a:schemeClr val="tx1"/>
                </a:solidFill>
              </a:rPr>
              <a:t>Grammar</a:t>
            </a:r>
          </a:p>
          <a:p>
            <a:pPr marL="285750" indent="-285750">
              <a:lnSpc>
                <a:spcPct val="150000"/>
              </a:lnSpc>
              <a:buFont typeface="Arial" panose="020B0604020202020204" pitchFamily="34" charset="0"/>
              <a:buChar char="•"/>
            </a:pPr>
            <a:r>
              <a:rPr lang="en-GB" sz="1600" dirty="0">
                <a:solidFill>
                  <a:schemeClr val="tx1"/>
                </a:solidFill>
              </a:rPr>
              <a:t>Current practice and issues in schools</a:t>
            </a:r>
          </a:p>
          <a:p>
            <a:pPr marL="285750" indent="-285750">
              <a:lnSpc>
                <a:spcPct val="150000"/>
              </a:lnSpc>
              <a:buFont typeface="Arial" panose="020B0604020202020204" pitchFamily="34" charset="0"/>
              <a:buChar char="•"/>
            </a:pPr>
            <a:r>
              <a:rPr lang="en-GB" sz="1600" dirty="0">
                <a:solidFill>
                  <a:schemeClr val="tx1"/>
                </a:solidFill>
              </a:rPr>
              <a:t>Transferability of the model</a:t>
            </a:r>
          </a:p>
          <a:p>
            <a:pPr marL="285750" indent="-285750">
              <a:lnSpc>
                <a:spcPct val="150000"/>
              </a:lnSpc>
              <a:buFont typeface="Arial" panose="020B0604020202020204" pitchFamily="34" charset="0"/>
              <a:buChar char="•"/>
            </a:pPr>
            <a:r>
              <a:rPr lang="en-GB" sz="1600" dirty="0">
                <a:solidFill>
                  <a:schemeClr val="tx1"/>
                </a:solidFill>
              </a:rPr>
              <a:t>Recommendations</a:t>
            </a:r>
            <a:endParaRPr lang="en-GB" sz="1600" dirty="0"/>
          </a:p>
        </p:txBody>
      </p:sp>
      <p:pic>
        <p:nvPicPr>
          <p:cNvPr id="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404664"/>
            <a:ext cx="1453832"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10722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0"/>
            <a:ext cx="7920880" cy="600179"/>
          </a:xfrm>
        </p:spPr>
        <p:txBody>
          <a:bodyPr>
            <a:normAutofit/>
          </a:bodyPr>
          <a:lstStyle/>
          <a:p>
            <a:r>
              <a:rPr lang="en-GB" sz="2800" dirty="0"/>
              <a:t>References </a:t>
            </a:r>
          </a:p>
        </p:txBody>
      </p:sp>
      <p:sp>
        <p:nvSpPr>
          <p:cNvPr id="3" name="Text Placeholder 2"/>
          <p:cNvSpPr>
            <a:spLocks noGrp="1"/>
          </p:cNvSpPr>
          <p:nvPr>
            <p:ph type="body" idx="1"/>
          </p:nvPr>
        </p:nvSpPr>
        <p:spPr>
          <a:xfrm>
            <a:off x="755576" y="1844824"/>
            <a:ext cx="7632847" cy="1512168"/>
          </a:xfrm>
        </p:spPr>
        <p:txBody>
          <a:bodyPr>
            <a:noAutofit/>
          </a:bodyPr>
          <a:lstStyle/>
          <a:p>
            <a:r>
              <a:rPr lang="en-GB" sz="1600" dirty="0"/>
              <a:t> </a:t>
            </a:r>
          </a:p>
          <a:p>
            <a:r>
              <a:rPr lang="en-GB" sz="1600" dirty="0"/>
              <a:t> </a:t>
            </a:r>
          </a:p>
          <a:p>
            <a:r>
              <a:rPr lang="en-GB" sz="1600" dirty="0"/>
              <a:t> </a:t>
            </a:r>
          </a:p>
          <a:p>
            <a:endParaRPr lang="en-GB" sz="1600" dirty="0"/>
          </a:p>
          <a:p>
            <a:r>
              <a:rPr lang="en-GB" sz="1600" dirty="0"/>
              <a:t> </a:t>
            </a:r>
          </a:p>
          <a:p>
            <a:r>
              <a:rPr lang="en-GB" sz="1600" dirty="0"/>
              <a:t> </a:t>
            </a:r>
          </a:p>
          <a:p>
            <a:r>
              <a:rPr lang="en-GB" sz="1600" dirty="0"/>
              <a:t> </a:t>
            </a:r>
          </a:p>
          <a:p>
            <a:r>
              <a:rPr lang="en-GB" sz="1600" dirty="0"/>
              <a:t> </a:t>
            </a:r>
          </a:p>
          <a:p>
            <a:r>
              <a:rPr lang="en-GB" sz="1600" dirty="0"/>
              <a:t> </a:t>
            </a:r>
          </a:p>
          <a:p>
            <a:r>
              <a:rPr lang="en-GB" sz="1600" dirty="0"/>
              <a:t> </a:t>
            </a:r>
          </a:p>
          <a:p>
            <a:br>
              <a:rPr lang="en-GB" sz="1600" dirty="0"/>
            </a:br>
            <a:endParaRPr lang="en-GB" sz="1600" dirty="0"/>
          </a:p>
        </p:txBody>
      </p:sp>
      <p:pic>
        <p:nvPicPr>
          <p:cNvPr id="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373" y="443568"/>
            <a:ext cx="1453832"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611559" y="1163648"/>
            <a:ext cx="7776865" cy="5539978"/>
          </a:xfrm>
          <a:prstGeom prst="rect">
            <a:avLst/>
          </a:prstGeom>
        </p:spPr>
        <p:txBody>
          <a:bodyPr wrap="square">
            <a:spAutoFit/>
          </a:bodyPr>
          <a:lstStyle/>
          <a:p>
            <a:pPr marL="171450">
              <a:buFont typeface="Arial" panose="020B0604020202020204" pitchFamily="34" charset="0"/>
              <a:buChar char="•"/>
            </a:pPr>
            <a:r>
              <a:rPr lang="en-GB" sz="1200" dirty="0"/>
              <a:t>Alderson, J and Hudson, R., 2012. The metalinguistic knowledge of undergraduate students of English language or linguistics. Language Awareness 22 (4). pp. 320-337. </a:t>
            </a:r>
          </a:p>
          <a:p>
            <a:pPr marL="171450">
              <a:buFont typeface="Arial" panose="020B0604020202020204" pitchFamily="34" charset="0"/>
              <a:buChar char="•"/>
            </a:pPr>
            <a:r>
              <a:rPr lang="en-GB" sz="1200" dirty="0"/>
              <a:t>Bell, H., 2015. The Dead Butler revisited: grammatical accuracy and clarity in the English Primary Curriculum 2013–2014. Language and Education, 29(2), pp. 140-152.</a:t>
            </a:r>
          </a:p>
          <a:p>
            <a:pPr marL="171450">
              <a:buFont typeface="Arial" panose="020B0604020202020204" pitchFamily="34" charset="0"/>
              <a:buChar char="•"/>
            </a:pPr>
            <a:r>
              <a:rPr lang="en-GB" sz="1200" dirty="0" err="1"/>
              <a:t>Cajkler</a:t>
            </a:r>
            <a:r>
              <a:rPr lang="en-GB" sz="1200" dirty="0"/>
              <a:t>, W., Wood, P., Norton, J. and </a:t>
            </a:r>
            <a:r>
              <a:rPr lang="en-GB" sz="1200" dirty="0" err="1"/>
              <a:t>Pedder</a:t>
            </a:r>
            <a:r>
              <a:rPr lang="en-GB" sz="1200" dirty="0"/>
              <a:t>, D., 2013. Lesson Study: towards a collaborative approach to learning in Initial Teacher Education? Cambridge Journal of Education, 43(4), pp. 537-554.</a:t>
            </a:r>
          </a:p>
          <a:p>
            <a:pPr marL="171450">
              <a:buFont typeface="Arial" panose="020B0604020202020204" pitchFamily="34" charset="0"/>
              <a:buChar char="•"/>
            </a:pPr>
            <a:r>
              <a:rPr lang="en-GB" sz="1200" dirty="0"/>
              <a:t>Carter, A., 2015. Carter review of initial teacher training (ITT) Crown </a:t>
            </a:r>
          </a:p>
          <a:p>
            <a:pPr marL="171450">
              <a:buFont typeface="Arial" panose="020B0604020202020204" pitchFamily="34" charset="0"/>
              <a:buChar char="•"/>
            </a:pPr>
            <a:r>
              <a:rPr lang="en-GB" sz="1200" dirty="0"/>
              <a:t>Clark, U., 2010. Grammar in the Curriculum for English: What Next? Changing English, 17(2), pp. 189-200.</a:t>
            </a:r>
          </a:p>
          <a:p>
            <a:pPr marL="171450">
              <a:buFont typeface="Arial" panose="020B0604020202020204" pitchFamily="34" charset="0"/>
              <a:buChar char="•"/>
            </a:pPr>
            <a:r>
              <a:rPr lang="en-GB" sz="1200" dirty="0"/>
              <a:t>Department of Education,  2016  Educational Excellence Everywhere Crown copyright </a:t>
            </a:r>
          </a:p>
          <a:p>
            <a:pPr marL="171450">
              <a:buFont typeface="Arial" panose="020B0604020202020204" pitchFamily="34" charset="0"/>
              <a:buChar char="•"/>
            </a:pPr>
            <a:r>
              <a:rPr lang="en-GB" sz="1200" dirty="0"/>
              <a:t>Edwards, A. and Mutton, T., 2007. Looking forward: rethinking professional learning through partnership arrangements in Initial Teacher Education. Oxford Review of Education, 33(4), pp. 503-519.</a:t>
            </a:r>
          </a:p>
          <a:p>
            <a:pPr marL="171450">
              <a:buFont typeface="Arial" panose="020B0604020202020204" pitchFamily="34" charset="0"/>
              <a:buChar char="•"/>
            </a:pPr>
            <a:r>
              <a:rPr lang="en-GB" sz="1200" dirty="0"/>
              <a:t>Harlow, A. and Cobb, D.J., 2014. Planting the Seed of Teacher Identity: Nurturing Early Growth through a Collaborative Learning Community. Australian Journal of Teacher Education, 39(7), pp. n7.</a:t>
            </a:r>
          </a:p>
          <a:p>
            <a:pPr marL="171450">
              <a:buFont typeface="Arial" panose="020B0604020202020204" pitchFamily="34" charset="0"/>
              <a:buChar char="•"/>
            </a:pPr>
            <a:r>
              <a:rPr lang="en-GB" sz="1200" dirty="0" err="1"/>
              <a:t>MyhilL</a:t>
            </a:r>
            <a:r>
              <a:rPr lang="en-GB" sz="1200" dirty="0"/>
              <a:t>. D. (2012) The role for grammar in the curriculum, in meeting high expectations: Looking for the heart of English available from </a:t>
            </a:r>
            <a:r>
              <a:rPr lang="en-GB" sz="1200" dirty="0">
                <a:hlinkClick r:id="rId4"/>
              </a:rPr>
              <a:t>https://heartofenglishblog.wordpress.com/meeting-high-expectations/the-role-for-grammar-in-the-curriculum-debra-myhill/</a:t>
            </a:r>
            <a:r>
              <a:rPr lang="en-GB" sz="1200" dirty="0"/>
              <a:t> accessed 22/6/16</a:t>
            </a:r>
          </a:p>
          <a:p>
            <a:pPr marL="171450">
              <a:buFont typeface="Arial" panose="020B0604020202020204" pitchFamily="34" charset="0"/>
              <a:buChar char="•"/>
            </a:pPr>
            <a:r>
              <a:rPr lang="en-GB" sz="1200" dirty="0"/>
              <a:t>Smith, I. </a:t>
            </a:r>
            <a:r>
              <a:rPr lang="en-GB" sz="1200" dirty="0" err="1"/>
              <a:t>Brisard</a:t>
            </a:r>
            <a:r>
              <a:rPr lang="en-GB" sz="1200" dirty="0"/>
              <a:t>, E. and </a:t>
            </a:r>
            <a:r>
              <a:rPr lang="en-GB" sz="1200" dirty="0" err="1"/>
              <a:t>Menter</a:t>
            </a:r>
            <a:r>
              <a:rPr lang="en-GB" sz="1200" dirty="0"/>
              <a:t>, I. 2006. Models of partnership developments in initial teacher education in the four components of the United Kingdom: recent trends and current challenges. Journal of Education for Teaching, 32(2), pp. 147-164.</a:t>
            </a:r>
          </a:p>
          <a:p>
            <a:pPr marL="171450">
              <a:buFont typeface="Arial" panose="020B0604020202020204" pitchFamily="34" charset="0"/>
              <a:buChar char="•"/>
            </a:pPr>
            <a:r>
              <a:rPr lang="en-GB" sz="1200" dirty="0"/>
              <a:t>Stafford, K. Messer, D. McLachlan, J. Walker, K. (2015) Teaching grammar and testing grammar in the English primary school. The impact on teachers and teaching of the grammar element of the statutory test in Spelling, Punctuation and Grammar (</a:t>
            </a:r>
            <a:r>
              <a:rPr lang="en-GB" sz="1200" dirty="0" err="1"/>
              <a:t>SPaG</a:t>
            </a:r>
            <a:r>
              <a:rPr lang="en-GB" sz="1200" dirty="0"/>
              <a:t>) in England. UKLA: London. </a:t>
            </a:r>
          </a:p>
          <a:p>
            <a:pPr marL="171450">
              <a:buFont typeface="Arial" panose="020B0604020202020204" pitchFamily="34" charset="0"/>
              <a:buChar char="•"/>
            </a:pPr>
            <a:r>
              <a:rPr lang="en-GB" sz="1200" dirty="0"/>
              <a:t>Waugh, D., Warner, C. and Waugh, R., 2016. Teaching Grammar, Punctuation and Spelling in Primary Schools. Learning Matters: London</a:t>
            </a:r>
          </a:p>
          <a:p>
            <a:pPr>
              <a:lnSpc>
                <a:spcPct val="150000"/>
              </a:lnSpc>
            </a:pPr>
            <a:r>
              <a:rPr lang="en-GB" sz="1200" dirty="0"/>
              <a:t> </a:t>
            </a:r>
          </a:p>
        </p:txBody>
      </p:sp>
    </p:spTree>
    <p:extLst>
      <p:ext uri="{BB962C8B-B14F-4D97-AF65-F5344CB8AC3E}">
        <p14:creationId xmlns:p14="http://schemas.microsoft.com/office/powerpoint/2010/main" val="1808438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142859"/>
            <a:ext cx="6492465" cy="600179"/>
          </a:xfrm>
        </p:spPr>
        <p:txBody>
          <a:bodyPr>
            <a:normAutofit/>
          </a:bodyPr>
          <a:lstStyle/>
          <a:p>
            <a:pPr algn="ctr"/>
            <a:r>
              <a:rPr lang="en-GB" sz="2800" dirty="0"/>
              <a:t>Small scale research project</a:t>
            </a:r>
          </a:p>
        </p:txBody>
      </p:sp>
      <p:sp>
        <p:nvSpPr>
          <p:cNvPr id="3" name="Text Placeholder 2"/>
          <p:cNvSpPr>
            <a:spLocks noGrp="1"/>
          </p:cNvSpPr>
          <p:nvPr>
            <p:ph type="body" idx="1"/>
          </p:nvPr>
        </p:nvSpPr>
        <p:spPr>
          <a:xfrm>
            <a:off x="755576" y="1916832"/>
            <a:ext cx="7632847" cy="4320480"/>
          </a:xfrm>
        </p:spPr>
        <p:txBody>
          <a:bodyPr>
            <a:normAutofit/>
          </a:bodyPr>
          <a:lstStyle/>
          <a:p>
            <a:pPr marL="285750" indent="-285750">
              <a:lnSpc>
                <a:spcPct val="150000"/>
              </a:lnSpc>
              <a:buFont typeface="Arial" panose="020B0604020202020204" pitchFamily="34" charset="0"/>
              <a:buChar char="•"/>
            </a:pPr>
            <a:r>
              <a:rPr lang="en-GB" sz="1600" dirty="0">
                <a:solidFill>
                  <a:schemeClr val="tx1"/>
                </a:solidFill>
              </a:rPr>
              <a:t>Qualitative and quantitative</a:t>
            </a:r>
          </a:p>
          <a:p>
            <a:pPr marL="285750" indent="-285750">
              <a:lnSpc>
                <a:spcPct val="150000"/>
              </a:lnSpc>
              <a:buFont typeface="Arial" panose="020B0604020202020204" pitchFamily="34" charset="0"/>
              <a:buChar char="•"/>
            </a:pPr>
            <a:r>
              <a:rPr lang="en-GB" sz="1600" dirty="0">
                <a:solidFill>
                  <a:schemeClr val="tx1"/>
                </a:solidFill>
              </a:rPr>
              <a:t>Student module  / placement evaluation data</a:t>
            </a:r>
          </a:p>
          <a:p>
            <a:pPr marL="285750" indent="-285750">
              <a:lnSpc>
                <a:spcPct val="150000"/>
              </a:lnSpc>
              <a:buFont typeface="Arial" panose="020B0604020202020204" pitchFamily="34" charset="0"/>
              <a:buChar char="•"/>
            </a:pPr>
            <a:r>
              <a:rPr lang="en-GB" sz="1600" dirty="0">
                <a:solidFill>
                  <a:schemeClr val="tx1"/>
                </a:solidFill>
              </a:rPr>
              <a:t>Student voice comments</a:t>
            </a:r>
          </a:p>
          <a:p>
            <a:pPr marL="285750" indent="-285750">
              <a:lnSpc>
                <a:spcPct val="150000"/>
              </a:lnSpc>
              <a:buFont typeface="Arial" panose="020B0604020202020204" pitchFamily="34" charset="0"/>
              <a:buChar char="•"/>
            </a:pPr>
            <a:r>
              <a:rPr lang="en-GB" sz="1600" dirty="0">
                <a:solidFill>
                  <a:schemeClr val="tx1"/>
                </a:solidFill>
              </a:rPr>
              <a:t>SE data</a:t>
            </a:r>
          </a:p>
          <a:p>
            <a:pPr marL="285750" indent="-285750">
              <a:lnSpc>
                <a:spcPct val="150000"/>
              </a:lnSpc>
              <a:buFont typeface="Arial" panose="020B0604020202020204" pitchFamily="34" charset="0"/>
              <a:buChar char="•"/>
            </a:pPr>
            <a:r>
              <a:rPr lang="en-GB" sz="1600" dirty="0">
                <a:solidFill>
                  <a:schemeClr val="tx1"/>
                </a:solidFill>
              </a:rPr>
              <a:t>Teacher questionnaires</a:t>
            </a:r>
          </a:p>
          <a:p>
            <a:pPr marL="285750" indent="-285750">
              <a:lnSpc>
                <a:spcPct val="150000"/>
              </a:lnSpc>
              <a:buFont typeface="Arial" panose="020B0604020202020204" pitchFamily="34" charset="0"/>
              <a:buChar char="•"/>
            </a:pPr>
            <a:r>
              <a:rPr lang="en-GB" sz="1600" dirty="0">
                <a:solidFill>
                  <a:schemeClr val="tx1"/>
                </a:solidFill>
              </a:rPr>
              <a:t>Teacher interviews</a:t>
            </a:r>
          </a:p>
          <a:p>
            <a:pPr marL="285750" indent="-285750">
              <a:lnSpc>
                <a:spcPct val="150000"/>
              </a:lnSpc>
              <a:buFont typeface="Arial" panose="020B0604020202020204" pitchFamily="34" charset="0"/>
              <a:buChar char="•"/>
            </a:pPr>
            <a:endParaRPr lang="en-GB" sz="1600" dirty="0">
              <a:solidFill>
                <a:schemeClr val="tx1"/>
              </a:solidFill>
            </a:endParaRPr>
          </a:p>
          <a:p>
            <a:pPr marL="285750" indent="-285750">
              <a:lnSpc>
                <a:spcPct val="150000"/>
              </a:lnSpc>
              <a:buFont typeface="Arial" panose="020B0604020202020204" pitchFamily="34" charset="0"/>
              <a:buChar char="•"/>
            </a:pPr>
            <a:endParaRPr lang="en-GB" sz="1600" dirty="0"/>
          </a:p>
        </p:txBody>
      </p:sp>
      <p:pic>
        <p:nvPicPr>
          <p:cNvPr id="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404664"/>
            <a:ext cx="1453832"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9816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797496"/>
            <a:ext cx="6492465" cy="600179"/>
          </a:xfrm>
        </p:spPr>
        <p:txBody>
          <a:bodyPr>
            <a:normAutofit fontScale="90000"/>
          </a:bodyPr>
          <a:lstStyle/>
          <a:p>
            <a:pPr algn="ctr"/>
            <a:r>
              <a:rPr lang="en-GB" sz="2800" dirty="0"/>
              <a:t>What does partnership mean at YSJ?</a:t>
            </a:r>
          </a:p>
        </p:txBody>
      </p:sp>
      <p:sp>
        <p:nvSpPr>
          <p:cNvPr id="3" name="Text Placeholder 2"/>
          <p:cNvSpPr>
            <a:spLocks noGrp="1"/>
          </p:cNvSpPr>
          <p:nvPr>
            <p:ph type="body" idx="1"/>
          </p:nvPr>
        </p:nvSpPr>
        <p:spPr>
          <a:xfrm>
            <a:off x="539552" y="1412776"/>
            <a:ext cx="8208912" cy="4680520"/>
          </a:xfrm>
        </p:spPr>
        <p:txBody>
          <a:bodyPr>
            <a:noAutofit/>
          </a:bodyPr>
          <a:lstStyle/>
          <a:p>
            <a:r>
              <a:rPr lang="en-GB" sz="1400" i="1" dirty="0">
                <a:solidFill>
                  <a:schemeClr val="tx1"/>
                </a:solidFill>
              </a:rPr>
              <a:t>Internationally, Initial Teacher Education (ITE) is often challenged because ‘what is  taught in education classes is disconnected from teachers’ work in the classroom’ (</a:t>
            </a:r>
            <a:r>
              <a:rPr lang="en-GB" sz="1400" i="1" dirty="0" err="1">
                <a:solidFill>
                  <a:schemeClr val="tx1"/>
                </a:solidFill>
              </a:rPr>
              <a:t>Kotelawala</a:t>
            </a:r>
            <a:r>
              <a:rPr lang="en-GB" sz="1400" i="1" dirty="0">
                <a:solidFill>
                  <a:schemeClr val="tx1"/>
                </a:solidFill>
              </a:rPr>
              <a:t> cited in </a:t>
            </a:r>
            <a:r>
              <a:rPr lang="en-GB" sz="1400" i="1" dirty="0" err="1">
                <a:solidFill>
                  <a:schemeClr val="tx1"/>
                </a:solidFill>
              </a:rPr>
              <a:t>Cajkler</a:t>
            </a:r>
            <a:r>
              <a:rPr lang="en-GB" sz="1400" i="1" dirty="0">
                <a:solidFill>
                  <a:schemeClr val="tx1"/>
                </a:solidFill>
              </a:rPr>
              <a:t>, Wood et al. 2013 p.537)</a:t>
            </a:r>
          </a:p>
          <a:p>
            <a:pPr>
              <a:lnSpc>
                <a:spcPct val="170000"/>
              </a:lnSpc>
            </a:pPr>
            <a:r>
              <a:rPr lang="en-GB" sz="1800" dirty="0">
                <a:solidFill>
                  <a:schemeClr val="tx1"/>
                </a:solidFill>
              </a:rPr>
              <a:t>Collaborative provision</a:t>
            </a:r>
          </a:p>
          <a:p>
            <a:pPr marL="742950" lvl="1" indent="-285750">
              <a:buFont typeface="Arial" panose="020B0604020202020204" pitchFamily="34" charset="0"/>
              <a:buChar char="•"/>
            </a:pPr>
            <a:r>
              <a:rPr lang="en-GB" sz="1600" dirty="0">
                <a:solidFill>
                  <a:schemeClr val="tx1"/>
                </a:solidFill>
              </a:rPr>
              <a:t>Jointly run programmes</a:t>
            </a:r>
          </a:p>
          <a:p>
            <a:pPr marL="742950" lvl="1" indent="-285750">
              <a:buFont typeface="Arial" panose="020B0604020202020204" pitchFamily="34" charset="0"/>
              <a:buChar char="•"/>
            </a:pPr>
            <a:r>
              <a:rPr lang="en-GB" sz="1600" dirty="0">
                <a:solidFill>
                  <a:schemeClr val="tx1"/>
                </a:solidFill>
              </a:rPr>
              <a:t>School placements</a:t>
            </a:r>
          </a:p>
          <a:p>
            <a:pPr marL="742950" lvl="1" indent="-285750">
              <a:buFont typeface="Arial" panose="020B0604020202020204" pitchFamily="34" charset="0"/>
              <a:buChar char="•"/>
            </a:pPr>
            <a:r>
              <a:rPr lang="en-GB" sz="1600" dirty="0">
                <a:solidFill>
                  <a:schemeClr val="tx1"/>
                </a:solidFill>
              </a:rPr>
              <a:t>Visiting school staff</a:t>
            </a:r>
          </a:p>
          <a:p>
            <a:pPr marL="742950" lvl="1" indent="-285750">
              <a:buFont typeface="Arial" panose="020B0604020202020204" pitchFamily="34" charset="0"/>
              <a:buChar char="•"/>
            </a:pPr>
            <a:r>
              <a:rPr lang="en-GB" sz="1600" dirty="0">
                <a:solidFill>
                  <a:schemeClr val="tx1"/>
                </a:solidFill>
              </a:rPr>
              <a:t>Training and development</a:t>
            </a:r>
          </a:p>
          <a:p>
            <a:pPr marL="742950" lvl="1" indent="-285750">
              <a:buFont typeface="Arial" panose="020B0604020202020204" pitchFamily="34" charset="0"/>
              <a:buChar char="•"/>
            </a:pPr>
            <a:r>
              <a:rPr lang="en-GB" sz="1600" dirty="0">
                <a:solidFill>
                  <a:schemeClr val="tx1"/>
                </a:solidFill>
              </a:rPr>
              <a:t>Assessed school placements</a:t>
            </a:r>
          </a:p>
          <a:p>
            <a:pPr marL="742950" lvl="1" indent="-285750">
              <a:buFont typeface="Arial" panose="020B0604020202020204" pitchFamily="34" charset="0"/>
              <a:buChar char="•"/>
            </a:pPr>
            <a:r>
              <a:rPr lang="en-GB" sz="1600" dirty="0">
                <a:solidFill>
                  <a:schemeClr val="tx1"/>
                </a:solidFill>
              </a:rPr>
              <a:t>Focused non-assessed placements</a:t>
            </a:r>
          </a:p>
          <a:p>
            <a:endParaRPr lang="en-GB" sz="1600" dirty="0">
              <a:solidFill>
                <a:schemeClr val="tx1"/>
              </a:solidFill>
            </a:endParaRPr>
          </a:p>
          <a:p>
            <a:r>
              <a:rPr lang="en-GB" sz="1400" dirty="0">
                <a:solidFill>
                  <a:schemeClr val="tx1"/>
                </a:solidFill>
              </a:rPr>
              <a:t>‘Recent OECD reports draw attention to the need for </a:t>
            </a:r>
            <a:r>
              <a:rPr lang="en-GB" sz="1400" dirty="0" err="1">
                <a:solidFill>
                  <a:schemeClr val="tx1"/>
                </a:solidFill>
              </a:rPr>
              <a:t>ITE</a:t>
            </a:r>
            <a:r>
              <a:rPr lang="en-GB" sz="1400" dirty="0">
                <a:solidFill>
                  <a:schemeClr val="tx1"/>
                </a:solidFill>
              </a:rPr>
              <a:t> to be more flexible</a:t>
            </a:r>
          </a:p>
          <a:p>
            <a:r>
              <a:rPr lang="en-GB" sz="1400" dirty="0">
                <a:solidFill>
                  <a:schemeClr val="tx1"/>
                </a:solidFill>
              </a:rPr>
              <a:t>and responsive to the realities of teaching by providing an authentic and integrated  teacher education programme based on collaborative partnerships with local schools (Musset, 2010; OECD, 2011)….. Musset (2010) challenges </a:t>
            </a:r>
            <a:r>
              <a:rPr lang="en-GB" sz="1400" dirty="0" err="1">
                <a:solidFill>
                  <a:schemeClr val="tx1"/>
                </a:solidFill>
              </a:rPr>
              <a:t>ITE</a:t>
            </a:r>
            <a:r>
              <a:rPr lang="en-GB" sz="1400" dirty="0">
                <a:solidFill>
                  <a:schemeClr val="tx1"/>
                </a:solidFill>
              </a:rPr>
              <a:t> providers and schools to take shared responsibility for teacher  education in order to ensure a smoother transition into the teaching profession (Harlow, Cobb 2014 </a:t>
            </a:r>
            <a:r>
              <a:rPr lang="en-GB" sz="1400" dirty="0" err="1">
                <a:solidFill>
                  <a:schemeClr val="tx1"/>
                </a:solidFill>
              </a:rPr>
              <a:t>p.71</a:t>
            </a:r>
            <a:r>
              <a:rPr lang="en-GB" sz="1400" dirty="0">
                <a:solidFill>
                  <a:schemeClr val="tx1"/>
                </a:solidFill>
              </a:rPr>
              <a:t>)</a:t>
            </a:r>
          </a:p>
          <a:p>
            <a:pPr lvl="1">
              <a:lnSpc>
                <a:spcPct val="170000"/>
              </a:lnSpc>
            </a:pPr>
            <a:endParaRPr lang="en-GB" sz="1600" dirty="0">
              <a:solidFill>
                <a:schemeClr val="tx1"/>
              </a:solidFill>
            </a:endParaRPr>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04664"/>
            <a:ext cx="1453832"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4924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92696"/>
            <a:ext cx="7992888" cy="494928"/>
          </a:xfrm>
          <a:solidFill>
            <a:schemeClr val="bg1"/>
          </a:solidFill>
        </p:spPr>
        <p:txBody>
          <a:bodyPr>
            <a:normAutofit fontScale="90000"/>
          </a:bodyPr>
          <a:lstStyle/>
          <a:p>
            <a:r>
              <a:rPr lang="en-GB" sz="2800" dirty="0"/>
              <a:t>The heightened place of subject knowledge </a:t>
            </a:r>
          </a:p>
        </p:txBody>
      </p:sp>
      <p:sp>
        <p:nvSpPr>
          <p:cNvPr id="3" name="Subtitle 2"/>
          <p:cNvSpPr>
            <a:spLocks noGrp="1"/>
          </p:cNvSpPr>
          <p:nvPr>
            <p:ph idx="1"/>
          </p:nvPr>
        </p:nvSpPr>
        <p:spPr>
          <a:xfrm>
            <a:off x="611560" y="1268760"/>
            <a:ext cx="7776864" cy="5688632"/>
          </a:xfrm>
        </p:spPr>
        <p:txBody>
          <a:bodyPr>
            <a:normAutofit fontScale="32500" lnSpcReduction="20000"/>
          </a:bodyPr>
          <a:lstStyle/>
          <a:p>
            <a:r>
              <a:rPr lang="en-GB" sz="4000" dirty="0">
                <a:solidFill>
                  <a:schemeClr val="tx1"/>
                </a:solidFill>
              </a:rPr>
              <a:t>2014 English curriculum firmly stresses the importance of secure subject knowledge amongst teachers. </a:t>
            </a:r>
          </a:p>
          <a:p>
            <a:endParaRPr lang="en-GB" sz="4000" dirty="0">
              <a:solidFill>
                <a:schemeClr val="tx1"/>
              </a:solidFill>
            </a:endParaRPr>
          </a:p>
          <a:p>
            <a:r>
              <a:rPr lang="en-GB" sz="4000" dirty="0">
                <a:solidFill>
                  <a:schemeClr val="tx1"/>
                </a:solidFill>
              </a:rPr>
              <a:t>2015 Carter Report  highlights the significance of subject knowledge within ITE. </a:t>
            </a:r>
          </a:p>
          <a:p>
            <a:pPr marL="363538" indent="0">
              <a:buNone/>
            </a:pPr>
            <a:r>
              <a:rPr lang="en-GB" sz="4000" dirty="0">
                <a:solidFill>
                  <a:schemeClr val="tx1"/>
                </a:solidFill>
              </a:rPr>
              <a:t>‘The Teachers’ Standards (Department for Education (</a:t>
            </a:r>
            <a:r>
              <a:rPr lang="en-GB" sz="4000" dirty="0" err="1">
                <a:solidFill>
                  <a:schemeClr val="tx1"/>
                </a:solidFill>
              </a:rPr>
              <a:t>DfE</a:t>
            </a:r>
            <a:r>
              <a:rPr lang="en-GB" sz="4000" dirty="0">
                <a:solidFill>
                  <a:schemeClr val="tx1"/>
                </a:solidFill>
              </a:rPr>
              <a:t>), 2011) set a common expectation across the system about the knowledge, understanding and skills new teachers should have. However, we have found considerable variability in ITT content across the system. We have identified what appear to be potentially significant gaps in a range of courses in areas such as subject knowledge development, subject-specific pedagogy …’ (2015 p.6)</a:t>
            </a:r>
          </a:p>
          <a:p>
            <a:pPr marL="363538" indent="0">
              <a:buNone/>
            </a:pPr>
            <a:endParaRPr lang="en-GB" sz="4000" dirty="0">
              <a:solidFill>
                <a:schemeClr val="tx1"/>
              </a:solidFill>
            </a:endParaRPr>
          </a:p>
          <a:p>
            <a:pPr marL="363538" indent="0">
              <a:buNone/>
            </a:pPr>
            <a:r>
              <a:rPr lang="en-GB" sz="4000" dirty="0">
                <a:solidFill>
                  <a:schemeClr val="tx1"/>
                </a:solidFill>
              </a:rPr>
              <a:t>‘All ITT partnerships should: </a:t>
            </a:r>
          </a:p>
          <a:p>
            <a:pPr marL="363538" indent="0">
              <a:buNone/>
            </a:pPr>
            <a:r>
              <a:rPr lang="en-GB" sz="4000" dirty="0" err="1">
                <a:solidFill>
                  <a:schemeClr val="tx1"/>
                </a:solidFill>
              </a:rPr>
              <a:t>i</a:t>
            </a:r>
            <a:r>
              <a:rPr lang="en-GB" sz="4000" dirty="0">
                <a:solidFill>
                  <a:schemeClr val="tx1"/>
                </a:solidFill>
              </a:rPr>
              <a:t>. rigorously audit, track and systematically improve trainees’ subject knowledge throughout the programme </a:t>
            </a:r>
          </a:p>
          <a:p>
            <a:pPr marL="363538" indent="0">
              <a:buNone/>
            </a:pPr>
            <a:r>
              <a:rPr lang="en-GB" sz="4000" dirty="0">
                <a:solidFill>
                  <a:schemeClr val="tx1"/>
                </a:solidFill>
              </a:rPr>
              <a:t>ii. ensure that changes to the curriculum and exam syllabi are embedded in ITT programmes </a:t>
            </a:r>
          </a:p>
          <a:p>
            <a:pPr marL="363538" indent="0">
              <a:buNone/>
            </a:pPr>
            <a:r>
              <a:rPr lang="en-GB" sz="4000" dirty="0">
                <a:solidFill>
                  <a:schemeClr val="tx1"/>
                </a:solidFill>
              </a:rPr>
              <a:t>iii. ensure that trainees have access to high quality subject expertise </a:t>
            </a:r>
          </a:p>
          <a:p>
            <a:pPr marL="363538" indent="0">
              <a:buNone/>
            </a:pPr>
            <a:r>
              <a:rPr lang="en-GB" sz="4000" dirty="0">
                <a:solidFill>
                  <a:schemeClr val="tx1"/>
                </a:solidFill>
              </a:rPr>
              <a:t>iv. ensure that trainees have opportunities to learn with others training in the same subject  (Carter 2015 p.7)</a:t>
            </a:r>
          </a:p>
          <a:p>
            <a:pPr marL="363538" indent="0">
              <a:buNone/>
            </a:pPr>
            <a:endParaRPr lang="en-GB" sz="4000" dirty="0">
              <a:solidFill>
                <a:schemeClr val="tx1"/>
              </a:solidFill>
            </a:endParaRPr>
          </a:p>
          <a:p>
            <a:pPr marL="361950" indent="0">
              <a:buNone/>
            </a:pPr>
            <a:r>
              <a:rPr lang="en-GB" sz="4000" dirty="0">
                <a:solidFill>
                  <a:schemeClr val="tx1"/>
                </a:solidFill>
              </a:rPr>
              <a:t>‘Both trainers and mentors should have a strong grasp of subject-specific pedagogy. ‘(Carter 2015 p.8)</a:t>
            </a:r>
          </a:p>
          <a:p>
            <a:pPr marL="363538" indent="0">
              <a:buNone/>
            </a:pPr>
            <a:endParaRPr lang="en-GB" sz="4000" dirty="0">
              <a:solidFill>
                <a:schemeClr val="tx1"/>
              </a:solidFill>
            </a:endParaRPr>
          </a:p>
          <a:p>
            <a:r>
              <a:rPr lang="en-GB" sz="4000" dirty="0">
                <a:solidFill>
                  <a:schemeClr val="tx1"/>
                </a:solidFill>
              </a:rPr>
              <a:t>Introduction of 2016 SPAG material &amp; tests</a:t>
            </a:r>
          </a:p>
          <a:p>
            <a:endParaRPr lang="en-GB" sz="4000" dirty="0">
              <a:solidFill>
                <a:schemeClr val="tx1"/>
              </a:solidFill>
            </a:endParaRPr>
          </a:p>
          <a:p>
            <a:r>
              <a:rPr lang="en-GB" sz="4000" dirty="0">
                <a:solidFill>
                  <a:schemeClr val="tx1"/>
                </a:solidFill>
              </a:rPr>
              <a:t>2016 White Paper ‘We will strengthen ITT content, focusing on helping new teachers enter the classroom with sufficient subject knowledge…’ (2016 p. 12)…’ strengthen university and school-led training, increasing the rigour of ITT content with a greater focus on subject knowledge and evidence-based practice ‘(2016 p. 24)…’ </a:t>
            </a:r>
          </a:p>
          <a:p>
            <a:endParaRPr lang="en-GB" sz="2300" dirty="0">
              <a:solidFill>
                <a:schemeClr val="tx1"/>
              </a:solidFill>
            </a:endParaRPr>
          </a:p>
        </p:txBody>
      </p:sp>
    </p:spTree>
    <p:extLst>
      <p:ext uri="{BB962C8B-B14F-4D97-AF65-F5344CB8AC3E}">
        <p14:creationId xmlns:p14="http://schemas.microsoft.com/office/powerpoint/2010/main" val="1214943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204864"/>
            <a:ext cx="3024336" cy="936104"/>
          </a:xfrm>
        </p:spPr>
        <p:txBody>
          <a:bodyPr>
            <a:normAutofit fontScale="90000"/>
          </a:bodyPr>
          <a:lstStyle/>
          <a:p>
            <a:pPr algn="ctr"/>
            <a:r>
              <a:rPr lang="en-GB" sz="2800" dirty="0"/>
              <a:t>The SSP Partnership </a:t>
            </a:r>
            <a:br>
              <a:rPr lang="en-GB" sz="2800" dirty="0"/>
            </a:br>
            <a:r>
              <a:rPr lang="en-GB" sz="2800" dirty="0"/>
              <a:t>Model</a:t>
            </a:r>
            <a:br>
              <a:rPr lang="en-GB" sz="2800" dirty="0"/>
            </a:br>
            <a:br>
              <a:rPr lang="en-GB" sz="2800" dirty="0"/>
            </a:br>
            <a:endParaRPr lang="en-GB" sz="2800" dirty="0"/>
          </a:p>
        </p:txBody>
      </p:sp>
      <p:sp>
        <p:nvSpPr>
          <p:cNvPr id="3" name="Text Placeholder 2"/>
          <p:cNvSpPr>
            <a:spLocks noGrp="1"/>
          </p:cNvSpPr>
          <p:nvPr>
            <p:ph type="body" idx="1"/>
          </p:nvPr>
        </p:nvSpPr>
        <p:spPr>
          <a:xfrm>
            <a:off x="3275856" y="2492896"/>
            <a:ext cx="5112567" cy="3600400"/>
          </a:xfrm>
        </p:spPr>
        <p:txBody>
          <a:bodyPr>
            <a:noAutofit/>
          </a:bodyPr>
          <a:lstStyle/>
          <a:p>
            <a:pPr>
              <a:lnSpc>
                <a:spcPct val="170000"/>
              </a:lnSpc>
            </a:pPr>
            <a:endParaRPr lang="en-GB" sz="1600" dirty="0"/>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04664"/>
            <a:ext cx="1453832"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31224"/>
            <a:ext cx="4664745" cy="6630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9821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746832"/>
            <a:ext cx="6492465" cy="600179"/>
          </a:xfrm>
        </p:spPr>
        <p:txBody>
          <a:bodyPr>
            <a:normAutofit/>
          </a:bodyPr>
          <a:lstStyle/>
          <a:p>
            <a:pPr algn="ctr"/>
            <a:r>
              <a:rPr lang="en-GB" sz="2800" dirty="0"/>
              <a:t>Phonics Placement</a:t>
            </a:r>
          </a:p>
        </p:txBody>
      </p:sp>
      <p:sp>
        <p:nvSpPr>
          <p:cNvPr id="3" name="Text Placeholder 2"/>
          <p:cNvSpPr>
            <a:spLocks noGrp="1"/>
          </p:cNvSpPr>
          <p:nvPr>
            <p:ph type="body" idx="1"/>
          </p:nvPr>
        </p:nvSpPr>
        <p:spPr>
          <a:xfrm>
            <a:off x="539552" y="1412776"/>
            <a:ext cx="7848871" cy="4680520"/>
          </a:xfrm>
        </p:spPr>
        <p:txBody>
          <a:bodyPr>
            <a:noAutofit/>
          </a:bodyPr>
          <a:lstStyle/>
          <a:p>
            <a:pPr lvl="0"/>
            <a:r>
              <a:rPr lang="en-GB" sz="1600" dirty="0">
                <a:solidFill>
                  <a:schemeClr val="tx1"/>
                </a:solidFill>
              </a:rPr>
              <a:t>In discussion of policy and practice on partnership between higher education providers and other stakeholders in initial teacher education (</a:t>
            </a:r>
            <a:r>
              <a:rPr lang="en-GB" sz="1600" dirty="0" err="1">
                <a:solidFill>
                  <a:schemeClr val="tx1"/>
                </a:solidFill>
              </a:rPr>
              <a:t>ITE</a:t>
            </a:r>
            <a:r>
              <a:rPr lang="en-GB" sz="1600" dirty="0">
                <a:solidFill>
                  <a:schemeClr val="tx1"/>
                </a:solidFill>
              </a:rPr>
              <a:t>), one significant approach has been to stress the desirability of developing models which are truly collaborative. (Smith, </a:t>
            </a:r>
            <a:r>
              <a:rPr lang="en-GB" sz="1600" dirty="0" err="1">
                <a:solidFill>
                  <a:schemeClr val="tx1"/>
                </a:solidFill>
              </a:rPr>
              <a:t>Brisard</a:t>
            </a:r>
            <a:r>
              <a:rPr lang="en-GB" sz="1600" dirty="0">
                <a:solidFill>
                  <a:schemeClr val="tx1"/>
                </a:solidFill>
              </a:rPr>
              <a:t> et al. 2006 </a:t>
            </a:r>
            <a:r>
              <a:rPr lang="en-GB" sz="1600" dirty="0" err="1">
                <a:solidFill>
                  <a:schemeClr val="tx1"/>
                </a:solidFill>
              </a:rPr>
              <a:t>p.147</a:t>
            </a:r>
            <a:r>
              <a:rPr lang="en-GB" sz="1600" dirty="0">
                <a:solidFill>
                  <a:schemeClr val="tx1"/>
                </a:solidFill>
              </a:rPr>
              <a:t>)</a:t>
            </a:r>
          </a:p>
          <a:p>
            <a:pPr lvl="0"/>
            <a:endParaRPr lang="en-GB" sz="1600" b="1" dirty="0">
              <a:solidFill>
                <a:schemeClr val="tx1"/>
              </a:solidFill>
            </a:endParaRPr>
          </a:p>
          <a:p>
            <a:pPr lvl="0"/>
            <a:r>
              <a:rPr lang="en-GB" sz="1200" b="1" dirty="0">
                <a:solidFill>
                  <a:schemeClr val="tx1"/>
                </a:solidFill>
              </a:rPr>
              <a:t>Pre-Placement</a:t>
            </a:r>
          </a:p>
          <a:p>
            <a:pPr marL="285750" lvl="0" indent="-285750">
              <a:buFont typeface="Arial" panose="020B0604020202020204" pitchFamily="34" charset="0"/>
              <a:buChar char="•"/>
            </a:pPr>
            <a:r>
              <a:rPr lang="en-GB" sz="1200" dirty="0">
                <a:solidFill>
                  <a:schemeClr val="tx1"/>
                </a:solidFill>
              </a:rPr>
              <a:t>Taught sessions (subject knowledge and pedagogy), independent learning tasks, audits</a:t>
            </a:r>
          </a:p>
          <a:p>
            <a:pPr marL="285750" lvl="0" indent="-285750">
              <a:buFont typeface="Arial" panose="020B0604020202020204" pitchFamily="34" charset="0"/>
              <a:buChar char="•"/>
            </a:pPr>
            <a:r>
              <a:rPr lang="en-GB" sz="1200" dirty="0">
                <a:solidFill>
                  <a:schemeClr val="tx1"/>
                </a:solidFill>
              </a:rPr>
              <a:t>Communication with schools about children’s needs</a:t>
            </a:r>
          </a:p>
          <a:p>
            <a:pPr marL="285750" lvl="0" indent="-285750">
              <a:buFont typeface="Arial" panose="020B0604020202020204" pitchFamily="34" charset="0"/>
              <a:buChar char="•"/>
            </a:pPr>
            <a:r>
              <a:rPr lang="en-GB" sz="1200" dirty="0">
                <a:solidFill>
                  <a:schemeClr val="tx1"/>
                </a:solidFill>
              </a:rPr>
              <a:t>Planning and developing games</a:t>
            </a:r>
          </a:p>
          <a:p>
            <a:pPr marL="285750" lvl="0" indent="-285750">
              <a:buFont typeface="Arial" panose="020B0604020202020204" pitchFamily="34" charset="0"/>
              <a:buChar char="•"/>
            </a:pPr>
            <a:r>
              <a:rPr lang="en-GB" sz="1200" dirty="0">
                <a:solidFill>
                  <a:schemeClr val="tx1"/>
                </a:solidFill>
              </a:rPr>
              <a:t>Prepare Q + A</a:t>
            </a:r>
          </a:p>
          <a:p>
            <a:pPr lvl="0"/>
            <a:endParaRPr lang="en-GB" sz="1200" b="1" dirty="0">
              <a:solidFill>
                <a:schemeClr val="tx1"/>
              </a:solidFill>
            </a:endParaRPr>
          </a:p>
          <a:p>
            <a:pPr lvl="0"/>
            <a:r>
              <a:rPr lang="en-GB" sz="1200" b="1" dirty="0">
                <a:solidFill>
                  <a:schemeClr val="tx1"/>
                </a:solidFill>
              </a:rPr>
              <a:t>Placement</a:t>
            </a:r>
          </a:p>
          <a:p>
            <a:pPr marL="285750" lvl="0" indent="-285750">
              <a:buFont typeface="Arial" panose="020B0604020202020204" pitchFamily="34" charset="0"/>
              <a:buChar char="•"/>
            </a:pPr>
            <a:r>
              <a:rPr lang="en-GB" sz="1200" b="1" dirty="0">
                <a:solidFill>
                  <a:schemeClr val="tx1"/>
                </a:solidFill>
              </a:rPr>
              <a:t>9.20</a:t>
            </a:r>
            <a:r>
              <a:rPr lang="en-GB" sz="1200" dirty="0">
                <a:solidFill>
                  <a:schemeClr val="tx1"/>
                </a:solidFill>
              </a:rPr>
              <a:t>  - Arrive </a:t>
            </a:r>
          </a:p>
          <a:p>
            <a:pPr marL="285750" lvl="0" indent="-285750">
              <a:buFont typeface="Arial" panose="020B0604020202020204" pitchFamily="34" charset="0"/>
              <a:buChar char="•"/>
            </a:pPr>
            <a:r>
              <a:rPr lang="en-GB" sz="1200" b="1" dirty="0">
                <a:solidFill>
                  <a:schemeClr val="tx1"/>
                </a:solidFill>
              </a:rPr>
              <a:t>9.30</a:t>
            </a:r>
            <a:r>
              <a:rPr lang="en-GB" sz="1200" dirty="0">
                <a:solidFill>
                  <a:schemeClr val="tx1"/>
                </a:solidFill>
              </a:rPr>
              <a:t> - Phonic Lesson Observation </a:t>
            </a:r>
          </a:p>
          <a:p>
            <a:pPr marL="285750" lvl="0" indent="-285750">
              <a:buFont typeface="Arial" panose="020B0604020202020204" pitchFamily="34" charset="0"/>
              <a:buChar char="•"/>
            </a:pPr>
            <a:r>
              <a:rPr lang="en-GB" sz="1200" b="1" dirty="0">
                <a:solidFill>
                  <a:schemeClr val="tx1"/>
                </a:solidFill>
              </a:rPr>
              <a:t>9:50</a:t>
            </a:r>
            <a:r>
              <a:rPr lang="en-GB" sz="1200" dirty="0">
                <a:solidFill>
                  <a:schemeClr val="tx1"/>
                </a:solidFill>
              </a:rPr>
              <a:t> – Work in pairs to play phonic games with groups of children </a:t>
            </a:r>
          </a:p>
          <a:p>
            <a:pPr marL="285750" lvl="0" indent="-285750">
              <a:buFont typeface="Arial" panose="020B0604020202020204" pitchFamily="34" charset="0"/>
              <a:buChar char="•"/>
            </a:pPr>
            <a:r>
              <a:rPr lang="en-GB" sz="1200" b="1" dirty="0">
                <a:solidFill>
                  <a:schemeClr val="tx1"/>
                </a:solidFill>
              </a:rPr>
              <a:t>10.20-10.40</a:t>
            </a:r>
            <a:r>
              <a:rPr lang="en-GB" sz="1200" dirty="0">
                <a:solidFill>
                  <a:schemeClr val="tx1"/>
                </a:solidFill>
              </a:rPr>
              <a:t> - Trainees to meet with two of the teaching staff for discussion </a:t>
            </a:r>
          </a:p>
          <a:p>
            <a:pPr lvl="0"/>
            <a:endParaRPr lang="en-GB" sz="1200" dirty="0">
              <a:solidFill>
                <a:schemeClr val="tx1"/>
              </a:solidFill>
            </a:endParaRPr>
          </a:p>
          <a:p>
            <a:pPr lvl="0"/>
            <a:r>
              <a:rPr lang="en-GB" sz="1200" b="1" dirty="0">
                <a:solidFill>
                  <a:schemeClr val="tx1"/>
                </a:solidFill>
              </a:rPr>
              <a:t>Post-Placement</a:t>
            </a:r>
          </a:p>
          <a:p>
            <a:pPr marL="285750" lvl="0" indent="-285750">
              <a:buFont typeface="Arial" panose="020B0604020202020204" pitchFamily="34" charset="0"/>
              <a:buChar char="•"/>
            </a:pPr>
            <a:r>
              <a:rPr lang="en-GB" sz="1200" dirty="0">
                <a:solidFill>
                  <a:schemeClr val="tx1"/>
                </a:solidFill>
              </a:rPr>
              <a:t>Reflection tasks</a:t>
            </a:r>
          </a:p>
          <a:p>
            <a:pPr lvl="0"/>
            <a:endParaRPr lang="en-GB" sz="1600" b="1" dirty="0"/>
          </a:p>
          <a:p>
            <a:pPr>
              <a:lnSpc>
                <a:spcPct val="170000"/>
              </a:lnSpc>
            </a:pPr>
            <a:endParaRPr lang="en-GB" sz="1600" dirty="0"/>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04664"/>
            <a:ext cx="1453832"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9821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80728"/>
            <a:ext cx="7920880" cy="504056"/>
          </a:xfrm>
        </p:spPr>
        <p:txBody>
          <a:bodyPr>
            <a:normAutofit fontScale="90000"/>
          </a:bodyPr>
          <a:lstStyle/>
          <a:p>
            <a:pPr algn="ctr"/>
            <a:r>
              <a:rPr lang="en-GB" sz="2800" dirty="0"/>
              <a:t>What is the impact? Student Teachers </a:t>
            </a:r>
          </a:p>
        </p:txBody>
      </p:sp>
      <p:sp>
        <p:nvSpPr>
          <p:cNvPr id="3" name="Text Placeholder 2"/>
          <p:cNvSpPr>
            <a:spLocks noGrp="1"/>
          </p:cNvSpPr>
          <p:nvPr>
            <p:ph type="body" idx="1"/>
          </p:nvPr>
        </p:nvSpPr>
        <p:spPr>
          <a:xfrm>
            <a:off x="611560" y="1484784"/>
            <a:ext cx="7992888" cy="4608512"/>
          </a:xfrm>
        </p:spPr>
        <p:txBody>
          <a:bodyPr>
            <a:noAutofit/>
          </a:bodyPr>
          <a:lstStyle/>
          <a:p>
            <a:pPr marL="285750" lvl="0" indent="-285750">
              <a:buFont typeface="Arial" panose="020B0604020202020204" pitchFamily="34" charset="0"/>
              <a:buChar char="•"/>
            </a:pPr>
            <a:r>
              <a:rPr lang="en-GB" sz="1500" dirty="0">
                <a:solidFill>
                  <a:schemeClr val="tx1"/>
                </a:solidFill>
              </a:rPr>
              <a:t>‘The session was very interactive and all children appeared engaged. It has given me the confidence to try interactive approaches in my own teaching.’</a:t>
            </a:r>
          </a:p>
          <a:p>
            <a:pPr marL="285750" lvl="0" indent="-285750">
              <a:buFont typeface="Arial" panose="020B0604020202020204" pitchFamily="34" charset="0"/>
              <a:buChar char="•"/>
            </a:pPr>
            <a:r>
              <a:rPr lang="en-GB" sz="1500" dirty="0">
                <a:solidFill>
                  <a:schemeClr val="tx1"/>
                </a:solidFill>
              </a:rPr>
              <a:t>‘Before the visit, it was difficult to visualise the structure of a lesson. ‘</a:t>
            </a:r>
          </a:p>
          <a:p>
            <a:pPr marL="285750" lvl="0" indent="-285750">
              <a:buFont typeface="Arial" panose="020B0604020202020204" pitchFamily="34" charset="0"/>
              <a:buChar char="•"/>
            </a:pPr>
            <a:r>
              <a:rPr lang="en-GB" sz="1500" dirty="0">
                <a:solidFill>
                  <a:schemeClr val="tx1"/>
                </a:solidFill>
              </a:rPr>
              <a:t>‘The visit helped me understand the importance of modelling and how this strategy helps to support children in their learning. ‘</a:t>
            </a:r>
          </a:p>
          <a:p>
            <a:pPr marL="285750" lvl="0" indent="-285750">
              <a:buFont typeface="Arial" panose="020B0604020202020204" pitchFamily="34" charset="0"/>
              <a:buChar char="•"/>
            </a:pPr>
            <a:r>
              <a:rPr lang="en-GB" sz="1500" dirty="0">
                <a:solidFill>
                  <a:schemeClr val="tx1"/>
                </a:solidFill>
              </a:rPr>
              <a:t>‘The clear structure of the lesson allowed me to make the links between what is taught at university and how it might look like in some schools. ‘</a:t>
            </a:r>
          </a:p>
          <a:p>
            <a:pPr marL="285750" lvl="0" indent="-285750">
              <a:buFont typeface="Arial" panose="020B0604020202020204" pitchFamily="34" charset="0"/>
              <a:buChar char="•"/>
            </a:pPr>
            <a:r>
              <a:rPr lang="en-GB" sz="1500" dirty="0">
                <a:solidFill>
                  <a:schemeClr val="tx1"/>
                </a:solidFill>
              </a:rPr>
              <a:t>‘Seeing how children used the terminology was very helpful and I now have more confidence in using it myself.’ </a:t>
            </a:r>
          </a:p>
          <a:p>
            <a:pPr marL="285750" lvl="0" indent="-285750">
              <a:buFont typeface="Arial" panose="020B0604020202020204" pitchFamily="34" charset="0"/>
              <a:buChar char="•"/>
            </a:pPr>
            <a:r>
              <a:rPr lang="en-GB" sz="1500" dirty="0">
                <a:solidFill>
                  <a:schemeClr val="tx1"/>
                </a:solidFill>
              </a:rPr>
              <a:t>‘The question and answer session was useful and the teachers were honest when answering questions. This gave me a realistic view of how to teach early reading.’</a:t>
            </a:r>
          </a:p>
          <a:p>
            <a:pPr marL="285750" lvl="0" indent="-285750">
              <a:buFont typeface="Arial" panose="020B0604020202020204" pitchFamily="34" charset="0"/>
              <a:buChar char="•"/>
            </a:pPr>
            <a:r>
              <a:rPr lang="en-GB" sz="1500" dirty="0">
                <a:solidFill>
                  <a:schemeClr val="tx1"/>
                </a:solidFill>
              </a:rPr>
              <a:t>‘Being able to make a game and then play it with children has had a positive impact on my subject knowledge and confidence. ‘</a:t>
            </a:r>
          </a:p>
          <a:p>
            <a:pPr marL="285750" lvl="0" indent="-285750">
              <a:buFont typeface="Arial" panose="020B0604020202020204" pitchFamily="34" charset="0"/>
              <a:buChar char="•"/>
            </a:pPr>
            <a:r>
              <a:rPr lang="en-GB" sz="1500" dirty="0">
                <a:solidFill>
                  <a:schemeClr val="tx1"/>
                </a:solidFill>
              </a:rPr>
              <a:t>‘Really helpful to see a full phonics lesson as my placement school does not follow the same structure.’</a:t>
            </a:r>
          </a:p>
          <a:p>
            <a:pPr marL="285750" lvl="0" indent="-285750">
              <a:buFont typeface="Arial" panose="020B0604020202020204" pitchFamily="34" charset="0"/>
              <a:buChar char="•"/>
            </a:pPr>
            <a:r>
              <a:rPr lang="en-GB" sz="1500" dirty="0">
                <a:solidFill>
                  <a:schemeClr val="tx1"/>
                </a:solidFill>
              </a:rPr>
              <a:t>‘It made me see the benefits of focused phonic sessions – I enjoyed the experience.’</a:t>
            </a:r>
          </a:p>
          <a:p>
            <a:pPr marL="285750" lvl="0" indent="-285750">
              <a:buFont typeface="Arial" panose="020B0604020202020204" pitchFamily="34" charset="0"/>
              <a:buChar char="•"/>
            </a:pPr>
            <a:r>
              <a:rPr lang="en-GB" sz="1500" dirty="0">
                <a:solidFill>
                  <a:schemeClr val="tx1"/>
                </a:solidFill>
              </a:rPr>
              <a:t>‘It was such a good school and the phonics taught was almost exactly how we have been taught at university. ‘</a:t>
            </a:r>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04664"/>
            <a:ext cx="1453832"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98210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935</TotalTime>
  <Words>2964</Words>
  <Application>Microsoft Office PowerPoint</Application>
  <PresentationFormat>On-screen Show (4:3)</PresentationFormat>
  <Paragraphs>266</Paragraphs>
  <Slides>30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Century Gothic</vt:lpstr>
      <vt:lpstr>Wingdings 2</vt:lpstr>
      <vt:lpstr>Austin</vt:lpstr>
      <vt:lpstr>Partnership models – one size fits all?</vt:lpstr>
      <vt:lpstr>Introductions</vt:lpstr>
      <vt:lpstr>Partnership models – one size fits all?</vt:lpstr>
      <vt:lpstr>Small scale research project</vt:lpstr>
      <vt:lpstr>What does partnership mean at YSJ?</vt:lpstr>
      <vt:lpstr>The heightened place of subject knowledge </vt:lpstr>
      <vt:lpstr>The SSP Partnership  Model  </vt:lpstr>
      <vt:lpstr>Phonics Placement</vt:lpstr>
      <vt:lpstr>What is the impact? Student Teachers </vt:lpstr>
      <vt:lpstr>PowerPoint Presentation</vt:lpstr>
      <vt:lpstr>What is the impact? Student teachers</vt:lpstr>
      <vt:lpstr>The phonic visit and making the phonics games have had a positive impact on my subject knowledge</vt:lpstr>
      <vt:lpstr>What is the impact? - Schools</vt:lpstr>
      <vt:lpstr>What is the impact?</vt:lpstr>
      <vt:lpstr>What are the outcomes?</vt:lpstr>
      <vt:lpstr>The benefits of the model re. SSP</vt:lpstr>
      <vt:lpstr>Difficulties faced by our students</vt:lpstr>
      <vt:lpstr>Current provision </vt:lpstr>
      <vt:lpstr>Gaps</vt:lpstr>
      <vt:lpstr>PowerPoint Presentation</vt:lpstr>
      <vt:lpstr>But…..</vt:lpstr>
      <vt:lpstr>Effective Teaching of Grammar</vt:lpstr>
      <vt:lpstr>Our partnership schools &amp; their approach to the teaching of grammar</vt:lpstr>
      <vt:lpstr>‘Having a command of grammar is like controlling a horse. If you let go of the reigns the horse controls you. If you hold onto the reigns and guide the horse you become an expert writer.’ </vt:lpstr>
      <vt:lpstr>PowerPoint Presentation</vt:lpstr>
      <vt:lpstr>PowerPoint Presentation</vt:lpstr>
      <vt:lpstr>Would partnership model work? </vt:lpstr>
      <vt:lpstr>Implications / next steps </vt:lpstr>
      <vt:lpstr>PowerPoint Presentation</vt:lpstr>
      <vt:lpstr>References </vt:lpstr>
    </vt:vector>
  </TitlesOfParts>
  <Company>York St John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c.elbraramsay</dc:creator>
  <cp:lastModifiedBy>Caroline Elbra-Ramsay</cp:lastModifiedBy>
  <cp:revision>67</cp:revision>
  <dcterms:created xsi:type="dcterms:W3CDTF">2016-04-25T13:45:22Z</dcterms:created>
  <dcterms:modified xsi:type="dcterms:W3CDTF">2021-07-20T13:35:05Z</dcterms:modified>
</cp:coreProperties>
</file>