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9" r:id="rId2"/>
    <p:sldId id="260" r:id="rId3"/>
    <p:sldId id="262" r:id="rId4"/>
    <p:sldId id="271" r:id="rId5"/>
    <p:sldId id="261" r:id="rId6"/>
    <p:sldId id="263" r:id="rId7"/>
    <p:sldId id="264" r:id="rId8"/>
    <p:sldId id="265" r:id="rId9"/>
    <p:sldId id="269" r:id="rId10"/>
    <p:sldId id="272" r:id="rId11"/>
    <p:sldId id="270" r:id="rId12"/>
    <p:sldId id="266" r:id="rId13"/>
    <p:sldId id="268" r:id="rId14"/>
    <p:sldId id="267"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2" autoAdjust="0"/>
    <p:restoredTop sz="69767" autoAdjust="0"/>
  </p:normalViewPr>
  <p:slideViewPr>
    <p:cSldViewPr>
      <p:cViewPr varScale="1">
        <p:scale>
          <a:sx n="46" d="100"/>
          <a:sy n="46" d="100"/>
        </p:scale>
        <p:origin x="1992" y="60"/>
      </p:cViewPr>
      <p:guideLst>
        <p:guide orient="horz" pos="2160"/>
        <p:guide pos="2880"/>
      </p:guideLst>
    </p:cSldViewPr>
  </p:slideViewPr>
  <p:outlineViewPr>
    <p:cViewPr>
      <p:scale>
        <a:sx n="33" d="100"/>
        <a:sy n="33" d="100"/>
      </p:scale>
      <p:origin x="48" y="1089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Elbra-Ramsay" userId="0593903a-9db5-48c1-888b-97fc3c45a4af" providerId="ADAL" clId="{59FB0F29-7E16-4F4E-97C0-8056BC85FA3C}"/>
    <pc:docChg chg="modSld">
      <pc:chgData name="Caroline Elbra-Ramsay" userId="0593903a-9db5-48c1-888b-97fc3c45a4af" providerId="ADAL" clId="{59FB0F29-7E16-4F4E-97C0-8056BC85FA3C}" dt="2021-07-20T14:43:22.097" v="13" actId="20577"/>
      <pc:docMkLst>
        <pc:docMk/>
      </pc:docMkLst>
      <pc:sldChg chg="modNotesTx">
        <pc:chgData name="Caroline Elbra-Ramsay" userId="0593903a-9db5-48c1-888b-97fc3c45a4af" providerId="ADAL" clId="{59FB0F29-7E16-4F4E-97C0-8056BC85FA3C}" dt="2021-07-20T14:42:27.976" v="0" actId="20577"/>
        <pc:sldMkLst>
          <pc:docMk/>
          <pc:sldMk cId="3625282767" sldId="259"/>
        </pc:sldMkLst>
      </pc:sldChg>
      <pc:sldChg chg="modNotesTx">
        <pc:chgData name="Caroline Elbra-Ramsay" userId="0593903a-9db5-48c1-888b-97fc3c45a4af" providerId="ADAL" clId="{59FB0F29-7E16-4F4E-97C0-8056BC85FA3C}" dt="2021-07-20T14:42:31.725" v="1" actId="20577"/>
        <pc:sldMkLst>
          <pc:docMk/>
          <pc:sldMk cId="3793364478" sldId="260"/>
        </pc:sldMkLst>
      </pc:sldChg>
      <pc:sldChg chg="modNotesTx">
        <pc:chgData name="Caroline Elbra-Ramsay" userId="0593903a-9db5-48c1-888b-97fc3c45a4af" providerId="ADAL" clId="{59FB0F29-7E16-4F4E-97C0-8056BC85FA3C}" dt="2021-07-20T14:42:44.817" v="4" actId="20577"/>
        <pc:sldMkLst>
          <pc:docMk/>
          <pc:sldMk cId="1481171290" sldId="261"/>
        </pc:sldMkLst>
      </pc:sldChg>
      <pc:sldChg chg="modNotesTx">
        <pc:chgData name="Caroline Elbra-Ramsay" userId="0593903a-9db5-48c1-888b-97fc3c45a4af" providerId="ADAL" clId="{59FB0F29-7E16-4F4E-97C0-8056BC85FA3C}" dt="2021-07-20T14:42:36.174" v="2" actId="6549"/>
        <pc:sldMkLst>
          <pc:docMk/>
          <pc:sldMk cId="1491906162" sldId="262"/>
        </pc:sldMkLst>
      </pc:sldChg>
      <pc:sldChg chg="modNotesTx">
        <pc:chgData name="Caroline Elbra-Ramsay" userId="0593903a-9db5-48c1-888b-97fc3c45a4af" providerId="ADAL" clId="{59FB0F29-7E16-4F4E-97C0-8056BC85FA3C}" dt="2021-07-20T14:42:49.513" v="5" actId="20577"/>
        <pc:sldMkLst>
          <pc:docMk/>
          <pc:sldMk cId="3024726944" sldId="263"/>
        </pc:sldMkLst>
      </pc:sldChg>
      <pc:sldChg chg="modNotesTx">
        <pc:chgData name="Caroline Elbra-Ramsay" userId="0593903a-9db5-48c1-888b-97fc3c45a4af" providerId="ADAL" clId="{59FB0F29-7E16-4F4E-97C0-8056BC85FA3C}" dt="2021-07-20T14:42:54.238" v="6" actId="20577"/>
        <pc:sldMkLst>
          <pc:docMk/>
          <pc:sldMk cId="2841437819" sldId="264"/>
        </pc:sldMkLst>
      </pc:sldChg>
      <pc:sldChg chg="modNotesTx">
        <pc:chgData name="Caroline Elbra-Ramsay" userId="0593903a-9db5-48c1-888b-97fc3c45a4af" providerId="ADAL" clId="{59FB0F29-7E16-4F4E-97C0-8056BC85FA3C}" dt="2021-07-20T14:42:59.333" v="8" actId="20577"/>
        <pc:sldMkLst>
          <pc:docMk/>
          <pc:sldMk cId="687820746" sldId="265"/>
        </pc:sldMkLst>
      </pc:sldChg>
      <pc:sldChg chg="modNotesTx">
        <pc:chgData name="Caroline Elbra-Ramsay" userId="0593903a-9db5-48c1-888b-97fc3c45a4af" providerId="ADAL" clId="{59FB0F29-7E16-4F4E-97C0-8056BC85FA3C}" dt="2021-07-20T14:43:17.758" v="12" actId="20577"/>
        <pc:sldMkLst>
          <pc:docMk/>
          <pc:sldMk cId="2893390137" sldId="266"/>
        </pc:sldMkLst>
      </pc:sldChg>
      <pc:sldChg chg="modNotesTx">
        <pc:chgData name="Caroline Elbra-Ramsay" userId="0593903a-9db5-48c1-888b-97fc3c45a4af" providerId="ADAL" clId="{59FB0F29-7E16-4F4E-97C0-8056BC85FA3C}" dt="2021-07-20T14:43:22.097" v="13" actId="20577"/>
        <pc:sldMkLst>
          <pc:docMk/>
          <pc:sldMk cId="17727219" sldId="268"/>
        </pc:sldMkLst>
      </pc:sldChg>
      <pc:sldChg chg="modNotesTx">
        <pc:chgData name="Caroline Elbra-Ramsay" userId="0593903a-9db5-48c1-888b-97fc3c45a4af" providerId="ADAL" clId="{59FB0F29-7E16-4F4E-97C0-8056BC85FA3C}" dt="2021-07-20T14:43:04.454" v="9" actId="20577"/>
        <pc:sldMkLst>
          <pc:docMk/>
          <pc:sldMk cId="1258996559" sldId="269"/>
        </pc:sldMkLst>
      </pc:sldChg>
      <pc:sldChg chg="modNotesTx">
        <pc:chgData name="Caroline Elbra-Ramsay" userId="0593903a-9db5-48c1-888b-97fc3c45a4af" providerId="ADAL" clId="{59FB0F29-7E16-4F4E-97C0-8056BC85FA3C}" dt="2021-07-20T14:43:14.150" v="11" actId="20577"/>
        <pc:sldMkLst>
          <pc:docMk/>
          <pc:sldMk cId="1804356448" sldId="270"/>
        </pc:sldMkLst>
      </pc:sldChg>
      <pc:sldChg chg="modNotesTx">
        <pc:chgData name="Caroline Elbra-Ramsay" userId="0593903a-9db5-48c1-888b-97fc3c45a4af" providerId="ADAL" clId="{59FB0F29-7E16-4F4E-97C0-8056BC85FA3C}" dt="2021-07-20T14:42:39.762" v="3" actId="6549"/>
        <pc:sldMkLst>
          <pc:docMk/>
          <pc:sldMk cId="4287885392" sldId="271"/>
        </pc:sldMkLst>
      </pc:sldChg>
      <pc:sldChg chg="modNotesTx">
        <pc:chgData name="Caroline Elbra-Ramsay" userId="0593903a-9db5-48c1-888b-97fc3c45a4af" providerId="ADAL" clId="{59FB0F29-7E16-4F4E-97C0-8056BC85FA3C}" dt="2021-07-20T14:43:09.915" v="10" actId="20577"/>
        <pc:sldMkLst>
          <pc:docMk/>
          <pc:sldMk cId="3113114991" sldId="27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772FA1-FCDB-4864-8E07-FA2FF80ADCCF}" type="datetimeFigureOut">
              <a:rPr lang="en-GB" smtClean="0"/>
              <a:t>20/07/2021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7EF47E-A1DC-4523-9614-71EEDF3044A1}" type="slidenum">
              <a:rPr lang="en-GB" smtClean="0"/>
              <a:t>‹#›</a:t>
            </a:fld>
            <a:endParaRPr lang="en-GB"/>
          </a:p>
        </p:txBody>
      </p:sp>
    </p:spTree>
    <p:extLst>
      <p:ext uri="{BB962C8B-B14F-4D97-AF65-F5344CB8AC3E}">
        <p14:creationId xmlns:p14="http://schemas.microsoft.com/office/powerpoint/2010/main" val="3818771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C7EF47E-A1DC-4523-9614-71EEDF3044A1}" type="slidenum">
              <a:rPr lang="en-GB" smtClean="0"/>
              <a:t>1</a:t>
            </a:fld>
            <a:endParaRPr lang="en-GB"/>
          </a:p>
        </p:txBody>
      </p:sp>
    </p:spTree>
    <p:extLst>
      <p:ext uri="{BB962C8B-B14F-4D97-AF65-F5344CB8AC3E}">
        <p14:creationId xmlns:p14="http://schemas.microsoft.com/office/powerpoint/2010/main" val="27319360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C7EF47E-A1DC-4523-9614-71EEDF3044A1}" type="slidenum">
              <a:rPr lang="en-GB" smtClean="0"/>
              <a:t>10</a:t>
            </a:fld>
            <a:endParaRPr lang="en-GB"/>
          </a:p>
        </p:txBody>
      </p:sp>
    </p:spTree>
    <p:extLst>
      <p:ext uri="{BB962C8B-B14F-4D97-AF65-F5344CB8AC3E}">
        <p14:creationId xmlns:p14="http://schemas.microsoft.com/office/powerpoint/2010/main" val="6761314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C7EF47E-A1DC-4523-9614-71EEDF3044A1}" type="slidenum">
              <a:rPr lang="en-GB" smtClean="0"/>
              <a:t>11</a:t>
            </a:fld>
            <a:endParaRPr lang="en-GB"/>
          </a:p>
        </p:txBody>
      </p:sp>
    </p:spTree>
    <p:extLst>
      <p:ext uri="{BB962C8B-B14F-4D97-AF65-F5344CB8AC3E}">
        <p14:creationId xmlns:p14="http://schemas.microsoft.com/office/powerpoint/2010/main" val="31396490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C7EF47E-A1DC-4523-9614-71EEDF3044A1}" type="slidenum">
              <a:rPr lang="en-GB" smtClean="0"/>
              <a:t>12</a:t>
            </a:fld>
            <a:endParaRPr lang="en-GB"/>
          </a:p>
        </p:txBody>
      </p:sp>
    </p:spTree>
    <p:extLst>
      <p:ext uri="{BB962C8B-B14F-4D97-AF65-F5344CB8AC3E}">
        <p14:creationId xmlns:p14="http://schemas.microsoft.com/office/powerpoint/2010/main" val="30108922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C7EF47E-A1DC-4523-9614-71EEDF3044A1}" type="slidenum">
              <a:rPr lang="en-GB" smtClean="0"/>
              <a:t>13</a:t>
            </a:fld>
            <a:endParaRPr lang="en-GB"/>
          </a:p>
        </p:txBody>
      </p:sp>
    </p:spTree>
    <p:extLst>
      <p:ext uri="{BB962C8B-B14F-4D97-AF65-F5344CB8AC3E}">
        <p14:creationId xmlns:p14="http://schemas.microsoft.com/office/powerpoint/2010/main" val="20131703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C7EF47E-A1DC-4523-9614-71EEDF3044A1}" type="slidenum">
              <a:rPr lang="en-GB" smtClean="0"/>
              <a:t>14</a:t>
            </a:fld>
            <a:endParaRPr lang="en-GB"/>
          </a:p>
        </p:txBody>
      </p:sp>
    </p:spTree>
    <p:extLst>
      <p:ext uri="{BB962C8B-B14F-4D97-AF65-F5344CB8AC3E}">
        <p14:creationId xmlns:p14="http://schemas.microsoft.com/office/powerpoint/2010/main" val="296992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C7EF47E-A1DC-4523-9614-71EEDF3044A1}" type="slidenum">
              <a:rPr lang="en-GB" smtClean="0"/>
              <a:t>2</a:t>
            </a:fld>
            <a:endParaRPr lang="en-GB"/>
          </a:p>
        </p:txBody>
      </p:sp>
    </p:spTree>
    <p:extLst>
      <p:ext uri="{BB962C8B-B14F-4D97-AF65-F5344CB8AC3E}">
        <p14:creationId xmlns:p14="http://schemas.microsoft.com/office/powerpoint/2010/main" val="2075194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C7EF47E-A1DC-4523-9614-71EEDF3044A1}" type="slidenum">
              <a:rPr lang="en-GB" smtClean="0"/>
              <a:t>3</a:t>
            </a:fld>
            <a:endParaRPr lang="en-GB"/>
          </a:p>
        </p:txBody>
      </p:sp>
    </p:spTree>
    <p:extLst>
      <p:ext uri="{BB962C8B-B14F-4D97-AF65-F5344CB8AC3E}">
        <p14:creationId xmlns:p14="http://schemas.microsoft.com/office/powerpoint/2010/main" val="1525380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C7EF47E-A1DC-4523-9614-71EEDF3044A1}" type="slidenum">
              <a:rPr lang="en-GB" smtClean="0"/>
              <a:t>4</a:t>
            </a:fld>
            <a:endParaRPr lang="en-GB"/>
          </a:p>
        </p:txBody>
      </p:sp>
    </p:spTree>
    <p:extLst>
      <p:ext uri="{BB962C8B-B14F-4D97-AF65-F5344CB8AC3E}">
        <p14:creationId xmlns:p14="http://schemas.microsoft.com/office/powerpoint/2010/main" val="2169424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C7EF47E-A1DC-4523-9614-71EEDF3044A1}" type="slidenum">
              <a:rPr lang="en-GB" smtClean="0"/>
              <a:t>5</a:t>
            </a:fld>
            <a:endParaRPr lang="en-GB"/>
          </a:p>
        </p:txBody>
      </p:sp>
    </p:spTree>
    <p:extLst>
      <p:ext uri="{BB962C8B-B14F-4D97-AF65-F5344CB8AC3E}">
        <p14:creationId xmlns:p14="http://schemas.microsoft.com/office/powerpoint/2010/main" val="16756385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C7EF47E-A1DC-4523-9614-71EEDF3044A1}" type="slidenum">
              <a:rPr lang="en-GB" smtClean="0"/>
              <a:t>6</a:t>
            </a:fld>
            <a:endParaRPr lang="en-GB"/>
          </a:p>
        </p:txBody>
      </p:sp>
    </p:spTree>
    <p:extLst>
      <p:ext uri="{BB962C8B-B14F-4D97-AF65-F5344CB8AC3E}">
        <p14:creationId xmlns:p14="http://schemas.microsoft.com/office/powerpoint/2010/main" val="19869227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C7EF47E-A1DC-4523-9614-71EEDF3044A1}" type="slidenum">
              <a:rPr lang="en-GB" smtClean="0"/>
              <a:t>7</a:t>
            </a:fld>
            <a:endParaRPr lang="en-GB"/>
          </a:p>
        </p:txBody>
      </p:sp>
    </p:spTree>
    <p:extLst>
      <p:ext uri="{BB962C8B-B14F-4D97-AF65-F5344CB8AC3E}">
        <p14:creationId xmlns:p14="http://schemas.microsoft.com/office/powerpoint/2010/main" val="4888789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C7EF47E-A1DC-4523-9614-71EEDF3044A1}" type="slidenum">
              <a:rPr lang="en-GB" smtClean="0"/>
              <a:t>8</a:t>
            </a:fld>
            <a:endParaRPr lang="en-GB"/>
          </a:p>
        </p:txBody>
      </p:sp>
    </p:spTree>
    <p:extLst>
      <p:ext uri="{BB962C8B-B14F-4D97-AF65-F5344CB8AC3E}">
        <p14:creationId xmlns:p14="http://schemas.microsoft.com/office/powerpoint/2010/main" val="20144759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C7EF47E-A1DC-4523-9614-71EEDF3044A1}" type="slidenum">
              <a:rPr lang="en-GB" smtClean="0"/>
              <a:t>9</a:t>
            </a:fld>
            <a:endParaRPr lang="en-GB"/>
          </a:p>
        </p:txBody>
      </p:sp>
    </p:spTree>
    <p:extLst>
      <p:ext uri="{BB962C8B-B14F-4D97-AF65-F5344CB8AC3E}">
        <p14:creationId xmlns:p14="http://schemas.microsoft.com/office/powerpoint/2010/main" val="885629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7C5F96-09E2-4174-B822-EED0B2EFE02C}" type="datetimeFigureOut">
              <a:rPr lang="en-GB" smtClean="0"/>
              <a:t>20/07/2021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9D1012-5BB6-40A0-8888-F4F51FAE101F}" type="slidenum">
              <a:rPr lang="en-GB" smtClean="0"/>
              <a:t>‹#›</a:t>
            </a:fld>
            <a:endParaRPr lang="en-GB"/>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1720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7C5F96-09E2-4174-B822-EED0B2EFE02C}" type="datetimeFigureOut">
              <a:rPr lang="en-GB" smtClean="0"/>
              <a:t>20/07/2021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9D1012-5BB6-40A0-8888-F4F51FAE101F}" type="slidenum">
              <a:rPr lang="en-GB" smtClean="0"/>
              <a:t>‹#›</a:t>
            </a:fld>
            <a:endParaRPr lang="en-GB"/>
          </a:p>
        </p:txBody>
      </p:sp>
    </p:spTree>
    <p:extLst>
      <p:ext uri="{BB962C8B-B14F-4D97-AF65-F5344CB8AC3E}">
        <p14:creationId xmlns:p14="http://schemas.microsoft.com/office/powerpoint/2010/main" val="3861451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7C5F96-09E2-4174-B822-EED0B2EFE02C}" type="datetimeFigureOut">
              <a:rPr lang="en-GB" smtClean="0"/>
              <a:t>20/07/2021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9D1012-5BB6-40A0-8888-F4F51FAE101F}" type="slidenum">
              <a:rPr lang="en-GB" smtClean="0"/>
              <a:t>‹#›</a:t>
            </a:fld>
            <a:endParaRPr lang="en-GB"/>
          </a:p>
        </p:txBody>
      </p:sp>
    </p:spTree>
    <p:extLst>
      <p:ext uri="{BB962C8B-B14F-4D97-AF65-F5344CB8AC3E}">
        <p14:creationId xmlns:p14="http://schemas.microsoft.com/office/powerpoint/2010/main" val="112143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7C5F96-09E2-4174-B822-EED0B2EFE02C}" type="datetimeFigureOut">
              <a:rPr lang="en-GB" smtClean="0"/>
              <a:t>20/07/2021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9D1012-5BB6-40A0-8888-F4F51FAE101F}" type="slidenum">
              <a:rPr lang="en-GB" smtClean="0"/>
              <a:t>‹#›</a:t>
            </a:fld>
            <a:endParaRPr lang="en-GB"/>
          </a:p>
        </p:txBody>
      </p:sp>
    </p:spTree>
    <p:extLst>
      <p:ext uri="{BB962C8B-B14F-4D97-AF65-F5344CB8AC3E}">
        <p14:creationId xmlns:p14="http://schemas.microsoft.com/office/powerpoint/2010/main" val="1526882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07C5F96-09E2-4174-B822-EED0B2EFE02C}" type="datetimeFigureOut">
              <a:rPr lang="en-GB" smtClean="0"/>
              <a:t>20/07/2021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9D1012-5BB6-40A0-8888-F4F51FAE101F}" type="slidenum">
              <a:rPr lang="en-GB" smtClean="0"/>
              <a:t>‹#›</a:t>
            </a:fld>
            <a:endParaRPr lang="en-GB"/>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2261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7C5F96-09E2-4174-B822-EED0B2EFE02C}" type="datetimeFigureOut">
              <a:rPr lang="en-GB" smtClean="0"/>
              <a:t>20/07/2021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9D1012-5BB6-40A0-8888-F4F51FAE101F}" type="slidenum">
              <a:rPr lang="en-GB" smtClean="0"/>
              <a:t>‹#›</a:t>
            </a:fld>
            <a:endParaRPr lang="en-GB"/>
          </a:p>
        </p:txBody>
      </p:sp>
    </p:spTree>
    <p:extLst>
      <p:ext uri="{BB962C8B-B14F-4D97-AF65-F5344CB8AC3E}">
        <p14:creationId xmlns:p14="http://schemas.microsoft.com/office/powerpoint/2010/main" val="1584586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C5F96-09E2-4174-B822-EED0B2EFE02C}" type="datetimeFigureOut">
              <a:rPr lang="en-GB" smtClean="0"/>
              <a:t>20/07/2021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79D1012-5BB6-40A0-8888-F4F51FAE101F}" type="slidenum">
              <a:rPr lang="en-GB" smtClean="0"/>
              <a:t>‹#›</a:t>
            </a:fld>
            <a:endParaRPr lang="en-GB"/>
          </a:p>
        </p:txBody>
      </p:sp>
    </p:spTree>
    <p:extLst>
      <p:ext uri="{BB962C8B-B14F-4D97-AF65-F5344CB8AC3E}">
        <p14:creationId xmlns:p14="http://schemas.microsoft.com/office/powerpoint/2010/main" val="1895727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7C5F96-09E2-4174-B822-EED0B2EFE02C}" type="datetimeFigureOut">
              <a:rPr lang="en-GB" smtClean="0"/>
              <a:t>20/07/2021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79D1012-5BB6-40A0-8888-F4F51FAE101F}" type="slidenum">
              <a:rPr lang="en-GB" smtClean="0"/>
              <a:t>‹#›</a:t>
            </a:fld>
            <a:endParaRPr lang="en-GB"/>
          </a:p>
        </p:txBody>
      </p:sp>
    </p:spTree>
    <p:extLst>
      <p:ext uri="{BB962C8B-B14F-4D97-AF65-F5344CB8AC3E}">
        <p14:creationId xmlns:p14="http://schemas.microsoft.com/office/powerpoint/2010/main" val="2274348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07C5F96-09E2-4174-B822-EED0B2EFE02C}" type="datetimeFigureOut">
              <a:rPr lang="en-GB" smtClean="0"/>
              <a:t>20/07/2021</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C79D1012-5BB6-40A0-8888-F4F51FAE101F}" type="slidenum">
              <a:rPr lang="en-GB" smtClean="0"/>
              <a:t>‹#›</a:t>
            </a:fld>
            <a:endParaRPr lang="en-GB"/>
          </a:p>
        </p:txBody>
      </p:sp>
    </p:spTree>
    <p:extLst>
      <p:ext uri="{BB962C8B-B14F-4D97-AF65-F5344CB8AC3E}">
        <p14:creationId xmlns:p14="http://schemas.microsoft.com/office/powerpoint/2010/main" val="1025146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F07C5F96-09E2-4174-B822-EED0B2EFE02C}" type="datetimeFigureOut">
              <a:rPr lang="en-GB" smtClean="0"/>
              <a:t>20/07/2021</a:t>
            </a:fld>
            <a:endParaRPr lang="en-GB"/>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79D1012-5BB6-40A0-8888-F4F51FAE101F}" type="slidenum">
              <a:rPr lang="en-GB" smtClean="0"/>
              <a:t>‹#›</a:t>
            </a:fld>
            <a:endParaRPr lang="en-GB"/>
          </a:p>
        </p:txBody>
      </p:sp>
    </p:spTree>
    <p:extLst>
      <p:ext uri="{BB962C8B-B14F-4D97-AF65-F5344CB8AC3E}">
        <p14:creationId xmlns:p14="http://schemas.microsoft.com/office/powerpoint/2010/main" val="1409308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07C5F96-09E2-4174-B822-EED0B2EFE02C}" type="datetimeFigureOut">
              <a:rPr lang="en-GB" smtClean="0"/>
              <a:t>20/07/2021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9D1012-5BB6-40A0-8888-F4F51FAE101F}" type="slidenum">
              <a:rPr lang="en-GB" smtClean="0"/>
              <a:t>‹#›</a:t>
            </a:fld>
            <a:endParaRPr lang="en-GB"/>
          </a:p>
        </p:txBody>
      </p:sp>
    </p:spTree>
    <p:extLst>
      <p:ext uri="{BB962C8B-B14F-4D97-AF65-F5344CB8AC3E}">
        <p14:creationId xmlns:p14="http://schemas.microsoft.com/office/powerpoint/2010/main" val="500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F07C5F96-09E2-4174-B822-EED0B2EFE02C}" type="datetimeFigureOut">
              <a:rPr lang="en-GB" smtClean="0"/>
              <a:t>20/07/2021</a:t>
            </a:fld>
            <a:endParaRPr lang="en-GB"/>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C79D1012-5BB6-40A0-8888-F4F51FAE101F}" type="slidenum">
              <a:rPr lang="en-GB" smtClean="0"/>
              <a:t>‹#›</a:t>
            </a:fld>
            <a:endParaRPr lang="en-GB"/>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63628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gov.uk/government/uploads/system/uploads/attachment_data/file/615729/SFR33_2017_Text.pdf"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yorksj.ac.uk/nq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656CB-FDD0-46CC-B85F-3F1564226308}"/>
              </a:ext>
            </a:extLst>
          </p:cNvPr>
          <p:cNvSpPr>
            <a:spLocks noGrp="1"/>
          </p:cNvSpPr>
          <p:nvPr>
            <p:ph type="ctrTitle"/>
          </p:nvPr>
        </p:nvSpPr>
        <p:spPr/>
        <p:txBody>
          <a:bodyPr>
            <a:normAutofit/>
          </a:bodyPr>
          <a:lstStyle/>
          <a:p>
            <a:r>
              <a:rPr lang="en-GB" sz="4800" dirty="0"/>
              <a:t>Moving beyond the ‘Initial’ in Initial Teacher Education: The role of ITE in supporting and developing new teachers</a:t>
            </a:r>
          </a:p>
        </p:txBody>
      </p:sp>
      <p:sp>
        <p:nvSpPr>
          <p:cNvPr id="3" name="Subtitle 2">
            <a:extLst>
              <a:ext uri="{FF2B5EF4-FFF2-40B4-BE49-F238E27FC236}">
                <a16:creationId xmlns:a16="http://schemas.microsoft.com/office/drawing/2014/main" id="{AE46A7F8-1A64-4AE4-A396-CB9E374FACF3}"/>
              </a:ext>
            </a:extLst>
          </p:cNvPr>
          <p:cNvSpPr>
            <a:spLocks noGrp="1"/>
          </p:cNvSpPr>
          <p:nvPr>
            <p:ph type="subTitle" idx="1"/>
          </p:nvPr>
        </p:nvSpPr>
        <p:spPr>
          <a:xfrm>
            <a:off x="1371600" y="4293096"/>
            <a:ext cx="6400800" cy="1752600"/>
          </a:xfrm>
        </p:spPr>
        <p:txBody>
          <a:bodyPr/>
          <a:lstStyle/>
          <a:p>
            <a:endParaRPr lang="en-GB" dirty="0"/>
          </a:p>
          <a:p>
            <a:r>
              <a:rPr lang="en-GB" dirty="0"/>
              <a:t>Louise Whitfield &amp;</a:t>
            </a:r>
          </a:p>
          <a:p>
            <a:r>
              <a:rPr lang="en-GB" dirty="0"/>
              <a:t>Caroline Elbra-Ramsay </a:t>
            </a:r>
          </a:p>
          <a:p>
            <a:endParaRPr lang="en-GB" dirty="0"/>
          </a:p>
        </p:txBody>
      </p:sp>
      <p:pic>
        <p:nvPicPr>
          <p:cNvPr id="1026" name="Picture 2" descr="York St John University Logo (Colou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4941168"/>
            <a:ext cx="2304256" cy="115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5282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Initial Analysis</a:t>
            </a:r>
          </a:p>
        </p:txBody>
      </p:sp>
      <p:sp>
        <p:nvSpPr>
          <p:cNvPr id="3" name="Content Placeholder 2"/>
          <p:cNvSpPr>
            <a:spLocks noGrp="1"/>
          </p:cNvSpPr>
          <p:nvPr>
            <p:ph idx="1"/>
          </p:nvPr>
        </p:nvSpPr>
        <p:spPr>
          <a:xfrm>
            <a:off x="611561" y="1844824"/>
            <a:ext cx="7755200" cy="4024270"/>
          </a:xfrm>
        </p:spPr>
        <p:txBody>
          <a:bodyPr>
            <a:normAutofit fontScale="77500" lnSpcReduction="20000"/>
          </a:bodyPr>
          <a:lstStyle/>
          <a:p>
            <a:pPr marL="434975" indent="-342900">
              <a:buFont typeface="Arial" panose="020B0604020202020204" pitchFamily="34" charset="0"/>
              <a:buChar char="•"/>
            </a:pPr>
            <a:r>
              <a:rPr lang="en-GB" dirty="0"/>
              <a:t>The performativity culture:</a:t>
            </a:r>
          </a:p>
          <a:p>
            <a:pPr marL="727583" lvl="1" indent="-342900">
              <a:buFont typeface="Arial" panose="020B0604020202020204" pitchFamily="34" charset="0"/>
              <a:buChar char="•"/>
            </a:pPr>
            <a:r>
              <a:rPr lang="en-GB" dirty="0"/>
              <a:t>NQTs are judging own worth as a teacher on their ability to complete tasks.  For example, teacher effectiveness is judged by how much marking has been completed rather than how effective teaching and learning has been (Department of Education, 2016).  </a:t>
            </a:r>
          </a:p>
          <a:p>
            <a:pPr marL="727583" lvl="1" indent="-342900">
              <a:buFont typeface="Arial" panose="020B0604020202020204" pitchFamily="34" charset="0"/>
              <a:buChar char="•"/>
            </a:pPr>
            <a:r>
              <a:rPr lang="en-GB" dirty="0"/>
              <a:t> Evidence of some NQTs doubting their own abilities as a teacher because of time management.</a:t>
            </a:r>
          </a:p>
          <a:p>
            <a:pPr marL="727583" lvl="1" indent="-342900">
              <a:buFont typeface="Arial" panose="020B0604020202020204" pitchFamily="34" charset="0"/>
              <a:buChar char="•"/>
            </a:pPr>
            <a:r>
              <a:rPr lang="en-GB" dirty="0"/>
              <a:t>Assumption that quality is quantifiable (Raymond, 2018)</a:t>
            </a:r>
          </a:p>
          <a:p>
            <a:pPr marL="434975" indent="-342900">
              <a:buFont typeface="Arial" panose="020B0604020202020204" pitchFamily="34" charset="0"/>
              <a:buChar char="•"/>
            </a:pPr>
            <a:r>
              <a:rPr lang="en-GB" dirty="0"/>
              <a:t>Identify</a:t>
            </a:r>
          </a:p>
          <a:p>
            <a:pPr marL="727583" lvl="1" indent="-342900">
              <a:buFont typeface="Arial" panose="020B0604020202020204" pitchFamily="34" charset="0"/>
              <a:buChar char="•"/>
            </a:pPr>
            <a:r>
              <a:rPr lang="en-GB" dirty="0"/>
              <a:t>Struggle with identify as a teacher not a student teacher – a ‘dramatic and traumatic’ transition  (Haggarty &amp; </a:t>
            </a:r>
            <a:r>
              <a:rPr lang="en-GB" dirty="0" err="1"/>
              <a:t>Postlethwaite</a:t>
            </a:r>
            <a:r>
              <a:rPr lang="en-GB" dirty="0"/>
              <a:t>, 2012: 244). Working with other staff, parents, </a:t>
            </a:r>
            <a:r>
              <a:rPr lang="en-GB" dirty="0" err="1"/>
              <a:t>TAs.</a:t>
            </a:r>
            <a:r>
              <a:rPr lang="en-GB" dirty="0"/>
              <a:t> </a:t>
            </a:r>
          </a:p>
          <a:p>
            <a:pPr marL="434975" indent="-342900">
              <a:buFont typeface="Arial" panose="020B0604020202020204" pitchFamily="34" charset="0"/>
              <a:buChar char="•"/>
            </a:pPr>
            <a:r>
              <a:rPr lang="en-GB" dirty="0"/>
              <a:t>Support</a:t>
            </a:r>
          </a:p>
          <a:p>
            <a:pPr marL="727583" lvl="1" indent="-342900">
              <a:buFont typeface="Arial" panose="020B0604020202020204" pitchFamily="34" charset="0"/>
              <a:buChar char="•"/>
            </a:pPr>
            <a:r>
              <a:rPr lang="en-GB" dirty="0"/>
              <a:t>Support by the school is crucial.  Continuum between ‘restrictive and expansive learning environment’ (Haggarty &amp; </a:t>
            </a:r>
            <a:r>
              <a:rPr lang="en-GB" dirty="0" err="1"/>
              <a:t>Postlethwaite</a:t>
            </a:r>
            <a:r>
              <a:rPr lang="en-GB" dirty="0"/>
              <a:t>, 2012 p. 244) - ‘one that presents wide-ranging and diverse opportunities to learn, in a culture that values and supports learning’ increasing the affordances for learning at work and therefore the chances that individuals will want to learn from those affordances.</a:t>
            </a:r>
          </a:p>
          <a:p>
            <a:pPr marL="727583" lvl="1" indent="-342900">
              <a:buFont typeface="Arial" panose="020B0604020202020204" pitchFamily="34" charset="0"/>
              <a:buChar char="•"/>
            </a:pPr>
            <a:r>
              <a:rPr lang="en-GB" dirty="0"/>
              <a:t>Assumption that support needed for non quantifiable and non standard driven aspects of the role in the early stages – Teacher Standards</a:t>
            </a:r>
          </a:p>
          <a:p>
            <a:pPr marL="434975" indent="-342900">
              <a:buFont typeface="Arial" panose="020B0604020202020204" pitchFamily="34" charset="0"/>
              <a:buChar char="•"/>
            </a:pPr>
            <a:r>
              <a:rPr lang="en-GB" dirty="0"/>
              <a:t>The importance of reflection</a:t>
            </a:r>
          </a:p>
          <a:p>
            <a:pPr marL="434975" indent="-342900">
              <a:buFont typeface="Arial" panose="020B0604020202020204" pitchFamily="34" charset="0"/>
              <a:buChar char="•"/>
            </a:pPr>
            <a:endParaRPr lang="en-GB" dirty="0"/>
          </a:p>
          <a:p>
            <a:pPr marL="92075" indent="0">
              <a:buNone/>
            </a:pPr>
            <a:endParaRPr lang="en-GB" dirty="0"/>
          </a:p>
        </p:txBody>
      </p:sp>
    </p:spTree>
    <p:extLst>
      <p:ext uri="{BB962C8B-B14F-4D97-AF65-F5344CB8AC3E}">
        <p14:creationId xmlns:p14="http://schemas.microsoft.com/office/powerpoint/2010/main" val="3113114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On-going ‘themes’</a:t>
            </a:r>
          </a:p>
        </p:txBody>
      </p:sp>
      <p:sp>
        <p:nvSpPr>
          <p:cNvPr id="3" name="Content Placeholder 2"/>
          <p:cNvSpPr>
            <a:spLocks noGrp="1"/>
          </p:cNvSpPr>
          <p:nvPr>
            <p:ph idx="1"/>
          </p:nvPr>
        </p:nvSpPr>
        <p:spPr/>
        <p:txBody>
          <a:bodyPr/>
          <a:lstStyle/>
          <a:p>
            <a:pPr>
              <a:buFont typeface="Courier New" panose="02070309020205020404" pitchFamily="49" charset="0"/>
              <a:buChar char="o"/>
            </a:pPr>
            <a:r>
              <a:rPr lang="en-GB" dirty="0"/>
              <a:t>All NQTs spoke about the importance of on-going CPD &amp; support in their schools</a:t>
            </a:r>
          </a:p>
          <a:p>
            <a:pPr>
              <a:buFont typeface="Courier New" panose="02070309020205020404" pitchFamily="49" charset="0"/>
              <a:buChar char="o"/>
            </a:pPr>
            <a:r>
              <a:rPr lang="en-GB" dirty="0"/>
              <a:t> Many would like the opportunity to network further with other NQTs/ RQTs</a:t>
            </a:r>
          </a:p>
          <a:p>
            <a:pPr>
              <a:buFont typeface="Courier New" panose="02070309020205020404" pitchFamily="49" charset="0"/>
              <a:buChar char="o"/>
            </a:pPr>
            <a:r>
              <a:rPr lang="en-GB" dirty="0"/>
              <a:t>All had spent a substantial amount of time in their employing schools prior to the summer break and felt this was extremely useful</a:t>
            </a:r>
          </a:p>
          <a:p>
            <a:pPr>
              <a:buFont typeface="Courier New" panose="02070309020205020404" pitchFamily="49" charset="0"/>
              <a:buChar char="o"/>
            </a:pPr>
            <a:r>
              <a:rPr lang="en-GB" dirty="0"/>
              <a:t>Importance of feeling part of a team</a:t>
            </a:r>
          </a:p>
        </p:txBody>
      </p:sp>
    </p:spTree>
    <p:extLst>
      <p:ext uri="{BB962C8B-B14F-4D97-AF65-F5344CB8AC3E}">
        <p14:creationId xmlns:p14="http://schemas.microsoft.com/office/powerpoint/2010/main" val="1804356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4A203-822B-4AA3-A21C-B76720E5187F}"/>
              </a:ext>
            </a:extLst>
          </p:cNvPr>
          <p:cNvSpPr>
            <a:spLocks noGrp="1"/>
          </p:cNvSpPr>
          <p:nvPr>
            <p:ph type="title"/>
          </p:nvPr>
        </p:nvSpPr>
        <p:spPr/>
        <p:txBody>
          <a:bodyPr/>
          <a:lstStyle/>
          <a:p>
            <a:r>
              <a:rPr lang="en-GB" dirty="0"/>
              <a:t>Questions/ Points Raised</a:t>
            </a:r>
          </a:p>
        </p:txBody>
      </p:sp>
      <p:sp>
        <p:nvSpPr>
          <p:cNvPr id="3" name="Content Placeholder 2">
            <a:extLst>
              <a:ext uri="{FF2B5EF4-FFF2-40B4-BE49-F238E27FC236}">
                <a16:creationId xmlns:a16="http://schemas.microsoft.com/office/drawing/2014/main" id="{05AEF4A1-4181-4A6C-842C-E0798DC5B26E}"/>
              </a:ext>
            </a:extLst>
          </p:cNvPr>
          <p:cNvSpPr>
            <a:spLocks noGrp="1"/>
          </p:cNvSpPr>
          <p:nvPr>
            <p:ph idx="1"/>
          </p:nvPr>
        </p:nvSpPr>
        <p:spPr/>
        <p:txBody>
          <a:bodyPr/>
          <a:lstStyle/>
          <a:p>
            <a:pPr lvl="1"/>
            <a:r>
              <a:rPr lang="en-GB" dirty="0"/>
              <a:t>School putting on ‘an act’ – perceptions of the process</a:t>
            </a:r>
          </a:p>
          <a:p>
            <a:pPr lvl="1"/>
            <a:r>
              <a:rPr lang="en-GB" dirty="0"/>
              <a:t>Would they (the school) admit difficulties as they are now responsible?</a:t>
            </a:r>
          </a:p>
          <a:p>
            <a:pPr lvl="1"/>
            <a:r>
              <a:rPr lang="en-GB" dirty="0"/>
              <a:t>Who are the NQTs accountable to?</a:t>
            </a:r>
          </a:p>
          <a:p>
            <a:pPr lvl="1"/>
            <a:r>
              <a:rPr lang="en-GB" dirty="0"/>
              <a:t>Off loading – pastoral v. anything else – time needed to talk</a:t>
            </a:r>
          </a:p>
          <a:p>
            <a:pPr lvl="1"/>
            <a:r>
              <a:rPr lang="en-GB" dirty="0"/>
              <a:t>Change in identity – this needs to be strong</a:t>
            </a:r>
          </a:p>
          <a:p>
            <a:pPr lvl="1"/>
            <a:r>
              <a:rPr lang="en-GB" dirty="0"/>
              <a:t>Local and national context very variable – networking </a:t>
            </a:r>
          </a:p>
          <a:p>
            <a:pPr lvl="1"/>
            <a:r>
              <a:rPr lang="en-GB" dirty="0"/>
              <a:t>Not one size fits all</a:t>
            </a:r>
          </a:p>
          <a:p>
            <a:pPr lvl="1"/>
            <a:r>
              <a:rPr lang="en-GB" dirty="0"/>
              <a:t>Dependent upon size of school/ experience in that context</a:t>
            </a:r>
          </a:p>
          <a:p>
            <a:pPr lvl="1"/>
            <a:r>
              <a:rPr lang="en-GB" dirty="0"/>
              <a:t>Differences in school-based/ university-based training</a:t>
            </a:r>
          </a:p>
          <a:p>
            <a:pPr lvl="1"/>
            <a:r>
              <a:rPr lang="en-GB" dirty="0"/>
              <a:t>More pastoral/ personal rather than fitting into boxes/ standards – does this fit into Ofsted expectations?</a:t>
            </a:r>
          </a:p>
          <a:p>
            <a:endParaRPr lang="en-GB" dirty="0"/>
          </a:p>
        </p:txBody>
      </p:sp>
    </p:spTree>
    <p:extLst>
      <p:ext uri="{BB962C8B-B14F-4D97-AF65-F5344CB8AC3E}">
        <p14:creationId xmlns:p14="http://schemas.microsoft.com/office/powerpoint/2010/main" val="2893390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051BF-CBD5-4BB9-A7DA-F466002D9CF4}"/>
              </a:ext>
            </a:extLst>
          </p:cNvPr>
          <p:cNvSpPr>
            <a:spLocks noGrp="1"/>
          </p:cNvSpPr>
          <p:nvPr>
            <p:ph type="title"/>
          </p:nvPr>
        </p:nvSpPr>
        <p:spPr/>
        <p:txBody>
          <a:bodyPr/>
          <a:lstStyle/>
          <a:p>
            <a:r>
              <a:rPr lang="en-GB" dirty="0"/>
              <a:t>What Next?</a:t>
            </a:r>
          </a:p>
        </p:txBody>
      </p:sp>
      <p:sp>
        <p:nvSpPr>
          <p:cNvPr id="3" name="Content Placeholder 2">
            <a:extLst>
              <a:ext uri="{FF2B5EF4-FFF2-40B4-BE49-F238E27FC236}">
                <a16:creationId xmlns:a16="http://schemas.microsoft.com/office/drawing/2014/main" id="{19E2CB5E-4119-4114-8BD0-C83A8C95FCB3}"/>
              </a:ext>
            </a:extLst>
          </p:cNvPr>
          <p:cNvSpPr>
            <a:spLocks noGrp="1"/>
          </p:cNvSpPr>
          <p:nvPr>
            <p:ph idx="1"/>
          </p:nvPr>
        </p:nvSpPr>
        <p:spPr/>
        <p:txBody>
          <a:bodyPr/>
          <a:lstStyle/>
          <a:p>
            <a:pPr>
              <a:buFont typeface="Wingdings" panose="05000000000000000000" pitchFamily="2" charset="2"/>
              <a:buChar char="Ø"/>
            </a:pPr>
            <a:r>
              <a:rPr lang="en-GB" dirty="0"/>
              <a:t> Possible NQT event in July as result of feedback</a:t>
            </a:r>
          </a:p>
          <a:p>
            <a:pPr>
              <a:buFont typeface="Wingdings" panose="05000000000000000000" pitchFamily="2" charset="2"/>
              <a:buChar char="Ø"/>
            </a:pPr>
            <a:r>
              <a:rPr lang="en-GB" dirty="0"/>
              <a:t>Networking – ways of being able to ‘off-load’</a:t>
            </a:r>
          </a:p>
          <a:p>
            <a:pPr>
              <a:buFont typeface="Wingdings" panose="05000000000000000000" pitchFamily="2" charset="2"/>
              <a:buChar char="Ø"/>
            </a:pPr>
            <a:r>
              <a:rPr lang="en-GB" dirty="0"/>
              <a:t>Further scenario-based training opportunities</a:t>
            </a:r>
          </a:p>
          <a:p>
            <a:pPr>
              <a:buFont typeface="Wingdings" panose="05000000000000000000" pitchFamily="2" charset="2"/>
              <a:buChar char="Ø"/>
            </a:pPr>
            <a:r>
              <a:rPr lang="en-GB" dirty="0"/>
              <a:t>Further ‘words of wisdom’ from NQTs</a:t>
            </a:r>
          </a:p>
          <a:p>
            <a:pPr>
              <a:buFont typeface="Wingdings" panose="05000000000000000000" pitchFamily="2" charset="2"/>
              <a:buChar char="Ø"/>
            </a:pPr>
            <a:r>
              <a:rPr lang="en-GB" dirty="0"/>
              <a:t>Reframe the narrative around the NQT year </a:t>
            </a:r>
          </a:p>
          <a:p>
            <a:pPr marL="0" indent="0">
              <a:buNone/>
            </a:pPr>
            <a:endParaRPr lang="en-GB" dirty="0"/>
          </a:p>
          <a:p>
            <a:pPr>
              <a:buFont typeface="Wingdings" panose="05000000000000000000" pitchFamily="2" charset="2"/>
              <a:buChar char="Ø"/>
            </a:pPr>
            <a:r>
              <a:rPr lang="en-GB" dirty="0"/>
              <a:t>Changes to the NQT year</a:t>
            </a:r>
          </a:p>
        </p:txBody>
      </p:sp>
    </p:spTree>
    <p:extLst>
      <p:ext uri="{BB962C8B-B14F-4D97-AF65-F5344CB8AC3E}">
        <p14:creationId xmlns:p14="http://schemas.microsoft.com/office/powerpoint/2010/main" val="17727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301BB5-B4C3-4FA8-9B60-E36774D6CBBD}"/>
              </a:ext>
            </a:extLst>
          </p:cNvPr>
          <p:cNvSpPr>
            <a:spLocks noGrp="1"/>
          </p:cNvSpPr>
          <p:nvPr>
            <p:ph idx="4294967295"/>
          </p:nvPr>
        </p:nvSpPr>
        <p:spPr>
          <a:xfrm>
            <a:off x="401914" y="188640"/>
            <a:ext cx="8490566" cy="6048672"/>
          </a:xfrm>
        </p:spPr>
        <p:txBody>
          <a:bodyPr>
            <a:normAutofit fontScale="32500" lnSpcReduction="20000"/>
          </a:bodyPr>
          <a:lstStyle/>
          <a:p>
            <a:pPr marL="90487" indent="0">
              <a:buNone/>
            </a:pPr>
            <a:r>
              <a:rPr lang="en-GB" sz="3400" b="1" dirty="0"/>
              <a:t>References</a:t>
            </a:r>
          </a:p>
          <a:p>
            <a:pPr marL="180975" indent="-90488">
              <a:buFont typeface="Arial" panose="020B0604020202020204" pitchFamily="34" charset="0"/>
              <a:buChar char="•"/>
            </a:pPr>
            <a:r>
              <a:rPr lang="en-GB" sz="3700" dirty="0"/>
              <a:t>Ball, S.J. (2000) </a:t>
            </a:r>
            <a:r>
              <a:rPr lang="en-GB" sz="3700" dirty="0" err="1"/>
              <a:t>Performativities</a:t>
            </a:r>
            <a:r>
              <a:rPr lang="en-GB" sz="3700" dirty="0"/>
              <a:t> and fabrications in the education economy: Towards the performative society? </a:t>
            </a:r>
            <a:r>
              <a:rPr lang="en-GB" sz="3700" i="1" dirty="0"/>
              <a:t>The Australian Educational Researcher,</a:t>
            </a:r>
            <a:r>
              <a:rPr lang="en-GB" sz="3700" dirty="0"/>
              <a:t> 27 (2), pp.1-23.</a:t>
            </a:r>
          </a:p>
          <a:p>
            <a:pPr marL="180975" indent="-90488">
              <a:buFont typeface="Arial" panose="020B0604020202020204" pitchFamily="34" charset="0"/>
              <a:buChar char="•"/>
            </a:pPr>
            <a:r>
              <a:rPr lang="en-GB" sz="3700" dirty="0" err="1"/>
              <a:t>Beltman</a:t>
            </a:r>
            <a:r>
              <a:rPr lang="en-GB" sz="3700" dirty="0"/>
              <a:t>, S., Mansfield, C., &amp; Price, A., (2011), </a:t>
            </a:r>
            <a:r>
              <a:rPr lang="en-GB" sz="3700" i="1" dirty="0"/>
              <a:t>Thriving not just surviving: a review of research on teacher resilience, </a:t>
            </a:r>
            <a:r>
              <a:rPr lang="en-GB" sz="3700" dirty="0"/>
              <a:t>Educational Research Review, 6:3, 185-207</a:t>
            </a:r>
          </a:p>
          <a:p>
            <a:pPr marL="180975" indent="-90488">
              <a:buFont typeface="Arial" panose="020B0604020202020204" pitchFamily="34" charset="0"/>
              <a:buChar char="•"/>
            </a:pPr>
            <a:r>
              <a:rPr lang="en-GB" sz="3700" dirty="0"/>
              <a:t>Day, C. (2002) School reform and transitions in teacher professionalism and identity. </a:t>
            </a:r>
            <a:r>
              <a:rPr lang="en-GB" sz="3700" i="1" dirty="0"/>
              <a:t>International Journal of Educational Research,</a:t>
            </a:r>
            <a:r>
              <a:rPr lang="en-GB" sz="3700" dirty="0"/>
              <a:t> 37 (8), pp.677-692.</a:t>
            </a:r>
          </a:p>
          <a:p>
            <a:pPr marL="180975" indent="-90488">
              <a:buFont typeface="Arial" panose="020B0604020202020204" pitchFamily="34" charset="0"/>
              <a:buChar char="•"/>
            </a:pPr>
            <a:r>
              <a:rPr lang="en-GB" sz="3700" dirty="0"/>
              <a:t>Department for Education, (2016), </a:t>
            </a:r>
            <a:r>
              <a:rPr lang="en-GB" sz="3700" i="1" dirty="0"/>
              <a:t>Induction for Newly Qualified Teachers (England).</a:t>
            </a:r>
          </a:p>
          <a:p>
            <a:pPr marL="180975" indent="-90488">
              <a:buFont typeface="Arial" panose="020B0604020202020204" pitchFamily="34" charset="0"/>
              <a:buChar char="•"/>
            </a:pPr>
            <a:r>
              <a:rPr lang="en-GB" sz="3700" dirty="0"/>
              <a:t>Department of Education (2016) </a:t>
            </a:r>
            <a:r>
              <a:rPr lang="en-GB" sz="3700" i="1" dirty="0"/>
              <a:t>Educational Excellence Everywhere</a:t>
            </a:r>
            <a:r>
              <a:rPr lang="en-GB" sz="3700" dirty="0"/>
              <a:t>. London, Crown copyright.</a:t>
            </a:r>
          </a:p>
          <a:p>
            <a:pPr marL="180975" indent="-90488">
              <a:buFont typeface="Arial" panose="020B0604020202020204" pitchFamily="34" charset="0"/>
              <a:buChar char="•"/>
            </a:pPr>
            <a:r>
              <a:rPr lang="en-GB" sz="3700" dirty="0"/>
              <a:t>Department for Education, (2017), </a:t>
            </a:r>
            <a:r>
              <a:rPr lang="en-GB" sz="3700" i="1" dirty="0"/>
              <a:t>Analysis of teacher supply, retention and mobility,</a:t>
            </a:r>
            <a:r>
              <a:rPr lang="en-GB" sz="3700" dirty="0"/>
              <a:t> </a:t>
            </a:r>
            <a:r>
              <a:rPr lang="en-GB" sz="3700" u="sng" dirty="0">
                <a:hlinkClick r:id="rId3"/>
              </a:rPr>
              <a:t>https://www.gov.uk/government/uploads/system/uploads/attachment_data/file/615729/SFR33_2017_Text.pdf</a:t>
            </a:r>
            <a:r>
              <a:rPr lang="en-GB" sz="3700" dirty="0"/>
              <a:t> </a:t>
            </a:r>
            <a:endParaRPr lang="en-GB" sz="3700" i="1" dirty="0"/>
          </a:p>
          <a:p>
            <a:pPr marL="180975" indent="-90488">
              <a:buFont typeface="Arial" panose="020B0604020202020204" pitchFamily="34" charset="0"/>
              <a:buChar char="•"/>
            </a:pPr>
            <a:r>
              <a:rPr lang="en-GB" sz="3700" dirty="0" err="1"/>
              <a:t>Engvik</a:t>
            </a:r>
            <a:r>
              <a:rPr lang="en-GB" sz="3700" dirty="0"/>
              <a:t>., G., &amp; </a:t>
            </a:r>
            <a:r>
              <a:rPr lang="en-GB" sz="3700" dirty="0" err="1"/>
              <a:t>Berit</a:t>
            </a:r>
            <a:r>
              <a:rPr lang="en-GB" sz="3700" dirty="0"/>
              <a:t> </a:t>
            </a:r>
            <a:r>
              <a:rPr lang="en-GB" sz="3700" dirty="0" err="1"/>
              <a:t>Emstad</a:t>
            </a:r>
            <a:r>
              <a:rPr lang="en-GB" sz="3700" dirty="0"/>
              <a:t>, A., (2017), </a:t>
            </a:r>
            <a:r>
              <a:rPr lang="en-GB" sz="3700" i="1" dirty="0"/>
              <a:t>The importance of school leaders’ engagement in socialising newly qualified teachers into the teaching profession, International Journal of Leadership in Education</a:t>
            </a:r>
            <a:r>
              <a:rPr lang="en-GB" sz="3700" dirty="0"/>
              <a:t>, 20:4, 468-490</a:t>
            </a:r>
          </a:p>
          <a:p>
            <a:pPr marL="180975" indent="-90488">
              <a:buFont typeface="Arial" panose="020B0604020202020204" pitchFamily="34" charset="0"/>
              <a:buChar char="•"/>
            </a:pPr>
            <a:r>
              <a:rPr lang="en-GB" sz="3700" dirty="0"/>
              <a:t>Furlong, J. and Maynard, T. (1995) </a:t>
            </a:r>
            <a:r>
              <a:rPr lang="en-GB" sz="3700" i="1" dirty="0"/>
              <a:t>Mentoring Student Teachers: The Growth of Professional Knowledge </a:t>
            </a:r>
            <a:r>
              <a:rPr lang="en-GB" sz="3700" dirty="0"/>
              <a:t>Psychology Press.</a:t>
            </a:r>
          </a:p>
          <a:p>
            <a:pPr marL="180975" indent="-90488">
              <a:buFont typeface="Arial" panose="020B0604020202020204" pitchFamily="34" charset="0"/>
              <a:buChar char="•"/>
            </a:pPr>
            <a:r>
              <a:rPr lang="en-GB" sz="3700" dirty="0" err="1"/>
              <a:t>Guskey</a:t>
            </a:r>
            <a:r>
              <a:rPr lang="en-GB" sz="3700" dirty="0"/>
              <a:t>, T., R., (2002), </a:t>
            </a:r>
            <a:r>
              <a:rPr lang="en-GB" sz="3700" i="1" dirty="0"/>
              <a:t>Professional Development and Teacher Change, Teachers and Teaching</a:t>
            </a:r>
            <a:r>
              <a:rPr lang="en-GB" sz="3700" dirty="0"/>
              <a:t>, 8:3, 381-391</a:t>
            </a:r>
          </a:p>
          <a:p>
            <a:pPr marL="180975" indent="-90488">
              <a:buFont typeface="Arial" panose="020B0604020202020204" pitchFamily="34" charset="0"/>
              <a:buChar char="•"/>
            </a:pPr>
            <a:r>
              <a:rPr lang="en-GB" sz="3700" dirty="0" err="1"/>
              <a:t>Haggarty</a:t>
            </a:r>
            <a:r>
              <a:rPr lang="en-GB" sz="3700" dirty="0"/>
              <a:t>, L.,  &amp;  </a:t>
            </a:r>
            <a:r>
              <a:rPr lang="en-GB" sz="3700" dirty="0" err="1"/>
              <a:t>Postlethwaite</a:t>
            </a:r>
            <a:r>
              <a:rPr lang="en-GB" sz="3700" dirty="0"/>
              <a:t>, K., (2012) An exploration of changes in thinking in the transition from student teacher to newly qualified teacher, Research Papers in Education, 27:2, 241-262,</a:t>
            </a:r>
          </a:p>
          <a:p>
            <a:pPr marL="180975" indent="-90488">
              <a:buFont typeface="Arial" panose="020B0604020202020204" pitchFamily="34" charset="0"/>
              <a:buChar char="•"/>
            </a:pPr>
            <a:r>
              <a:rPr lang="en-GB" sz="3700" dirty="0"/>
              <a:t>McLean, A.J., Bond, C.H. and Nicholson, H.D. (2014) An anatomy of feedback: a phenomenographic investigation of undergraduate students' conceptions of feedback. </a:t>
            </a:r>
            <a:r>
              <a:rPr lang="en-GB" sz="3700" i="1" dirty="0"/>
              <a:t>Studies in Higher Education,</a:t>
            </a:r>
            <a:r>
              <a:rPr lang="en-GB" sz="3700" dirty="0"/>
              <a:t> (ahead-of-print), pp.1-12.</a:t>
            </a:r>
          </a:p>
          <a:p>
            <a:pPr marL="180975" indent="-90488">
              <a:buFont typeface="Arial" panose="020B0604020202020204" pitchFamily="34" charset="0"/>
              <a:buChar char="•"/>
            </a:pPr>
            <a:r>
              <a:rPr lang="en-GB" sz="3700" dirty="0"/>
              <a:t>Raymond, P. (2018) Terror versus soul: The struggle for creativity in primary Initial Teacher Education. </a:t>
            </a:r>
            <a:r>
              <a:rPr lang="en-GB" sz="3700" i="1" dirty="0"/>
              <a:t>Research in Education,</a:t>
            </a:r>
            <a:r>
              <a:rPr lang="en-GB" sz="3700" dirty="0"/>
              <a:t> pp.0034523718763432.</a:t>
            </a:r>
          </a:p>
          <a:p>
            <a:pPr marL="180975" indent="-90488">
              <a:buFont typeface="Arial" panose="020B0604020202020204" pitchFamily="34" charset="0"/>
              <a:buChar char="•"/>
            </a:pPr>
            <a:r>
              <a:rPr lang="en-GB" sz="3700" dirty="0"/>
              <a:t>van </a:t>
            </a:r>
            <a:r>
              <a:rPr lang="en-GB" sz="3700" dirty="0" err="1"/>
              <a:t>Dinther</a:t>
            </a:r>
            <a:r>
              <a:rPr lang="en-GB" sz="3700" dirty="0"/>
              <a:t>, M., </a:t>
            </a:r>
            <a:r>
              <a:rPr lang="en-GB" sz="3700" dirty="0" err="1"/>
              <a:t>Dochy</a:t>
            </a:r>
            <a:r>
              <a:rPr lang="en-GB" sz="3700" dirty="0"/>
              <a:t>, F. and </a:t>
            </a:r>
            <a:r>
              <a:rPr lang="en-GB" sz="3700" dirty="0" err="1"/>
              <a:t>Segers</a:t>
            </a:r>
            <a:r>
              <a:rPr lang="en-GB" sz="3700" dirty="0"/>
              <a:t>, M. (2015) The contribution of assessment experiences to student teachers' self-efficacy in competence-based education. </a:t>
            </a:r>
            <a:r>
              <a:rPr lang="en-GB" sz="3700" i="1" dirty="0"/>
              <a:t>Teaching and Teacher Education,</a:t>
            </a:r>
            <a:r>
              <a:rPr lang="en-GB" sz="3700" dirty="0"/>
              <a:t> 49, pp.45-55.</a:t>
            </a:r>
          </a:p>
          <a:p>
            <a:pPr lvl="1">
              <a:buFont typeface="Arial" panose="020B0604020202020204" pitchFamily="34" charset="0"/>
              <a:buChar char="•"/>
            </a:pPr>
            <a:endParaRPr lang="en-GB" sz="3700" dirty="0"/>
          </a:p>
          <a:p>
            <a:pPr marL="201168" lvl="1" indent="0">
              <a:buNone/>
            </a:pPr>
            <a:r>
              <a:rPr lang="en-GB" sz="3700" dirty="0"/>
              <a:t>Webb, R., </a:t>
            </a:r>
            <a:r>
              <a:rPr lang="en-GB" sz="3700" dirty="0" err="1"/>
              <a:t>Vulliamy</a:t>
            </a:r>
            <a:r>
              <a:rPr lang="en-GB" sz="3700" dirty="0"/>
              <a:t>, G., </a:t>
            </a:r>
            <a:r>
              <a:rPr lang="en-GB" sz="3700" dirty="0" err="1"/>
              <a:t>Hämäläinen</a:t>
            </a:r>
            <a:r>
              <a:rPr lang="en-GB" sz="3700" dirty="0"/>
              <a:t>, S., </a:t>
            </a:r>
            <a:r>
              <a:rPr lang="en-GB" sz="3700" dirty="0" err="1"/>
              <a:t>Sarja</a:t>
            </a:r>
            <a:r>
              <a:rPr lang="en-GB" sz="3700" dirty="0"/>
              <a:t>, A., </a:t>
            </a:r>
            <a:r>
              <a:rPr lang="en-GB" sz="3700" dirty="0" err="1"/>
              <a:t>Kimonen</a:t>
            </a:r>
            <a:r>
              <a:rPr lang="en-GB" sz="3700" dirty="0"/>
              <a:t>, E., and </a:t>
            </a:r>
            <a:r>
              <a:rPr lang="en-GB" sz="3700" dirty="0" err="1"/>
              <a:t>Nevalainen</a:t>
            </a:r>
            <a:r>
              <a:rPr lang="en-GB" sz="3700" dirty="0"/>
              <a:t>, R., (2007), </a:t>
            </a:r>
            <a:r>
              <a:rPr lang="en-GB" sz="3700" i="1" dirty="0"/>
              <a:t>A comparative analysis of primary teacher professionalism in England and Finland, </a:t>
            </a:r>
            <a:r>
              <a:rPr lang="en-GB" sz="3700" dirty="0"/>
              <a:t>Comparative Education, 40 (1), pp.83-107</a:t>
            </a:r>
          </a:p>
          <a:p>
            <a:endParaRPr lang="en-GB" dirty="0"/>
          </a:p>
        </p:txBody>
      </p:sp>
    </p:spTree>
    <p:extLst>
      <p:ext uri="{BB962C8B-B14F-4D97-AF65-F5344CB8AC3E}">
        <p14:creationId xmlns:p14="http://schemas.microsoft.com/office/powerpoint/2010/main" val="1727260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E9D4B-69E1-4536-A4FE-06049F3977EA}"/>
              </a:ext>
            </a:extLst>
          </p:cNvPr>
          <p:cNvSpPr>
            <a:spLocks noGrp="1"/>
          </p:cNvSpPr>
          <p:nvPr>
            <p:ph type="title"/>
          </p:nvPr>
        </p:nvSpPr>
        <p:spPr/>
        <p:txBody>
          <a:bodyPr/>
          <a:lstStyle/>
          <a:p>
            <a:r>
              <a:rPr lang="en-GB" dirty="0"/>
              <a:t>Context</a:t>
            </a:r>
          </a:p>
        </p:txBody>
      </p:sp>
      <p:sp>
        <p:nvSpPr>
          <p:cNvPr id="3" name="Content Placeholder 2">
            <a:extLst>
              <a:ext uri="{FF2B5EF4-FFF2-40B4-BE49-F238E27FC236}">
                <a16:creationId xmlns:a16="http://schemas.microsoft.com/office/drawing/2014/main" id="{18B0B2C0-FA32-45CC-9C35-2BF907249FF5}"/>
              </a:ext>
            </a:extLst>
          </p:cNvPr>
          <p:cNvSpPr>
            <a:spLocks noGrp="1"/>
          </p:cNvSpPr>
          <p:nvPr>
            <p:ph idx="1"/>
          </p:nvPr>
        </p:nvSpPr>
        <p:spPr>
          <a:xfrm>
            <a:off x="395536" y="1737361"/>
            <a:ext cx="8352928" cy="4023360"/>
          </a:xfrm>
        </p:spPr>
        <p:txBody>
          <a:bodyPr>
            <a:noAutofit/>
          </a:bodyPr>
          <a:lstStyle/>
          <a:p>
            <a:pPr>
              <a:buFont typeface="Wingdings" panose="05000000000000000000" pitchFamily="2" charset="2"/>
              <a:buChar char="Ø"/>
            </a:pPr>
            <a:r>
              <a:rPr lang="en-GB" dirty="0"/>
              <a:t> All teachers must complete an induction (NQT) year following their initial training</a:t>
            </a:r>
          </a:p>
          <a:p>
            <a:pPr marL="0" indent="0">
              <a:buNone/>
            </a:pPr>
            <a:r>
              <a:rPr lang="en-GB" i="1" dirty="0"/>
              <a:t>Statutory induction is the bridge between initial teacher training and a career in teaching. It combines a personalised programme of development, support and professional dialogue with monitoring and an assessment of performance against the </a:t>
            </a:r>
            <a:r>
              <a:rPr lang="en-GB" b="1" i="1" dirty="0"/>
              <a:t>relevant standards </a:t>
            </a:r>
            <a:r>
              <a:rPr lang="en-GB" i="1" dirty="0"/>
              <a:t>.The programme should support the newly qualified teacher (NQT) in demonstrating that their performance against the </a:t>
            </a:r>
            <a:r>
              <a:rPr lang="en-GB" b="1" i="1" dirty="0"/>
              <a:t>relevant standards </a:t>
            </a:r>
            <a:r>
              <a:rPr lang="en-GB" i="1" dirty="0"/>
              <a:t>is satisfactory by the end of the period and equip them with the tools to be an effective and successful teacher.  (</a:t>
            </a:r>
            <a:r>
              <a:rPr lang="en-GB" i="1" dirty="0" err="1"/>
              <a:t>DfE</a:t>
            </a:r>
            <a:r>
              <a:rPr lang="en-GB" i="1" dirty="0"/>
              <a:t>, 2016)</a:t>
            </a:r>
          </a:p>
          <a:p>
            <a:pPr>
              <a:buFont typeface="Wingdings" panose="05000000000000000000" pitchFamily="2" charset="2"/>
              <a:buChar char="Ø"/>
            </a:pPr>
            <a:r>
              <a:rPr lang="en-GB" dirty="0"/>
              <a:t>Induction year completed in employing schools but ITE providers have some accountability (Part 2 of Ofsted inspection)</a:t>
            </a:r>
          </a:p>
          <a:p>
            <a:pPr>
              <a:buFont typeface="Wingdings" panose="05000000000000000000" pitchFamily="2" charset="2"/>
              <a:buChar char="Ø"/>
            </a:pPr>
            <a:r>
              <a:rPr lang="en-GB" dirty="0"/>
              <a:t>No additional funding given to ITE providers for additional support within the NQT year</a:t>
            </a:r>
          </a:p>
          <a:p>
            <a:pPr>
              <a:buFont typeface="Wingdings" panose="05000000000000000000" pitchFamily="2" charset="2"/>
              <a:buChar char="Ø"/>
            </a:pPr>
            <a:r>
              <a:rPr lang="en-GB" dirty="0"/>
              <a:t>The narrative of ‘survival’</a:t>
            </a:r>
          </a:p>
        </p:txBody>
      </p:sp>
    </p:spTree>
    <p:extLst>
      <p:ext uri="{BB962C8B-B14F-4D97-AF65-F5344CB8AC3E}">
        <p14:creationId xmlns:p14="http://schemas.microsoft.com/office/powerpoint/2010/main" val="3793364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DB272-CCEB-47D3-BC11-B822C5965526}"/>
              </a:ext>
            </a:extLst>
          </p:cNvPr>
          <p:cNvSpPr>
            <a:spLocks noGrp="1"/>
          </p:cNvSpPr>
          <p:nvPr>
            <p:ph type="title"/>
          </p:nvPr>
        </p:nvSpPr>
        <p:spPr/>
        <p:txBody>
          <a:bodyPr/>
          <a:lstStyle/>
          <a:p>
            <a:r>
              <a:rPr lang="en-GB" dirty="0"/>
              <a:t>Support in the NQT year – what literature says</a:t>
            </a:r>
          </a:p>
        </p:txBody>
      </p:sp>
      <p:sp>
        <p:nvSpPr>
          <p:cNvPr id="3" name="Content Placeholder 2">
            <a:extLst>
              <a:ext uri="{FF2B5EF4-FFF2-40B4-BE49-F238E27FC236}">
                <a16:creationId xmlns:a16="http://schemas.microsoft.com/office/drawing/2014/main" id="{AFE76107-C08B-492B-A8A7-ACD4C3A2AED2}"/>
              </a:ext>
            </a:extLst>
          </p:cNvPr>
          <p:cNvSpPr>
            <a:spLocks noGrp="1"/>
          </p:cNvSpPr>
          <p:nvPr>
            <p:ph idx="1"/>
          </p:nvPr>
        </p:nvSpPr>
        <p:spPr>
          <a:xfrm>
            <a:off x="251520" y="1845734"/>
            <a:ext cx="8712967" cy="4679610"/>
          </a:xfrm>
        </p:spPr>
        <p:txBody>
          <a:bodyPr>
            <a:normAutofit/>
          </a:bodyPr>
          <a:lstStyle/>
          <a:p>
            <a:pPr lvl="1"/>
            <a:r>
              <a:rPr lang="en-GB" sz="1900" dirty="0" err="1"/>
              <a:t>DfE</a:t>
            </a:r>
            <a:r>
              <a:rPr lang="en-GB" sz="1900" dirty="0"/>
              <a:t> (2017) data shows that teachers in the first five years of their career are more likely to leave the profession. </a:t>
            </a:r>
          </a:p>
          <a:p>
            <a:pPr lvl="1"/>
            <a:r>
              <a:rPr lang="en-GB" sz="1900" dirty="0"/>
              <a:t>“The transition from training to the teaching profession requires academic, social and personal support during the first year of work” (</a:t>
            </a:r>
            <a:r>
              <a:rPr lang="en-GB" sz="1900" dirty="0" err="1"/>
              <a:t>Engvik</a:t>
            </a:r>
            <a:r>
              <a:rPr lang="en-GB" sz="1900" dirty="0"/>
              <a:t> &amp; Berit Emstad,2017).</a:t>
            </a:r>
          </a:p>
          <a:p>
            <a:pPr lvl="1">
              <a:buFont typeface="Arial" panose="020B0604020202020204" pitchFamily="34" charset="0"/>
              <a:buChar char="•"/>
            </a:pPr>
            <a:r>
              <a:rPr lang="en-GB" sz="1900" dirty="0"/>
              <a:t> The importance of resilience – </a:t>
            </a:r>
            <a:r>
              <a:rPr lang="en-GB" sz="1900" dirty="0" err="1"/>
              <a:t>Beltman</a:t>
            </a:r>
            <a:r>
              <a:rPr lang="en-GB" sz="1900" dirty="0"/>
              <a:t>, Mansfield &amp; Price (2011) describe the relationship between ‘risk’ (workload, confidence, self belief, work/life/family balance, individual children, duties) and ‘protective factors’ (intrinsic motivation, sense of purpose, identity, self efficacy, school leadership, mentoring) -  enabling new teachers to thrive, not just survive.</a:t>
            </a:r>
          </a:p>
          <a:p>
            <a:pPr lvl="1">
              <a:buFont typeface="Arial" panose="020B0604020202020204" pitchFamily="34" charset="0"/>
              <a:buChar char="•"/>
            </a:pPr>
            <a:r>
              <a:rPr lang="en-GB" sz="1900" dirty="0" err="1"/>
              <a:t>Guskey’s</a:t>
            </a:r>
            <a:r>
              <a:rPr lang="en-GB" sz="1900" dirty="0"/>
              <a:t> ‘Model of Teacher Change’ suggests that continued follow-up, support and pressure following initial training is even more crucial than the training itself.  Support allows those in the initial stages of their teaching career to ‘tolerate the anxiety of occasional failures’ (2002, p. 388) and questions whether changes to belief or practice come first. </a:t>
            </a:r>
          </a:p>
          <a:p>
            <a:endParaRPr lang="en-GB" dirty="0"/>
          </a:p>
          <a:p>
            <a:endParaRPr lang="en-GB" dirty="0"/>
          </a:p>
        </p:txBody>
      </p:sp>
    </p:spTree>
    <p:extLst>
      <p:ext uri="{BB962C8B-B14F-4D97-AF65-F5344CB8AC3E}">
        <p14:creationId xmlns:p14="http://schemas.microsoft.com/office/powerpoint/2010/main" val="1491906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51520" y="260648"/>
            <a:ext cx="8280920" cy="5976664"/>
          </a:xfrm>
        </p:spPr>
        <p:txBody>
          <a:bodyPr>
            <a:normAutofit fontScale="92500" lnSpcReduction="20000"/>
          </a:bodyPr>
          <a:lstStyle/>
          <a:p>
            <a:pPr marL="523875" indent="-342900">
              <a:buFont typeface="Arial" panose="020B0604020202020204" pitchFamily="34" charset="0"/>
              <a:buChar char="•"/>
            </a:pPr>
            <a:r>
              <a:rPr lang="en-GB" dirty="0"/>
              <a:t>McLean, Bond and Nicholson, (2014), have suggested that understandings can subsequently be positioned on a continuum from novice to experienced learner. </a:t>
            </a:r>
          </a:p>
          <a:p>
            <a:pPr marL="523875" indent="-342900">
              <a:buFont typeface="Arial" panose="020B0604020202020204" pitchFamily="34" charset="0"/>
              <a:buChar char="•"/>
            </a:pPr>
            <a:r>
              <a:rPr lang="en-GB" dirty="0"/>
              <a:t>Fuller and Brown’s (1975) model of ‘survival, mastery and resistant to change  or consequence orientated‘ (Furlong and Maynard 1995 p.68)  seems pertinent to the NQT year where the emphasis is often on survival. </a:t>
            </a:r>
          </a:p>
          <a:p>
            <a:pPr marL="523875" indent="-342900">
              <a:buFont typeface="Arial" panose="020B0604020202020204" pitchFamily="34" charset="0"/>
              <a:buChar char="•"/>
            </a:pPr>
            <a:r>
              <a:rPr lang="en-GB" dirty="0"/>
              <a:t>Van </a:t>
            </a:r>
            <a:r>
              <a:rPr lang="en-GB" dirty="0" err="1"/>
              <a:t>Dinther</a:t>
            </a:r>
            <a:r>
              <a:rPr lang="en-GB" dirty="0"/>
              <a:t>, </a:t>
            </a:r>
            <a:r>
              <a:rPr lang="en-GB" dirty="0" err="1"/>
              <a:t>Dochy</a:t>
            </a:r>
            <a:r>
              <a:rPr lang="en-GB" dirty="0"/>
              <a:t> et al.   (2015,  p.53) state  that ‘for teacher educational institutes, creating possibilities for students to build a robust sense of teacher efficacy, is of utmost importance.’ </a:t>
            </a:r>
          </a:p>
          <a:p>
            <a:pPr marL="523875" indent="-342900">
              <a:buFont typeface="Arial" panose="020B0604020202020204" pitchFamily="34" charset="0"/>
              <a:buChar char="•"/>
            </a:pPr>
            <a:r>
              <a:rPr lang="en-GB" dirty="0"/>
              <a:t>The development of identity as a teacher is significant but Ball identifies ontological insecurity (2000) as a consequence of the performativity and accountability climate rife in schools.  Supports a focus on identity and sense of self as a teacher</a:t>
            </a:r>
          </a:p>
          <a:p>
            <a:pPr marL="523875" indent="-342900">
              <a:buFont typeface="Arial" panose="020B0604020202020204" pitchFamily="34" charset="0"/>
              <a:buChar char="•"/>
            </a:pPr>
            <a:r>
              <a:rPr lang="en-GB" dirty="0"/>
              <a:t>Day (2002) argues that although experienced teachers may have been able to keep their identities intact during a period of turbulence, younger teachers are particularly susceptible to feeling the pressures of competency measures.  </a:t>
            </a:r>
          </a:p>
          <a:p>
            <a:pPr marL="523875" indent="-342900">
              <a:buFont typeface="Arial" panose="020B0604020202020204" pitchFamily="34" charset="0"/>
              <a:buChar char="•"/>
            </a:pPr>
            <a:r>
              <a:rPr lang="en-GB" dirty="0"/>
              <a:t>However, there is a tendency to refer to a competency based model where students and teachers concentrate on the ‘competencies of teaching’ (Furlong and Maynard 1995, p.27).       Teachers’ development characterised by the ability to demonstrate government-determined skills (Webb et al, 2007)</a:t>
            </a:r>
          </a:p>
          <a:p>
            <a:pPr marL="523875" indent="-342900">
              <a:buFont typeface="Arial" panose="020B0604020202020204" pitchFamily="34" charset="0"/>
              <a:buChar char="•"/>
            </a:pPr>
            <a:r>
              <a:rPr lang="en-GB" dirty="0"/>
              <a:t>However, should the focus be on developing the abilities to become reflective, autonomous and critical practitioners who remain in the profession long term?</a:t>
            </a:r>
          </a:p>
          <a:p>
            <a:pPr marL="523875" indent="-342900">
              <a:buFont typeface="Arial" panose="020B0604020202020204" pitchFamily="34" charset="0"/>
              <a:buChar char="•"/>
            </a:pPr>
            <a:endParaRPr lang="en-GB" dirty="0"/>
          </a:p>
        </p:txBody>
      </p:sp>
    </p:spTree>
    <p:extLst>
      <p:ext uri="{BB962C8B-B14F-4D97-AF65-F5344CB8AC3E}">
        <p14:creationId xmlns:p14="http://schemas.microsoft.com/office/powerpoint/2010/main" val="4287885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6098F-08BC-4B7E-B2A9-63AB01496B52}"/>
              </a:ext>
            </a:extLst>
          </p:cNvPr>
          <p:cNvSpPr>
            <a:spLocks noGrp="1"/>
          </p:cNvSpPr>
          <p:nvPr>
            <p:ph type="title"/>
          </p:nvPr>
        </p:nvSpPr>
        <p:spPr/>
        <p:txBody>
          <a:bodyPr/>
          <a:lstStyle/>
          <a:p>
            <a:r>
              <a:rPr lang="en-GB" dirty="0"/>
              <a:t>Aims</a:t>
            </a:r>
          </a:p>
        </p:txBody>
      </p:sp>
      <p:sp>
        <p:nvSpPr>
          <p:cNvPr id="3" name="Content Placeholder 2">
            <a:extLst>
              <a:ext uri="{FF2B5EF4-FFF2-40B4-BE49-F238E27FC236}">
                <a16:creationId xmlns:a16="http://schemas.microsoft.com/office/drawing/2014/main" id="{019DB1CF-C68E-4377-8D8E-70B503133952}"/>
              </a:ext>
            </a:extLst>
          </p:cNvPr>
          <p:cNvSpPr>
            <a:spLocks noGrp="1"/>
          </p:cNvSpPr>
          <p:nvPr>
            <p:ph idx="1"/>
          </p:nvPr>
        </p:nvSpPr>
        <p:spPr/>
        <p:txBody>
          <a:bodyPr/>
          <a:lstStyle/>
          <a:p>
            <a:pPr marL="0" indent="0">
              <a:buNone/>
            </a:pPr>
            <a:r>
              <a:rPr lang="en-GB" sz="2800" dirty="0"/>
              <a:t>The aim of the research is to find out how ITE providers can best support NQTs in their first year of teaching, look at barriers NQTs face and enhance our own NQT strategy further.</a:t>
            </a:r>
          </a:p>
          <a:p>
            <a:pPr marL="0" indent="0">
              <a:buNone/>
            </a:pPr>
            <a:endParaRPr lang="en-GB" dirty="0"/>
          </a:p>
          <a:p>
            <a:endParaRPr lang="en-GB" dirty="0"/>
          </a:p>
        </p:txBody>
      </p:sp>
      <p:pic>
        <p:nvPicPr>
          <p:cNvPr id="2052" name="Picture 4" descr="Image result for NQ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3654152"/>
            <a:ext cx="1581746" cy="23726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1171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4B771-2045-4EA7-BCE9-9FDFAEDABF07}"/>
              </a:ext>
            </a:extLst>
          </p:cNvPr>
          <p:cNvSpPr>
            <a:spLocks noGrp="1"/>
          </p:cNvSpPr>
          <p:nvPr>
            <p:ph type="title"/>
          </p:nvPr>
        </p:nvSpPr>
        <p:spPr/>
        <p:txBody>
          <a:bodyPr/>
          <a:lstStyle/>
          <a:p>
            <a:r>
              <a:rPr lang="en-GB" dirty="0"/>
              <a:t>YSJ’s NQT Strategy</a:t>
            </a:r>
          </a:p>
        </p:txBody>
      </p:sp>
      <p:sp>
        <p:nvSpPr>
          <p:cNvPr id="3" name="Content Placeholder 2">
            <a:extLst>
              <a:ext uri="{FF2B5EF4-FFF2-40B4-BE49-F238E27FC236}">
                <a16:creationId xmlns:a16="http://schemas.microsoft.com/office/drawing/2014/main" id="{9B7E8B05-86B9-4E09-BEF9-EE8601F35598}"/>
              </a:ext>
            </a:extLst>
          </p:cNvPr>
          <p:cNvSpPr>
            <a:spLocks noGrp="1"/>
          </p:cNvSpPr>
          <p:nvPr>
            <p:ph idx="1"/>
          </p:nvPr>
        </p:nvSpPr>
        <p:spPr/>
        <p:txBody>
          <a:bodyPr>
            <a:noAutofit/>
          </a:bodyPr>
          <a:lstStyle/>
          <a:p>
            <a:pPr marL="0" indent="0">
              <a:buNone/>
            </a:pPr>
            <a:r>
              <a:rPr lang="en-GB" dirty="0"/>
              <a:t>YSJ created ‘NQT Lead’ role as part of university re-structure – a new role which covers both Primary and Secondary provision.</a:t>
            </a:r>
          </a:p>
          <a:p>
            <a:pPr marL="0" indent="0">
              <a:buNone/>
            </a:pPr>
            <a:r>
              <a:rPr lang="en-GB" dirty="0"/>
              <a:t>NQT strategy developed over the last 18 months.  Praised by Ofsted in recent inspection.</a:t>
            </a:r>
          </a:p>
          <a:p>
            <a:pPr>
              <a:buFont typeface="Wingdings" panose="05000000000000000000" pitchFamily="2" charset="2"/>
              <a:buChar char="Ø"/>
            </a:pPr>
            <a:r>
              <a:rPr lang="en-GB" dirty="0"/>
              <a:t>Trainees’ preparation for NQT year</a:t>
            </a:r>
          </a:p>
          <a:p>
            <a:pPr>
              <a:buFont typeface="Wingdings" panose="05000000000000000000" pitchFamily="2" charset="2"/>
              <a:buChar char="Ø"/>
            </a:pPr>
            <a:r>
              <a:rPr lang="en-GB" dirty="0"/>
              <a:t>Induction pack sent to schools</a:t>
            </a:r>
          </a:p>
          <a:p>
            <a:pPr>
              <a:buFont typeface="Wingdings" panose="05000000000000000000" pitchFamily="2" charset="2"/>
              <a:buChar char="Ø"/>
            </a:pPr>
            <a:r>
              <a:rPr lang="en-GB" dirty="0"/>
              <a:t>NQT website</a:t>
            </a:r>
          </a:p>
          <a:p>
            <a:pPr>
              <a:buFont typeface="Wingdings" panose="05000000000000000000" pitchFamily="2" charset="2"/>
              <a:buChar char="Ø"/>
            </a:pPr>
            <a:r>
              <a:rPr lang="en-GB" dirty="0"/>
              <a:t>Webinars</a:t>
            </a:r>
          </a:p>
          <a:p>
            <a:pPr>
              <a:buFont typeface="Wingdings" panose="05000000000000000000" pitchFamily="2" charset="2"/>
              <a:buChar char="Ø"/>
            </a:pPr>
            <a:r>
              <a:rPr lang="en-GB" dirty="0"/>
              <a:t>Bulletins</a:t>
            </a:r>
          </a:p>
          <a:p>
            <a:pPr>
              <a:buFont typeface="Wingdings" panose="05000000000000000000" pitchFamily="2" charset="2"/>
              <a:buChar char="Ø"/>
            </a:pPr>
            <a:r>
              <a:rPr lang="en-GB" dirty="0"/>
              <a:t>NQT inbox/ continual support</a:t>
            </a:r>
          </a:p>
          <a:p>
            <a:pPr>
              <a:buFont typeface="Wingdings" panose="05000000000000000000" pitchFamily="2" charset="2"/>
              <a:buChar char="Ø"/>
            </a:pPr>
            <a:r>
              <a:rPr lang="en-GB" dirty="0"/>
              <a:t>School visits</a:t>
            </a:r>
          </a:p>
        </p:txBody>
      </p:sp>
      <p:pic>
        <p:nvPicPr>
          <p:cNvPr id="1026" name="Picture 2">
            <a:hlinkClick r:id="rId3"/>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8988" r="50761" b="4605"/>
          <a:stretch/>
        </p:blipFill>
        <p:spPr bwMode="auto">
          <a:xfrm>
            <a:off x="5076056" y="3284984"/>
            <a:ext cx="3675645" cy="2580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24726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9A14E-9963-4077-9DA6-4C75348321F2}"/>
              </a:ext>
            </a:extLst>
          </p:cNvPr>
          <p:cNvSpPr>
            <a:spLocks noGrp="1"/>
          </p:cNvSpPr>
          <p:nvPr>
            <p:ph type="title"/>
          </p:nvPr>
        </p:nvSpPr>
        <p:spPr/>
        <p:txBody>
          <a:bodyPr/>
          <a:lstStyle/>
          <a:p>
            <a:r>
              <a:rPr lang="en-GB" dirty="0"/>
              <a:t>The Research</a:t>
            </a:r>
          </a:p>
        </p:txBody>
      </p:sp>
      <p:sp>
        <p:nvSpPr>
          <p:cNvPr id="3" name="Content Placeholder 2">
            <a:extLst>
              <a:ext uri="{FF2B5EF4-FFF2-40B4-BE49-F238E27FC236}">
                <a16:creationId xmlns:a16="http://schemas.microsoft.com/office/drawing/2014/main" id="{EE0FA5E9-DE42-4853-9B32-1A7A3AD99FE6}"/>
              </a:ext>
            </a:extLst>
          </p:cNvPr>
          <p:cNvSpPr>
            <a:spLocks noGrp="1"/>
          </p:cNvSpPr>
          <p:nvPr>
            <p:ph idx="1"/>
          </p:nvPr>
        </p:nvSpPr>
        <p:spPr/>
        <p:txBody>
          <a:bodyPr/>
          <a:lstStyle/>
          <a:p>
            <a:pPr>
              <a:buFont typeface="Wingdings" panose="05000000000000000000" pitchFamily="2" charset="2"/>
              <a:buChar char="Ø"/>
            </a:pPr>
            <a:r>
              <a:rPr lang="en-GB" dirty="0"/>
              <a:t>Small-scale case study</a:t>
            </a:r>
          </a:p>
          <a:p>
            <a:pPr>
              <a:buFont typeface="Wingdings" panose="05000000000000000000" pitchFamily="2" charset="2"/>
              <a:buChar char="Ø"/>
            </a:pPr>
            <a:r>
              <a:rPr lang="en-GB" dirty="0"/>
              <a:t> 6 NQTs – mixture of primary and secondary across a range of settings</a:t>
            </a:r>
          </a:p>
          <a:p>
            <a:pPr>
              <a:buFont typeface="Wingdings" panose="05000000000000000000" pitchFamily="2" charset="2"/>
              <a:buChar char="Ø"/>
            </a:pPr>
            <a:r>
              <a:rPr lang="en-GB" dirty="0"/>
              <a:t>NQTs visited once a term </a:t>
            </a:r>
          </a:p>
          <a:p>
            <a:pPr>
              <a:buFont typeface="Wingdings" panose="05000000000000000000" pitchFamily="2" charset="2"/>
              <a:buChar char="Ø"/>
            </a:pPr>
            <a:r>
              <a:rPr lang="en-GB" dirty="0"/>
              <a:t>Semi-structured interviews</a:t>
            </a:r>
          </a:p>
          <a:p>
            <a:pPr>
              <a:buFont typeface="Wingdings" panose="05000000000000000000" pitchFamily="2" charset="2"/>
              <a:buChar char="Ø"/>
            </a:pPr>
            <a:r>
              <a:rPr lang="en-GB" dirty="0"/>
              <a:t>Discussions with NQT mentors/ Head teachers</a:t>
            </a:r>
          </a:p>
          <a:p>
            <a:pPr>
              <a:buFont typeface="Wingdings" panose="05000000000000000000" pitchFamily="2" charset="2"/>
              <a:buChar char="Ø"/>
            </a:pPr>
            <a:endParaRPr lang="en-GB" dirty="0"/>
          </a:p>
          <a:p>
            <a:pPr>
              <a:buFont typeface="Wingdings" panose="05000000000000000000" pitchFamily="2" charset="2"/>
              <a:buChar char="Ø"/>
            </a:pPr>
            <a:r>
              <a:rPr lang="en-GB" dirty="0"/>
              <a:t>Secondary sources – emails/ questionnaires/ surveys</a:t>
            </a:r>
          </a:p>
          <a:p>
            <a:pPr>
              <a:buFont typeface="Wingdings" panose="05000000000000000000" pitchFamily="2" charset="2"/>
              <a:buChar char="Ø"/>
            </a:pPr>
            <a:endParaRPr lang="en-GB" dirty="0"/>
          </a:p>
        </p:txBody>
      </p:sp>
    </p:spTree>
    <p:extLst>
      <p:ext uri="{BB962C8B-B14F-4D97-AF65-F5344CB8AC3E}">
        <p14:creationId xmlns:p14="http://schemas.microsoft.com/office/powerpoint/2010/main" val="2841437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125C4-9AFB-49D1-9D83-806A2551EDD0}"/>
              </a:ext>
            </a:extLst>
          </p:cNvPr>
          <p:cNvSpPr>
            <a:spLocks noGrp="1"/>
          </p:cNvSpPr>
          <p:nvPr>
            <p:ph type="title"/>
          </p:nvPr>
        </p:nvSpPr>
        <p:spPr/>
        <p:txBody>
          <a:bodyPr/>
          <a:lstStyle/>
          <a:p>
            <a:r>
              <a:rPr lang="en-GB" dirty="0"/>
              <a:t>Initial Findings - Challenges</a:t>
            </a:r>
          </a:p>
        </p:txBody>
      </p:sp>
      <p:sp>
        <p:nvSpPr>
          <p:cNvPr id="3" name="Content Placeholder 2">
            <a:extLst>
              <a:ext uri="{FF2B5EF4-FFF2-40B4-BE49-F238E27FC236}">
                <a16:creationId xmlns:a16="http://schemas.microsoft.com/office/drawing/2014/main" id="{E6B4D3EE-1874-4D8F-8F41-2F632B1AF648}"/>
              </a:ext>
            </a:extLst>
          </p:cNvPr>
          <p:cNvSpPr>
            <a:spLocks noGrp="1"/>
          </p:cNvSpPr>
          <p:nvPr>
            <p:ph idx="1"/>
          </p:nvPr>
        </p:nvSpPr>
        <p:spPr/>
        <p:txBody>
          <a:bodyPr>
            <a:normAutofit lnSpcReduction="10000"/>
          </a:bodyPr>
          <a:lstStyle/>
          <a:p>
            <a:pPr>
              <a:buFont typeface="Courier New" panose="02070309020205020404" pitchFamily="49" charset="0"/>
              <a:buChar char="o"/>
            </a:pPr>
            <a:r>
              <a:rPr lang="en-GB" dirty="0"/>
              <a:t>Not ‘switching off’ from school</a:t>
            </a:r>
          </a:p>
          <a:p>
            <a:pPr>
              <a:buFont typeface="Courier New" panose="02070309020205020404" pitchFamily="49" charset="0"/>
              <a:buChar char="o"/>
            </a:pPr>
            <a:r>
              <a:rPr lang="en-GB" dirty="0"/>
              <a:t>Workload</a:t>
            </a:r>
          </a:p>
          <a:p>
            <a:pPr>
              <a:buFont typeface="Courier New" panose="02070309020205020404" pitchFamily="49" charset="0"/>
              <a:buChar char="o"/>
            </a:pPr>
            <a:r>
              <a:rPr lang="en-GB" dirty="0"/>
              <a:t>Making own decisions within the role</a:t>
            </a:r>
          </a:p>
          <a:p>
            <a:pPr>
              <a:buFont typeface="Courier New" panose="02070309020205020404" pitchFamily="49" charset="0"/>
              <a:buChar char="o"/>
            </a:pPr>
            <a:r>
              <a:rPr lang="en-GB" dirty="0"/>
              <a:t>Understanding systems/ routines of the school </a:t>
            </a:r>
          </a:p>
          <a:p>
            <a:pPr>
              <a:buFont typeface="Courier New" panose="02070309020205020404" pitchFamily="49" charset="0"/>
              <a:buChar char="o"/>
            </a:pPr>
            <a:r>
              <a:rPr lang="en-GB" dirty="0"/>
              <a:t>Working from long-term plans</a:t>
            </a:r>
          </a:p>
          <a:p>
            <a:pPr>
              <a:buFont typeface="Courier New" panose="02070309020205020404" pitchFamily="49" charset="0"/>
              <a:buChar char="o"/>
            </a:pPr>
            <a:r>
              <a:rPr lang="en-GB" dirty="0"/>
              <a:t>Working with parents </a:t>
            </a:r>
          </a:p>
          <a:p>
            <a:pPr>
              <a:buFont typeface="Courier New" panose="02070309020205020404" pitchFamily="49" charset="0"/>
              <a:buChar char="o"/>
            </a:pPr>
            <a:r>
              <a:rPr lang="en-GB" dirty="0"/>
              <a:t>Working with teaching assistants</a:t>
            </a:r>
          </a:p>
          <a:p>
            <a:pPr>
              <a:buFont typeface="Courier New" panose="02070309020205020404" pitchFamily="49" charset="0"/>
              <a:buChar char="o"/>
            </a:pPr>
            <a:endParaRPr lang="en-GB" dirty="0"/>
          </a:p>
          <a:p>
            <a:pPr marL="0" indent="0">
              <a:buNone/>
            </a:pPr>
            <a:r>
              <a:rPr lang="en-GB" sz="2400" b="1" dirty="0"/>
              <a:t>Having too high expectations of yourself</a:t>
            </a:r>
          </a:p>
          <a:p>
            <a:pPr>
              <a:buFont typeface="Courier New" panose="02070309020205020404" pitchFamily="49" charset="0"/>
              <a:buChar char="o"/>
            </a:pPr>
            <a:endParaRPr lang="en-GB" dirty="0"/>
          </a:p>
        </p:txBody>
      </p:sp>
      <p:sp>
        <p:nvSpPr>
          <p:cNvPr id="4" name="Oval Callout 3"/>
          <p:cNvSpPr/>
          <p:nvPr/>
        </p:nvSpPr>
        <p:spPr>
          <a:xfrm>
            <a:off x="6084168" y="4005064"/>
            <a:ext cx="2880320" cy="1512168"/>
          </a:xfrm>
          <a:prstGeom prst="wedgeEllipseCallout">
            <a:avLst>
              <a:gd name="adj1" fmla="val -45399"/>
              <a:gd name="adj2" fmla="val 6681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 need to realise that not everything will be right first time.</a:t>
            </a:r>
          </a:p>
        </p:txBody>
      </p:sp>
    </p:spTree>
    <p:extLst>
      <p:ext uri="{BB962C8B-B14F-4D97-AF65-F5344CB8AC3E}">
        <p14:creationId xmlns:p14="http://schemas.microsoft.com/office/powerpoint/2010/main" val="687820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Mid-point - Challenges</a:t>
            </a:r>
          </a:p>
        </p:txBody>
      </p:sp>
      <p:sp>
        <p:nvSpPr>
          <p:cNvPr id="3" name="Content Placeholder 2"/>
          <p:cNvSpPr>
            <a:spLocks noGrp="1"/>
          </p:cNvSpPr>
          <p:nvPr>
            <p:ph idx="1"/>
          </p:nvPr>
        </p:nvSpPr>
        <p:spPr/>
        <p:txBody>
          <a:bodyPr/>
          <a:lstStyle/>
          <a:p>
            <a:pPr>
              <a:buFont typeface="Courier New" panose="02070309020205020404" pitchFamily="49" charset="0"/>
              <a:buChar char="o"/>
            </a:pPr>
            <a:r>
              <a:rPr lang="en-GB" dirty="0"/>
              <a:t> Behaviour management – needs to be adapted as the year goes on</a:t>
            </a:r>
          </a:p>
          <a:p>
            <a:pPr>
              <a:buFont typeface="Courier New" panose="02070309020205020404" pitchFamily="49" charset="0"/>
              <a:buChar char="o"/>
            </a:pPr>
            <a:r>
              <a:rPr lang="en-GB" dirty="0"/>
              <a:t>Assessment – how to address any ‘gaps’</a:t>
            </a:r>
          </a:p>
          <a:p>
            <a:pPr>
              <a:buFont typeface="Courier New" panose="02070309020205020404" pitchFamily="49" charset="0"/>
              <a:buChar char="o"/>
            </a:pPr>
            <a:r>
              <a:rPr lang="en-GB" dirty="0"/>
              <a:t>Self- confidence</a:t>
            </a:r>
          </a:p>
          <a:p>
            <a:pPr>
              <a:buFont typeface="Courier New" panose="02070309020205020404" pitchFamily="49" charset="0"/>
              <a:buChar char="o"/>
            </a:pPr>
            <a:r>
              <a:rPr lang="en-GB" dirty="0"/>
              <a:t>Keeping all pupils engaged with the subject (Secondary)</a:t>
            </a:r>
          </a:p>
        </p:txBody>
      </p:sp>
      <p:sp>
        <p:nvSpPr>
          <p:cNvPr id="4" name="Oval Callout 3"/>
          <p:cNvSpPr/>
          <p:nvPr/>
        </p:nvSpPr>
        <p:spPr>
          <a:xfrm>
            <a:off x="5436096" y="4149080"/>
            <a:ext cx="2808312" cy="1224136"/>
          </a:xfrm>
          <a:prstGeom prst="wedgeEllipseCallout">
            <a:avLst>
              <a:gd name="adj1" fmla="val -43703"/>
              <a:gd name="adj2" fmla="val 518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It’s a juggling act</a:t>
            </a:r>
          </a:p>
        </p:txBody>
      </p:sp>
    </p:spTree>
    <p:extLst>
      <p:ext uri="{BB962C8B-B14F-4D97-AF65-F5344CB8AC3E}">
        <p14:creationId xmlns:p14="http://schemas.microsoft.com/office/powerpoint/2010/main" val="1258996559"/>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569</TotalTime>
  <Words>1790</Words>
  <Application>Microsoft Office PowerPoint</Application>
  <PresentationFormat>On-screen Show (4:3)</PresentationFormat>
  <Paragraphs>124</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Courier New</vt:lpstr>
      <vt:lpstr>Wingdings</vt:lpstr>
      <vt:lpstr>Retrospect</vt:lpstr>
      <vt:lpstr>Moving beyond the ‘Initial’ in Initial Teacher Education: The role of ITE in supporting and developing new teachers</vt:lpstr>
      <vt:lpstr>Context</vt:lpstr>
      <vt:lpstr>Support in the NQT year – what literature says</vt:lpstr>
      <vt:lpstr>PowerPoint Presentation</vt:lpstr>
      <vt:lpstr>Aims</vt:lpstr>
      <vt:lpstr>YSJ’s NQT Strategy</vt:lpstr>
      <vt:lpstr>The Research</vt:lpstr>
      <vt:lpstr>Initial Findings - Challenges</vt:lpstr>
      <vt:lpstr>Mid-point - Challenges</vt:lpstr>
      <vt:lpstr>Initial Analysis</vt:lpstr>
      <vt:lpstr>On-going ‘themes’</vt:lpstr>
      <vt:lpstr>Questions/ Points Raised</vt:lpstr>
      <vt:lpstr>What Next?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Caroline Elbra-Ramsay</cp:lastModifiedBy>
  <cp:revision>47</cp:revision>
  <dcterms:created xsi:type="dcterms:W3CDTF">2018-03-22T14:17:49Z</dcterms:created>
  <dcterms:modified xsi:type="dcterms:W3CDTF">2021-07-20T14:43:48Z</dcterms:modified>
</cp:coreProperties>
</file>