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309" r:id="rId2"/>
    <p:sldId id="274" r:id="rId3"/>
    <p:sldId id="258" r:id="rId4"/>
    <p:sldId id="267" r:id="rId5"/>
    <p:sldId id="308" r:id="rId6"/>
    <p:sldId id="311" r:id="rId7"/>
    <p:sldId id="312" r:id="rId8"/>
    <p:sldId id="313" r:id="rId9"/>
    <p:sldId id="314" r:id="rId10"/>
    <p:sldId id="315" r:id="rId11"/>
    <p:sldId id="316" r:id="rId12"/>
    <p:sldId id="317" r:id="rId13"/>
    <p:sldId id="318" r:id="rId14"/>
    <p:sldId id="320" r:id="rId15"/>
    <p:sldId id="299" r:id="rId16"/>
    <p:sldId id="32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29" autoAdjust="0"/>
    <p:restoredTop sz="71985" autoAdjust="0"/>
  </p:normalViewPr>
  <p:slideViewPr>
    <p:cSldViewPr snapToGrid="0">
      <p:cViewPr varScale="1">
        <p:scale>
          <a:sx n="47" d="100"/>
          <a:sy n="47" d="100"/>
        </p:scale>
        <p:origin x="438" y="42"/>
      </p:cViewPr>
      <p:guideLst/>
    </p:cSldViewPr>
  </p:slideViewPr>
  <p:notesTextViewPr>
    <p:cViewPr>
      <p:scale>
        <a:sx n="1" d="1"/>
        <a:sy n="1" d="1"/>
      </p:scale>
      <p:origin x="0" y="0"/>
    </p:cViewPr>
  </p:notesTextViewPr>
  <p:sorterViewPr>
    <p:cViewPr>
      <p:scale>
        <a:sx n="100" d="100"/>
        <a:sy n="100" d="100"/>
      </p:scale>
      <p:origin x="0" y="-61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Elbra-Ramsay" userId="0593903a-9db5-48c1-888b-97fc3c45a4af" providerId="ADAL" clId="{90F734C9-AF7E-4F0D-AE55-6DE25F0D982F}"/>
    <pc:docChg chg="custSel delSld modSld">
      <pc:chgData name="Caroline Elbra-Ramsay" userId="0593903a-9db5-48c1-888b-97fc3c45a4af" providerId="ADAL" clId="{90F734C9-AF7E-4F0D-AE55-6DE25F0D982F}" dt="2021-07-20T22:33:23.877" v="6" actId="27636"/>
      <pc:docMkLst>
        <pc:docMk/>
      </pc:docMkLst>
      <pc:sldChg chg="modNotesTx">
        <pc:chgData name="Caroline Elbra-Ramsay" userId="0593903a-9db5-48c1-888b-97fc3c45a4af" providerId="ADAL" clId="{90F734C9-AF7E-4F0D-AE55-6DE25F0D982F}" dt="2021-07-20T22:32:48.008" v="2" actId="6549"/>
        <pc:sldMkLst>
          <pc:docMk/>
          <pc:sldMk cId="3628289577" sldId="258"/>
        </pc:sldMkLst>
      </pc:sldChg>
      <pc:sldChg chg="modNotesTx">
        <pc:chgData name="Caroline Elbra-Ramsay" userId="0593903a-9db5-48c1-888b-97fc3c45a4af" providerId="ADAL" clId="{90F734C9-AF7E-4F0D-AE55-6DE25F0D982F}" dt="2021-07-20T22:32:53.343" v="3" actId="20577"/>
        <pc:sldMkLst>
          <pc:docMk/>
          <pc:sldMk cId="1868129231" sldId="267"/>
        </pc:sldMkLst>
      </pc:sldChg>
      <pc:sldChg chg="modNotesTx">
        <pc:chgData name="Caroline Elbra-Ramsay" userId="0593903a-9db5-48c1-888b-97fc3c45a4af" providerId="ADAL" clId="{90F734C9-AF7E-4F0D-AE55-6DE25F0D982F}" dt="2021-07-20T22:32:33.355" v="0" actId="6549"/>
        <pc:sldMkLst>
          <pc:docMk/>
          <pc:sldMk cId="1046434293" sldId="274"/>
        </pc:sldMkLst>
      </pc:sldChg>
      <pc:sldChg chg="modNotesTx">
        <pc:chgData name="Caroline Elbra-Ramsay" userId="0593903a-9db5-48c1-888b-97fc3c45a4af" providerId="ADAL" clId="{90F734C9-AF7E-4F0D-AE55-6DE25F0D982F}" dt="2021-07-20T22:33:13.492" v="4" actId="20577"/>
        <pc:sldMkLst>
          <pc:docMk/>
          <pc:sldMk cId="3008021434" sldId="318"/>
        </pc:sldMkLst>
      </pc:sldChg>
      <pc:sldChg chg="del">
        <pc:chgData name="Caroline Elbra-Ramsay" userId="0593903a-9db5-48c1-888b-97fc3c45a4af" providerId="ADAL" clId="{90F734C9-AF7E-4F0D-AE55-6DE25F0D982F}" dt="2021-07-20T22:32:43.495" v="1" actId="2696"/>
        <pc:sldMkLst>
          <pc:docMk/>
          <pc:sldMk cId="3144744134" sldId="319"/>
        </pc:sldMkLst>
      </pc:sldChg>
      <pc:sldChg chg="modSp mod">
        <pc:chgData name="Caroline Elbra-Ramsay" userId="0593903a-9db5-48c1-888b-97fc3c45a4af" providerId="ADAL" clId="{90F734C9-AF7E-4F0D-AE55-6DE25F0D982F}" dt="2021-07-20T22:33:23.877" v="6" actId="27636"/>
        <pc:sldMkLst>
          <pc:docMk/>
          <pc:sldMk cId="2201669421" sldId="320"/>
        </pc:sldMkLst>
        <pc:spChg chg="mod">
          <ac:chgData name="Caroline Elbra-Ramsay" userId="0593903a-9db5-48c1-888b-97fc3c45a4af" providerId="ADAL" clId="{90F734C9-AF7E-4F0D-AE55-6DE25F0D982F}" dt="2021-07-20T22:33:23.877" v="6" actId="27636"/>
          <ac:spMkLst>
            <pc:docMk/>
            <pc:sldMk cId="2201669421" sldId="320"/>
            <ac:spMk id="3" creationId="{655F2413-8A95-438D-8F4B-8BBB642B921B}"/>
          </ac:spMkLst>
        </pc:spChg>
      </pc:sldChg>
      <pc:sldChg chg="del">
        <pc:chgData name="Caroline Elbra-Ramsay" userId="0593903a-9db5-48c1-888b-97fc3c45a4af" providerId="ADAL" clId="{90F734C9-AF7E-4F0D-AE55-6DE25F0D982F}" dt="2021-07-20T22:32:43.495" v="1" actId="2696"/>
        <pc:sldMkLst>
          <pc:docMk/>
          <pc:sldMk cId="2312987268" sldId="321"/>
        </pc:sldMkLst>
      </pc:sldChg>
      <pc:sldChg chg="del">
        <pc:chgData name="Caroline Elbra-Ramsay" userId="0593903a-9db5-48c1-888b-97fc3c45a4af" providerId="ADAL" clId="{90F734C9-AF7E-4F0D-AE55-6DE25F0D982F}" dt="2021-07-20T22:32:43.495" v="1" actId="2696"/>
        <pc:sldMkLst>
          <pc:docMk/>
          <pc:sldMk cId="3543425894" sldId="322"/>
        </pc:sldMkLst>
      </pc:sldChg>
      <pc:sldChg chg="del">
        <pc:chgData name="Caroline Elbra-Ramsay" userId="0593903a-9db5-48c1-888b-97fc3c45a4af" providerId="ADAL" clId="{90F734C9-AF7E-4F0D-AE55-6DE25F0D982F}" dt="2021-07-20T22:32:43.495" v="1" actId="2696"/>
        <pc:sldMkLst>
          <pc:docMk/>
          <pc:sldMk cId="3918893999" sldId="32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FAADA5-22DF-44A5-A8A3-F383D1E82C20}" type="datetimeFigureOut">
              <a:rPr lang="en-GB" smtClean="0"/>
              <a:t>20/07/2021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EB9002-182F-4F44-ACDD-FC07F5594E5F}" type="slidenum">
              <a:rPr lang="en-GB" smtClean="0"/>
              <a:t>‹#›</a:t>
            </a:fld>
            <a:endParaRPr lang="en-GB"/>
          </a:p>
        </p:txBody>
      </p:sp>
    </p:spTree>
    <p:extLst>
      <p:ext uri="{BB962C8B-B14F-4D97-AF65-F5344CB8AC3E}">
        <p14:creationId xmlns:p14="http://schemas.microsoft.com/office/powerpoint/2010/main" val="3843232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B9B107D-F244-441F-928C-4CA205253D69}" type="slidenum">
              <a:rPr lang="en-GB" smtClean="0"/>
              <a:t>2</a:t>
            </a:fld>
            <a:endParaRPr lang="en-GB"/>
          </a:p>
        </p:txBody>
      </p:sp>
    </p:spTree>
    <p:extLst>
      <p:ext uri="{BB962C8B-B14F-4D97-AF65-F5344CB8AC3E}">
        <p14:creationId xmlns:p14="http://schemas.microsoft.com/office/powerpoint/2010/main" val="956678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B9B107D-F244-441F-928C-4CA205253D69}" type="slidenum">
              <a:rPr lang="en-GB" smtClean="0"/>
              <a:t>3</a:t>
            </a:fld>
            <a:endParaRPr lang="en-GB"/>
          </a:p>
        </p:txBody>
      </p:sp>
    </p:spTree>
    <p:extLst>
      <p:ext uri="{BB962C8B-B14F-4D97-AF65-F5344CB8AC3E}">
        <p14:creationId xmlns:p14="http://schemas.microsoft.com/office/powerpoint/2010/main" val="3869825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B9B107D-F244-441F-928C-4CA205253D69}" type="slidenum">
              <a:rPr lang="en-GB" smtClean="0"/>
              <a:t>4</a:t>
            </a:fld>
            <a:endParaRPr lang="en-GB"/>
          </a:p>
        </p:txBody>
      </p:sp>
    </p:spTree>
    <p:extLst>
      <p:ext uri="{BB962C8B-B14F-4D97-AF65-F5344CB8AC3E}">
        <p14:creationId xmlns:p14="http://schemas.microsoft.com/office/powerpoint/2010/main" val="3596623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EB9002-182F-4F44-ACDD-FC07F5594E5F}" type="slidenum">
              <a:rPr lang="en-GB" smtClean="0"/>
              <a:t>13</a:t>
            </a:fld>
            <a:endParaRPr lang="en-GB"/>
          </a:p>
        </p:txBody>
      </p:sp>
    </p:spTree>
    <p:extLst>
      <p:ext uri="{BB962C8B-B14F-4D97-AF65-F5344CB8AC3E}">
        <p14:creationId xmlns:p14="http://schemas.microsoft.com/office/powerpoint/2010/main" val="3665010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B9B107D-F244-441F-928C-4CA205253D69}" type="slidenum">
              <a:rPr lang="en-GB" smtClean="0"/>
              <a:t>15</a:t>
            </a:fld>
            <a:endParaRPr lang="en-GB"/>
          </a:p>
        </p:txBody>
      </p:sp>
    </p:spTree>
    <p:extLst>
      <p:ext uri="{BB962C8B-B14F-4D97-AF65-F5344CB8AC3E}">
        <p14:creationId xmlns:p14="http://schemas.microsoft.com/office/powerpoint/2010/main" val="781023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B9B107D-F244-441F-928C-4CA205253D69}" type="slidenum">
              <a:rPr lang="en-GB" smtClean="0"/>
              <a:t>16</a:t>
            </a:fld>
            <a:endParaRPr lang="en-GB"/>
          </a:p>
        </p:txBody>
      </p:sp>
    </p:spTree>
    <p:extLst>
      <p:ext uri="{BB962C8B-B14F-4D97-AF65-F5344CB8AC3E}">
        <p14:creationId xmlns:p14="http://schemas.microsoft.com/office/powerpoint/2010/main" val="1825202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2D8BF49-98E7-4BBC-B9D6-099DB39C4FA6}" type="datetimeFigureOut">
              <a:rPr lang="en-GB" smtClean="0"/>
              <a:t>20/07/2021</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2123806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D8BF49-98E7-4BBC-B9D6-099DB39C4FA6}" type="datetimeFigureOut">
              <a:rPr lang="en-GB" smtClean="0"/>
              <a:t>20/07/2021</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2206063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2D8BF49-98E7-4BBC-B9D6-099DB39C4FA6}"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119714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Calibri" panose="020F0502020204030204" pitchFamily="34" charset="0"/>
                <a:cs typeface="Calibri" panose="020F0502020204030204" pitchFamily="34" charset="0"/>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Calibri" panose="020F0502020204030204" pitchFamily="34" charset="0"/>
                <a:cs typeface="Calibri" panose="020F0502020204030204" pitchFamily="34" charset="0"/>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Calibri" panose="020F0502020204030204" pitchFamily="34" charset="0"/>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2D8BF49-98E7-4BBC-B9D6-099DB39C4FA6}"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1147984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D8BF49-98E7-4BBC-B9D6-099DB39C4FA6}"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3718598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2D8BF49-98E7-4BBC-B9D6-099DB39C4FA6}" type="datetimeFigureOut">
              <a:rPr lang="en-GB" smtClean="0"/>
              <a:t>20/07/2021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1217916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2D8BF49-98E7-4BBC-B9D6-099DB39C4FA6}" type="datetimeFigureOut">
              <a:rPr lang="en-GB" smtClean="0"/>
              <a:t>20/07/2021</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4250545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2D8BF49-98E7-4BBC-B9D6-099DB39C4FA6}"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33436982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2D8BF49-98E7-4BBC-B9D6-099DB39C4FA6}"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1397232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D8BF49-98E7-4BBC-B9D6-099DB39C4FA6}"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3074903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D8BF49-98E7-4BBC-B9D6-099DB39C4FA6}"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3206332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D8BF49-98E7-4BBC-B9D6-099DB39C4FA6}" type="datetimeFigureOut">
              <a:rPr lang="en-GB" smtClean="0"/>
              <a:t>20/07/2021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3297976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D8BF49-98E7-4BBC-B9D6-099DB39C4FA6}" type="datetimeFigureOut">
              <a:rPr lang="en-GB" smtClean="0"/>
              <a:t>20/07/2021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1771232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D8BF49-98E7-4BBC-B9D6-099DB39C4FA6}" type="datetimeFigureOut">
              <a:rPr lang="en-GB" smtClean="0"/>
              <a:t>20/07/2021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683933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D8BF49-98E7-4BBC-B9D6-099DB39C4FA6}" type="datetimeFigureOut">
              <a:rPr lang="en-GB" smtClean="0"/>
              <a:t>20/07/2021</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1268888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D8BF49-98E7-4BBC-B9D6-099DB39C4FA6}" type="datetimeFigureOut">
              <a:rPr lang="en-GB" smtClean="0"/>
              <a:t>20/07/2021</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714430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D8BF49-98E7-4BBC-B9D6-099DB39C4FA6}" type="datetimeFigureOut">
              <a:rPr lang="en-GB" smtClean="0"/>
              <a:t>20/07/2021</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71CA5C7-F2BF-4594-8858-0CA56F087EB6}" type="slidenum">
              <a:rPr lang="en-GB" smtClean="0"/>
              <a:t>‹#›</a:t>
            </a:fld>
            <a:endParaRPr lang="en-GB"/>
          </a:p>
        </p:txBody>
      </p:sp>
    </p:spTree>
    <p:extLst>
      <p:ext uri="{BB962C8B-B14F-4D97-AF65-F5344CB8AC3E}">
        <p14:creationId xmlns:p14="http://schemas.microsoft.com/office/powerpoint/2010/main" val="638152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latin typeface="Calibri" panose="020F0502020204030204" pitchFamily="34" charset="0"/>
              </a:defRPr>
            </a:lvl1pPr>
          </a:lstStyle>
          <a:p>
            <a:fld id="{C2D8BF49-98E7-4BBC-B9D6-099DB39C4FA6}" type="datetimeFigureOut">
              <a:rPr lang="en-GB" smtClean="0"/>
              <a:pPr/>
              <a:t>20/07/2021</a:t>
            </a:fld>
            <a:endParaRPr lang="en-GB"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latin typeface="Calibri" panose="020F0502020204030204" pitchFamily="34" charset="0"/>
              </a:defRPr>
            </a:lvl1pPr>
          </a:lstStyle>
          <a:p>
            <a:endParaRPr lang="en-GB"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Calibri" panose="020F0502020204030204" pitchFamily="34" charset="0"/>
              </a:defRPr>
            </a:lvl1pPr>
          </a:lstStyle>
          <a:p>
            <a:fld id="{271CA5C7-F2BF-4594-8858-0CA56F087EB6}" type="slidenum">
              <a:rPr lang="en-GB" smtClean="0"/>
              <a:pPr/>
              <a:t>‹#›</a:t>
            </a:fld>
            <a:endParaRPr lang="en-GB" dirty="0"/>
          </a:p>
        </p:txBody>
      </p:sp>
    </p:spTree>
    <p:extLst>
      <p:ext uri="{BB962C8B-B14F-4D97-AF65-F5344CB8AC3E}">
        <p14:creationId xmlns:p14="http://schemas.microsoft.com/office/powerpoint/2010/main" val="397182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Calibri" panose="020F050202020403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Calibri" panose="020F0502020204030204" pitchFamily="34" charset="0"/>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Calibri" panose="020F0502020204030204" pitchFamily="34" charset="0"/>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Calibri" panose="020F0502020204030204" pitchFamily="34" charset="0"/>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Calibri" panose="020F0502020204030204" pitchFamily="34" charset="0"/>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Calibri" panose="020F0502020204030204" pitchFamily="34" charset="0"/>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criticalpublishing.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ED112-0690-47F4-B82C-B8C01A4F78B0}"/>
              </a:ext>
            </a:extLst>
          </p:cNvPr>
          <p:cNvSpPr>
            <a:spLocks noGrp="1"/>
          </p:cNvSpPr>
          <p:nvPr>
            <p:ph type="title"/>
          </p:nvPr>
        </p:nvSpPr>
        <p:spPr>
          <a:xfrm>
            <a:off x="1684033" y="5750724"/>
            <a:ext cx="5912522" cy="706964"/>
          </a:xfrm>
        </p:spPr>
        <p:txBody>
          <a:bodyPr/>
          <a:lstStyle/>
          <a:p>
            <a:pPr algn="ctr"/>
            <a:r>
              <a:rPr lang="en-GB" dirty="0">
                <a:solidFill>
                  <a:schemeClr val="tx1"/>
                </a:solidFill>
              </a:rPr>
              <a:t>Caroline Elbra-Ramsay</a:t>
            </a:r>
            <a:br>
              <a:rPr lang="en-GB" dirty="0">
                <a:solidFill>
                  <a:schemeClr val="tx1"/>
                </a:solidFill>
              </a:rPr>
            </a:br>
            <a:r>
              <a:rPr lang="en-GB" sz="2000" dirty="0">
                <a:solidFill>
                  <a:schemeClr val="tx1"/>
                </a:solidFill>
              </a:rPr>
              <a:t>York St John University </a:t>
            </a:r>
            <a:endParaRPr lang="en-GB" dirty="0">
              <a:solidFill>
                <a:schemeClr val="tx1"/>
              </a:solidFill>
            </a:endParaRPr>
          </a:p>
        </p:txBody>
      </p:sp>
      <p:sp>
        <p:nvSpPr>
          <p:cNvPr id="3" name="Content Placeholder 2">
            <a:extLst>
              <a:ext uri="{FF2B5EF4-FFF2-40B4-BE49-F238E27FC236}">
                <a16:creationId xmlns:a16="http://schemas.microsoft.com/office/drawing/2014/main" id="{B033DE9D-81A9-4D08-8E55-A3FD79D00442}"/>
              </a:ext>
            </a:extLst>
          </p:cNvPr>
          <p:cNvSpPr>
            <a:spLocks noGrp="1"/>
          </p:cNvSpPr>
          <p:nvPr>
            <p:ph idx="1"/>
          </p:nvPr>
        </p:nvSpPr>
        <p:spPr>
          <a:xfrm>
            <a:off x="535975" y="2476891"/>
            <a:ext cx="7693625" cy="3416300"/>
          </a:xfrm>
        </p:spPr>
        <p:txBody>
          <a:bodyPr>
            <a:normAutofit/>
          </a:bodyPr>
          <a:lstStyle/>
          <a:p>
            <a:pPr marL="0" indent="0" algn="ctr">
              <a:buNone/>
            </a:pPr>
            <a:r>
              <a:rPr lang="en-GB" sz="3600" kern="1400" cap="small" spc="25"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Navigating the Pedagogical, Relational and Moral economies of assessment: an Analysis of the Development of Student Teachers’ understandings of Feedback</a:t>
            </a:r>
            <a:endParaRPr lang="en-GB" sz="3600" dirty="0"/>
          </a:p>
        </p:txBody>
      </p:sp>
      <p:pic>
        <p:nvPicPr>
          <p:cNvPr id="5" name="Picture 4">
            <a:extLst>
              <a:ext uri="{FF2B5EF4-FFF2-40B4-BE49-F238E27FC236}">
                <a16:creationId xmlns:a16="http://schemas.microsoft.com/office/drawing/2014/main" id="{7F165364-D9C4-4875-BA54-29D7CC0F47D1}"/>
              </a:ext>
            </a:extLst>
          </p:cNvPr>
          <p:cNvPicPr>
            <a:picLocks noChangeAspect="1"/>
          </p:cNvPicPr>
          <p:nvPr/>
        </p:nvPicPr>
        <p:blipFill>
          <a:blip r:embed="rId2"/>
          <a:stretch>
            <a:fillRect/>
          </a:stretch>
        </p:blipFill>
        <p:spPr>
          <a:xfrm rot="1020720">
            <a:off x="8773620" y="2389579"/>
            <a:ext cx="2409825" cy="3590925"/>
          </a:xfrm>
          <a:prstGeom prst="rect">
            <a:avLst/>
          </a:prstGeom>
        </p:spPr>
      </p:pic>
      <p:pic>
        <p:nvPicPr>
          <p:cNvPr id="6" name="Picture 5">
            <a:extLst>
              <a:ext uri="{FF2B5EF4-FFF2-40B4-BE49-F238E27FC236}">
                <a16:creationId xmlns:a16="http://schemas.microsoft.com/office/drawing/2014/main" id="{5C6BD06D-BFF0-47BD-8203-632068ED7061}"/>
              </a:ext>
            </a:extLst>
          </p:cNvPr>
          <p:cNvPicPr>
            <a:picLocks noChangeAspect="1"/>
          </p:cNvPicPr>
          <p:nvPr/>
        </p:nvPicPr>
        <p:blipFill>
          <a:blip r:embed="rId3"/>
          <a:stretch>
            <a:fillRect/>
          </a:stretch>
        </p:blipFill>
        <p:spPr>
          <a:xfrm>
            <a:off x="655745" y="572116"/>
            <a:ext cx="2319683" cy="1159842"/>
          </a:xfrm>
          <a:prstGeom prst="rect">
            <a:avLst/>
          </a:prstGeom>
        </p:spPr>
      </p:pic>
    </p:spTree>
    <p:extLst>
      <p:ext uri="{BB962C8B-B14F-4D97-AF65-F5344CB8AC3E}">
        <p14:creationId xmlns:p14="http://schemas.microsoft.com/office/powerpoint/2010/main" val="816295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9F4B0-FF27-432F-901D-B47C75AFE0FA}"/>
              </a:ext>
            </a:extLst>
          </p:cNvPr>
          <p:cNvSpPr>
            <a:spLocks noGrp="1"/>
          </p:cNvSpPr>
          <p:nvPr>
            <p:ph type="title"/>
          </p:nvPr>
        </p:nvSpPr>
        <p:spPr/>
        <p:txBody>
          <a:bodyPr/>
          <a:lstStyle/>
          <a:p>
            <a:r>
              <a:rPr lang="en-GB" dirty="0"/>
              <a:t>Moral Economies </a:t>
            </a:r>
          </a:p>
        </p:txBody>
      </p:sp>
      <p:sp>
        <p:nvSpPr>
          <p:cNvPr id="3" name="Content Placeholder 2">
            <a:extLst>
              <a:ext uri="{FF2B5EF4-FFF2-40B4-BE49-F238E27FC236}">
                <a16:creationId xmlns:a16="http://schemas.microsoft.com/office/drawing/2014/main" id="{0E96F6C5-167A-463A-A2DB-2D2A04D8D5B1}"/>
              </a:ext>
            </a:extLst>
          </p:cNvPr>
          <p:cNvSpPr>
            <a:spLocks noGrp="1"/>
          </p:cNvSpPr>
          <p:nvPr>
            <p:ph idx="1"/>
          </p:nvPr>
        </p:nvSpPr>
        <p:spPr>
          <a:xfrm>
            <a:off x="211873" y="2085278"/>
            <a:ext cx="11797989" cy="4772722"/>
          </a:xfrm>
        </p:spPr>
        <p:txBody>
          <a:bodyPr>
            <a:normAutofit/>
          </a:bodyPr>
          <a:lstStyle/>
          <a:p>
            <a:r>
              <a:rPr lang="en-GB" sz="1600" dirty="0">
                <a:latin typeface="Calibri" panose="020F0502020204030204" pitchFamily="34" charset="0"/>
                <a:ea typeface="Times New Roman" panose="02020603050405020304" pitchFamily="18" charset="0"/>
                <a:cs typeface="Calibri" panose="020F0502020204030204" pitchFamily="34" charset="0"/>
              </a:rPr>
              <a:t>Truth and honesty </a:t>
            </a:r>
          </a:p>
          <a:p>
            <a:pPr marL="0" marR="615950" indent="0" algn="just">
              <a:lnSpc>
                <a:spcPct val="115000"/>
              </a:lnSpc>
              <a:buNone/>
            </a:pPr>
            <a:r>
              <a:rPr lang="en-GB" sz="1600" i="1" dirty="0">
                <a:effectLst/>
                <a:latin typeface="Calibri" panose="020F0502020204030204" pitchFamily="34" charset="0"/>
                <a:ea typeface="Times New Roman" panose="02020603050405020304" pitchFamily="18" charset="0"/>
                <a:cs typeface="Calibri" panose="020F0502020204030204" pitchFamily="34" charset="0"/>
              </a:rPr>
              <a:t>Jenny: [honesty in feedback]   does... but...I think … it comes back to the feelings thing, I think everyone’s just so much more sensitive here and we take it personally and then you’ve got to deal with your whole group being in a strop. (Interview 5)</a:t>
            </a:r>
          </a:p>
          <a:p>
            <a:pPr marR="615950" algn="just">
              <a:lnSpc>
                <a:spcPct val="115000"/>
              </a:lnSpc>
            </a:pPr>
            <a:r>
              <a:rPr lang="en-GB" sz="1600" dirty="0">
                <a:latin typeface="Calibri" panose="020F0502020204030204" pitchFamily="34" charset="0"/>
                <a:ea typeface="Times New Roman" panose="02020603050405020304" pitchFamily="18" charset="0"/>
                <a:cs typeface="Calibri" panose="020F0502020204030204" pitchFamily="34" charset="0"/>
              </a:rPr>
              <a:t>Identity</a:t>
            </a:r>
          </a:p>
          <a:p>
            <a:pPr marL="0" marR="615950" indent="0" algn="just">
              <a:lnSpc>
                <a:spcPct val="115000"/>
              </a:lnSpc>
              <a:buNone/>
            </a:pPr>
            <a:r>
              <a:rPr lang="en-GB" sz="1600" i="1" dirty="0">
                <a:effectLst/>
                <a:latin typeface="Calibri" panose="020F0502020204030204" pitchFamily="34" charset="0"/>
                <a:ea typeface="Times New Roman" panose="02020603050405020304" pitchFamily="18" charset="0"/>
                <a:cs typeface="Calibri" panose="020F0502020204030204" pitchFamily="34" charset="0"/>
              </a:rPr>
              <a:t>Lottie: well originally I thought that like getting feedback was constructive and motivating however after [placement] I feel like it’s actually demotivated me hugely …  because ...the feedback that I got was always ‘not improving’, I wasn’t improving, it just kind of demotivated me... I feel like I did act on the feedback and I was quite positive about it at first but the more I kept trying things and then my feedback would get worse and I was like ‘oh my god like what am I doing that’s wrong?’ and then I was trying everything in my power to be able to change things and it still wasn’t getting any better …Yeah please tell me something is improving…. I just thought what’s the point of looking at it? Like what is the point? Like I was a bright eyes and bushy tailed student on day 1 in placement and it was towards the end, it sounds bad because this is not me at all, it was just like ‘what is the point? what is the point in me even trying?’ (Interview 6)</a:t>
            </a:r>
          </a:p>
          <a:p>
            <a:pPr marL="0" marR="615950" indent="0" algn="just">
              <a:lnSpc>
                <a:spcPct val="115000"/>
              </a:lnSpc>
              <a:buNone/>
            </a:pPr>
            <a:endParaRPr lang="en-GB" sz="1600" i="1" dirty="0">
              <a:effectLst/>
              <a:latin typeface="Calibri" panose="020F0502020204030204" pitchFamily="34" charset="0"/>
              <a:ea typeface="Times New Roman" panose="02020603050405020304" pitchFamily="18" charset="0"/>
              <a:cs typeface="Calibri" panose="020F0502020204030204" pitchFamily="34" charset="0"/>
            </a:endParaRPr>
          </a:p>
          <a:p>
            <a:endParaRPr lang="en-GB" sz="1600" b="1" dirty="0"/>
          </a:p>
        </p:txBody>
      </p:sp>
    </p:spTree>
    <p:extLst>
      <p:ext uri="{BB962C8B-B14F-4D97-AF65-F5344CB8AC3E}">
        <p14:creationId xmlns:p14="http://schemas.microsoft.com/office/powerpoint/2010/main" val="2079696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F2A03-FD9C-4C21-9B68-DB08A4202AD2}"/>
              </a:ext>
            </a:extLst>
          </p:cNvPr>
          <p:cNvSpPr>
            <a:spLocks noGrp="1"/>
          </p:cNvSpPr>
          <p:nvPr>
            <p:ph type="title"/>
          </p:nvPr>
        </p:nvSpPr>
        <p:spPr/>
        <p:txBody>
          <a:bodyPr/>
          <a:lstStyle/>
          <a:p>
            <a:r>
              <a:rPr lang="en-GB" dirty="0"/>
              <a:t>Conclusions - HE</a:t>
            </a:r>
          </a:p>
        </p:txBody>
      </p:sp>
      <p:sp>
        <p:nvSpPr>
          <p:cNvPr id="3" name="Content Placeholder 2">
            <a:extLst>
              <a:ext uri="{FF2B5EF4-FFF2-40B4-BE49-F238E27FC236}">
                <a16:creationId xmlns:a16="http://schemas.microsoft.com/office/drawing/2014/main" id="{5FEAFDD0-4D52-474E-A1E2-924D7EE154FC}"/>
              </a:ext>
            </a:extLst>
          </p:cNvPr>
          <p:cNvSpPr>
            <a:spLocks noGrp="1"/>
          </p:cNvSpPr>
          <p:nvPr>
            <p:ph idx="1"/>
          </p:nvPr>
        </p:nvSpPr>
        <p:spPr>
          <a:xfrm>
            <a:off x="367990" y="2408663"/>
            <a:ext cx="11162371" cy="4304371"/>
          </a:xfrm>
        </p:spPr>
        <p:txBody>
          <a:bodyPr>
            <a:normAutofit/>
          </a:bodyPr>
          <a:lstStyle/>
          <a:p>
            <a:r>
              <a:rPr lang="en-GB" dirty="0"/>
              <a:t>policy makers and practitioners should reframe the discourse away from processes related to compliance with University systems and re-examine how feedback is conceptualised and experienced by the students</a:t>
            </a:r>
          </a:p>
          <a:p>
            <a:r>
              <a:rPr lang="en-GB" dirty="0"/>
              <a:t>Feedback needs to be framed as a relationship between the giver and receiver.  Practices should be re-examined to see how it influences the development, or not, of a relationship. </a:t>
            </a:r>
          </a:p>
        </p:txBody>
      </p:sp>
    </p:spTree>
    <p:extLst>
      <p:ext uri="{BB962C8B-B14F-4D97-AF65-F5344CB8AC3E}">
        <p14:creationId xmlns:p14="http://schemas.microsoft.com/office/powerpoint/2010/main" val="1903678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F2A03-FD9C-4C21-9B68-DB08A4202AD2}"/>
              </a:ext>
            </a:extLst>
          </p:cNvPr>
          <p:cNvSpPr>
            <a:spLocks noGrp="1"/>
          </p:cNvSpPr>
          <p:nvPr>
            <p:ph type="title"/>
          </p:nvPr>
        </p:nvSpPr>
        <p:spPr/>
        <p:txBody>
          <a:bodyPr/>
          <a:lstStyle/>
          <a:p>
            <a:r>
              <a:rPr lang="en-GB" dirty="0"/>
              <a:t>Conclusions- school </a:t>
            </a:r>
          </a:p>
        </p:txBody>
      </p:sp>
      <p:sp>
        <p:nvSpPr>
          <p:cNvPr id="3" name="Content Placeholder 2">
            <a:extLst>
              <a:ext uri="{FF2B5EF4-FFF2-40B4-BE49-F238E27FC236}">
                <a16:creationId xmlns:a16="http://schemas.microsoft.com/office/drawing/2014/main" id="{5FEAFDD0-4D52-474E-A1E2-924D7EE154FC}"/>
              </a:ext>
            </a:extLst>
          </p:cNvPr>
          <p:cNvSpPr>
            <a:spLocks noGrp="1"/>
          </p:cNvSpPr>
          <p:nvPr>
            <p:ph idx="1"/>
          </p:nvPr>
        </p:nvSpPr>
        <p:spPr>
          <a:xfrm>
            <a:off x="367990" y="2408663"/>
            <a:ext cx="11470224" cy="3110394"/>
          </a:xfrm>
        </p:spPr>
        <p:txBody>
          <a:bodyPr>
            <a:normAutofit fontScale="85000" lnSpcReduction="20000"/>
          </a:bodyPr>
          <a:lstStyle/>
          <a:p>
            <a:pPr algn="just">
              <a:lnSpc>
                <a:spcPct val="150000"/>
              </a:lnSpc>
              <a:spcBef>
                <a:spcPts val="1200"/>
              </a:spcBef>
              <a:spcAft>
                <a:spcPts val="800"/>
              </a:spcAft>
            </a:pPr>
            <a:r>
              <a:rPr lang="en-GB" sz="2300" dirty="0">
                <a:effectLst/>
                <a:ea typeface="Calibri" panose="020F0502020204030204" pitchFamily="34" charset="0"/>
                <a:cs typeface="Calibri" panose="020F0502020204030204" pitchFamily="34" charset="0"/>
              </a:rPr>
              <a:t>The mechanics of feedback have sometimes taken over from the principles and purposes of feedback (a consequence of performativity).</a:t>
            </a:r>
          </a:p>
          <a:p>
            <a:pPr algn="just">
              <a:lnSpc>
                <a:spcPct val="150000"/>
              </a:lnSpc>
              <a:spcBef>
                <a:spcPts val="1200"/>
              </a:spcBef>
              <a:spcAft>
                <a:spcPts val="800"/>
              </a:spcAft>
            </a:pPr>
            <a:r>
              <a:rPr lang="en-GB" sz="2300" dirty="0">
                <a:effectLst/>
                <a:ea typeface="Calibri" panose="020F0502020204030204" pitchFamily="34" charset="0"/>
                <a:cs typeface="Calibri" panose="020F0502020204030204" pitchFamily="34" charset="0"/>
              </a:rPr>
              <a:t>Schools should try to develop as sites for critical debate about what feedback is, what is experienced and understood about feedback and what the implications are for the classroom </a:t>
            </a:r>
          </a:p>
          <a:p>
            <a:pPr algn="just">
              <a:lnSpc>
                <a:spcPct val="150000"/>
              </a:lnSpc>
              <a:spcBef>
                <a:spcPts val="1200"/>
              </a:spcBef>
              <a:spcAft>
                <a:spcPts val="800"/>
              </a:spcAft>
            </a:pPr>
            <a:r>
              <a:rPr lang="en-GB" sz="2300" dirty="0">
                <a:effectLst/>
                <a:ea typeface="Calibri" panose="020F0502020204030204" pitchFamily="34" charset="0"/>
                <a:cs typeface="Calibri" panose="020F0502020204030204" pitchFamily="34" charset="0"/>
              </a:rPr>
              <a:t>Actively discourage any dichotomous discourse where school policy and practice are positioned as either ‘good’ or ‘bad.’  </a:t>
            </a:r>
          </a:p>
          <a:p>
            <a:endParaRPr lang="en-GB" dirty="0"/>
          </a:p>
        </p:txBody>
      </p:sp>
    </p:spTree>
    <p:extLst>
      <p:ext uri="{BB962C8B-B14F-4D97-AF65-F5344CB8AC3E}">
        <p14:creationId xmlns:p14="http://schemas.microsoft.com/office/powerpoint/2010/main" val="1268103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F2A03-FD9C-4C21-9B68-DB08A4202AD2}"/>
              </a:ext>
            </a:extLst>
          </p:cNvPr>
          <p:cNvSpPr>
            <a:spLocks noGrp="1"/>
          </p:cNvSpPr>
          <p:nvPr>
            <p:ph type="title"/>
          </p:nvPr>
        </p:nvSpPr>
        <p:spPr/>
        <p:txBody>
          <a:bodyPr/>
          <a:lstStyle/>
          <a:p>
            <a:r>
              <a:rPr lang="en-GB" dirty="0"/>
              <a:t>Conclusions-ITE </a:t>
            </a:r>
          </a:p>
        </p:txBody>
      </p:sp>
      <p:sp>
        <p:nvSpPr>
          <p:cNvPr id="3" name="Content Placeholder 2">
            <a:extLst>
              <a:ext uri="{FF2B5EF4-FFF2-40B4-BE49-F238E27FC236}">
                <a16:creationId xmlns:a16="http://schemas.microsoft.com/office/drawing/2014/main" id="{5FEAFDD0-4D52-474E-A1E2-924D7EE154FC}"/>
              </a:ext>
            </a:extLst>
          </p:cNvPr>
          <p:cNvSpPr>
            <a:spLocks noGrp="1"/>
          </p:cNvSpPr>
          <p:nvPr>
            <p:ph idx="1"/>
          </p:nvPr>
        </p:nvSpPr>
        <p:spPr>
          <a:xfrm>
            <a:off x="514814" y="2767892"/>
            <a:ext cx="11162371" cy="2457251"/>
          </a:xfrm>
        </p:spPr>
        <p:txBody>
          <a:bodyPr>
            <a:normAutofit/>
          </a:bodyPr>
          <a:lstStyle/>
          <a:p>
            <a:pPr algn="just">
              <a:lnSpc>
                <a:spcPct val="150000"/>
              </a:lnSpc>
              <a:spcBef>
                <a:spcPts val="1200"/>
              </a:spcBef>
              <a:spcAft>
                <a:spcPts val="800"/>
              </a:spcAft>
            </a:pPr>
            <a:r>
              <a:rPr lang="en-GB" dirty="0">
                <a:effectLst/>
                <a:ea typeface="Calibri" panose="020F0502020204030204" pitchFamily="34" charset="0"/>
                <a:cs typeface="Calibri" panose="020F0502020204030204" pitchFamily="34" charset="0"/>
              </a:rPr>
              <a:t>Opportunities for low stake discussion and exploration </a:t>
            </a:r>
          </a:p>
          <a:p>
            <a:pPr algn="just">
              <a:lnSpc>
                <a:spcPct val="150000"/>
              </a:lnSpc>
              <a:spcBef>
                <a:spcPts val="1200"/>
              </a:spcBef>
              <a:spcAft>
                <a:spcPts val="800"/>
              </a:spcAft>
            </a:pPr>
            <a:r>
              <a:rPr lang="en-GB" dirty="0">
                <a:ea typeface="Calibri" panose="020F0502020204030204" pitchFamily="34" charset="0"/>
                <a:cs typeface="Calibri" panose="020F0502020204030204" pitchFamily="34" charset="0"/>
              </a:rPr>
              <a:t>H</a:t>
            </a:r>
            <a:r>
              <a:rPr lang="en-GB" dirty="0">
                <a:effectLst/>
                <a:ea typeface="Calibri" panose="020F0502020204030204" pitchFamily="34" charset="0"/>
                <a:cs typeface="Calibri" panose="020F0502020204030204" pitchFamily="34" charset="0"/>
              </a:rPr>
              <a:t>arnessing the learner experience</a:t>
            </a:r>
          </a:p>
          <a:p>
            <a:pPr algn="just">
              <a:lnSpc>
                <a:spcPct val="150000"/>
              </a:lnSpc>
              <a:spcBef>
                <a:spcPts val="1200"/>
              </a:spcBef>
              <a:spcAft>
                <a:spcPts val="800"/>
              </a:spcAft>
            </a:pPr>
            <a:r>
              <a:rPr lang="en-GB" dirty="0">
                <a:ea typeface="Calibri" panose="020F0502020204030204" pitchFamily="34" charset="0"/>
                <a:cs typeface="Calibri" panose="020F0502020204030204" pitchFamily="34" charset="0"/>
              </a:rPr>
              <a:t>Critical consideration of the</a:t>
            </a:r>
            <a:r>
              <a:rPr lang="en-GB" dirty="0">
                <a:effectLst/>
                <a:ea typeface="Calibri" panose="020F0502020204030204" pitchFamily="34" charset="0"/>
                <a:cs typeface="Calibri" panose="020F0502020204030204" pitchFamily="34" charset="0"/>
              </a:rPr>
              <a:t> Teachers’ Standards </a:t>
            </a:r>
          </a:p>
          <a:p>
            <a:endParaRPr lang="en-GB" dirty="0"/>
          </a:p>
        </p:txBody>
      </p:sp>
    </p:spTree>
    <p:extLst>
      <p:ext uri="{BB962C8B-B14F-4D97-AF65-F5344CB8AC3E}">
        <p14:creationId xmlns:p14="http://schemas.microsoft.com/office/powerpoint/2010/main" val="3008021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07BDE-80F5-4A62-9ED9-D4E87853737D}"/>
              </a:ext>
            </a:extLst>
          </p:cNvPr>
          <p:cNvSpPr>
            <a:spLocks noGrp="1"/>
          </p:cNvSpPr>
          <p:nvPr>
            <p:ph type="title"/>
          </p:nvPr>
        </p:nvSpPr>
        <p:spPr/>
        <p:txBody>
          <a:bodyPr/>
          <a:lstStyle/>
          <a:p>
            <a:r>
              <a:rPr lang="en-GB" b="1" dirty="0"/>
              <a:t>If you want to know more…..</a:t>
            </a:r>
          </a:p>
        </p:txBody>
      </p:sp>
      <p:sp>
        <p:nvSpPr>
          <p:cNvPr id="3" name="Content Placeholder 2">
            <a:extLst>
              <a:ext uri="{FF2B5EF4-FFF2-40B4-BE49-F238E27FC236}">
                <a16:creationId xmlns:a16="http://schemas.microsoft.com/office/drawing/2014/main" id="{655F2413-8A95-438D-8F4B-8BBB642B921B}"/>
              </a:ext>
            </a:extLst>
          </p:cNvPr>
          <p:cNvSpPr>
            <a:spLocks noGrp="1"/>
          </p:cNvSpPr>
          <p:nvPr>
            <p:ph idx="1"/>
          </p:nvPr>
        </p:nvSpPr>
        <p:spPr>
          <a:xfrm>
            <a:off x="3809728" y="2963332"/>
            <a:ext cx="8048443" cy="3416300"/>
          </a:xfrm>
        </p:spPr>
        <p:txBody>
          <a:bodyPr>
            <a:normAutofit/>
          </a:bodyPr>
          <a:lstStyle/>
          <a:p>
            <a:pPr algn="l"/>
            <a:r>
              <a:rPr lang="en-GB" sz="2800" dirty="0">
                <a:latin typeface="Calibri" panose="020F0502020204030204" pitchFamily="34" charset="0"/>
              </a:rPr>
              <a:t>Understanding Feedback: A critical exploration for teacher educators</a:t>
            </a:r>
          </a:p>
          <a:p>
            <a:r>
              <a:rPr lang="en-GB" sz="2800" dirty="0">
                <a:latin typeface="Calibri" panose="020F0502020204030204" pitchFamily="34" charset="0"/>
              </a:rPr>
              <a:t>25% discount using the voucher code TEAN21 (£15 total)</a:t>
            </a:r>
          </a:p>
          <a:p>
            <a:r>
              <a:rPr lang="en-GB" sz="2800" u="sng" dirty="0">
                <a:solidFill>
                  <a:srgbClr val="0563C1"/>
                </a:solidFill>
                <a:effectLst/>
                <a:latin typeface="Calibri" panose="020F0502020204030204" pitchFamily="34" charset="0"/>
                <a:ea typeface="Calibri" panose="020F0502020204030204" pitchFamily="34" charset="0"/>
                <a:hlinkClick r:id="rId2"/>
              </a:rPr>
              <a:t>www.criticalpublishing.com</a:t>
            </a:r>
            <a:endParaRPr lang="en-GB" sz="2800" u="sng" dirty="0">
              <a:solidFill>
                <a:srgbClr val="0563C1"/>
              </a:solidFill>
              <a:effectLst/>
              <a:latin typeface="Calibri" panose="020F0502020204030204" pitchFamily="34" charset="0"/>
              <a:ea typeface="Calibri" panose="020F0502020204030204" pitchFamily="34" charset="0"/>
            </a:endParaRPr>
          </a:p>
          <a:p>
            <a:endParaRPr lang="en-GB" sz="2800" dirty="0"/>
          </a:p>
        </p:txBody>
      </p:sp>
      <p:pic>
        <p:nvPicPr>
          <p:cNvPr id="1026" name="Picture 2" descr="Understanding Feedback">
            <a:extLst>
              <a:ext uri="{FF2B5EF4-FFF2-40B4-BE49-F238E27FC236}">
                <a16:creationId xmlns:a16="http://schemas.microsoft.com/office/drawing/2014/main" id="{6237E729-C125-444D-8CB4-7736477F0F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790" y="2331960"/>
            <a:ext cx="2790825"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1669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873" y="854830"/>
            <a:ext cx="7024744" cy="685880"/>
          </a:xfrm>
        </p:spPr>
        <p:txBody>
          <a:bodyPr>
            <a:normAutofit/>
          </a:bodyPr>
          <a:lstStyle/>
          <a:p>
            <a:r>
              <a:rPr lang="en-GB" b="1" dirty="0"/>
              <a:t>References </a:t>
            </a:r>
          </a:p>
        </p:txBody>
      </p:sp>
      <p:sp>
        <p:nvSpPr>
          <p:cNvPr id="3" name="Content Placeholder 2"/>
          <p:cNvSpPr>
            <a:spLocks noGrp="1"/>
          </p:cNvSpPr>
          <p:nvPr>
            <p:ph idx="1"/>
          </p:nvPr>
        </p:nvSpPr>
        <p:spPr>
          <a:xfrm>
            <a:off x="491850" y="2026298"/>
            <a:ext cx="11208299" cy="3556517"/>
          </a:xfrm>
          <a:solidFill>
            <a:schemeClr val="bg1"/>
          </a:solidFill>
        </p:spPr>
        <p:txBody>
          <a:bodyPr>
            <a:noAutofit/>
          </a:bodyPr>
          <a:lstStyle/>
          <a:p>
            <a:pPr>
              <a:spcBef>
                <a:spcPts val="0"/>
              </a:spcBef>
            </a:pPr>
            <a:r>
              <a:rPr lang="en-GB"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Ali, N, Ahmed, L and Rose, S (2017) 'Identifying predictors of students’ perception of and engagement with assessment feedback', </a:t>
            </a:r>
            <a:r>
              <a:rPr lang="en-GB" sz="14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Active Learning in Higher Education</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 pp 1469787417735609.</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GB" sz="1400" dirty="0">
                <a:effectLst/>
                <a:latin typeface="Calibri" panose="020F0502020204030204" pitchFamily="34" charset="0"/>
                <a:ea typeface="Calibri" panose="020F0502020204030204" pitchFamily="34" charset="0"/>
                <a:cs typeface="Calibri" panose="020F0502020204030204" pitchFamily="34" charset="0"/>
              </a:rPr>
              <a:t>Beck, L.G. (1992) Meeting the challenge of the future: The place of a caring ethic in educational administration</a:t>
            </a:r>
            <a:r>
              <a:rPr lang="en-GB" sz="1400" i="1" dirty="0">
                <a:effectLst/>
                <a:latin typeface="Calibri" panose="020F0502020204030204" pitchFamily="34" charset="0"/>
                <a:ea typeface="Calibri" panose="020F0502020204030204" pitchFamily="34" charset="0"/>
                <a:cs typeface="Calibri" panose="020F0502020204030204" pitchFamily="34" charset="0"/>
              </a:rPr>
              <a:t>. American Journal of Education</a:t>
            </a:r>
            <a:r>
              <a:rPr lang="en-GB" sz="1400" dirty="0">
                <a:effectLst/>
                <a:latin typeface="Calibri" panose="020F0502020204030204" pitchFamily="34" charset="0"/>
                <a:ea typeface="Calibri" panose="020F0502020204030204" pitchFamily="34" charset="0"/>
                <a:cs typeface="Calibri" panose="020F0502020204030204" pitchFamily="34" charset="0"/>
              </a:rPr>
              <a:t>, 100 (4), pp.454-496.</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GB" sz="1400" dirty="0">
                <a:effectLst/>
                <a:latin typeface="Calibri" panose="020F0502020204030204" pitchFamily="34" charset="0"/>
                <a:ea typeface="Calibri" panose="020F0502020204030204" pitchFamily="34" charset="0"/>
                <a:cs typeface="Calibri" panose="020F0502020204030204" pitchFamily="34" charset="0"/>
              </a:rPr>
              <a:t> </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Black, P and </a:t>
            </a:r>
            <a:r>
              <a:rPr lang="en-GB" sz="1400"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Wiliam</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 (1998) </a:t>
            </a:r>
            <a:r>
              <a:rPr lang="en-GB" sz="14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Inside the black box: Raising standards through classroom assessment.</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London: Granada Learning.</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400"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Boud</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 and Molloy, E (2012) </a:t>
            </a:r>
            <a:r>
              <a:rPr lang="en-GB" sz="14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Feedback in higher and professional education: understanding it and doing it well. </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London ; New York: Routledge.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Bohm, D (2013) </a:t>
            </a:r>
            <a:r>
              <a:rPr lang="en-GB" sz="1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 Dialogue</a:t>
            </a:r>
            <a:r>
              <a:rPr lang="en-GB"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London: Routledge.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GB" sz="1400"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Boud</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 and Molloy, E (2012) 'What is the Problem with Feedback?'</a:t>
            </a:r>
            <a:r>
              <a:rPr lang="en-GB" sz="14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Feedback in higher and professional education</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London: Routledge, pp 11-20.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Brown, G T L (2011) 'Teachers' conceptions of assessment: comparing primary and secondary teachers in New Zealand', </a:t>
            </a:r>
            <a:r>
              <a:rPr lang="en-GB" sz="14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Assessment Matters</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3, pp 45+.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400" dirty="0">
                <a:effectLst/>
                <a:latin typeface="Calibri" panose="020F0502020204030204" pitchFamily="34" charset="0"/>
                <a:ea typeface="Calibri" panose="020F0502020204030204" pitchFamily="34" charset="0"/>
                <a:cs typeface="Calibri" panose="020F0502020204030204" pitchFamily="34" charset="0"/>
              </a:rPr>
              <a:t>Buber, M. (2013) </a:t>
            </a:r>
            <a:r>
              <a:rPr lang="en-GB" sz="1400" i="1" dirty="0">
                <a:effectLst/>
                <a:latin typeface="Calibri" panose="020F0502020204030204" pitchFamily="34" charset="0"/>
                <a:ea typeface="Calibri" panose="020F0502020204030204" pitchFamily="34" charset="0"/>
                <a:cs typeface="Calibri" panose="020F0502020204030204" pitchFamily="34" charset="0"/>
              </a:rPr>
              <a:t>I and Thou</a:t>
            </a:r>
            <a:r>
              <a:rPr lang="en-GB" sz="1400" dirty="0">
                <a:effectLst/>
                <a:latin typeface="Calibri" panose="020F0502020204030204" pitchFamily="34" charset="0"/>
                <a:ea typeface="Calibri" panose="020F0502020204030204" pitchFamily="34" charset="0"/>
                <a:cs typeface="Calibri" panose="020F0502020204030204" pitchFamily="34" charset="0"/>
              </a:rPr>
              <a:t>. London, Bloomsbury.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Cheng, M </a:t>
            </a:r>
            <a:r>
              <a:rPr lang="en-GB" sz="1400"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Cheng, A Y and Tang, S Y (2010) 'Closing the gap between the theory and practice of teaching: Implications for teacher education programmes in Hong Kong', </a:t>
            </a:r>
            <a:r>
              <a:rPr lang="en-GB" sz="14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Journal of Education for Teaching</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36(1), pp 91-104.</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400" kern="120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Donche</a:t>
            </a:r>
            <a:r>
              <a:rPr lang="en-GB" sz="1400" kern="1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V. and Van </a:t>
            </a:r>
            <a:r>
              <a:rPr lang="en-GB" sz="1400" kern="120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Petegem</a:t>
            </a:r>
            <a:r>
              <a:rPr lang="en-GB" sz="1400" kern="1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P., 2009. The development of learning patterns of student teachers: a cross-sectional and longitudinal study. </a:t>
            </a:r>
            <a:r>
              <a:rPr lang="en-GB" sz="1400" i="1" kern="1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Higher Education</a:t>
            </a:r>
            <a:r>
              <a:rPr lang="en-GB" sz="1400" kern="1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a:t>
            </a:r>
            <a:r>
              <a:rPr lang="en-GB" sz="1400" i="1" kern="1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57</a:t>
            </a:r>
            <a:r>
              <a:rPr lang="en-GB" sz="1400" kern="1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(4), pp.463-475.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GB" sz="1400"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Endedijk</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 D </a:t>
            </a:r>
            <a:r>
              <a:rPr lang="en-GB" sz="1400"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Vermunt</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J D, Meijer, P C and </a:t>
            </a:r>
            <a:r>
              <a:rPr lang="en-GB" sz="1400"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Brekelmans</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 (2014) 'Students' development in self-regulated learning in postgraduate professional education: a longitudinal study', </a:t>
            </a:r>
            <a:r>
              <a:rPr lang="en-GB" sz="14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Studies in higher education</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39(7), pp 1116-1138.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Hargreaves, E (2005) 'Assessment for learning? Thinking outside the (black) box', </a:t>
            </a:r>
            <a:r>
              <a:rPr lang="en-GB" sz="14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Cambridge Journal of Education</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35(2), pp 213-224. </a:t>
            </a:r>
            <a:r>
              <a:rPr lang="en-GB" sz="1400"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doi</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10.1080/03057640500146880.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Hattie, J (2003) </a:t>
            </a:r>
            <a:r>
              <a:rPr lang="en-GB" sz="14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Teachers Make a Difference, What is the research evidence?</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 Melbourne,. October 2003. Australian Council for Educational Research,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Hattie, J and Clarke, S (2018) </a:t>
            </a:r>
            <a:r>
              <a:rPr lang="en-GB" sz="14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Visible Learning: Feedback</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Abingdon: Routledge.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endParaRPr lang="en-GB" sz="1600" dirty="0"/>
          </a:p>
        </p:txBody>
      </p:sp>
    </p:spTree>
    <p:extLst>
      <p:ext uri="{BB962C8B-B14F-4D97-AF65-F5344CB8AC3E}">
        <p14:creationId xmlns:p14="http://schemas.microsoft.com/office/powerpoint/2010/main" val="707361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873" y="854830"/>
            <a:ext cx="7024744" cy="685880"/>
          </a:xfrm>
        </p:spPr>
        <p:txBody>
          <a:bodyPr>
            <a:normAutofit/>
          </a:bodyPr>
          <a:lstStyle/>
          <a:p>
            <a:r>
              <a:rPr lang="en-GB" b="1" dirty="0"/>
              <a:t>References </a:t>
            </a:r>
          </a:p>
        </p:txBody>
      </p:sp>
      <p:sp>
        <p:nvSpPr>
          <p:cNvPr id="3" name="Content Placeholder 2"/>
          <p:cNvSpPr>
            <a:spLocks noGrp="1"/>
          </p:cNvSpPr>
          <p:nvPr>
            <p:ph idx="1"/>
          </p:nvPr>
        </p:nvSpPr>
        <p:spPr>
          <a:xfrm>
            <a:off x="491850" y="2581470"/>
            <a:ext cx="11208299" cy="3556517"/>
          </a:xfrm>
          <a:solidFill>
            <a:schemeClr val="bg1"/>
          </a:solidFill>
        </p:spPr>
        <p:txBody>
          <a:bodyPr>
            <a:noAutofit/>
          </a:bodyPr>
          <a:lstStyle/>
          <a:p>
            <a:pPr>
              <a:spcBef>
                <a:spcPts val="0"/>
              </a:spcBef>
            </a:pPr>
            <a:r>
              <a:rPr lang="en-GB" sz="1400" dirty="0" err="1">
                <a:effectLst/>
                <a:latin typeface="Calibri" panose="020F0502020204030204" pitchFamily="34" charset="0"/>
                <a:ea typeface="Calibri" panose="020F0502020204030204" pitchFamily="34" charset="0"/>
                <a:cs typeface="Calibri" panose="020F0502020204030204" pitchFamily="34" charset="0"/>
              </a:rPr>
              <a:t>Holquist</a:t>
            </a:r>
            <a:r>
              <a:rPr lang="en-GB" sz="1400" dirty="0">
                <a:effectLst/>
                <a:latin typeface="Calibri" panose="020F0502020204030204" pitchFamily="34" charset="0"/>
                <a:ea typeface="Calibri" panose="020F0502020204030204" pitchFamily="34" charset="0"/>
                <a:cs typeface="Calibri" panose="020F0502020204030204" pitchFamily="34" charset="0"/>
              </a:rPr>
              <a:t>, M. (2002) </a:t>
            </a:r>
            <a:r>
              <a:rPr lang="en-GB" sz="1400" i="1" dirty="0">
                <a:effectLst/>
                <a:latin typeface="Calibri" panose="020F0502020204030204" pitchFamily="34" charset="0"/>
                <a:ea typeface="Calibri" panose="020F0502020204030204" pitchFamily="34" charset="0"/>
                <a:cs typeface="Calibri" panose="020F0502020204030204" pitchFamily="34" charset="0"/>
              </a:rPr>
              <a:t>Dialogism: Bakhtin and His World</a:t>
            </a:r>
            <a:r>
              <a:rPr lang="en-GB" sz="1400" dirty="0">
                <a:effectLst/>
                <a:latin typeface="Calibri" panose="020F0502020204030204" pitchFamily="34" charset="0"/>
                <a:ea typeface="Calibri" panose="020F0502020204030204" pitchFamily="34" charset="0"/>
                <a:cs typeface="Calibri" panose="020F0502020204030204" pitchFamily="34" charset="0"/>
              </a:rPr>
              <a:t>. London, Psychology Press.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400" dirty="0" err="1">
                <a:effectLst/>
                <a:latin typeface="Calibri" panose="020F0502020204030204" pitchFamily="34" charset="0"/>
                <a:ea typeface="Calibri" panose="020F0502020204030204" pitchFamily="34" charset="0"/>
                <a:cs typeface="Calibri" panose="020F0502020204030204" pitchFamily="34" charset="0"/>
              </a:rPr>
              <a:t>Linell</a:t>
            </a:r>
            <a:r>
              <a:rPr lang="en-GB" sz="1400" dirty="0">
                <a:effectLst/>
                <a:latin typeface="Calibri" panose="020F0502020204030204" pitchFamily="34" charset="0"/>
                <a:ea typeface="Calibri" panose="020F0502020204030204" pitchFamily="34" charset="0"/>
                <a:cs typeface="Calibri" panose="020F0502020204030204" pitchFamily="34" charset="0"/>
              </a:rPr>
              <a:t>, P. (2007) </a:t>
            </a:r>
            <a:r>
              <a:rPr lang="en-GB" sz="1400" i="1" dirty="0">
                <a:effectLst/>
                <a:latin typeface="Calibri" panose="020F0502020204030204" pitchFamily="34" charset="0"/>
                <a:ea typeface="Calibri" panose="020F0502020204030204" pitchFamily="34" charset="0"/>
                <a:cs typeface="Calibri" panose="020F0502020204030204" pitchFamily="34" charset="0"/>
              </a:rPr>
              <a:t>Essentials of dialogism. Aspects and elements of a dialogical approach to language, communication and cognition</a:t>
            </a:r>
            <a:r>
              <a:rPr lang="en-GB" sz="1400" dirty="0">
                <a:effectLst/>
                <a:latin typeface="Calibri" panose="020F0502020204030204" pitchFamily="34" charset="0"/>
                <a:ea typeface="Calibri" panose="020F0502020204030204" pitchFamily="34" charset="0"/>
                <a:cs typeface="Calibri" panose="020F0502020204030204" pitchFamily="34" charset="0"/>
              </a:rPr>
              <a:t> [Internet]. Available from </a:t>
            </a:r>
            <a:r>
              <a:rPr lang="en-GB" sz="1400"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http://citeseerx.ist.psu.edu/viewdoc/download?doi=10.1.1.203.831&amp;rep=rep1&amp;type=pdf</a:t>
            </a:r>
            <a:r>
              <a:rPr lang="en-GB" sz="14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GB" sz="1400" dirty="0">
                <a:effectLst/>
                <a:latin typeface="Calibri" panose="020F0502020204030204" pitchFamily="34" charset="0"/>
                <a:ea typeface="Calibri" panose="020F0502020204030204" pitchFamily="34" charset="0"/>
                <a:cs typeface="Calibri" panose="020F0502020204030204" pitchFamily="34" charset="0"/>
              </a:rPr>
              <a:t>[Accessed 24.5.19].</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Nicol, D and Macfarlane-Dick, D (2004) </a:t>
            </a:r>
            <a:r>
              <a:rPr lang="en-GB" sz="14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Rethinking formative assessment in HE: a theoretical model and seven principles of good feedback practice.</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Higher Education Academy,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Ramaprasad, A (1983) 'On the definition of feedback', </a:t>
            </a:r>
            <a:r>
              <a:rPr lang="en-GB" sz="1400" i="1"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Behavioral</a:t>
            </a:r>
            <a:r>
              <a:rPr lang="en-GB" sz="14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science</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28(1), pp 4-13.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GB" sz="1400" dirty="0">
                <a:effectLst/>
                <a:latin typeface="Calibri" panose="020F0502020204030204" pitchFamily="34" charset="0"/>
                <a:ea typeface="Calibri" panose="020F0502020204030204" pitchFamily="34" charset="0"/>
                <a:cs typeface="Calibri" panose="020F0502020204030204" pitchFamily="34" charset="0"/>
              </a:rPr>
              <a:t> </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400" dirty="0">
                <a:effectLst/>
                <a:latin typeface="Calibri" panose="020F0502020204030204" pitchFamily="34" charset="0"/>
                <a:ea typeface="Calibri" panose="020F0502020204030204" pitchFamily="34" charset="0"/>
                <a:cs typeface="Calibri" panose="020F0502020204030204" pitchFamily="34" charset="0"/>
              </a:rPr>
              <a:t>Robinson, A (2011) </a:t>
            </a:r>
            <a:r>
              <a:rPr lang="en-GB" sz="1400" i="1" dirty="0">
                <a:effectLst/>
                <a:latin typeface="Calibri" panose="020F0502020204030204" pitchFamily="34" charset="0"/>
                <a:ea typeface="Calibri" panose="020F0502020204030204" pitchFamily="34" charset="0"/>
                <a:cs typeface="Calibri" panose="020F0502020204030204" pitchFamily="34" charset="0"/>
              </a:rPr>
              <a:t>In theory Bakhtin: dialogism, polyphony and heteroglossia</a:t>
            </a:r>
            <a:r>
              <a:rPr lang="en-GB" sz="1400" dirty="0">
                <a:effectLst/>
                <a:latin typeface="Calibri" panose="020F0502020204030204" pitchFamily="34" charset="0"/>
                <a:ea typeface="Calibri" panose="020F0502020204030204" pitchFamily="34" charset="0"/>
                <a:cs typeface="Calibri" panose="020F0502020204030204" pitchFamily="34" charset="0"/>
              </a:rPr>
              <a:t>. Available at: https://ceasefiremagazine.co.uk/in-theory-bakhtin-1/ (Accessed: 20.3.19).</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Sadler, D R (1989) 'Formative assessment and the design of instructional systems', </a:t>
            </a:r>
            <a:r>
              <a:rPr lang="en-GB" sz="14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Instructional science</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18(2), pp 119-144.</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400"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Strijbos</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J and </a:t>
            </a:r>
            <a:r>
              <a:rPr lang="en-GB" sz="1400"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Ufer</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 (2019) 'Preservice mathematics teachers’ beliefs about peer feedback, perceptions of their peer feedback message, and emotions as predictors of peer feedback accuracy and comprehension of the learning task AU - </a:t>
            </a:r>
            <a:r>
              <a:rPr lang="en-GB" sz="1400"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Alqassab</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Maryam', </a:t>
            </a:r>
            <a:r>
              <a:rPr lang="en-GB" sz="14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Assessment &amp; Evaluation in Higher Education</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44(1), pp 139-154. </a:t>
            </a:r>
            <a:r>
              <a:rPr lang="en-GB" sz="1400"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doi</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10.1080/02602938.2018.1485012.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GB" sz="1400" kern="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Winstone</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 (2018) </a:t>
            </a:r>
            <a:r>
              <a:rPr lang="en-GB" sz="1400" i="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How are cultures of feedback practice shaped by accountability and quality assurance agendas?</a:t>
            </a: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SRHE.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GB"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400" dirty="0"/>
              <a:t>Van Den Bergh, L., Ros, A. and </a:t>
            </a:r>
            <a:r>
              <a:rPr lang="en-GB" sz="1400" dirty="0" err="1"/>
              <a:t>Beijaard</a:t>
            </a:r>
            <a:r>
              <a:rPr lang="en-GB" sz="1400" dirty="0"/>
              <a:t>, D., 2013. Teacher feedback during active learning: Current practices in primary schools. </a:t>
            </a:r>
            <a:r>
              <a:rPr lang="en-GB" sz="1400" i="1" dirty="0"/>
              <a:t>British Journal of Educational Psychology, </a:t>
            </a:r>
            <a:r>
              <a:rPr lang="en-GB" sz="1400" b="1" dirty="0"/>
              <a:t>83</a:t>
            </a:r>
            <a:r>
              <a:rPr lang="en-GB" sz="1400" dirty="0"/>
              <a:t>(2), pp. 341-362.</a:t>
            </a:r>
          </a:p>
          <a:p>
            <a:pPr marL="0" indent="0">
              <a:buNone/>
            </a:pPr>
            <a:endParaRPr lang="en-GB" sz="1600" dirty="0"/>
          </a:p>
        </p:txBody>
      </p:sp>
    </p:spTree>
    <p:extLst>
      <p:ext uri="{BB962C8B-B14F-4D97-AF65-F5344CB8AC3E}">
        <p14:creationId xmlns:p14="http://schemas.microsoft.com/office/powerpoint/2010/main" val="1060897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F3E90C8-EBA9-4033-BD2C-6994D54A47A1}"/>
              </a:ext>
            </a:extLst>
          </p:cNvPr>
          <p:cNvSpPr>
            <a:spLocks noGrp="1"/>
          </p:cNvSpPr>
          <p:nvPr>
            <p:ph type="title"/>
          </p:nvPr>
        </p:nvSpPr>
        <p:spPr/>
        <p:txBody>
          <a:bodyPr/>
          <a:lstStyle/>
          <a:p>
            <a:endParaRPr lang="en-GB"/>
          </a:p>
        </p:txBody>
      </p:sp>
      <p:sp>
        <p:nvSpPr>
          <p:cNvPr id="3" name="Content Placeholder 2"/>
          <p:cNvSpPr>
            <a:spLocks noGrp="1"/>
          </p:cNvSpPr>
          <p:nvPr>
            <p:ph idx="1"/>
          </p:nvPr>
        </p:nvSpPr>
        <p:spPr>
          <a:xfrm>
            <a:off x="534572" y="2236763"/>
            <a:ext cx="10832123" cy="4468833"/>
          </a:xfrm>
        </p:spPr>
        <p:txBody>
          <a:bodyPr>
            <a:normAutofit/>
          </a:bodyPr>
          <a:lstStyle/>
          <a:p>
            <a:pPr marL="68580" indent="0">
              <a:buNone/>
            </a:pPr>
            <a:endParaRPr lang="en-GB" sz="2000" dirty="0"/>
          </a:p>
          <a:p>
            <a:pPr marL="531813" indent="0">
              <a:buNone/>
            </a:pPr>
            <a:endParaRPr lang="en-GB" sz="3200" dirty="0"/>
          </a:p>
          <a:p>
            <a:pPr marL="531813" indent="0">
              <a:buNone/>
            </a:pPr>
            <a:r>
              <a:rPr lang="en-GB" sz="3200" dirty="0"/>
              <a:t>‘teachers’ own practices and knowledge of’ feedback practices is an ‘area worthy of further study particularly teachers’ knowledge, concerns, and beliefs with regard to the feedback they give ‘ (Van Den Berg et al. 2013 p.357).</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046434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465" y="766957"/>
            <a:ext cx="7024744" cy="1143000"/>
          </a:xfrm>
        </p:spPr>
        <p:txBody>
          <a:bodyPr>
            <a:normAutofit/>
          </a:bodyPr>
          <a:lstStyle/>
          <a:p>
            <a:r>
              <a:rPr lang="en-GB" b="1" dirty="0"/>
              <a:t>Research Questions</a:t>
            </a:r>
            <a:endParaRPr lang="en-GB" dirty="0"/>
          </a:p>
        </p:txBody>
      </p:sp>
      <p:sp>
        <p:nvSpPr>
          <p:cNvPr id="6" name="TextBox 5">
            <a:extLst>
              <a:ext uri="{FF2B5EF4-FFF2-40B4-BE49-F238E27FC236}">
                <a16:creationId xmlns:a16="http://schemas.microsoft.com/office/drawing/2014/main" id="{7D07E259-07BB-4298-A887-2C8DED905B9B}"/>
              </a:ext>
            </a:extLst>
          </p:cNvPr>
          <p:cNvSpPr txBox="1"/>
          <p:nvPr/>
        </p:nvSpPr>
        <p:spPr>
          <a:xfrm>
            <a:off x="685800" y="2889486"/>
            <a:ext cx="10123714" cy="2246769"/>
          </a:xfrm>
          <a:prstGeom prst="rect">
            <a:avLst/>
          </a:prstGeom>
          <a:noFill/>
        </p:spPr>
        <p:txBody>
          <a:bodyPr wrap="square">
            <a:spAutoFit/>
          </a:bodyPr>
          <a:lstStyle/>
          <a:p>
            <a:pPr marL="457200" indent="-457200">
              <a:buFont typeface="Arial" panose="020B0604020202020204" pitchFamily="34" charset="0"/>
              <a:buChar char="•"/>
            </a:pPr>
            <a:r>
              <a:rPr lang="en-GB" sz="2800" dirty="0">
                <a:latin typeface="Calibri" panose="020F0502020204030204" pitchFamily="34" charset="0"/>
              </a:rPr>
              <a:t>What are student teachers’ conceptions of feedback as learners?</a:t>
            </a:r>
          </a:p>
          <a:p>
            <a:pPr marL="457200" indent="-457200">
              <a:buFont typeface="Arial" panose="020B0604020202020204" pitchFamily="34" charset="0"/>
              <a:buChar char="•"/>
            </a:pPr>
            <a:r>
              <a:rPr lang="en-GB" sz="2800" dirty="0">
                <a:latin typeface="Calibri" panose="020F0502020204030204" pitchFamily="34" charset="0"/>
              </a:rPr>
              <a:t>What are student teachers’ conceptions of feedback as practising primary school teachers?</a:t>
            </a:r>
          </a:p>
          <a:p>
            <a:pPr marL="457200" indent="-457200">
              <a:buFont typeface="Arial" panose="020B0604020202020204" pitchFamily="34" charset="0"/>
              <a:buChar char="•"/>
            </a:pPr>
            <a:r>
              <a:rPr lang="en-GB" sz="2800" dirty="0">
                <a:latin typeface="Calibri" panose="020F0502020204030204" pitchFamily="34" charset="0"/>
              </a:rPr>
              <a:t>What are the relationships between the developing understanding of feedback as a student and a student teacher? </a:t>
            </a:r>
          </a:p>
        </p:txBody>
      </p:sp>
    </p:spTree>
    <p:extLst>
      <p:ext uri="{BB962C8B-B14F-4D97-AF65-F5344CB8AC3E}">
        <p14:creationId xmlns:p14="http://schemas.microsoft.com/office/powerpoint/2010/main" val="3628289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2203348" y="764704"/>
            <a:ext cx="3316324" cy="1225634"/>
            <a:chOff x="679348" y="764704"/>
            <a:chExt cx="3316324" cy="1225634"/>
          </a:xfrm>
        </p:grpSpPr>
        <p:sp>
          <p:nvSpPr>
            <p:cNvPr id="4" name="Rectangle 3"/>
            <p:cNvSpPr/>
            <p:nvPr/>
          </p:nvSpPr>
          <p:spPr>
            <a:xfrm>
              <a:off x="679348" y="764704"/>
              <a:ext cx="331632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dirty="0">
                  <a:latin typeface="Calibri" panose="020F0502020204030204" pitchFamily="34" charset="0"/>
                </a:rPr>
                <a:t>Q1. What are student teachers’ conceptions of feedback as learners?</a:t>
              </a:r>
            </a:p>
          </p:txBody>
        </p:sp>
        <p:sp>
          <p:nvSpPr>
            <p:cNvPr id="6" name="Down Arrow 5"/>
            <p:cNvSpPr/>
            <p:nvPr/>
          </p:nvSpPr>
          <p:spPr>
            <a:xfrm>
              <a:off x="3563355" y="1270258"/>
              <a:ext cx="360040" cy="720080"/>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anose="020F0502020204030204" pitchFamily="34" charset="0"/>
              </a:endParaRPr>
            </a:p>
          </p:txBody>
        </p:sp>
      </p:grpSp>
      <p:grpSp>
        <p:nvGrpSpPr>
          <p:cNvPr id="29" name="Group 28"/>
          <p:cNvGrpSpPr/>
          <p:nvPr/>
        </p:nvGrpSpPr>
        <p:grpSpPr>
          <a:xfrm>
            <a:off x="6917804" y="764705"/>
            <a:ext cx="3461820" cy="1187583"/>
            <a:chOff x="5393804" y="764704"/>
            <a:chExt cx="3461820" cy="1187583"/>
          </a:xfrm>
        </p:grpSpPr>
        <p:sp>
          <p:nvSpPr>
            <p:cNvPr id="5" name="Rectangle 4"/>
            <p:cNvSpPr/>
            <p:nvPr/>
          </p:nvSpPr>
          <p:spPr>
            <a:xfrm>
              <a:off x="5393804" y="764704"/>
              <a:ext cx="346182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dirty="0">
                  <a:latin typeface="Calibri" panose="020F0502020204030204" pitchFamily="34" charset="0"/>
                </a:rPr>
                <a:t>Q2. What are student teachers’ conceptions of feedback as practising primary school teachers?</a:t>
              </a:r>
            </a:p>
          </p:txBody>
        </p:sp>
        <p:sp>
          <p:nvSpPr>
            <p:cNvPr id="7" name="Down Arrow 6"/>
            <p:cNvSpPr/>
            <p:nvPr/>
          </p:nvSpPr>
          <p:spPr>
            <a:xfrm>
              <a:off x="8329389" y="1232207"/>
              <a:ext cx="360040" cy="720080"/>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anose="020F0502020204030204" pitchFamily="34" charset="0"/>
              </a:endParaRPr>
            </a:p>
          </p:txBody>
        </p:sp>
      </p:grpSp>
      <p:grpSp>
        <p:nvGrpSpPr>
          <p:cNvPr id="2" name="Group 1"/>
          <p:cNvGrpSpPr/>
          <p:nvPr/>
        </p:nvGrpSpPr>
        <p:grpSpPr>
          <a:xfrm>
            <a:off x="1681536" y="1952836"/>
            <a:ext cx="8713054" cy="883196"/>
            <a:chOff x="157536" y="1952836"/>
            <a:chExt cx="8713054" cy="883196"/>
          </a:xfrm>
        </p:grpSpPr>
        <p:sp>
          <p:nvSpPr>
            <p:cNvPr id="8" name="Rectangle 7"/>
            <p:cNvSpPr/>
            <p:nvPr/>
          </p:nvSpPr>
          <p:spPr>
            <a:xfrm>
              <a:off x="802507" y="1971936"/>
              <a:ext cx="2520280" cy="864096"/>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Calibri" panose="020F0502020204030204" pitchFamily="34" charset="0"/>
                </a:rPr>
                <a:t>YSJ University Modules</a:t>
              </a:r>
            </a:p>
          </p:txBody>
        </p:sp>
        <p:sp>
          <p:nvSpPr>
            <p:cNvPr id="11" name="Rectangle 10"/>
            <p:cNvSpPr/>
            <p:nvPr/>
          </p:nvSpPr>
          <p:spPr>
            <a:xfrm>
              <a:off x="5407918" y="1952836"/>
              <a:ext cx="2520280" cy="864096"/>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Calibri" panose="020F0502020204030204" pitchFamily="34" charset="0"/>
                </a:rPr>
                <a:t>School Experience 1</a:t>
              </a:r>
            </a:p>
          </p:txBody>
        </p:sp>
        <p:sp>
          <p:nvSpPr>
            <p:cNvPr id="14" name="Rectangle 13"/>
            <p:cNvSpPr/>
            <p:nvPr/>
          </p:nvSpPr>
          <p:spPr>
            <a:xfrm>
              <a:off x="3394795" y="1971936"/>
              <a:ext cx="864096" cy="8640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rgbClr val="002060"/>
                  </a:solidFill>
                  <a:latin typeface="Calibri" panose="020F0502020204030204" pitchFamily="34" charset="0"/>
                </a:rPr>
                <a:t>Data Collection Point 1</a:t>
              </a:r>
            </a:p>
          </p:txBody>
        </p:sp>
        <p:sp>
          <p:nvSpPr>
            <p:cNvPr id="18" name="Rectangle 17"/>
            <p:cNvSpPr/>
            <p:nvPr/>
          </p:nvSpPr>
          <p:spPr>
            <a:xfrm>
              <a:off x="8006494" y="1952836"/>
              <a:ext cx="864096" cy="8640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rgbClr val="002060"/>
                  </a:solidFill>
                  <a:latin typeface="Calibri" panose="020F0502020204030204" pitchFamily="34" charset="0"/>
                </a:rPr>
                <a:t>Data Collection Point 2</a:t>
              </a:r>
            </a:p>
          </p:txBody>
        </p:sp>
        <p:sp>
          <p:nvSpPr>
            <p:cNvPr id="22" name="Rectangle 21"/>
            <p:cNvSpPr/>
            <p:nvPr/>
          </p:nvSpPr>
          <p:spPr>
            <a:xfrm>
              <a:off x="157536" y="1970001"/>
              <a:ext cx="521812" cy="864096"/>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2060"/>
                  </a:solidFill>
                  <a:latin typeface="Calibri" panose="020F0502020204030204" pitchFamily="34" charset="0"/>
                </a:rPr>
                <a:t>Year 1</a:t>
              </a:r>
            </a:p>
          </p:txBody>
        </p:sp>
        <p:sp>
          <p:nvSpPr>
            <p:cNvPr id="24" name="Left-Right Arrow 23"/>
            <p:cNvSpPr/>
            <p:nvPr/>
          </p:nvSpPr>
          <p:spPr>
            <a:xfrm>
              <a:off x="4327798" y="2295972"/>
              <a:ext cx="1008112" cy="304936"/>
            </a:xfrm>
            <a:prstGeom prst="lef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anose="020F0502020204030204" pitchFamily="34" charset="0"/>
              </a:endParaRPr>
            </a:p>
          </p:txBody>
        </p:sp>
      </p:grpSp>
      <p:grpSp>
        <p:nvGrpSpPr>
          <p:cNvPr id="3" name="Group 2"/>
          <p:cNvGrpSpPr/>
          <p:nvPr/>
        </p:nvGrpSpPr>
        <p:grpSpPr>
          <a:xfrm>
            <a:off x="1676254" y="2961345"/>
            <a:ext cx="8720247" cy="892324"/>
            <a:chOff x="152253" y="2961345"/>
            <a:chExt cx="8720247" cy="892324"/>
          </a:xfrm>
        </p:grpSpPr>
        <p:sp>
          <p:nvSpPr>
            <p:cNvPr id="9" name="Rectangle 8"/>
            <p:cNvSpPr/>
            <p:nvPr/>
          </p:nvSpPr>
          <p:spPr>
            <a:xfrm>
              <a:off x="802507" y="2988432"/>
              <a:ext cx="2520280" cy="864096"/>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Calibri" panose="020F0502020204030204" pitchFamily="34" charset="0"/>
                </a:rPr>
                <a:t>YSJ University Modules</a:t>
              </a:r>
            </a:p>
          </p:txBody>
        </p:sp>
        <p:sp>
          <p:nvSpPr>
            <p:cNvPr id="12" name="Rectangle 11"/>
            <p:cNvSpPr/>
            <p:nvPr/>
          </p:nvSpPr>
          <p:spPr>
            <a:xfrm>
              <a:off x="5407918" y="2970473"/>
              <a:ext cx="2520280" cy="864096"/>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Calibri" panose="020F0502020204030204" pitchFamily="34" charset="0"/>
                </a:rPr>
                <a:t>School Experience 2</a:t>
              </a:r>
            </a:p>
          </p:txBody>
        </p:sp>
        <p:sp>
          <p:nvSpPr>
            <p:cNvPr id="16" name="Rectangle 15"/>
            <p:cNvSpPr/>
            <p:nvPr/>
          </p:nvSpPr>
          <p:spPr>
            <a:xfrm>
              <a:off x="3396705" y="2989573"/>
              <a:ext cx="864096" cy="8640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rgbClr val="002060"/>
                  </a:solidFill>
                  <a:latin typeface="Calibri" panose="020F0502020204030204" pitchFamily="34" charset="0"/>
                </a:rPr>
                <a:t>Data Collection Point 3</a:t>
              </a:r>
            </a:p>
          </p:txBody>
        </p:sp>
        <p:sp>
          <p:nvSpPr>
            <p:cNvPr id="19" name="Rectangle 18"/>
            <p:cNvSpPr/>
            <p:nvPr/>
          </p:nvSpPr>
          <p:spPr>
            <a:xfrm>
              <a:off x="8008404" y="2970473"/>
              <a:ext cx="864096" cy="8640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rgbClr val="002060"/>
                  </a:solidFill>
                  <a:latin typeface="Calibri" panose="020F0502020204030204" pitchFamily="34" charset="0"/>
                </a:rPr>
                <a:t>Data Collection Point 4</a:t>
              </a:r>
            </a:p>
          </p:txBody>
        </p:sp>
        <p:sp>
          <p:nvSpPr>
            <p:cNvPr id="23" name="Rectangle 22"/>
            <p:cNvSpPr/>
            <p:nvPr/>
          </p:nvSpPr>
          <p:spPr>
            <a:xfrm>
              <a:off x="152253" y="2961345"/>
              <a:ext cx="521812" cy="864096"/>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2060"/>
                  </a:solidFill>
                  <a:latin typeface="Calibri" panose="020F0502020204030204" pitchFamily="34" charset="0"/>
                </a:rPr>
                <a:t>Year 2</a:t>
              </a:r>
            </a:p>
          </p:txBody>
        </p:sp>
        <p:sp>
          <p:nvSpPr>
            <p:cNvPr id="25" name="Left-Right Arrow 24"/>
            <p:cNvSpPr/>
            <p:nvPr/>
          </p:nvSpPr>
          <p:spPr>
            <a:xfrm>
              <a:off x="4327798" y="3250053"/>
              <a:ext cx="1008112" cy="304936"/>
            </a:xfrm>
            <a:prstGeom prst="lef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anose="020F0502020204030204" pitchFamily="34" charset="0"/>
              </a:endParaRPr>
            </a:p>
          </p:txBody>
        </p:sp>
      </p:grpSp>
      <p:grpSp>
        <p:nvGrpSpPr>
          <p:cNvPr id="15" name="Group 14"/>
          <p:cNvGrpSpPr/>
          <p:nvPr/>
        </p:nvGrpSpPr>
        <p:grpSpPr>
          <a:xfrm>
            <a:off x="1681536" y="3948870"/>
            <a:ext cx="8713054" cy="903387"/>
            <a:chOff x="157536" y="3948869"/>
            <a:chExt cx="8713054" cy="903387"/>
          </a:xfrm>
        </p:grpSpPr>
        <p:sp>
          <p:nvSpPr>
            <p:cNvPr id="10" name="Rectangle 9"/>
            <p:cNvSpPr/>
            <p:nvPr/>
          </p:nvSpPr>
          <p:spPr>
            <a:xfrm>
              <a:off x="802507" y="3988160"/>
              <a:ext cx="2520280" cy="864096"/>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Calibri" panose="020F0502020204030204" pitchFamily="34" charset="0"/>
                </a:rPr>
                <a:t>YSJ University Modules</a:t>
              </a:r>
            </a:p>
          </p:txBody>
        </p:sp>
        <p:sp>
          <p:nvSpPr>
            <p:cNvPr id="13" name="Rectangle 12"/>
            <p:cNvSpPr/>
            <p:nvPr/>
          </p:nvSpPr>
          <p:spPr>
            <a:xfrm>
              <a:off x="5393804" y="3969060"/>
              <a:ext cx="2520280" cy="864096"/>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Calibri" panose="020F0502020204030204" pitchFamily="34" charset="0"/>
                </a:rPr>
                <a:t>School Experience 3</a:t>
              </a:r>
            </a:p>
          </p:txBody>
        </p:sp>
        <p:sp>
          <p:nvSpPr>
            <p:cNvPr id="17" name="Rectangle 16"/>
            <p:cNvSpPr/>
            <p:nvPr/>
          </p:nvSpPr>
          <p:spPr>
            <a:xfrm>
              <a:off x="3394795" y="3988160"/>
              <a:ext cx="864096" cy="8640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rgbClr val="002060"/>
                  </a:solidFill>
                  <a:latin typeface="Calibri" panose="020F0502020204030204" pitchFamily="34" charset="0"/>
                </a:rPr>
                <a:t>Data Collection Point 5</a:t>
              </a:r>
            </a:p>
          </p:txBody>
        </p:sp>
        <p:sp>
          <p:nvSpPr>
            <p:cNvPr id="20" name="Rectangle 19"/>
            <p:cNvSpPr/>
            <p:nvPr/>
          </p:nvSpPr>
          <p:spPr>
            <a:xfrm>
              <a:off x="8006494" y="3969060"/>
              <a:ext cx="864096" cy="8640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rgbClr val="002060"/>
                  </a:solidFill>
                  <a:latin typeface="Calibri" panose="020F0502020204030204" pitchFamily="34" charset="0"/>
                </a:rPr>
                <a:t>Data Collection Point 6</a:t>
              </a:r>
            </a:p>
          </p:txBody>
        </p:sp>
        <p:sp>
          <p:nvSpPr>
            <p:cNvPr id="21" name="Rectangle 20"/>
            <p:cNvSpPr/>
            <p:nvPr/>
          </p:nvSpPr>
          <p:spPr>
            <a:xfrm>
              <a:off x="157536" y="3948869"/>
              <a:ext cx="521812" cy="864096"/>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rgbClr val="002060"/>
                  </a:solidFill>
                  <a:latin typeface="Calibri" panose="020F0502020204030204" pitchFamily="34" charset="0"/>
                </a:rPr>
                <a:t>Year 3</a:t>
              </a:r>
            </a:p>
          </p:txBody>
        </p:sp>
        <p:sp>
          <p:nvSpPr>
            <p:cNvPr id="26" name="Left-Right Arrow 25"/>
            <p:cNvSpPr/>
            <p:nvPr/>
          </p:nvSpPr>
          <p:spPr>
            <a:xfrm>
              <a:off x="4327798" y="4248640"/>
              <a:ext cx="1008112" cy="304936"/>
            </a:xfrm>
            <a:prstGeom prst="lef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anose="020F0502020204030204" pitchFamily="34" charset="0"/>
              </a:endParaRPr>
            </a:p>
          </p:txBody>
        </p:sp>
      </p:grpSp>
      <p:grpSp>
        <p:nvGrpSpPr>
          <p:cNvPr id="30" name="Group 29"/>
          <p:cNvGrpSpPr/>
          <p:nvPr/>
        </p:nvGrpSpPr>
        <p:grpSpPr>
          <a:xfrm>
            <a:off x="4058656" y="4553576"/>
            <a:ext cx="4485617" cy="1467712"/>
            <a:chOff x="2534655" y="4553576"/>
            <a:chExt cx="4485617" cy="1467712"/>
          </a:xfrm>
        </p:grpSpPr>
        <p:sp>
          <p:nvSpPr>
            <p:cNvPr id="27" name="Rectangle 26"/>
            <p:cNvSpPr/>
            <p:nvPr/>
          </p:nvSpPr>
          <p:spPr>
            <a:xfrm>
              <a:off x="2534655" y="5013176"/>
              <a:ext cx="4485617"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dirty="0">
                  <a:latin typeface="Calibri" panose="020F0502020204030204" pitchFamily="34" charset="0"/>
                </a:rPr>
                <a:t>Q3. What are the relationships between the developing understanding of feedback as a student and a student teacher? </a:t>
              </a:r>
            </a:p>
          </p:txBody>
        </p:sp>
        <p:sp>
          <p:nvSpPr>
            <p:cNvPr id="36" name="Down Arrow 35"/>
            <p:cNvSpPr/>
            <p:nvPr/>
          </p:nvSpPr>
          <p:spPr>
            <a:xfrm>
              <a:off x="4651834" y="4553576"/>
              <a:ext cx="360040" cy="603616"/>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panose="020F0502020204030204" pitchFamily="34" charset="0"/>
              </a:endParaRPr>
            </a:p>
          </p:txBody>
        </p:sp>
      </p:grpSp>
    </p:spTree>
    <p:extLst>
      <p:ext uri="{BB962C8B-B14F-4D97-AF65-F5344CB8AC3E}">
        <p14:creationId xmlns:p14="http://schemas.microsoft.com/office/powerpoint/2010/main" val="186812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AAB22-1223-46C8-9C1B-7D1A8EA8C36B}"/>
              </a:ext>
            </a:extLst>
          </p:cNvPr>
          <p:cNvSpPr>
            <a:spLocks noGrp="1"/>
          </p:cNvSpPr>
          <p:nvPr>
            <p:ph type="title"/>
          </p:nvPr>
        </p:nvSpPr>
        <p:spPr>
          <a:xfrm>
            <a:off x="838200" y="365125"/>
            <a:ext cx="4038600" cy="1325563"/>
          </a:xfrm>
        </p:spPr>
        <p:txBody>
          <a:bodyPr>
            <a:normAutofit/>
          </a:bodyPr>
          <a:lstStyle/>
          <a:p>
            <a:r>
              <a:rPr lang="en-GB" dirty="0"/>
              <a:t>The Feedback Ribbon</a:t>
            </a:r>
          </a:p>
        </p:txBody>
      </p:sp>
      <p:sp>
        <p:nvSpPr>
          <p:cNvPr id="3" name="Content Placeholder 2">
            <a:extLst>
              <a:ext uri="{FF2B5EF4-FFF2-40B4-BE49-F238E27FC236}">
                <a16:creationId xmlns:a16="http://schemas.microsoft.com/office/drawing/2014/main" id="{86245CBC-B0B7-4D62-A4E5-87D16E6172B6}"/>
              </a:ext>
            </a:extLst>
          </p:cNvPr>
          <p:cNvSpPr>
            <a:spLocks noGrp="1"/>
          </p:cNvSpPr>
          <p:nvPr>
            <p:ph idx="1"/>
          </p:nvPr>
        </p:nvSpPr>
        <p:spPr/>
        <p:txBody>
          <a:bodyPr/>
          <a:lstStyle/>
          <a:p>
            <a:endParaRPr lang="en-GB" dirty="0"/>
          </a:p>
        </p:txBody>
      </p:sp>
      <p:pic>
        <p:nvPicPr>
          <p:cNvPr id="4" name="Picture 3">
            <a:extLst>
              <a:ext uri="{FF2B5EF4-FFF2-40B4-BE49-F238E27FC236}">
                <a16:creationId xmlns:a16="http://schemas.microsoft.com/office/drawing/2014/main" id="{5DBFEA90-C7C1-4851-8C4E-55F5D6B43F64}"/>
              </a:ext>
            </a:extLst>
          </p:cNvPr>
          <p:cNvPicPr/>
          <p:nvPr/>
        </p:nvPicPr>
        <p:blipFill rotWithShape="1">
          <a:blip r:embed="rId2"/>
          <a:srcRect b="1428"/>
          <a:stretch/>
        </p:blipFill>
        <p:spPr bwMode="auto">
          <a:xfrm>
            <a:off x="4473526" y="0"/>
            <a:ext cx="7285725" cy="659774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59615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9F4B0-FF27-432F-901D-B47C75AFE0FA}"/>
              </a:ext>
            </a:extLst>
          </p:cNvPr>
          <p:cNvSpPr>
            <a:spLocks noGrp="1"/>
          </p:cNvSpPr>
          <p:nvPr>
            <p:ph type="title"/>
          </p:nvPr>
        </p:nvSpPr>
        <p:spPr/>
        <p:txBody>
          <a:bodyPr/>
          <a:lstStyle/>
          <a:p>
            <a:r>
              <a:rPr lang="en-GB" dirty="0"/>
              <a:t>Pedagogical Economies </a:t>
            </a:r>
          </a:p>
        </p:txBody>
      </p:sp>
      <p:sp>
        <p:nvSpPr>
          <p:cNvPr id="3" name="Content Placeholder 2">
            <a:extLst>
              <a:ext uri="{FF2B5EF4-FFF2-40B4-BE49-F238E27FC236}">
                <a16:creationId xmlns:a16="http://schemas.microsoft.com/office/drawing/2014/main" id="{0E96F6C5-167A-463A-A2DB-2D2A04D8D5B1}"/>
              </a:ext>
            </a:extLst>
          </p:cNvPr>
          <p:cNvSpPr>
            <a:spLocks noGrp="1"/>
          </p:cNvSpPr>
          <p:nvPr>
            <p:ph idx="1"/>
          </p:nvPr>
        </p:nvSpPr>
        <p:spPr>
          <a:xfrm>
            <a:off x="189571" y="2152185"/>
            <a:ext cx="11920653" cy="4343865"/>
          </a:xfrm>
        </p:spPr>
        <p:txBody>
          <a:bodyPr>
            <a:normAutofit fontScale="92500" lnSpcReduction="20000"/>
          </a:bodyPr>
          <a:lstStyle/>
          <a:p>
            <a:r>
              <a:rPr lang="en-GB" sz="1900" dirty="0">
                <a:effectLst/>
                <a:latin typeface="Calibri" panose="020F0502020204030204" pitchFamily="34" charset="0"/>
                <a:ea typeface="Times New Roman" panose="02020603050405020304" pitchFamily="18" charset="0"/>
                <a:cs typeface="Calibri" panose="020F0502020204030204" pitchFamily="34" charset="0"/>
              </a:rPr>
              <a:t>Feedback as a deficit</a:t>
            </a:r>
          </a:p>
          <a:p>
            <a:pPr marL="0" indent="0">
              <a:buNone/>
            </a:pPr>
            <a:r>
              <a:rPr lang="en-GB" sz="1900" i="1" dirty="0">
                <a:effectLst/>
                <a:latin typeface="Calibri" panose="020F0502020204030204" pitchFamily="34" charset="0"/>
                <a:ea typeface="Times New Roman" panose="02020603050405020304" pitchFamily="18" charset="0"/>
                <a:cs typeface="Calibri" panose="020F0502020204030204" pitchFamily="34" charset="0"/>
              </a:rPr>
              <a:t>Lilly: I think it is a key aspect within progression because I think if I was to hand in that piece of work and I were to get no feedback back, and then I went to hand in another piece of work, I wouldn't have known where to kind of improve ..(Interview 3)</a:t>
            </a:r>
          </a:p>
          <a:p>
            <a:endParaRPr lang="en-GB" sz="1900" dirty="0">
              <a:latin typeface="Calibri" panose="020F0502020204030204" pitchFamily="34" charset="0"/>
              <a:ea typeface="Times New Roman" panose="02020603050405020304" pitchFamily="18" charset="0"/>
              <a:cs typeface="Calibri" panose="020F0502020204030204" pitchFamily="34" charset="0"/>
            </a:endParaRPr>
          </a:p>
          <a:p>
            <a:r>
              <a:rPr lang="en-GB" sz="1900" dirty="0">
                <a:latin typeface="Calibri" panose="020F0502020204030204" pitchFamily="34" charset="0"/>
                <a:ea typeface="Times New Roman" panose="02020603050405020304" pitchFamily="18" charset="0"/>
                <a:cs typeface="Calibri" panose="020F0502020204030204" pitchFamily="34" charset="0"/>
              </a:rPr>
              <a:t>Feedback as a gift</a:t>
            </a:r>
          </a:p>
          <a:p>
            <a:pPr marL="0" marR="615950" indent="0">
              <a:lnSpc>
                <a:spcPct val="115000"/>
              </a:lnSpc>
              <a:buNone/>
              <a:tabLst>
                <a:tab pos="11574463" algn="l"/>
              </a:tabLst>
            </a:pPr>
            <a:r>
              <a:rPr lang="en-GB" sz="1900" i="1" dirty="0">
                <a:effectLst/>
                <a:latin typeface="Calibri" panose="020F0502020204030204" pitchFamily="34" charset="0"/>
                <a:ea typeface="Times New Roman" panose="02020603050405020304" pitchFamily="18" charset="0"/>
                <a:cs typeface="Calibri" panose="020F0502020204030204" pitchFamily="34" charset="0"/>
              </a:rPr>
              <a:t>Daisy: I think most of the feedback role was with the tutor here because he was more knowledgeable than me on the basis of this, so he  could tell me what I needed to do, and what I'd done so far (Interview 3)……  Because in a teaching situation I am the expert, so I know the correct answer in most cases, …whereas in a peer situation I don’t know the best way so it’s more difficult to tell people what to do. (Interview 5)</a:t>
            </a:r>
          </a:p>
          <a:p>
            <a:endParaRPr lang="en-GB" sz="1900" dirty="0">
              <a:latin typeface="Calibri" panose="020F0502020204030204" pitchFamily="34" charset="0"/>
              <a:ea typeface="Times New Roman" panose="02020603050405020304" pitchFamily="18" charset="0"/>
              <a:cs typeface="Calibri" panose="020F0502020204030204" pitchFamily="34" charset="0"/>
            </a:endParaRPr>
          </a:p>
          <a:p>
            <a:r>
              <a:rPr lang="en-GB" sz="1900" dirty="0">
                <a:effectLst/>
                <a:latin typeface="Calibri" panose="020F0502020204030204" pitchFamily="34" charset="0"/>
                <a:ea typeface="Times New Roman" panose="02020603050405020304" pitchFamily="18" charset="0"/>
                <a:cs typeface="Calibri" panose="020F0502020204030204" pitchFamily="34" charset="0"/>
              </a:rPr>
              <a:t>Feedback as a cycle</a:t>
            </a:r>
          </a:p>
          <a:p>
            <a:pPr marL="0" indent="0">
              <a:buNone/>
            </a:pPr>
            <a:r>
              <a:rPr lang="en-GB" sz="1900" i="1" dirty="0">
                <a:effectLst/>
                <a:latin typeface="Calibri" panose="020F0502020204030204" pitchFamily="34" charset="0"/>
                <a:ea typeface="Times New Roman" panose="02020603050405020304" pitchFamily="18" charset="0"/>
                <a:cs typeface="Calibri" panose="020F0502020204030204" pitchFamily="34" charset="0"/>
              </a:rPr>
              <a:t>Lilly: it’s not… about that linear progress.  It’s more … a continuum, that circle or a triangle or whatever you want to do, it’s just like a continuous thing, like a ball that won’t stop rolling sort of thing (Interview 6). </a:t>
            </a:r>
          </a:p>
          <a:p>
            <a:endParaRPr lang="en-GB" sz="18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608511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9F4B0-FF27-432F-901D-B47C75AFE0FA}"/>
              </a:ext>
            </a:extLst>
          </p:cNvPr>
          <p:cNvSpPr>
            <a:spLocks noGrp="1"/>
          </p:cNvSpPr>
          <p:nvPr>
            <p:ph type="title"/>
          </p:nvPr>
        </p:nvSpPr>
        <p:spPr/>
        <p:txBody>
          <a:bodyPr/>
          <a:lstStyle/>
          <a:p>
            <a:r>
              <a:rPr lang="en-GB" dirty="0"/>
              <a:t>Relational Economies </a:t>
            </a:r>
          </a:p>
        </p:txBody>
      </p:sp>
      <p:sp>
        <p:nvSpPr>
          <p:cNvPr id="3" name="Content Placeholder 2">
            <a:extLst>
              <a:ext uri="{FF2B5EF4-FFF2-40B4-BE49-F238E27FC236}">
                <a16:creationId xmlns:a16="http://schemas.microsoft.com/office/drawing/2014/main" id="{0E96F6C5-167A-463A-A2DB-2D2A04D8D5B1}"/>
              </a:ext>
            </a:extLst>
          </p:cNvPr>
          <p:cNvSpPr>
            <a:spLocks noGrp="1"/>
          </p:cNvSpPr>
          <p:nvPr>
            <p:ph idx="1"/>
          </p:nvPr>
        </p:nvSpPr>
        <p:spPr>
          <a:xfrm>
            <a:off x="211873" y="2085278"/>
            <a:ext cx="11797989" cy="4772722"/>
          </a:xfrm>
        </p:spPr>
        <p:txBody>
          <a:bodyPr>
            <a:normAutofit/>
          </a:bodyPr>
          <a:lstStyle/>
          <a:p>
            <a:r>
              <a:rPr lang="en-GB" sz="1600" dirty="0">
                <a:latin typeface="Calibri" panose="020F0502020204030204" pitchFamily="34" charset="0"/>
                <a:ea typeface="Times New Roman" panose="02020603050405020304" pitchFamily="18" charset="0"/>
                <a:cs typeface="Calibri" panose="020F0502020204030204" pitchFamily="34" charset="0"/>
              </a:rPr>
              <a:t>Face to face feedback</a:t>
            </a:r>
          </a:p>
          <a:p>
            <a:pPr marL="0" marR="615950" indent="0" algn="just">
              <a:lnSpc>
                <a:spcPct val="115000"/>
              </a:lnSpc>
              <a:buNone/>
            </a:pPr>
            <a:r>
              <a:rPr lang="en-GB" sz="1600" i="1" dirty="0">
                <a:effectLst/>
                <a:latin typeface="Calibri" panose="020F0502020204030204" pitchFamily="34" charset="0"/>
                <a:ea typeface="Times New Roman" panose="02020603050405020304" pitchFamily="18" charset="0"/>
                <a:cs typeface="Calibri" panose="020F0502020204030204" pitchFamily="34" charset="0"/>
              </a:rPr>
              <a:t>Eleanor: … verbal feedback’s immediate.  You can question, if they give you a sort of garbled answer you can pick out you know you can ask them in a different way so they get chance to respond and let you know, you know you can better understand what they’re saying to </a:t>
            </a:r>
            <a:r>
              <a:rPr lang="en-GB" sz="1600" i="1" dirty="0">
                <a:latin typeface="Calibri" panose="020F0502020204030204" pitchFamily="34" charset="0"/>
                <a:cs typeface="Calibri" panose="020F0502020204030204" pitchFamily="34" charset="0"/>
              </a:rPr>
              <a:t>you and you can explain in as many different ways as it takes how what you were trying to get across… (Interview 2)</a:t>
            </a:r>
          </a:p>
          <a:p>
            <a:pPr marL="0" marR="615950" indent="0" algn="just">
              <a:lnSpc>
                <a:spcPct val="115000"/>
              </a:lnSpc>
              <a:buNone/>
            </a:pPr>
            <a:r>
              <a:rPr lang="en-GB" sz="1600" i="1" dirty="0">
                <a:latin typeface="Calibri" panose="020F0502020204030204" pitchFamily="34" charset="0"/>
                <a:cs typeface="Calibri" panose="020F0502020204030204" pitchFamily="34" charset="0"/>
              </a:rPr>
              <a:t>Lilly:  Whereas if you're face to face with someone, so giving oral feedback, you can then more say right don't worry about it, we can help you move forward, it is nothing to be ashamed of if you haven't done very well. (Interview 3)</a:t>
            </a:r>
          </a:p>
          <a:p>
            <a:pPr marL="0" indent="0">
              <a:buNone/>
            </a:pPr>
            <a:endParaRPr lang="en-GB" sz="1600" dirty="0">
              <a:latin typeface="Calibri" panose="020F0502020204030204" pitchFamily="34" charset="0"/>
              <a:ea typeface="Times New Roman" panose="02020603050405020304" pitchFamily="18" charset="0"/>
              <a:cs typeface="Calibri" panose="020F0502020204030204" pitchFamily="34" charset="0"/>
            </a:endParaRPr>
          </a:p>
          <a:p>
            <a:r>
              <a:rPr lang="en-GB" sz="1600" dirty="0">
                <a:effectLst/>
                <a:latin typeface="Calibri" panose="020F0502020204030204" pitchFamily="34" charset="0"/>
                <a:ea typeface="Times New Roman" panose="02020603050405020304" pitchFamily="18" charset="0"/>
                <a:cs typeface="Calibri" panose="020F0502020204030204" pitchFamily="34" charset="0"/>
              </a:rPr>
              <a:t>To be known and to know</a:t>
            </a:r>
          </a:p>
          <a:p>
            <a:pPr marL="0" indent="0">
              <a:buNone/>
            </a:pPr>
            <a:r>
              <a:rPr lang="en-GB" sz="1600" i="1" dirty="0">
                <a:effectLst/>
                <a:latin typeface="Calibri" panose="020F0502020204030204" pitchFamily="34" charset="0"/>
                <a:ea typeface="Times New Roman" panose="02020603050405020304" pitchFamily="18" charset="0"/>
                <a:cs typeface="Calibri" panose="020F0502020204030204" pitchFamily="34" charset="0"/>
              </a:rPr>
              <a:t>Eleanor: To my mind effective </a:t>
            </a:r>
            <a:r>
              <a:rPr lang="en-GB" sz="1600" i="1" dirty="0">
                <a:latin typeface="Calibri" panose="020F0502020204030204" pitchFamily="34" charset="0"/>
                <a:cs typeface="Calibri" panose="020F0502020204030204" pitchFamily="34" charset="0"/>
              </a:rPr>
              <a:t>feedback, you have to know the person that you're feeding back to or about, to know what they’re going to respond to. (Interview 3)</a:t>
            </a:r>
          </a:p>
          <a:p>
            <a:pPr marL="0" indent="0">
              <a:buNone/>
            </a:pPr>
            <a:r>
              <a:rPr lang="en-GB" sz="1600" i="1" dirty="0">
                <a:latin typeface="Calibri" panose="020F0502020204030204" pitchFamily="34" charset="0"/>
                <a:cs typeface="Calibri" panose="020F0502020204030204" pitchFamily="34" charset="0"/>
              </a:rPr>
              <a:t>In reference to peer feedback Eleanor: it’s always nice to hear someone say, ‘Oh, that’s really good,’ but what are you basing that opinion on?  It’s not on years of expertise.  ‘Are you just being polite, or can you recognise good work when you see it?’  …. You sort of make a judgement call based on what you know about that person. (Interview 1)</a:t>
            </a:r>
          </a:p>
          <a:p>
            <a:endParaRPr lang="en-GB" sz="1600" b="1" dirty="0"/>
          </a:p>
        </p:txBody>
      </p:sp>
    </p:spTree>
    <p:extLst>
      <p:ext uri="{BB962C8B-B14F-4D97-AF65-F5344CB8AC3E}">
        <p14:creationId xmlns:p14="http://schemas.microsoft.com/office/powerpoint/2010/main" val="884070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9F4B0-FF27-432F-901D-B47C75AFE0FA}"/>
              </a:ext>
            </a:extLst>
          </p:cNvPr>
          <p:cNvSpPr>
            <a:spLocks noGrp="1"/>
          </p:cNvSpPr>
          <p:nvPr>
            <p:ph type="title"/>
          </p:nvPr>
        </p:nvSpPr>
        <p:spPr/>
        <p:txBody>
          <a:bodyPr/>
          <a:lstStyle/>
          <a:p>
            <a:r>
              <a:rPr lang="en-GB" dirty="0"/>
              <a:t>Relational Economies </a:t>
            </a:r>
          </a:p>
        </p:txBody>
      </p:sp>
      <p:sp>
        <p:nvSpPr>
          <p:cNvPr id="3" name="Content Placeholder 2">
            <a:extLst>
              <a:ext uri="{FF2B5EF4-FFF2-40B4-BE49-F238E27FC236}">
                <a16:creationId xmlns:a16="http://schemas.microsoft.com/office/drawing/2014/main" id="{0E96F6C5-167A-463A-A2DB-2D2A04D8D5B1}"/>
              </a:ext>
            </a:extLst>
          </p:cNvPr>
          <p:cNvSpPr>
            <a:spLocks noGrp="1"/>
          </p:cNvSpPr>
          <p:nvPr>
            <p:ph idx="1"/>
          </p:nvPr>
        </p:nvSpPr>
        <p:spPr>
          <a:xfrm>
            <a:off x="211873" y="2085278"/>
            <a:ext cx="11797989" cy="4772722"/>
          </a:xfrm>
        </p:spPr>
        <p:txBody>
          <a:bodyPr>
            <a:normAutofit/>
          </a:bodyPr>
          <a:lstStyle/>
          <a:p>
            <a:r>
              <a:rPr lang="en-GB" sz="1600" dirty="0">
                <a:latin typeface="Calibri" panose="020F0502020204030204" pitchFamily="34" charset="0"/>
                <a:ea typeface="Times New Roman" panose="02020603050405020304" pitchFamily="18" charset="0"/>
                <a:cs typeface="Calibri" panose="020F0502020204030204" pitchFamily="34" charset="0"/>
              </a:rPr>
              <a:t>Trust and respect</a:t>
            </a:r>
            <a:endParaRPr lang="en-GB" sz="1600" i="1" dirty="0">
              <a:latin typeface="Calibri" panose="020F0502020204030204" pitchFamily="34" charset="0"/>
              <a:ea typeface="Times New Roman" panose="02020603050405020304" pitchFamily="18" charset="0"/>
              <a:cs typeface="Calibri" panose="020F0502020204030204" pitchFamily="34" charset="0"/>
            </a:endParaRPr>
          </a:p>
          <a:p>
            <a:pPr marL="0" marR="615950" indent="0" algn="just">
              <a:lnSpc>
                <a:spcPct val="115000"/>
              </a:lnSpc>
              <a:buNone/>
            </a:pPr>
            <a:r>
              <a:rPr lang="en-GB" sz="1600" i="1" dirty="0">
                <a:effectLst/>
                <a:latin typeface="Calibri" panose="020F0502020204030204" pitchFamily="34" charset="0"/>
                <a:ea typeface="Times New Roman" panose="02020603050405020304" pitchFamily="18" charset="0"/>
                <a:cs typeface="Calibri" panose="020F0502020204030204" pitchFamily="34" charset="0"/>
              </a:rPr>
              <a:t>Eleanor: …. but it probably affects how I react to feedback when I get it because it was the first thing I looked for [was] who had marked it, before I </a:t>
            </a:r>
            <a:r>
              <a:rPr lang="en-GB" sz="1600" i="1" dirty="0">
                <a:latin typeface="Calibri" panose="020F0502020204030204" pitchFamily="34" charset="0"/>
                <a:cs typeface="Calibri" panose="020F0502020204030204" pitchFamily="34" charset="0"/>
              </a:rPr>
              <a:t>looked at the grade.’  ……. the person who I thought might be marking it, I don’t really respect them as much. </a:t>
            </a:r>
          </a:p>
          <a:p>
            <a:pPr marL="0" marR="615950" indent="0" algn="just">
              <a:lnSpc>
                <a:spcPct val="115000"/>
              </a:lnSpc>
              <a:buNone/>
            </a:pPr>
            <a:r>
              <a:rPr lang="en-GB" sz="1600" i="1" dirty="0">
                <a:latin typeface="Calibri" panose="020F0502020204030204" pitchFamily="34" charset="0"/>
                <a:cs typeface="Calibri" panose="020F0502020204030204" pitchFamily="34" charset="0"/>
              </a:rPr>
              <a:t>Nick: A tutor’s job is to develop the best out of the student …I think it’s just because I know [tutor’s name]. I’m very clear on the fact that [tutor’s name] has the best intention for his students. (Interview 5)</a:t>
            </a:r>
          </a:p>
          <a:p>
            <a:pPr marL="0" marR="615950" indent="0" algn="just">
              <a:lnSpc>
                <a:spcPct val="115000"/>
              </a:lnSpc>
              <a:buNone/>
            </a:pPr>
            <a:endParaRPr lang="en-GB" sz="1600" i="1" dirty="0">
              <a:latin typeface="Calibri" panose="020F0502020204030204" pitchFamily="34" charset="0"/>
              <a:cs typeface="Calibri" panose="020F0502020204030204" pitchFamily="34" charset="0"/>
            </a:endParaRPr>
          </a:p>
          <a:p>
            <a:r>
              <a:rPr lang="en-GB" dirty="0">
                <a:effectLst/>
                <a:latin typeface="Calibri" panose="020F0502020204030204" pitchFamily="34" charset="0"/>
                <a:ea typeface="Times New Roman" panose="02020603050405020304" pitchFamily="18" charset="0"/>
                <a:cs typeface="Calibri" panose="020F0502020204030204" pitchFamily="34" charset="0"/>
              </a:rPr>
              <a:t>The influence of emotions</a:t>
            </a:r>
          </a:p>
          <a:p>
            <a:pPr marL="0" indent="0">
              <a:buNone/>
            </a:pPr>
            <a:r>
              <a:rPr lang="en-GB" sz="1600" i="1" dirty="0">
                <a:effectLst/>
                <a:latin typeface="Calibri" panose="020F0502020204030204" pitchFamily="34" charset="0"/>
                <a:ea typeface="Times New Roman" panose="02020603050405020304" pitchFamily="18" charset="0"/>
                <a:cs typeface="Calibri" panose="020F0502020204030204" pitchFamily="34" charset="0"/>
              </a:rPr>
              <a:t>Nick: When I first got given the feedback it was more angry…  Then it went to disheartened, when I got the feedback and I was just like, ‘Really, that’s what it’s come to?’  Now, I'm all right with it.  When I talk about it I get still a bit agitated sometimes… </a:t>
            </a:r>
          </a:p>
          <a:p>
            <a:pPr marL="0" indent="0">
              <a:buNone/>
            </a:pPr>
            <a:endParaRPr lang="en-GB" i="1" dirty="0">
              <a:effectLst/>
              <a:latin typeface="Calibri" panose="020F0502020204030204" pitchFamily="34" charset="0"/>
              <a:ea typeface="Times New Roman" panose="02020603050405020304" pitchFamily="18" charset="0"/>
              <a:cs typeface="Calibri" panose="020F0502020204030204" pitchFamily="34" charset="0"/>
            </a:endParaRPr>
          </a:p>
          <a:p>
            <a:endParaRPr lang="en-GB" sz="1600" b="1" dirty="0"/>
          </a:p>
        </p:txBody>
      </p:sp>
    </p:spTree>
    <p:extLst>
      <p:ext uri="{BB962C8B-B14F-4D97-AF65-F5344CB8AC3E}">
        <p14:creationId xmlns:p14="http://schemas.microsoft.com/office/powerpoint/2010/main" val="1936382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9F4B0-FF27-432F-901D-B47C75AFE0FA}"/>
              </a:ext>
            </a:extLst>
          </p:cNvPr>
          <p:cNvSpPr>
            <a:spLocks noGrp="1"/>
          </p:cNvSpPr>
          <p:nvPr>
            <p:ph type="title"/>
          </p:nvPr>
        </p:nvSpPr>
        <p:spPr/>
        <p:txBody>
          <a:bodyPr/>
          <a:lstStyle/>
          <a:p>
            <a:r>
              <a:rPr lang="en-GB" dirty="0"/>
              <a:t>Moral Economies </a:t>
            </a:r>
          </a:p>
        </p:txBody>
      </p:sp>
      <p:sp>
        <p:nvSpPr>
          <p:cNvPr id="3" name="Content Placeholder 2">
            <a:extLst>
              <a:ext uri="{FF2B5EF4-FFF2-40B4-BE49-F238E27FC236}">
                <a16:creationId xmlns:a16="http://schemas.microsoft.com/office/drawing/2014/main" id="{0E96F6C5-167A-463A-A2DB-2D2A04D8D5B1}"/>
              </a:ext>
            </a:extLst>
          </p:cNvPr>
          <p:cNvSpPr>
            <a:spLocks noGrp="1"/>
          </p:cNvSpPr>
          <p:nvPr>
            <p:ph idx="1"/>
          </p:nvPr>
        </p:nvSpPr>
        <p:spPr>
          <a:xfrm>
            <a:off x="211873" y="2085278"/>
            <a:ext cx="11797989" cy="4772722"/>
          </a:xfrm>
        </p:spPr>
        <p:txBody>
          <a:bodyPr>
            <a:normAutofit fontScale="92500" lnSpcReduction="20000"/>
          </a:bodyPr>
          <a:lstStyle/>
          <a:p>
            <a:r>
              <a:rPr lang="en-GB" sz="1600" dirty="0">
                <a:latin typeface="Calibri" panose="020F0502020204030204" pitchFamily="34" charset="0"/>
                <a:ea typeface="Times New Roman" panose="02020603050405020304" pitchFamily="18" charset="0"/>
                <a:cs typeface="Calibri" panose="020F0502020204030204" pitchFamily="34" charset="0"/>
              </a:rPr>
              <a:t>Teaching as a moral duty</a:t>
            </a:r>
          </a:p>
          <a:p>
            <a:pPr marL="0" marR="615950" indent="0" algn="just">
              <a:lnSpc>
                <a:spcPct val="115000"/>
              </a:lnSpc>
              <a:buNone/>
            </a:pPr>
            <a:r>
              <a:rPr lang="en-GB" sz="1600" i="1" dirty="0">
                <a:effectLst/>
                <a:latin typeface="Calibri" panose="020F0502020204030204" pitchFamily="34" charset="0"/>
                <a:ea typeface="Times New Roman" panose="02020603050405020304" pitchFamily="18" charset="0"/>
                <a:cs typeface="Calibri" panose="020F0502020204030204" pitchFamily="34" charset="0"/>
              </a:rPr>
              <a:t>Daisy: you’re a tutor I feel like we, sort of, not trust your opinion more but, we understand that you’ve sort of got more knowledge than our peers. So if a tutor was to give</a:t>
            </a:r>
            <a:r>
              <a:rPr lang="en-US" sz="1600" i="1" dirty="0">
                <a:effectLst/>
                <a:latin typeface="Calibri" panose="020F0502020204030204" pitchFamily="34" charset="0"/>
                <a:ea typeface="Times New Roman" panose="02020603050405020304" pitchFamily="18" charset="0"/>
                <a:cs typeface="Calibri" panose="020F0502020204030204" pitchFamily="34" charset="0"/>
              </a:rPr>
              <a:t> us constructive criticism you would be like, okay that’s a good plan – we’ll try and implement that. (Daisy Interview 5)</a:t>
            </a:r>
            <a:endParaRPr lang="en-GB" sz="1600" i="1"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en-GB" sz="1600" dirty="0">
              <a:latin typeface="Calibri" panose="020F0502020204030204" pitchFamily="34" charset="0"/>
              <a:ea typeface="Times New Roman" panose="02020603050405020304" pitchFamily="18" charset="0"/>
              <a:cs typeface="Calibri" panose="020F0502020204030204" pitchFamily="34" charset="0"/>
            </a:endParaRPr>
          </a:p>
          <a:p>
            <a:r>
              <a:rPr lang="en-GB" sz="1600" dirty="0">
                <a:effectLst/>
                <a:latin typeface="Calibri" panose="020F0502020204030204" pitchFamily="34" charset="0"/>
                <a:ea typeface="Times New Roman" panose="02020603050405020304" pitchFamily="18" charset="0"/>
                <a:cs typeface="Calibri" panose="020F0502020204030204" pitchFamily="34" charset="0"/>
              </a:rPr>
              <a:t>Doing it for the file</a:t>
            </a:r>
          </a:p>
          <a:p>
            <a:pPr marL="0" marR="615950" indent="0" algn="just">
              <a:lnSpc>
                <a:spcPct val="115000"/>
              </a:lnSpc>
              <a:buNone/>
            </a:pPr>
            <a:r>
              <a:rPr lang="en-GB" sz="1600" i="1" dirty="0">
                <a:effectLst/>
                <a:latin typeface="Calibri" panose="020F0502020204030204" pitchFamily="34" charset="0"/>
                <a:ea typeface="Times New Roman" panose="02020603050405020304" pitchFamily="18" charset="0"/>
                <a:cs typeface="Calibri" panose="020F0502020204030204" pitchFamily="34" charset="0"/>
              </a:rPr>
              <a:t>Jenny: [in reference to her adapting the timings related to the returning of written feedback] … because I thought they needed it because </a:t>
            </a:r>
            <a:r>
              <a:rPr lang="en-GB" sz="1700" i="1" dirty="0">
                <a:effectLst/>
                <a:latin typeface="Calibri" panose="020F0502020204030204" pitchFamily="34" charset="0"/>
                <a:ea typeface="Times New Roman" panose="02020603050405020304" pitchFamily="18" charset="0"/>
                <a:cs typeface="Calibri" panose="020F0502020204030204" pitchFamily="34" charset="0"/>
              </a:rPr>
              <a:t>otherwise I wasn’t going to be able to prove the standard [related to pupils acting on feedback]. (Interview 6)</a:t>
            </a:r>
          </a:p>
          <a:p>
            <a:pPr marL="0" marR="615950" indent="0" algn="just">
              <a:lnSpc>
                <a:spcPct val="115000"/>
              </a:lnSpc>
              <a:buNone/>
            </a:pPr>
            <a:r>
              <a:rPr lang="en-GB" sz="1700" i="1" dirty="0">
                <a:effectLst/>
                <a:latin typeface="Calibri" panose="020F0502020204030204" pitchFamily="34" charset="0"/>
                <a:ea typeface="Times New Roman" panose="02020603050405020304" pitchFamily="18" charset="0"/>
                <a:cs typeface="Calibri" panose="020F0502020204030204" pitchFamily="34" charset="0"/>
              </a:rPr>
              <a:t>Jenny: I think that it’s just a sign of progression from the primary school and I suppose it’s proof here.  You could get all your assignments printed off on that page and you could say ‘This is what everyone said about me’ </a:t>
            </a:r>
          </a:p>
          <a:p>
            <a:pPr marL="0" marR="615950" indent="0" algn="just">
              <a:lnSpc>
                <a:spcPct val="115000"/>
              </a:lnSpc>
              <a:buNone/>
            </a:pPr>
            <a:r>
              <a:rPr lang="en-GB" sz="1700" i="1" dirty="0">
                <a:effectLst/>
                <a:latin typeface="Calibri" panose="020F0502020204030204" pitchFamily="34" charset="0"/>
                <a:ea typeface="Times New Roman" panose="02020603050405020304" pitchFamily="18" charset="0"/>
                <a:cs typeface="Calibri" panose="020F0502020204030204" pitchFamily="34" charset="0"/>
              </a:rPr>
              <a:t>Interviewer: What do you want the proof for?  Proof for what?</a:t>
            </a:r>
          </a:p>
          <a:p>
            <a:pPr marL="0" marR="615950" indent="0" algn="just">
              <a:lnSpc>
                <a:spcPct val="115000"/>
              </a:lnSpc>
              <a:buNone/>
            </a:pPr>
            <a:r>
              <a:rPr lang="en-GB" sz="1700" i="1" dirty="0">
                <a:effectLst/>
                <a:latin typeface="Calibri" panose="020F0502020204030204" pitchFamily="34" charset="0"/>
                <a:ea typeface="Times New Roman" panose="02020603050405020304" pitchFamily="18" charset="0"/>
                <a:cs typeface="Calibri" panose="020F0502020204030204" pitchFamily="34" charset="0"/>
              </a:rPr>
              <a:t>Jenny: For me to show that I’ve acted on it, so made it better.  So, the first year, for example, if it was couldn’t reference through for my life, then I can prove, okay, now I can and I can do …</a:t>
            </a:r>
          </a:p>
          <a:p>
            <a:pPr marL="0" marR="615950" indent="0" algn="just">
              <a:lnSpc>
                <a:spcPct val="115000"/>
              </a:lnSpc>
              <a:buNone/>
            </a:pPr>
            <a:r>
              <a:rPr lang="en-GB" sz="1700" i="1" dirty="0">
                <a:effectLst/>
                <a:latin typeface="Calibri" panose="020F0502020204030204" pitchFamily="34" charset="0"/>
                <a:ea typeface="Times New Roman" panose="02020603050405020304" pitchFamily="18" charset="0"/>
                <a:cs typeface="Calibri" panose="020F0502020204030204" pitchFamily="34" charset="0"/>
              </a:rPr>
              <a:t>Interviewer: Who are you proving it to?</a:t>
            </a:r>
          </a:p>
          <a:p>
            <a:pPr marL="0" marR="615950" indent="0" algn="just">
              <a:lnSpc>
                <a:spcPct val="115000"/>
              </a:lnSpc>
              <a:buNone/>
            </a:pPr>
            <a:r>
              <a:rPr lang="en-GB" sz="1700" i="1" dirty="0">
                <a:effectLst/>
                <a:latin typeface="Calibri" panose="020F0502020204030204" pitchFamily="34" charset="0"/>
                <a:ea typeface="Times New Roman" panose="02020603050405020304" pitchFamily="18" charset="0"/>
                <a:cs typeface="Calibri" panose="020F0502020204030204" pitchFamily="34" charset="0"/>
              </a:rPr>
              <a:t>Jenny: Myself. (Interview 6)</a:t>
            </a:r>
          </a:p>
          <a:p>
            <a:pPr marL="0" marR="615950" indent="0" algn="just">
              <a:lnSpc>
                <a:spcPct val="115000"/>
              </a:lnSpc>
              <a:buNone/>
            </a:pPr>
            <a:endParaRPr lang="en-GB" sz="1600" i="1" dirty="0">
              <a:effectLst/>
              <a:latin typeface="Calibri" panose="020F0502020204030204" pitchFamily="34" charset="0"/>
              <a:ea typeface="Times New Roman" panose="02020603050405020304" pitchFamily="18" charset="0"/>
              <a:cs typeface="Calibri" panose="020F0502020204030204" pitchFamily="34" charset="0"/>
            </a:endParaRPr>
          </a:p>
          <a:p>
            <a:endParaRPr lang="en-GB" sz="1600" b="1" dirty="0"/>
          </a:p>
        </p:txBody>
      </p:sp>
    </p:spTree>
    <p:extLst>
      <p:ext uri="{BB962C8B-B14F-4D97-AF65-F5344CB8AC3E}">
        <p14:creationId xmlns:p14="http://schemas.microsoft.com/office/powerpoint/2010/main" val="2390094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530</TotalTime>
  <Words>2353</Words>
  <Application>Microsoft Office PowerPoint</Application>
  <PresentationFormat>Widescreen</PresentationFormat>
  <Paragraphs>116</Paragraphs>
  <Slides>16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 3</vt:lpstr>
      <vt:lpstr>Ion Boardroom</vt:lpstr>
      <vt:lpstr>Caroline Elbra-Ramsay York St John University </vt:lpstr>
      <vt:lpstr>PowerPoint Presentation</vt:lpstr>
      <vt:lpstr>Research Questions</vt:lpstr>
      <vt:lpstr>PowerPoint Presentation</vt:lpstr>
      <vt:lpstr>The Feedback Ribbon</vt:lpstr>
      <vt:lpstr>Pedagogical Economies </vt:lpstr>
      <vt:lpstr>Relational Economies </vt:lpstr>
      <vt:lpstr>Relational Economies </vt:lpstr>
      <vt:lpstr>Moral Economies </vt:lpstr>
      <vt:lpstr>Moral Economies </vt:lpstr>
      <vt:lpstr>Conclusions - HE</vt:lpstr>
      <vt:lpstr>Conclusions- school </vt:lpstr>
      <vt:lpstr>Conclusions-ITE </vt:lpstr>
      <vt:lpstr>If you want to know more…..</vt:lpstr>
      <vt:lpstr>References </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Elbra-Ramsay</dc:creator>
  <cp:lastModifiedBy>Caroline Elbra-Ramsay</cp:lastModifiedBy>
  <cp:revision>5</cp:revision>
  <dcterms:created xsi:type="dcterms:W3CDTF">2020-11-26T11:25:12Z</dcterms:created>
  <dcterms:modified xsi:type="dcterms:W3CDTF">2021-07-20T22:33:27Z</dcterms:modified>
</cp:coreProperties>
</file>