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Lst>
  <p:sldIdLst>
    <p:sldId id="256" r:id="rId3"/>
    <p:sldId id="274" r:id="rId4"/>
    <p:sldId id="257" r:id="rId5"/>
    <p:sldId id="258" r:id="rId6"/>
    <p:sldId id="263" r:id="rId7"/>
    <p:sldId id="275" r:id="rId8"/>
    <p:sldId id="264" r:id="rId9"/>
    <p:sldId id="271" r:id="rId10"/>
    <p:sldId id="259" r:id="rId11"/>
    <p:sldId id="265" r:id="rId12"/>
    <p:sldId id="269" r:id="rId13"/>
    <p:sldId id="266" r:id="rId14"/>
    <p:sldId id="260" r:id="rId15"/>
    <p:sldId id="261" r:id="rId16"/>
    <p:sldId id="267" r:id="rId17"/>
    <p:sldId id="270" r:id="rId18"/>
    <p:sldId id="262" r:id="rId19"/>
    <p:sldId id="268" r:id="rId20"/>
    <p:sldId id="272" r:id="rId21"/>
    <p:sldId id="27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4" d="100"/>
          <a:sy n="114" d="100"/>
        </p:scale>
        <p:origin x="39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14C3CA0-F425-4896-8639-FC5DAB8FCCF0}" type="datetimeFigureOut">
              <a:rPr lang="en-GB" smtClean="0"/>
              <a:t>17/07/2021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1BEA75-278A-4399-AA7F-28F912631714}" type="slidenum">
              <a:rPr lang="en-GB" smtClean="0"/>
              <a:t>‹#›</a:t>
            </a:fld>
            <a:endParaRPr lang="en-GB"/>
          </a:p>
        </p:txBody>
      </p:sp>
    </p:spTree>
    <p:extLst>
      <p:ext uri="{BB962C8B-B14F-4D97-AF65-F5344CB8AC3E}">
        <p14:creationId xmlns:p14="http://schemas.microsoft.com/office/powerpoint/2010/main" val="2942708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4C3CA0-F425-4896-8639-FC5DAB8FCCF0}" type="datetimeFigureOut">
              <a:rPr lang="en-GB" smtClean="0"/>
              <a:t>17/07/2021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1BEA75-278A-4399-AA7F-28F912631714}" type="slidenum">
              <a:rPr lang="en-GB" smtClean="0"/>
              <a:t>‹#›</a:t>
            </a:fld>
            <a:endParaRPr lang="en-GB"/>
          </a:p>
        </p:txBody>
      </p:sp>
    </p:spTree>
    <p:extLst>
      <p:ext uri="{BB962C8B-B14F-4D97-AF65-F5344CB8AC3E}">
        <p14:creationId xmlns:p14="http://schemas.microsoft.com/office/powerpoint/2010/main" val="1189198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4C3CA0-F425-4896-8639-FC5DAB8FCCF0}" type="datetimeFigureOut">
              <a:rPr lang="en-GB" smtClean="0"/>
              <a:t>17/07/2021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1BEA75-278A-4399-AA7F-28F912631714}" type="slidenum">
              <a:rPr lang="en-GB" smtClean="0"/>
              <a:t>‹#›</a:t>
            </a:fld>
            <a:endParaRPr lang="en-GB"/>
          </a:p>
        </p:txBody>
      </p:sp>
    </p:spTree>
    <p:extLst>
      <p:ext uri="{BB962C8B-B14F-4D97-AF65-F5344CB8AC3E}">
        <p14:creationId xmlns:p14="http://schemas.microsoft.com/office/powerpoint/2010/main" val="19070380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14C3CA0-F425-4896-8639-FC5DAB8FCCF0}" type="datetimeFigureOut">
              <a:rPr lang="en-GB" smtClean="0"/>
              <a:t>17/07/2021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1BEA75-278A-4399-AA7F-28F912631714}" type="slidenum">
              <a:rPr lang="en-GB" smtClean="0"/>
              <a:t>‹#›</a:t>
            </a:fld>
            <a:endParaRPr lang="en-GB"/>
          </a:p>
        </p:txBody>
      </p:sp>
    </p:spTree>
    <p:extLst>
      <p:ext uri="{BB962C8B-B14F-4D97-AF65-F5344CB8AC3E}">
        <p14:creationId xmlns:p14="http://schemas.microsoft.com/office/powerpoint/2010/main" val="5718597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4C3CA0-F425-4896-8639-FC5DAB8FCCF0}" type="datetimeFigureOut">
              <a:rPr lang="en-GB" smtClean="0"/>
              <a:t>17/07/2021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1BEA75-278A-4399-AA7F-28F912631714}" type="slidenum">
              <a:rPr lang="en-GB" smtClean="0"/>
              <a:t>‹#›</a:t>
            </a:fld>
            <a:endParaRPr lang="en-GB"/>
          </a:p>
        </p:txBody>
      </p:sp>
    </p:spTree>
    <p:extLst>
      <p:ext uri="{BB962C8B-B14F-4D97-AF65-F5344CB8AC3E}">
        <p14:creationId xmlns:p14="http://schemas.microsoft.com/office/powerpoint/2010/main" val="6355814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4C3CA0-F425-4896-8639-FC5DAB8FCCF0}" type="datetimeFigureOut">
              <a:rPr lang="en-GB" smtClean="0"/>
              <a:t>17/07/2021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1BEA75-278A-4399-AA7F-28F912631714}" type="slidenum">
              <a:rPr lang="en-GB" smtClean="0"/>
              <a:t>‹#›</a:t>
            </a:fld>
            <a:endParaRPr lang="en-GB"/>
          </a:p>
        </p:txBody>
      </p:sp>
    </p:spTree>
    <p:extLst>
      <p:ext uri="{BB962C8B-B14F-4D97-AF65-F5344CB8AC3E}">
        <p14:creationId xmlns:p14="http://schemas.microsoft.com/office/powerpoint/2010/main" val="25935245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4C3CA0-F425-4896-8639-FC5DAB8FCCF0}" type="datetimeFigureOut">
              <a:rPr lang="en-GB" smtClean="0"/>
              <a:t>17/07/2021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1BEA75-278A-4399-AA7F-28F912631714}" type="slidenum">
              <a:rPr lang="en-GB" smtClean="0"/>
              <a:t>‹#›</a:t>
            </a:fld>
            <a:endParaRPr lang="en-GB"/>
          </a:p>
        </p:txBody>
      </p:sp>
    </p:spTree>
    <p:extLst>
      <p:ext uri="{BB962C8B-B14F-4D97-AF65-F5344CB8AC3E}">
        <p14:creationId xmlns:p14="http://schemas.microsoft.com/office/powerpoint/2010/main" val="303266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4C3CA0-F425-4896-8639-FC5DAB8FCCF0}" type="datetimeFigureOut">
              <a:rPr lang="en-GB" smtClean="0"/>
              <a:t>17/07/2021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F1BEA75-278A-4399-AA7F-28F912631714}" type="slidenum">
              <a:rPr lang="en-GB" smtClean="0"/>
              <a:t>‹#›</a:t>
            </a:fld>
            <a:endParaRPr lang="en-GB"/>
          </a:p>
        </p:txBody>
      </p:sp>
    </p:spTree>
    <p:extLst>
      <p:ext uri="{BB962C8B-B14F-4D97-AF65-F5344CB8AC3E}">
        <p14:creationId xmlns:p14="http://schemas.microsoft.com/office/powerpoint/2010/main" val="41582760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4C3CA0-F425-4896-8639-FC5DAB8FCCF0}" type="datetimeFigureOut">
              <a:rPr lang="en-GB" smtClean="0"/>
              <a:t>17/07/2021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F1BEA75-278A-4399-AA7F-28F912631714}" type="slidenum">
              <a:rPr lang="en-GB" smtClean="0"/>
              <a:t>‹#›</a:t>
            </a:fld>
            <a:endParaRPr lang="en-GB"/>
          </a:p>
        </p:txBody>
      </p:sp>
    </p:spTree>
    <p:extLst>
      <p:ext uri="{BB962C8B-B14F-4D97-AF65-F5344CB8AC3E}">
        <p14:creationId xmlns:p14="http://schemas.microsoft.com/office/powerpoint/2010/main" val="23162141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4C3CA0-F425-4896-8639-FC5DAB8FCCF0}" type="datetimeFigureOut">
              <a:rPr lang="en-GB" smtClean="0"/>
              <a:t>17/07/2021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F1BEA75-278A-4399-AA7F-28F912631714}" type="slidenum">
              <a:rPr lang="en-GB" smtClean="0"/>
              <a:t>‹#›</a:t>
            </a:fld>
            <a:endParaRPr lang="en-GB"/>
          </a:p>
        </p:txBody>
      </p:sp>
    </p:spTree>
    <p:extLst>
      <p:ext uri="{BB962C8B-B14F-4D97-AF65-F5344CB8AC3E}">
        <p14:creationId xmlns:p14="http://schemas.microsoft.com/office/powerpoint/2010/main" val="420587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4C3CA0-F425-4896-8639-FC5DAB8FCCF0}" type="datetimeFigureOut">
              <a:rPr lang="en-GB" smtClean="0"/>
              <a:t>17/07/2021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1BEA75-278A-4399-AA7F-28F912631714}" type="slidenum">
              <a:rPr lang="en-GB" smtClean="0"/>
              <a:t>‹#›</a:t>
            </a:fld>
            <a:endParaRPr lang="en-GB"/>
          </a:p>
        </p:txBody>
      </p:sp>
    </p:spTree>
    <p:extLst>
      <p:ext uri="{BB962C8B-B14F-4D97-AF65-F5344CB8AC3E}">
        <p14:creationId xmlns:p14="http://schemas.microsoft.com/office/powerpoint/2010/main" val="1093032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4C3CA0-F425-4896-8639-FC5DAB8FCCF0}" type="datetimeFigureOut">
              <a:rPr lang="en-GB" smtClean="0"/>
              <a:t>17/07/2021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1BEA75-278A-4399-AA7F-28F912631714}" type="slidenum">
              <a:rPr lang="en-GB" smtClean="0"/>
              <a:t>‹#›</a:t>
            </a:fld>
            <a:endParaRPr lang="en-GB"/>
          </a:p>
        </p:txBody>
      </p:sp>
    </p:spTree>
    <p:extLst>
      <p:ext uri="{BB962C8B-B14F-4D97-AF65-F5344CB8AC3E}">
        <p14:creationId xmlns:p14="http://schemas.microsoft.com/office/powerpoint/2010/main" val="3666448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4C3CA0-F425-4896-8639-FC5DAB8FCCF0}" type="datetimeFigureOut">
              <a:rPr lang="en-GB" smtClean="0"/>
              <a:t>17/07/2021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1BEA75-278A-4399-AA7F-28F912631714}" type="slidenum">
              <a:rPr lang="en-GB" smtClean="0"/>
              <a:t>‹#›</a:t>
            </a:fld>
            <a:endParaRPr lang="en-GB"/>
          </a:p>
        </p:txBody>
      </p:sp>
    </p:spTree>
    <p:extLst>
      <p:ext uri="{BB962C8B-B14F-4D97-AF65-F5344CB8AC3E}">
        <p14:creationId xmlns:p14="http://schemas.microsoft.com/office/powerpoint/2010/main" val="37885771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4C3CA0-F425-4896-8639-FC5DAB8FCCF0}" type="datetimeFigureOut">
              <a:rPr lang="en-GB" smtClean="0"/>
              <a:t>17/07/2021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1BEA75-278A-4399-AA7F-28F912631714}" type="slidenum">
              <a:rPr lang="en-GB" smtClean="0"/>
              <a:t>‹#›</a:t>
            </a:fld>
            <a:endParaRPr lang="en-GB"/>
          </a:p>
        </p:txBody>
      </p:sp>
    </p:spTree>
    <p:extLst>
      <p:ext uri="{BB962C8B-B14F-4D97-AF65-F5344CB8AC3E}">
        <p14:creationId xmlns:p14="http://schemas.microsoft.com/office/powerpoint/2010/main" val="42036371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4C3CA0-F425-4896-8639-FC5DAB8FCCF0}" type="datetimeFigureOut">
              <a:rPr lang="en-GB" smtClean="0"/>
              <a:t>17/07/2021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1BEA75-278A-4399-AA7F-28F912631714}" type="slidenum">
              <a:rPr lang="en-GB" smtClean="0"/>
              <a:t>‹#›</a:t>
            </a:fld>
            <a:endParaRPr lang="en-GB"/>
          </a:p>
        </p:txBody>
      </p:sp>
    </p:spTree>
    <p:extLst>
      <p:ext uri="{BB962C8B-B14F-4D97-AF65-F5344CB8AC3E}">
        <p14:creationId xmlns:p14="http://schemas.microsoft.com/office/powerpoint/2010/main" val="2773168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4C3CA0-F425-4896-8639-FC5DAB8FCCF0}" type="datetimeFigureOut">
              <a:rPr lang="en-GB" smtClean="0"/>
              <a:t>17/07/2021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1BEA75-278A-4399-AA7F-28F912631714}" type="slidenum">
              <a:rPr lang="en-GB" smtClean="0"/>
              <a:t>‹#›</a:t>
            </a:fld>
            <a:endParaRPr lang="en-GB"/>
          </a:p>
        </p:txBody>
      </p:sp>
    </p:spTree>
    <p:extLst>
      <p:ext uri="{BB962C8B-B14F-4D97-AF65-F5344CB8AC3E}">
        <p14:creationId xmlns:p14="http://schemas.microsoft.com/office/powerpoint/2010/main" val="459825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4C3CA0-F425-4896-8639-FC5DAB8FCCF0}" type="datetimeFigureOut">
              <a:rPr lang="en-GB" smtClean="0"/>
              <a:t>17/07/2021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1BEA75-278A-4399-AA7F-28F912631714}" type="slidenum">
              <a:rPr lang="en-GB" smtClean="0"/>
              <a:t>‹#›</a:t>
            </a:fld>
            <a:endParaRPr lang="en-GB"/>
          </a:p>
        </p:txBody>
      </p:sp>
    </p:spTree>
    <p:extLst>
      <p:ext uri="{BB962C8B-B14F-4D97-AF65-F5344CB8AC3E}">
        <p14:creationId xmlns:p14="http://schemas.microsoft.com/office/powerpoint/2010/main" val="2493094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4C3CA0-F425-4896-8639-FC5DAB8FCCF0}" type="datetimeFigureOut">
              <a:rPr lang="en-GB" smtClean="0"/>
              <a:t>17/07/2021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F1BEA75-278A-4399-AA7F-28F912631714}" type="slidenum">
              <a:rPr lang="en-GB" smtClean="0"/>
              <a:t>‹#›</a:t>
            </a:fld>
            <a:endParaRPr lang="en-GB"/>
          </a:p>
        </p:txBody>
      </p:sp>
    </p:spTree>
    <p:extLst>
      <p:ext uri="{BB962C8B-B14F-4D97-AF65-F5344CB8AC3E}">
        <p14:creationId xmlns:p14="http://schemas.microsoft.com/office/powerpoint/2010/main" val="240185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4C3CA0-F425-4896-8639-FC5DAB8FCCF0}" type="datetimeFigureOut">
              <a:rPr lang="en-GB" smtClean="0"/>
              <a:t>17/07/2021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F1BEA75-278A-4399-AA7F-28F912631714}" type="slidenum">
              <a:rPr lang="en-GB" smtClean="0"/>
              <a:t>‹#›</a:t>
            </a:fld>
            <a:endParaRPr lang="en-GB"/>
          </a:p>
        </p:txBody>
      </p:sp>
    </p:spTree>
    <p:extLst>
      <p:ext uri="{BB962C8B-B14F-4D97-AF65-F5344CB8AC3E}">
        <p14:creationId xmlns:p14="http://schemas.microsoft.com/office/powerpoint/2010/main" val="3847475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4C3CA0-F425-4896-8639-FC5DAB8FCCF0}" type="datetimeFigureOut">
              <a:rPr lang="en-GB" smtClean="0"/>
              <a:t>17/07/2021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F1BEA75-278A-4399-AA7F-28F912631714}" type="slidenum">
              <a:rPr lang="en-GB" smtClean="0"/>
              <a:t>‹#›</a:t>
            </a:fld>
            <a:endParaRPr lang="en-GB"/>
          </a:p>
        </p:txBody>
      </p:sp>
    </p:spTree>
    <p:extLst>
      <p:ext uri="{BB962C8B-B14F-4D97-AF65-F5344CB8AC3E}">
        <p14:creationId xmlns:p14="http://schemas.microsoft.com/office/powerpoint/2010/main" val="3578843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4C3CA0-F425-4896-8639-FC5DAB8FCCF0}" type="datetimeFigureOut">
              <a:rPr lang="en-GB" smtClean="0"/>
              <a:t>17/07/2021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1BEA75-278A-4399-AA7F-28F912631714}" type="slidenum">
              <a:rPr lang="en-GB" smtClean="0"/>
              <a:t>‹#›</a:t>
            </a:fld>
            <a:endParaRPr lang="en-GB"/>
          </a:p>
        </p:txBody>
      </p:sp>
    </p:spTree>
    <p:extLst>
      <p:ext uri="{BB962C8B-B14F-4D97-AF65-F5344CB8AC3E}">
        <p14:creationId xmlns:p14="http://schemas.microsoft.com/office/powerpoint/2010/main" val="415864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4C3CA0-F425-4896-8639-FC5DAB8FCCF0}" type="datetimeFigureOut">
              <a:rPr lang="en-GB" smtClean="0"/>
              <a:t>17/07/2021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1BEA75-278A-4399-AA7F-28F912631714}" type="slidenum">
              <a:rPr lang="en-GB" smtClean="0"/>
              <a:t>‹#›</a:t>
            </a:fld>
            <a:endParaRPr lang="en-GB"/>
          </a:p>
        </p:txBody>
      </p:sp>
    </p:spTree>
    <p:extLst>
      <p:ext uri="{BB962C8B-B14F-4D97-AF65-F5344CB8AC3E}">
        <p14:creationId xmlns:p14="http://schemas.microsoft.com/office/powerpoint/2010/main" val="279031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4C3CA0-F425-4896-8639-FC5DAB8FCCF0}" type="datetimeFigureOut">
              <a:rPr lang="en-GB" smtClean="0"/>
              <a:t>17/07/2021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1BEA75-278A-4399-AA7F-28F912631714}" type="slidenum">
              <a:rPr lang="en-GB" smtClean="0"/>
              <a:t>‹#›</a:t>
            </a:fld>
            <a:endParaRPr lang="en-GB"/>
          </a:p>
        </p:txBody>
      </p:sp>
    </p:spTree>
    <p:extLst>
      <p:ext uri="{BB962C8B-B14F-4D97-AF65-F5344CB8AC3E}">
        <p14:creationId xmlns:p14="http://schemas.microsoft.com/office/powerpoint/2010/main" val="68400812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4C3CA0-F425-4896-8639-FC5DAB8FCCF0}" type="datetimeFigureOut">
              <a:rPr lang="en-GB" smtClean="0"/>
              <a:t>17/07/2021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1BEA75-278A-4399-AA7F-28F912631714}" type="slidenum">
              <a:rPr lang="en-GB" smtClean="0"/>
              <a:t>‹#›</a:t>
            </a:fld>
            <a:endParaRPr lang="en-GB"/>
          </a:p>
        </p:txBody>
      </p:sp>
    </p:spTree>
    <p:extLst>
      <p:ext uri="{BB962C8B-B14F-4D97-AF65-F5344CB8AC3E}">
        <p14:creationId xmlns:p14="http://schemas.microsoft.com/office/powerpoint/2010/main" val="2138485288"/>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174E9C-7CA3-4C1B-AA0F-B61B4E6731BE}"/>
              </a:ext>
            </a:extLst>
          </p:cNvPr>
          <p:cNvSpPr>
            <a:spLocks noGrp="1"/>
          </p:cNvSpPr>
          <p:nvPr>
            <p:ph type="ctrTitle"/>
          </p:nvPr>
        </p:nvSpPr>
        <p:spPr>
          <a:xfrm>
            <a:off x="1524000" y="1293338"/>
            <a:ext cx="9144000" cy="3274592"/>
          </a:xfrm>
        </p:spPr>
        <p:txBody>
          <a:bodyPr anchor="ctr">
            <a:normAutofit fontScale="90000"/>
          </a:bodyPr>
          <a:lstStyle/>
          <a:p>
            <a:r>
              <a:rPr lang="en-GB" sz="4500" b="1" dirty="0">
                <a:effectLst/>
                <a:ea typeface="Cambria" panose="02040503050406030204" pitchFamily="18" charset="0"/>
                <a:cs typeface="Times New Roman" panose="02020603050405020304" pitchFamily="18" charset="0"/>
              </a:rPr>
              <a:t>Learning effectiveness of short term study abroad through the lens of transformative learning: a comparative study of international students in China and the UK</a:t>
            </a:r>
            <a:br>
              <a:rPr lang="en-GB" sz="4500" b="1" dirty="0">
                <a:effectLst/>
                <a:ea typeface="Cambria" panose="02040503050406030204" pitchFamily="18" charset="0"/>
                <a:cs typeface="Times New Roman" panose="02020603050405020304" pitchFamily="18" charset="0"/>
              </a:rPr>
            </a:br>
            <a:br>
              <a:rPr lang="en-GB" sz="4500" b="1" dirty="0">
                <a:effectLst/>
                <a:ea typeface="Cambria" panose="02040503050406030204" pitchFamily="18" charset="0"/>
                <a:cs typeface="Times New Roman" panose="02020603050405020304" pitchFamily="18" charset="0"/>
              </a:rPr>
            </a:br>
            <a:r>
              <a:rPr lang="en-GB" sz="4500" b="1" dirty="0">
                <a:ea typeface="Cambria" panose="02040503050406030204" pitchFamily="18" charset="0"/>
                <a:cs typeface="Times New Roman" panose="02020603050405020304" pitchFamily="18" charset="0"/>
              </a:rPr>
              <a:t>ECE 2021 17</a:t>
            </a:r>
            <a:r>
              <a:rPr lang="en-GB" sz="4500" b="1" baseline="30000" dirty="0">
                <a:ea typeface="Cambria" panose="02040503050406030204" pitchFamily="18" charset="0"/>
                <a:cs typeface="Times New Roman" panose="02020603050405020304" pitchFamily="18" charset="0"/>
              </a:rPr>
              <a:t>th</a:t>
            </a:r>
            <a:r>
              <a:rPr lang="en-GB" sz="4500" b="1" dirty="0">
                <a:ea typeface="Cambria" panose="02040503050406030204" pitchFamily="18" charset="0"/>
                <a:cs typeface="Times New Roman" panose="02020603050405020304" pitchFamily="18" charset="0"/>
              </a:rPr>
              <a:t> July 2021</a:t>
            </a:r>
            <a:endParaRPr lang="en-GB" sz="4500" b="1" dirty="0"/>
          </a:p>
        </p:txBody>
      </p:sp>
      <p:sp>
        <p:nvSpPr>
          <p:cNvPr id="3" name="Subtitle 2">
            <a:extLst>
              <a:ext uri="{FF2B5EF4-FFF2-40B4-BE49-F238E27FC236}">
                <a16:creationId xmlns:a16="http://schemas.microsoft.com/office/drawing/2014/main" id="{6855F7F2-B318-4698-AE6C-9A203BD04BE3}"/>
              </a:ext>
            </a:extLst>
          </p:cNvPr>
          <p:cNvSpPr>
            <a:spLocks noGrp="1"/>
          </p:cNvSpPr>
          <p:nvPr>
            <p:ph type="subTitle" idx="1"/>
          </p:nvPr>
        </p:nvSpPr>
        <p:spPr>
          <a:xfrm>
            <a:off x="1524000" y="5153961"/>
            <a:ext cx="9144000" cy="1356089"/>
          </a:xfrm>
        </p:spPr>
        <p:txBody>
          <a:bodyPr anchor="ctr">
            <a:normAutofit/>
          </a:bodyPr>
          <a:lstStyle/>
          <a:p>
            <a:r>
              <a:rPr lang="en-GB" sz="2000" dirty="0">
                <a:latin typeface="Roboto" panose="02000000000000000000" pitchFamily="2" charset="0"/>
              </a:rPr>
              <a:t>Dr </a:t>
            </a:r>
            <a:r>
              <a:rPr lang="en-GB" sz="2000" dirty="0" err="1">
                <a:latin typeface="Roboto" panose="02000000000000000000" pitchFamily="2" charset="0"/>
              </a:rPr>
              <a:t>Xianghan</a:t>
            </a:r>
            <a:r>
              <a:rPr lang="en-GB" sz="2000" dirty="0">
                <a:latin typeface="Roboto" panose="02000000000000000000" pitchFamily="2" charset="0"/>
              </a:rPr>
              <a:t> O'Dea, York St John University, United Kingdom</a:t>
            </a:r>
            <a:br>
              <a:rPr lang="en-GB" sz="2000" dirty="0">
                <a:latin typeface="Roboto" panose="02000000000000000000" pitchFamily="2" charset="0"/>
              </a:rPr>
            </a:br>
            <a:r>
              <a:rPr lang="en-GB" sz="2000" dirty="0">
                <a:latin typeface="Roboto" panose="02000000000000000000" pitchFamily="2" charset="0"/>
              </a:rPr>
              <a:t>Dr Chen Wang, Durham University, United Kingdom</a:t>
            </a:r>
            <a:br>
              <a:rPr lang="en-GB" sz="2000" dirty="0">
                <a:latin typeface="Roboto" panose="02000000000000000000" pitchFamily="2" charset="0"/>
              </a:rPr>
            </a:br>
            <a:r>
              <a:rPr lang="en-GB" sz="2000" dirty="0">
                <a:latin typeface="Roboto" panose="02000000000000000000" pitchFamily="2" charset="0"/>
              </a:rPr>
              <a:t>Dr Mike </a:t>
            </a:r>
            <a:r>
              <a:rPr lang="en-GB" sz="2000" b="0" i="0" dirty="0">
                <a:effectLst/>
                <a:latin typeface="Roboto" panose="02000000000000000000" pitchFamily="2" charset="0"/>
              </a:rPr>
              <a:t>O'Dea, York St John University, United Kingdom</a:t>
            </a:r>
            <a:endParaRPr lang="en-GB" sz="2000" dirty="0"/>
          </a:p>
        </p:txBody>
      </p:sp>
      <p:cxnSp>
        <p:nvCxnSpPr>
          <p:cNvPr id="19" name="Straight Connector 1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7990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0CCA34-8C45-4491-978C-E5D3C6F66B12}"/>
              </a:ext>
            </a:extLst>
          </p:cNvPr>
          <p:cNvSpPr>
            <a:spLocks noGrp="1"/>
          </p:cNvSpPr>
          <p:nvPr>
            <p:ph type="title"/>
          </p:nvPr>
        </p:nvSpPr>
        <p:spPr>
          <a:xfrm>
            <a:off x="1043631" y="809898"/>
            <a:ext cx="9942716" cy="1554480"/>
          </a:xfrm>
        </p:spPr>
        <p:txBody>
          <a:bodyPr anchor="ctr">
            <a:normAutofit/>
          </a:bodyPr>
          <a:lstStyle/>
          <a:p>
            <a:r>
              <a:rPr lang="en-GB" sz="4800"/>
              <a:t>Methodology</a:t>
            </a:r>
          </a:p>
        </p:txBody>
      </p:sp>
      <p:sp>
        <p:nvSpPr>
          <p:cNvPr id="3" name="Content Placeholder 2">
            <a:extLst>
              <a:ext uri="{FF2B5EF4-FFF2-40B4-BE49-F238E27FC236}">
                <a16:creationId xmlns:a16="http://schemas.microsoft.com/office/drawing/2014/main" id="{8F9DF62D-BEFE-4C41-97A2-CFA666D6415F}"/>
              </a:ext>
            </a:extLst>
          </p:cNvPr>
          <p:cNvSpPr>
            <a:spLocks noGrp="1"/>
          </p:cNvSpPr>
          <p:nvPr>
            <p:ph idx="1"/>
          </p:nvPr>
        </p:nvSpPr>
        <p:spPr>
          <a:xfrm>
            <a:off x="1045028" y="3017522"/>
            <a:ext cx="9941319" cy="3124658"/>
          </a:xfrm>
        </p:spPr>
        <p:txBody>
          <a:bodyPr anchor="ctr">
            <a:normAutofit/>
          </a:bodyPr>
          <a:lstStyle/>
          <a:p>
            <a:r>
              <a:rPr lang="en-GB" sz="1300"/>
              <a:t>Both study methodologies have significant commonalities</a:t>
            </a:r>
          </a:p>
          <a:p>
            <a:pPr lvl="1"/>
            <a:r>
              <a:rPr lang="en-GB" sz="1300"/>
              <a:t>Main data collection method was </a:t>
            </a:r>
            <a:r>
              <a:rPr lang="en-GB" sz="1300" b="1" i="1"/>
              <a:t>semi-structured interview</a:t>
            </a:r>
          </a:p>
          <a:p>
            <a:pPr lvl="1"/>
            <a:r>
              <a:rPr lang="en-GB" sz="1300"/>
              <a:t>The data in </a:t>
            </a:r>
            <a:r>
              <a:rPr lang="en-GB" sz="1300" b="1" i="1"/>
              <a:t>both studies </a:t>
            </a:r>
            <a:r>
              <a:rPr lang="en-GB" sz="1300"/>
              <a:t>were then analysed and interpreted through </a:t>
            </a:r>
            <a:r>
              <a:rPr lang="en-GB" sz="1300" b="1" i="1"/>
              <a:t>first and second cycle coding processes</a:t>
            </a:r>
            <a:r>
              <a:rPr lang="en-GB" sz="1300"/>
              <a:t>. </a:t>
            </a:r>
          </a:p>
          <a:p>
            <a:pPr lvl="2"/>
            <a:r>
              <a:rPr lang="en-GB" sz="1300"/>
              <a:t>The </a:t>
            </a:r>
            <a:r>
              <a:rPr lang="en-GB" sz="1300" b="1" i="1"/>
              <a:t>first cycle coding </a:t>
            </a:r>
            <a:r>
              <a:rPr lang="en-GB" sz="1300"/>
              <a:t>identified the distinct </a:t>
            </a:r>
            <a:r>
              <a:rPr lang="en-GB" sz="1300" b="1" i="1"/>
              <a:t>concepts or areas that emerged in the transcripts</a:t>
            </a:r>
            <a:r>
              <a:rPr lang="en-GB" sz="1300"/>
              <a:t>. </a:t>
            </a:r>
          </a:p>
          <a:p>
            <a:pPr lvl="2"/>
            <a:r>
              <a:rPr lang="en-GB" sz="1300"/>
              <a:t>In the </a:t>
            </a:r>
            <a:r>
              <a:rPr lang="en-GB" sz="1300" b="1" i="1"/>
              <a:t>second cycle coding </a:t>
            </a:r>
            <a:r>
              <a:rPr lang="en-GB" sz="1300"/>
              <a:t>process, the </a:t>
            </a:r>
            <a:r>
              <a:rPr lang="en-GB" sz="1300" b="1" i="1"/>
              <a:t>areas and concepts identified </a:t>
            </a:r>
            <a:r>
              <a:rPr lang="en-GB" sz="1300"/>
              <a:t>in first coding </a:t>
            </a:r>
            <a:r>
              <a:rPr lang="en-GB" sz="1300" b="1" i="1"/>
              <a:t>were categorized, and then themes were generated</a:t>
            </a:r>
            <a:r>
              <a:rPr lang="en-GB" sz="1300"/>
              <a:t>.  </a:t>
            </a:r>
          </a:p>
          <a:p>
            <a:r>
              <a:rPr lang="en-GB" sz="1300"/>
              <a:t>Portrait methodology.</a:t>
            </a:r>
          </a:p>
          <a:p>
            <a:pPr lvl="1"/>
            <a:r>
              <a:rPr lang="en-GB" sz="1300"/>
              <a:t>The intention of portrait methodology is to provide the </a:t>
            </a:r>
            <a:r>
              <a:rPr lang="en-GB" sz="1300" b="1" i="1"/>
              <a:t>researcher’s interpretations of the experiences, views and feelings of those being researched through the production of portraits</a:t>
            </a:r>
          </a:p>
          <a:p>
            <a:pPr lvl="1"/>
            <a:r>
              <a:rPr lang="en-GB" sz="1300"/>
              <a:t>Portraits are a </a:t>
            </a:r>
            <a:r>
              <a:rPr lang="en-GB" sz="1300" b="1" i="1"/>
              <a:t>summary of the researcher’s interpretation </a:t>
            </a:r>
            <a:r>
              <a:rPr lang="en-GB" sz="1300"/>
              <a:t>of the interview.</a:t>
            </a:r>
          </a:p>
          <a:p>
            <a:pPr lvl="1"/>
            <a:r>
              <a:rPr lang="en-GB" sz="1300"/>
              <a:t>Integral to the methodology is the </a:t>
            </a:r>
            <a:r>
              <a:rPr lang="en-GB" sz="1300" b="1" i="1"/>
              <a:t>sharing of the portraits </a:t>
            </a:r>
            <a:r>
              <a:rPr lang="en-GB" sz="1300"/>
              <a:t>with the interviewee who reflects on the portraits and comments upon its accuracy</a:t>
            </a:r>
          </a:p>
          <a:p>
            <a:pPr marL="0" indent="0">
              <a:buNone/>
            </a:pPr>
            <a:endParaRPr lang="en-GB" sz="130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6575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536E51-7314-411A-84CC-5D9F92F3FB05}"/>
              </a:ext>
            </a:extLst>
          </p:cNvPr>
          <p:cNvSpPr>
            <a:spLocks noGrp="1"/>
          </p:cNvSpPr>
          <p:nvPr>
            <p:ph type="title"/>
          </p:nvPr>
        </p:nvSpPr>
        <p:spPr>
          <a:xfrm>
            <a:off x="1043631" y="809898"/>
            <a:ext cx="9942716" cy="1554480"/>
          </a:xfrm>
        </p:spPr>
        <p:txBody>
          <a:bodyPr anchor="ctr">
            <a:normAutofit/>
          </a:bodyPr>
          <a:lstStyle/>
          <a:p>
            <a:r>
              <a:rPr lang="en-GB" sz="4800"/>
              <a:t>Methodology</a:t>
            </a:r>
          </a:p>
        </p:txBody>
      </p:sp>
      <p:sp>
        <p:nvSpPr>
          <p:cNvPr id="3" name="Content Placeholder 2">
            <a:extLst>
              <a:ext uri="{FF2B5EF4-FFF2-40B4-BE49-F238E27FC236}">
                <a16:creationId xmlns:a16="http://schemas.microsoft.com/office/drawing/2014/main" id="{AB360A8D-5452-43FD-B9B4-16250DF5E17D}"/>
              </a:ext>
            </a:extLst>
          </p:cNvPr>
          <p:cNvSpPr>
            <a:spLocks noGrp="1"/>
          </p:cNvSpPr>
          <p:nvPr>
            <p:ph idx="1"/>
          </p:nvPr>
        </p:nvSpPr>
        <p:spPr>
          <a:xfrm>
            <a:off x="1045028" y="3017522"/>
            <a:ext cx="9941319" cy="3124658"/>
          </a:xfrm>
        </p:spPr>
        <p:txBody>
          <a:bodyPr anchor="ctr">
            <a:normAutofit/>
          </a:bodyPr>
          <a:lstStyle/>
          <a:p>
            <a:r>
              <a:rPr lang="en-GB" sz="1500"/>
              <a:t>The 2 studies differed in the following way: -</a:t>
            </a:r>
          </a:p>
          <a:p>
            <a:endParaRPr lang="en-GB" sz="1500"/>
          </a:p>
          <a:p>
            <a:pPr lvl="1"/>
            <a:r>
              <a:rPr lang="en-GB" sz="1500"/>
              <a:t>The case study of the international students in China used a </a:t>
            </a:r>
            <a:r>
              <a:rPr lang="en-GB" sz="1500" b="1" i="1"/>
              <a:t>single interview for each participant</a:t>
            </a:r>
            <a:r>
              <a:rPr lang="en-GB" sz="1500"/>
              <a:t>, which was carried out </a:t>
            </a:r>
            <a:r>
              <a:rPr lang="en-GB" sz="1500" b="1" i="1"/>
              <a:t>towards the end of the study period </a:t>
            </a:r>
            <a:r>
              <a:rPr lang="en-GB" sz="1500"/>
              <a:t>abroad.</a:t>
            </a:r>
          </a:p>
          <a:p>
            <a:pPr lvl="1"/>
            <a:r>
              <a:rPr lang="en-GB" sz="1500"/>
              <a:t>The Portrait methodology study of the Chinese students in the UK was a longitudinal study, which carried out </a:t>
            </a:r>
            <a:r>
              <a:rPr lang="en-GB" sz="1500" b="1" i="1"/>
              <a:t>3 interviews with each student over a 2 semester period</a:t>
            </a:r>
            <a:r>
              <a:rPr lang="en-GB" sz="1500"/>
              <a:t> with one set of interviews after they had returned to China, </a:t>
            </a:r>
            <a:r>
              <a:rPr lang="en-GB" sz="1500" b="1" i="1"/>
              <a:t>each interview was followed up by a portrait, which they reviewed and commented upon</a:t>
            </a:r>
            <a:r>
              <a:rPr lang="en-GB" sz="1500"/>
              <a:t>.</a:t>
            </a:r>
          </a:p>
          <a:p>
            <a:pPr lvl="1"/>
            <a:endParaRPr lang="en-GB" sz="1500"/>
          </a:p>
          <a:p>
            <a:r>
              <a:rPr lang="en-GB" sz="1500"/>
              <a:t>The questions asked in both studies were similar. They focussed on the teaching and learning methods, study support, learning environment and cross cultural adaptation of students </a:t>
            </a:r>
          </a:p>
          <a:p>
            <a:r>
              <a:rPr lang="en-GB" sz="1500"/>
              <a:t>The findings were analysed together for this paper</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3909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E19F72-7D81-4CC6-84AE-9B551E09FF1D}"/>
              </a:ext>
            </a:extLst>
          </p:cNvPr>
          <p:cNvSpPr>
            <a:spLocks noGrp="1"/>
          </p:cNvSpPr>
          <p:nvPr>
            <p:ph type="title"/>
          </p:nvPr>
        </p:nvSpPr>
        <p:spPr>
          <a:xfrm>
            <a:off x="1043631" y="809898"/>
            <a:ext cx="9942716" cy="1554480"/>
          </a:xfrm>
        </p:spPr>
        <p:txBody>
          <a:bodyPr anchor="ctr">
            <a:normAutofit/>
          </a:bodyPr>
          <a:lstStyle/>
          <a:p>
            <a:r>
              <a:rPr lang="en-GB" sz="4800"/>
              <a:t>Findings</a:t>
            </a:r>
          </a:p>
        </p:txBody>
      </p:sp>
      <p:sp>
        <p:nvSpPr>
          <p:cNvPr id="3" name="Content Placeholder 2">
            <a:extLst>
              <a:ext uri="{FF2B5EF4-FFF2-40B4-BE49-F238E27FC236}">
                <a16:creationId xmlns:a16="http://schemas.microsoft.com/office/drawing/2014/main" id="{1ACA64D3-203D-46B9-B3B5-22F4C25ADD16}"/>
              </a:ext>
            </a:extLst>
          </p:cNvPr>
          <p:cNvSpPr>
            <a:spLocks noGrp="1"/>
          </p:cNvSpPr>
          <p:nvPr>
            <p:ph idx="1"/>
          </p:nvPr>
        </p:nvSpPr>
        <p:spPr>
          <a:xfrm>
            <a:off x="1045028" y="3017522"/>
            <a:ext cx="9941319" cy="3124658"/>
          </a:xfrm>
        </p:spPr>
        <p:txBody>
          <a:bodyPr anchor="ctr">
            <a:normAutofit/>
          </a:bodyPr>
          <a:lstStyle/>
          <a:p>
            <a:r>
              <a:rPr lang="en-GB" sz="2200"/>
              <a:t>Both groups’ behaviour showed </a:t>
            </a:r>
            <a:r>
              <a:rPr lang="en-GB" sz="2200" b="1" i="1"/>
              <a:t>no change or very little change in they way they studied</a:t>
            </a:r>
            <a:r>
              <a:rPr lang="en-GB" sz="2200"/>
              <a:t> from the beginning to the completion of their programmes – they </a:t>
            </a:r>
            <a:r>
              <a:rPr lang="en-GB" sz="2200" b="1" i="1"/>
              <a:t>didn’t achieve Transformative Learning</a:t>
            </a:r>
          </a:p>
          <a:p>
            <a:r>
              <a:rPr lang="en-GB" sz="2200"/>
              <a:t>Both studies reported </a:t>
            </a:r>
            <a:r>
              <a:rPr lang="en-GB" sz="2200" b="1" i="1"/>
              <a:t>very little interaction between the participant groups and local students</a:t>
            </a:r>
            <a:r>
              <a:rPr lang="en-GB" sz="2200"/>
              <a:t> – which the participants considered to be a problem. They would have liked more and thought it affected their learning</a:t>
            </a:r>
          </a:p>
          <a:p>
            <a:r>
              <a:rPr lang="en-GB" sz="2200"/>
              <a:t>Both groups </a:t>
            </a:r>
            <a:r>
              <a:rPr lang="en-GB" sz="2200" b="1" i="1"/>
              <a:t>did not initially possess similar reflective abilities</a:t>
            </a:r>
            <a:r>
              <a:rPr lang="en-GB" sz="2200"/>
              <a:t>. The Chinese students were not used to, or had much experience of, self reflecting as part of their studying.</a:t>
            </a:r>
          </a:p>
          <a:p>
            <a:endParaRPr lang="en-GB" sz="2200" dirty="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3894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9F0B69-A605-4F37-9CF2-433F0A930065}"/>
              </a:ext>
            </a:extLst>
          </p:cNvPr>
          <p:cNvSpPr>
            <a:spLocks noGrp="1"/>
          </p:cNvSpPr>
          <p:nvPr>
            <p:ph type="title"/>
          </p:nvPr>
        </p:nvSpPr>
        <p:spPr>
          <a:xfrm>
            <a:off x="1043631" y="809898"/>
            <a:ext cx="9942716" cy="1554480"/>
          </a:xfrm>
        </p:spPr>
        <p:txBody>
          <a:bodyPr anchor="ctr">
            <a:normAutofit/>
          </a:bodyPr>
          <a:lstStyle/>
          <a:p>
            <a:r>
              <a:rPr lang="en-GB" sz="4800"/>
              <a:t>Findings</a:t>
            </a:r>
          </a:p>
        </p:txBody>
      </p:sp>
      <p:sp>
        <p:nvSpPr>
          <p:cNvPr id="3" name="Content Placeholder 2">
            <a:extLst>
              <a:ext uri="{FF2B5EF4-FFF2-40B4-BE49-F238E27FC236}">
                <a16:creationId xmlns:a16="http://schemas.microsoft.com/office/drawing/2014/main" id="{B9F4F763-F23D-48EC-AA33-8BF7FD34AE9F}"/>
              </a:ext>
            </a:extLst>
          </p:cNvPr>
          <p:cNvSpPr>
            <a:spLocks noGrp="1"/>
          </p:cNvSpPr>
          <p:nvPr>
            <p:ph idx="1"/>
          </p:nvPr>
        </p:nvSpPr>
        <p:spPr>
          <a:xfrm>
            <a:off x="1045028" y="3017522"/>
            <a:ext cx="9941319" cy="3124658"/>
          </a:xfrm>
        </p:spPr>
        <p:txBody>
          <a:bodyPr anchor="ctr">
            <a:normAutofit/>
          </a:bodyPr>
          <a:lstStyle/>
          <a:p>
            <a:r>
              <a:rPr lang="en-GB" sz="1700"/>
              <a:t>However, </a:t>
            </a:r>
            <a:r>
              <a:rPr lang="en-GB" sz="1700" b="1" i="1"/>
              <a:t>Chinese students in uk appear to have updated some learning approaches – they critically reflected and recognised the issues so that</a:t>
            </a:r>
            <a:r>
              <a:rPr lang="en-GB" sz="1700"/>
              <a:t> during their study period they became aware they needed to make modifications to their learning attitudes if wanted to achieve. This </a:t>
            </a:r>
            <a:r>
              <a:rPr lang="en-GB" sz="1700" b="1" i="1"/>
              <a:t>occurred towards the end of their first semester </a:t>
            </a:r>
            <a:r>
              <a:rPr lang="en-GB" sz="1700"/>
              <a:t>in the uk.</a:t>
            </a:r>
          </a:p>
          <a:p>
            <a:r>
              <a:rPr lang="en-GB" sz="1700"/>
              <a:t>They </a:t>
            </a:r>
            <a:r>
              <a:rPr lang="en-GB" sz="1700" b="1" i="1"/>
              <a:t>Self Reflected</a:t>
            </a:r>
            <a:r>
              <a:rPr lang="en-GB" sz="1700"/>
              <a:t>, but this was instigated as part of portrait methodology and not by their main programme of study</a:t>
            </a:r>
          </a:p>
          <a:p>
            <a:endParaRPr lang="en-GB" sz="1700"/>
          </a:p>
          <a:p>
            <a:r>
              <a:rPr lang="en-GB" sz="1700" b="1" i="1"/>
              <a:t>International students showed very little change in learning approaches </a:t>
            </a:r>
            <a:r>
              <a:rPr lang="en-GB" sz="1700"/>
              <a:t>and/or learning attitudes.</a:t>
            </a:r>
          </a:p>
          <a:p>
            <a:r>
              <a:rPr lang="en-GB" sz="1700"/>
              <a:t>They </a:t>
            </a:r>
            <a:r>
              <a:rPr lang="en-GB" sz="1700" b="1" i="1"/>
              <a:t>didn’t self reflect – </a:t>
            </a:r>
            <a:r>
              <a:rPr lang="en-GB" sz="1700"/>
              <a:t>so no real self examination occurred.</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52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B6E1DD-6950-419E-8699-EB1905EAB964}"/>
              </a:ext>
            </a:extLst>
          </p:cNvPr>
          <p:cNvSpPr>
            <a:spLocks noGrp="1"/>
          </p:cNvSpPr>
          <p:nvPr>
            <p:ph type="title"/>
          </p:nvPr>
        </p:nvSpPr>
        <p:spPr>
          <a:xfrm>
            <a:off x="1043631" y="809898"/>
            <a:ext cx="9942716" cy="1554480"/>
          </a:xfrm>
        </p:spPr>
        <p:txBody>
          <a:bodyPr anchor="ctr">
            <a:normAutofit/>
          </a:bodyPr>
          <a:lstStyle/>
          <a:p>
            <a:r>
              <a:rPr lang="en-GB" sz="4800"/>
              <a:t>Discussion</a:t>
            </a:r>
          </a:p>
        </p:txBody>
      </p:sp>
      <p:sp>
        <p:nvSpPr>
          <p:cNvPr id="3" name="Content Placeholder 2">
            <a:extLst>
              <a:ext uri="{FF2B5EF4-FFF2-40B4-BE49-F238E27FC236}">
                <a16:creationId xmlns:a16="http://schemas.microsoft.com/office/drawing/2014/main" id="{88D76908-57FC-4D40-A7A7-A37EBDE47CF3}"/>
              </a:ext>
            </a:extLst>
          </p:cNvPr>
          <p:cNvSpPr>
            <a:spLocks noGrp="1"/>
          </p:cNvSpPr>
          <p:nvPr>
            <p:ph idx="1"/>
          </p:nvPr>
        </p:nvSpPr>
        <p:spPr>
          <a:xfrm>
            <a:off x="1045028" y="3017522"/>
            <a:ext cx="9941319" cy="3124658"/>
          </a:xfrm>
        </p:spPr>
        <p:txBody>
          <a:bodyPr anchor="ctr">
            <a:normAutofit/>
          </a:bodyPr>
          <a:lstStyle/>
          <a:p>
            <a:r>
              <a:rPr lang="en-GB" sz="1500" b="1"/>
              <a:t>RQ. </a:t>
            </a:r>
            <a:r>
              <a:rPr lang="en-GB" sz="1500"/>
              <a:t>Can Transformative Learning be achieved in short-term study abroad programmes?</a:t>
            </a:r>
          </a:p>
          <a:p>
            <a:endParaRPr lang="en-GB" sz="1500"/>
          </a:p>
          <a:p>
            <a:r>
              <a:rPr lang="en-GB" sz="1500"/>
              <a:t>Main findings:</a:t>
            </a:r>
          </a:p>
          <a:p>
            <a:pPr lvl="1"/>
            <a:r>
              <a:rPr lang="en-GB" sz="1500" b="1" i="1"/>
              <a:t>Both groups showed changes to their points of view</a:t>
            </a:r>
            <a:r>
              <a:rPr lang="en-GB" sz="1500"/>
              <a:t>. They began to understand their educational contexts. This concurs with Transformative Learning theory which suggests that points of view are easiest to change.</a:t>
            </a:r>
          </a:p>
          <a:p>
            <a:pPr lvl="1"/>
            <a:r>
              <a:rPr lang="en-GB" sz="1500" b="1" i="1"/>
              <a:t>Self reflection is significant</a:t>
            </a:r>
            <a:r>
              <a:rPr lang="en-GB" sz="1500"/>
              <a:t>. In the group that was shorter and had no opportunity for self reflection they did not show a change in habits of mind. In the group that self reflected there was evidence of some change to habits of mind. TL suggests habits of mind are more difficult to change.</a:t>
            </a:r>
          </a:p>
          <a:p>
            <a:pPr lvl="1"/>
            <a:r>
              <a:rPr lang="en-GB" sz="1500"/>
              <a:t>Both groups </a:t>
            </a:r>
            <a:r>
              <a:rPr lang="en-GB" sz="1500" b="1" i="1"/>
              <a:t>did not spend long enough abroad</a:t>
            </a:r>
            <a:r>
              <a:rPr lang="en-GB" sz="1500"/>
              <a:t>.</a:t>
            </a:r>
          </a:p>
          <a:p>
            <a:pPr lvl="1"/>
            <a:r>
              <a:rPr lang="en-GB" sz="1500" b="1" i="1"/>
              <a:t>More progress to TL </a:t>
            </a:r>
            <a:r>
              <a:rPr lang="en-GB" sz="1500"/>
              <a:t>was shown by the Chinese students studying in the uk as there appeared to be some change to Habits of Mind.</a:t>
            </a:r>
          </a:p>
          <a:p>
            <a:pPr lvl="1"/>
            <a:endParaRPr lang="en-GB" sz="1500" dirty="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6767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93D064-9FC2-4D1A-B169-E4AD725333CD}"/>
              </a:ext>
            </a:extLst>
          </p:cNvPr>
          <p:cNvSpPr>
            <a:spLocks noGrp="1"/>
          </p:cNvSpPr>
          <p:nvPr>
            <p:ph type="title"/>
          </p:nvPr>
        </p:nvSpPr>
        <p:spPr>
          <a:xfrm>
            <a:off x="1043631" y="809898"/>
            <a:ext cx="9942716" cy="1554480"/>
          </a:xfrm>
        </p:spPr>
        <p:txBody>
          <a:bodyPr anchor="ctr">
            <a:normAutofit/>
          </a:bodyPr>
          <a:lstStyle/>
          <a:p>
            <a:r>
              <a:rPr lang="en-GB" sz="4800"/>
              <a:t>Discussion</a:t>
            </a:r>
          </a:p>
        </p:txBody>
      </p:sp>
      <p:sp>
        <p:nvSpPr>
          <p:cNvPr id="3" name="Content Placeholder 2">
            <a:extLst>
              <a:ext uri="{FF2B5EF4-FFF2-40B4-BE49-F238E27FC236}">
                <a16:creationId xmlns:a16="http://schemas.microsoft.com/office/drawing/2014/main" id="{57DCC708-F332-4089-A04C-B6D7CFC8DD0B}"/>
              </a:ext>
            </a:extLst>
          </p:cNvPr>
          <p:cNvSpPr>
            <a:spLocks noGrp="1"/>
          </p:cNvSpPr>
          <p:nvPr>
            <p:ph idx="1"/>
          </p:nvPr>
        </p:nvSpPr>
        <p:spPr>
          <a:xfrm>
            <a:off x="1045028" y="3017522"/>
            <a:ext cx="9941319" cy="3124658"/>
          </a:xfrm>
        </p:spPr>
        <p:txBody>
          <a:bodyPr anchor="ctr">
            <a:normAutofit/>
          </a:bodyPr>
          <a:lstStyle/>
          <a:p>
            <a:r>
              <a:rPr lang="en-GB" sz="1500"/>
              <a:t>There were </a:t>
            </a:r>
            <a:r>
              <a:rPr lang="en-GB" sz="1500" b="1" i="1"/>
              <a:t>differences self reflection </a:t>
            </a:r>
            <a:r>
              <a:rPr lang="en-GB" sz="1500"/>
              <a:t>in carried out between the groups and in the time spent in the host institution.</a:t>
            </a:r>
          </a:p>
          <a:p>
            <a:r>
              <a:rPr lang="en-GB" sz="1500"/>
              <a:t>Chinese students spent 2 Semesters in u.k. compared to 1 semester by the international students in China.</a:t>
            </a:r>
          </a:p>
          <a:p>
            <a:r>
              <a:rPr lang="en-GB" sz="1500"/>
              <a:t>The </a:t>
            </a:r>
            <a:r>
              <a:rPr lang="en-GB" sz="1500" b="1" i="1"/>
              <a:t>length of time appears to have been significant </a:t>
            </a:r>
            <a:r>
              <a:rPr lang="en-GB" sz="1500"/>
              <a:t>in mitigating against Transformative Learning taking place.</a:t>
            </a:r>
          </a:p>
          <a:p>
            <a:r>
              <a:rPr lang="en-GB" sz="1500"/>
              <a:t>However, the Chinese students in the u.k. showed some progress towards achieving this. This could have solely been due to the length of time they were abroad.</a:t>
            </a:r>
          </a:p>
          <a:p>
            <a:r>
              <a:rPr lang="en-GB" sz="1500"/>
              <a:t>However, self reflection occurred in these students in S1 of their studies and the realisation that they had to change their approach to studying also occurred in S1. In the International students studying in China this did not occur at all and they did not alter their approach to studying.</a:t>
            </a:r>
          </a:p>
          <a:p>
            <a:r>
              <a:rPr lang="en-GB" sz="1500"/>
              <a:t>This </a:t>
            </a:r>
            <a:r>
              <a:rPr lang="en-GB" sz="1500" b="1" i="1"/>
              <a:t>suggests that self reflection had a major role to play in the process of achieving partial TL </a:t>
            </a:r>
            <a:r>
              <a:rPr lang="en-GB" sz="1500"/>
              <a:t>in the Chinese students.</a:t>
            </a:r>
          </a:p>
          <a:p>
            <a:endParaRPr lang="en-GB" sz="1500" dirty="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5948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BBA373-855B-4A5C-91B8-39038717781E}"/>
              </a:ext>
            </a:extLst>
          </p:cNvPr>
          <p:cNvSpPr>
            <a:spLocks noGrp="1"/>
          </p:cNvSpPr>
          <p:nvPr>
            <p:ph type="title"/>
          </p:nvPr>
        </p:nvSpPr>
        <p:spPr>
          <a:xfrm>
            <a:off x="1043631" y="809898"/>
            <a:ext cx="9942716" cy="1554480"/>
          </a:xfrm>
        </p:spPr>
        <p:txBody>
          <a:bodyPr anchor="ctr">
            <a:normAutofit/>
          </a:bodyPr>
          <a:lstStyle/>
          <a:p>
            <a:r>
              <a:rPr lang="en-GB" sz="4800"/>
              <a:t>Discussion</a:t>
            </a:r>
          </a:p>
        </p:txBody>
      </p:sp>
      <p:sp>
        <p:nvSpPr>
          <p:cNvPr id="3" name="Content Placeholder 2">
            <a:extLst>
              <a:ext uri="{FF2B5EF4-FFF2-40B4-BE49-F238E27FC236}">
                <a16:creationId xmlns:a16="http://schemas.microsoft.com/office/drawing/2014/main" id="{0641973E-6384-4161-87B8-6EBEB730FE84}"/>
              </a:ext>
            </a:extLst>
          </p:cNvPr>
          <p:cNvSpPr>
            <a:spLocks noGrp="1"/>
          </p:cNvSpPr>
          <p:nvPr>
            <p:ph idx="1"/>
          </p:nvPr>
        </p:nvSpPr>
        <p:spPr>
          <a:xfrm>
            <a:off x="1045028" y="3017522"/>
            <a:ext cx="9941319" cy="3124658"/>
          </a:xfrm>
        </p:spPr>
        <p:txBody>
          <a:bodyPr anchor="ctr">
            <a:normAutofit/>
          </a:bodyPr>
          <a:lstStyle/>
          <a:p>
            <a:r>
              <a:rPr lang="en-GB" sz="2400" b="1" i="1" dirty="0"/>
              <a:t>Students felt that interaction and integration with local students was important </a:t>
            </a:r>
            <a:r>
              <a:rPr lang="en-GB" sz="2400" dirty="0"/>
              <a:t>to them and when it didn’t occur they felt their learning was impacted. </a:t>
            </a:r>
          </a:p>
          <a:p>
            <a:r>
              <a:rPr lang="en-GB" sz="2400" dirty="0"/>
              <a:t>TL theory suggests that integration with local students may have enabled the types of group activities that would have assisted further TL to have occurred </a:t>
            </a:r>
          </a:p>
          <a:p>
            <a:r>
              <a:rPr lang="en-GB" sz="2400" dirty="0"/>
              <a:t>To what extent it impacted the TL of these groups we could not assess.</a:t>
            </a:r>
          </a:p>
          <a:p>
            <a:endParaRPr lang="en-GB" sz="2400" dirty="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6633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E380D5-67D2-4623-A7AC-632407593FCA}"/>
              </a:ext>
            </a:extLst>
          </p:cNvPr>
          <p:cNvSpPr>
            <a:spLocks noGrp="1"/>
          </p:cNvSpPr>
          <p:nvPr>
            <p:ph type="title"/>
          </p:nvPr>
        </p:nvSpPr>
        <p:spPr>
          <a:xfrm>
            <a:off x="1043631" y="809898"/>
            <a:ext cx="9942716" cy="1554480"/>
          </a:xfrm>
        </p:spPr>
        <p:txBody>
          <a:bodyPr anchor="ctr">
            <a:normAutofit/>
          </a:bodyPr>
          <a:lstStyle/>
          <a:p>
            <a:r>
              <a:rPr lang="en-GB" sz="4800"/>
              <a:t>Recommendations and Conclusion</a:t>
            </a:r>
          </a:p>
        </p:txBody>
      </p:sp>
      <p:sp>
        <p:nvSpPr>
          <p:cNvPr id="3" name="Content Placeholder 2">
            <a:extLst>
              <a:ext uri="{FF2B5EF4-FFF2-40B4-BE49-F238E27FC236}">
                <a16:creationId xmlns:a16="http://schemas.microsoft.com/office/drawing/2014/main" id="{2D14AEC5-B675-427A-94AA-DD093E507E82}"/>
              </a:ext>
            </a:extLst>
          </p:cNvPr>
          <p:cNvSpPr>
            <a:spLocks noGrp="1"/>
          </p:cNvSpPr>
          <p:nvPr>
            <p:ph idx="1"/>
          </p:nvPr>
        </p:nvSpPr>
        <p:spPr>
          <a:xfrm>
            <a:off x="1045028" y="3017522"/>
            <a:ext cx="9941319" cy="3124658"/>
          </a:xfrm>
        </p:spPr>
        <p:txBody>
          <a:bodyPr anchor="ctr">
            <a:normAutofit/>
          </a:bodyPr>
          <a:lstStyle/>
          <a:p>
            <a:r>
              <a:rPr lang="en-GB" sz="2400" dirty="0"/>
              <a:t>These finding are taken from 2 qualitative studies, so care must be taken in generalising findings. </a:t>
            </a:r>
          </a:p>
          <a:p>
            <a:r>
              <a:rPr lang="en-GB" sz="2400" dirty="0"/>
              <a:t>However, the findings do indicate that both time spent abroad and self reflection are important for successful Transformative Learning to take place.</a:t>
            </a:r>
          </a:p>
          <a:p>
            <a:r>
              <a:rPr lang="en-GB" sz="2400" dirty="0"/>
              <a:t>Would like to follow up with a large scale quantitative study.</a:t>
            </a:r>
            <a:br>
              <a:rPr lang="en-GB" sz="2400" dirty="0"/>
            </a:br>
            <a:endParaRPr lang="en-GB" sz="2400" dirty="0"/>
          </a:p>
          <a:p>
            <a:endParaRPr lang="en-GB" sz="2400" dirty="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5334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C63AAE-9C71-4D8D-A6E1-0C361DC0F3AA}"/>
              </a:ext>
            </a:extLst>
          </p:cNvPr>
          <p:cNvSpPr>
            <a:spLocks noGrp="1"/>
          </p:cNvSpPr>
          <p:nvPr>
            <p:ph type="title"/>
          </p:nvPr>
        </p:nvSpPr>
        <p:spPr>
          <a:xfrm>
            <a:off x="1043631" y="809898"/>
            <a:ext cx="9942716" cy="1554480"/>
          </a:xfrm>
        </p:spPr>
        <p:txBody>
          <a:bodyPr anchor="ctr">
            <a:normAutofit/>
          </a:bodyPr>
          <a:lstStyle/>
          <a:p>
            <a:r>
              <a:rPr lang="en-GB" sz="4800"/>
              <a:t>Recommendations and Conclusion</a:t>
            </a:r>
          </a:p>
        </p:txBody>
      </p:sp>
      <p:sp>
        <p:nvSpPr>
          <p:cNvPr id="3" name="Content Placeholder 2">
            <a:extLst>
              <a:ext uri="{FF2B5EF4-FFF2-40B4-BE49-F238E27FC236}">
                <a16:creationId xmlns:a16="http://schemas.microsoft.com/office/drawing/2014/main" id="{A1A141D1-4CB1-4503-92EA-8DAC328F77A3}"/>
              </a:ext>
            </a:extLst>
          </p:cNvPr>
          <p:cNvSpPr>
            <a:spLocks noGrp="1"/>
          </p:cNvSpPr>
          <p:nvPr>
            <p:ph idx="1"/>
          </p:nvPr>
        </p:nvSpPr>
        <p:spPr>
          <a:xfrm>
            <a:off x="1045028" y="3017522"/>
            <a:ext cx="9941319" cy="3124658"/>
          </a:xfrm>
        </p:spPr>
        <p:txBody>
          <a:bodyPr anchor="ctr">
            <a:normAutofit/>
          </a:bodyPr>
          <a:lstStyle/>
          <a:p>
            <a:pPr marL="0" indent="0">
              <a:buNone/>
            </a:pPr>
            <a:r>
              <a:rPr lang="en-GB" sz="2400" dirty="0"/>
              <a:t>Recommendations</a:t>
            </a:r>
          </a:p>
          <a:p>
            <a:endParaRPr lang="en-GB" sz="2400" dirty="0"/>
          </a:p>
          <a:p>
            <a:r>
              <a:rPr lang="en-GB" sz="2400" b="1" i="1" dirty="0"/>
              <a:t>Better Pre-departure preparation </a:t>
            </a:r>
            <a:r>
              <a:rPr lang="en-GB" sz="2400" dirty="0"/>
              <a:t>on the difference in teaching practice and culture of the host institution and country and in the  expectations of the destination course</a:t>
            </a:r>
          </a:p>
          <a:p>
            <a:r>
              <a:rPr lang="en-GB" sz="2400" b="1" i="1" dirty="0"/>
              <a:t>Reflection integrated </a:t>
            </a:r>
            <a:r>
              <a:rPr lang="en-GB" sz="2400" dirty="0"/>
              <a:t>into learning and teaching</a:t>
            </a:r>
          </a:p>
          <a:p>
            <a:r>
              <a:rPr lang="en-GB" sz="2400" dirty="0"/>
              <a:t>Enable </a:t>
            </a:r>
            <a:r>
              <a:rPr lang="en-GB" sz="2400" b="1" i="1" dirty="0"/>
              <a:t>integration with local students </a:t>
            </a:r>
            <a:r>
              <a:rPr lang="en-GB" sz="2400" dirty="0"/>
              <a:t>for international students</a:t>
            </a:r>
          </a:p>
          <a:p>
            <a:endParaRPr lang="en-GB" sz="2400" dirty="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9966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7D946E-4F6D-465E-8C1A-936A021F3C90}"/>
              </a:ext>
            </a:extLst>
          </p:cNvPr>
          <p:cNvSpPr>
            <a:spLocks noGrp="1"/>
          </p:cNvSpPr>
          <p:nvPr>
            <p:ph type="title"/>
          </p:nvPr>
        </p:nvSpPr>
        <p:spPr>
          <a:xfrm>
            <a:off x="1043631" y="809898"/>
            <a:ext cx="9942716" cy="1554480"/>
          </a:xfrm>
        </p:spPr>
        <p:txBody>
          <a:bodyPr anchor="ctr">
            <a:normAutofit/>
          </a:bodyPr>
          <a:lstStyle/>
          <a:p>
            <a:r>
              <a:rPr lang="en-GB" sz="4800"/>
              <a:t>References</a:t>
            </a:r>
          </a:p>
        </p:txBody>
      </p:sp>
      <p:sp>
        <p:nvSpPr>
          <p:cNvPr id="3" name="Content Placeholder 2">
            <a:extLst>
              <a:ext uri="{FF2B5EF4-FFF2-40B4-BE49-F238E27FC236}">
                <a16:creationId xmlns:a16="http://schemas.microsoft.com/office/drawing/2014/main" id="{B31CC3B0-93B6-48AD-BAD8-8CB6713B7659}"/>
              </a:ext>
            </a:extLst>
          </p:cNvPr>
          <p:cNvSpPr>
            <a:spLocks noGrp="1"/>
          </p:cNvSpPr>
          <p:nvPr>
            <p:ph idx="1"/>
          </p:nvPr>
        </p:nvSpPr>
        <p:spPr>
          <a:xfrm>
            <a:off x="1045028" y="3017522"/>
            <a:ext cx="9941319" cy="3124658"/>
          </a:xfrm>
        </p:spPr>
        <p:txBody>
          <a:bodyPr anchor="ctr">
            <a:normAutofit/>
          </a:bodyPr>
          <a:lstStyle/>
          <a:p>
            <a:pPr marL="0" indent="0">
              <a:spcBef>
                <a:spcPts val="600"/>
              </a:spcBef>
              <a:buNone/>
            </a:pPr>
            <a:r>
              <a:rPr lang="en-GB" sz="1000">
                <a:effectLst/>
                <a:ea typeface="Cambria" panose="02040503050406030204" pitchFamily="18" charset="0"/>
                <a:cs typeface="Times New Roman" panose="02020603050405020304" pitchFamily="18" charset="0"/>
              </a:rPr>
              <a:t>Cheng, M., Barnes, P., Edwards, C., &amp; Valyrakis, M. (2015). Transition skills and strategies – Critical self reflection. https://www.enhancementthemes.ac.uk/docs/ethemes/student-transitions/critical-self-reflection.pdf</a:t>
            </a:r>
          </a:p>
          <a:p>
            <a:pPr marL="0" indent="0">
              <a:spcBef>
                <a:spcPts val="600"/>
              </a:spcBef>
              <a:buNone/>
            </a:pPr>
            <a:r>
              <a:rPr lang="en-GB" sz="1000">
                <a:effectLst/>
                <a:ea typeface="Cambria" panose="02040503050406030204" pitchFamily="18" charset="0"/>
                <a:cs typeface="Times New Roman" panose="02020603050405020304" pitchFamily="18" charset="0"/>
              </a:rPr>
              <a:t>Conceição, S.C., Mina, L. &amp; Southern, T. (2020). Brazilian Students Studying in the United States: Perceptions of Their Lived Experiences 6 Months After Returning  Home. </a:t>
            </a:r>
            <a:r>
              <a:rPr lang="en-GB" sz="1000" i="1">
                <a:effectLst/>
                <a:ea typeface="Cambria" panose="02040503050406030204" pitchFamily="18" charset="0"/>
                <a:cs typeface="Times New Roman" panose="02020603050405020304" pitchFamily="18" charset="0"/>
              </a:rPr>
              <a:t>Journal of Transformative Education</a:t>
            </a:r>
            <a:endParaRPr lang="en-GB" sz="1000"/>
          </a:p>
          <a:p>
            <a:pPr marL="0" indent="0">
              <a:buNone/>
            </a:pPr>
            <a:r>
              <a:rPr lang="en-GB" sz="1000">
                <a:effectLst/>
                <a:ea typeface="Cambria" panose="02040503050406030204" pitchFamily="18" charset="0"/>
                <a:cs typeface="Times New Roman" panose="02020603050405020304" pitchFamily="18" charset="0"/>
              </a:rPr>
              <a:t>Jones, P. &amp; Miles, D. (2017). Transformative Learning in International Student Exchange: A Critical Perspective, </a:t>
            </a:r>
            <a:r>
              <a:rPr lang="en-GB" sz="1000" i="1">
                <a:effectLst/>
                <a:ea typeface="Cambria" panose="02040503050406030204" pitchFamily="18" charset="0"/>
                <a:cs typeface="Times New Roman" panose="02020603050405020304" pitchFamily="18" charset="0"/>
              </a:rPr>
              <a:t>Advances in Social Work and Welfare Education</a:t>
            </a:r>
            <a:r>
              <a:rPr lang="en-GB" sz="1000">
                <a:effectLst/>
                <a:ea typeface="Cambria" panose="02040503050406030204" pitchFamily="18" charset="0"/>
                <a:cs typeface="Times New Roman" panose="02020603050405020304" pitchFamily="18" charset="0"/>
              </a:rPr>
              <a:t> 19(2): 47–60.</a:t>
            </a:r>
          </a:p>
          <a:p>
            <a:pPr marL="0" indent="0">
              <a:spcBef>
                <a:spcPts val="600"/>
              </a:spcBef>
              <a:spcAft>
                <a:spcPts val="800"/>
              </a:spcAft>
              <a:buNone/>
            </a:pPr>
            <a:r>
              <a:rPr lang="en-GB" sz="1000">
                <a:effectLst/>
                <a:ea typeface="Cambria" panose="02040503050406030204" pitchFamily="18" charset="0"/>
                <a:cs typeface="Times New Roman" panose="02020603050405020304" pitchFamily="18" charset="0"/>
              </a:rPr>
              <a:t>Joubert, J., &amp; Slabbert, J. (2017). Facilitating transformative learning: students experiencing unique challenges. </a:t>
            </a:r>
            <a:r>
              <a:rPr lang="en-GB" sz="1000" i="1">
                <a:effectLst/>
                <a:ea typeface="Cambria" panose="02040503050406030204" pitchFamily="18" charset="0"/>
                <a:cs typeface="Times New Roman" panose="02020603050405020304" pitchFamily="18" charset="0"/>
              </a:rPr>
              <a:t>Support for Learning</a:t>
            </a:r>
            <a:r>
              <a:rPr lang="en-GB" sz="1000">
                <a:effectLst/>
                <a:ea typeface="Cambria" panose="02040503050406030204" pitchFamily="18" charset="0"/>
                <a:cs typeface="Times New Roman" panose="02020603050405020304" pitchFamily="18" charset="0"/>
              </a:rPr>
              <a:t>, </a:t>
            </a:r>
            <a:r>
              <a:rPr lang="en-GB" sz="1000" i="1">
                <a:effectLst/>
                <a:ea typeface="Cambria" panose="02040503050406030204" pitchFamily="18" charset="0"/>
                <a:cs typeface="Times New Roman" panose="02020603050405020304" pitchFamily="18" charset="0"/>
              </a:rPr>
              <a:t>32</a:t>
            </a:r>
            <a:r>
              <a:rPr lang="en-GB" sz="1000">
                <a:effectLst/>
                <a:ea typeface="Cambria" panose="02040503050406030204" pitchFamily="18" charset="0"/>
                <a:cs typeface="Times New Roman" panose="02020603050405020304" pitchFamily="18" charset="0"/>
              </a:rPr>
              <a:t>(2):180-194</a:t>
            </a:r>
          </a:p>
          <a:p>
            <a:pPr marL="0" indent="0">
              <a:spcBef>
                <a:spcPts val="600"/>
              </a:spcBef>
              <a:spcAft>
                <a:spcPts val="800"/>
              </a:spcAft>
              <a:buNone/>
            </a:pPr>
            <a:r>
              <a:rPr lang="en-GB" sz="1000">
                <a:effectLst/>
                <a:ea typeface="Cambria" panose="02040503050406030204" pitchFamily="18" charset="0"/>
                <a:cs typeface="Times New Roman" panose="02020603050405020304" pitchFamily="18" charset="0"/>
              </a:rPr>
              <a:t>Kumi–Yeboah, A., &amp; Waynne, J. (2014). Transformative Learning Experiences of International Graduate Students From Asian Countries. </a:t>
            </a:r>
            <a:r>
              <a:rPr lang="en-GB" sz="1000" i="1">
                <a:effectLst/>
                <a:ea typeface="Cambria" panose="02040503050406030204" pitchFamily="18" charset="0"/>
                <a:cs typeface="Times New Roman" panose="02020603050405020304" pitchFamily="18" charset="0"/>
              </a:rPr>
              <a:t>Journal of Transformative Education</a:t>
            </a:r>
            <a:r>
              <a:rPr lang="en-GB" sz="1000">
                <a:effectLst/>
                <a:ea typeface="Cambria" panose="02040503050406030204" pitchFamily="18" charset="0"/>
                <a:cs typeface="Times New Roman" panose="02020603050405020304" pitchFamily="18" charset="0"/>
              </a:rPr>
              <a:t>, </a:t>
            </a:r>
            <a:r>
              <a:rPr lang="en-GB" sz="1000" i="1">
                <a:effectLst/>
                <a:ea typeface="Cambria" panose="02040503050406030204" pitchFamily="18" charset="0"/>
                <a:cs typeface="Times New Roman" panose="02020603050405020304" pitchFamily="18" charset="0"/>
              </a:rPr>
              <a:t>12</a:t>
            </a:r>
            <a:r>
              <a:rPr lang="en-GB" sz="1000">
                <a:effectLst/>
                <a:ea typeface="Cambria" panose="02040503050406030204" pitchFamily="18" charset="0"/>
                <a:cs typeface="Times New Roman" panose="02020603050405020304" pitchFamily="18" charset="0"/>
              </a:rPr>
              <a:t>(1), 25–53.</a:t>
            </a:r>
          </a:p>
          <a:p>
            <a:pPr marL="0" indent="0">
              <a:buNone/>
            </a:pPr>
            <a:r>
              <a:rPr lang="en-GB" sz="1000">
                <a:effectLst/>
                <a:ea typeface="Cambria" panose="02040503050406030204" pitchFamily="18" charset="0"/>
                <a:cs typeface="Times New Roman" panose="02020603050405020304" pitchFamily="18" charset="0"/>
              </a:rPr>
              <a:t>Mezirow, J. (1997) Transformative learning; Theory to practice. </a:t>
            </a:r>
            <a:r>
              <a:rPr lang="en-GB" sz="1000" i="1">
                <a:effectLst/>
                <a:ea typeface="Cambria" panose="02040503050406030204" pitchFamily="18" charset="0"/>
                <a:cs typeface="Times New Roman" panose="02020603050405020304" pitchFamily="18" charset="0"/>
              </a:rPr>
              <a:t>New Directions for Adult and Continuing  Education,</a:t>
            </a:r>
            <a:r>
              <a:rPr lang="en-GB" sz="1000">
                <a:effectLst/>
                <a:ea typeface="Cambria" panose="02040503050406030204" pitchFamily="18" charset="0"/>
                <a:cs typeface="Times New Roman" panose="02020603050405020304" pitchFamily="18" charset="0"/>
              </a:rPr>
              <a:t> 74: 5-12.</a:t>
            </a:r>
          </a:p>
          <a:p>
            <a:pPr marL="0" indent="0">
              <a:spcBef>
                <a:spcPts val="600"/>
              </a:spcBef>
              <a:buNone/>
            </a:pPr>
            <a:r>
              <a:rPr lang="en-GB" sz="1000">
                <a:effectLst/>
                <a:ea typeface="Cambria" panose="02040503050406030204" pitchFamily="18" charset="0"/>
                <a:cs typeface="Times New Roman" panose="02020603050405020304" pitchFamily="18" charset="0"/>
              </a:rPr>
              <a:t>Schrittesser, I., Gerhartz-Reiter, S.&amp; Paseka, A. (2014). Innovative learning environments: About traditional and new patterns of learning. </a:t>
            </a:r>
            <a:r>
              <a:rPr lang="en-GB" sz="1000" i="1">
                <a:effectLst/>
                <a:ea typeface="Cambria" panose="02040503050406030204" pitchFamily="18" charset="0"/>
                <a:cs typeface="Times New Roman" panose="02020603050405020304" pitchFamily="18" charset="0"/>
              </a:rPr>
              <a:t>European Educational Research Journal </a:t>
            </a:r>
            <a:r>
              <a:rPr lang="en-GB" sz="1000">
                <a:effectLst/>
                <a:ea typeface="Cambria" panose="02040503050406030204" pitchFamily="18" charset="0"/>
                <a:cs typeface="Times New Roman" panose="02020603050405020304" pitchFamily="18" charset="0"/>
              </a:rPr>
              <a:t>13(2): 143–154.</a:t>
            </a:r>
          </a:p>
          <a:p>
            <a:pPr marL="0" indent="0">
              <a:spcBef>
                <a:spcPts val="600"/>
              </a:spcBef>
              <a:buNone/>
            </a:pPr>
            <a:r>
              <a:rPr lang="en-GB" sz="1000">
                <a:effectLst/>
                <a:ea typeface="Cambria" panose="02040503050406030204" pitchFamily="18" charset="0"/>
                <a:cs typeface="Times New Roman" panose="02020603050405020304" pitchFamily="18" charset="0"/>
              </a:rPr>
              <a:t>Stone, G. A., Duerden, M. D., Duffy, L. N., Hill, B. J. &amp; Witesman, E. M. (2017). Measurement of transformative learning in study abroad: An application of the learning activities survey. </a:t>
            </a:r>
            <a:r>
              <a:rPr lang="en-GB" sz="1000" i="1">
                <a:effectLst/>
                <a:ea typeface="Cambria" panose="02040503050406030204" pitchFamily="18" charset="0"/>
                <a:cs typeface="Times New Roman" panose="02020603050405020304" pitchFamily="18" charset="0"/>
              </a:rPr>
              <a:t>Journal of Hospitality, Leisure, Sport &amp; Tourism Education</a:t>
            </a:r>
            <a:r>
              <a:rPr lang="en-GB" sz="1000">
                <a:effectLst/>
                <a:ea typeface="Cambria" panose="02040503050406030204" pitchFamily="18" charset="0"/>
                <a:cs typeface="Times New Roman" panose="02020603050405020304" pitchFamily="18" charset="0"/>
              </a:rPr>
              <a:t>, </a:t>
            </a:r>
            <a:r>
              <a:rPr lang="en-GB" sz="1000" i="1">
                <a:effectLst/>
                <a:ea typeface="Cambria" panose="02040503050406030204" pitchFamily="18" charset="0"/>
                <a:cs typeface="Times New Roman" panose="02020603050405020304" pitchFamily="18" charset="0"/>
              </a:rPr>
              <a:t>21</a:t>
            </a:r>
            <a:r>
              <a:rPr lang="en-GB" sz="1000">
                <a:effectLst/>
                <a:ea typeface="Cambria" panose="02040503050406030204" pitchFamily="18" charset="0"/>
                <a:cs typeface="Times New Roman" panose="02020603050405020304" pitchFamily="18" charset="0"/>
              </a:rPr>
              <a:t>: 23-32.</a:t>
            </a:r>
          </a:p>
          <a:p>
            <a:pPr marL="0" indent="0">
              <a:spcBef>
                <a:spcPts val="600"/>
              </a:spcBef>
              <a:buNone/>
            </a:pPr>
            <a:r>
              <a:rPr lang="en-GB" sz="1000">
                <a:effectLst/>
                <a:ea typeface="Cambria" panose="02040503050406030204" pitchFamily="18" charset="0"/>
                <a:cs typeface="Times New Roman" panose="02020603050405020304" pitchFamily="18" charset="0"/>
              </a:rPr>
              <a:t>Tsang, A. KL. (2011). In-Class Reflective Group Discussion as a Strategy for the Development of Students as Evolving Professionals. </a:t>
            </a:r>
            <a:r>
              <a:rPr lang="en-GB" sz="1000" i="1">
                <a:effectLst/>
                <a:ea typeface="Cambria" panose="02040503050406030204" pitchFamily="18" charset="0"/>
                <a:cs typeface="Times New Roman" panose="02020603050405020304" pitchFamily="18" charset="0"/>
              </a:rPr>
              <a:t>International Journal for the Scholarship of Teaching and Learning</a:t>
            </a:r>
            <a:r>
              <a:rPr lang="en-GB" sz="1000">
                <a:effectLst/>
                <a:ea typeface="Cambria" panose="02040503050406030204" pitchFamily="18" charset="0"/>
                <a:cs typeface="Times New Roman" panose="02020603050405020304" pitchFamily="18" charset="0"/>
              </a:rPr>
              <a:t>, </a:t>
            </a:r>
            <a:r>
              <a:rPr lang="en-GB" sz="1000" i="1">
                <a:effectLst/>
                <a:ea typeface="Cambria" panose="02040503050406030204" pitchFamily="18" charset="0"/>
                <a:cs typeface="Times New Roman" panose="02020603050405020304" pitchFamily="18" charset="0"/>
              </a:rPr>
              <a:t>5</a:t>
            </a:r>
            <a:r>
              <a:rPr lang="en-GB" sz="1000">
                <a:effectLst/>
                <a:ea typeface="Cambria" panose="02040503050406030204" pitchFamily="18" charset="0"/>
                <a:cs typeface="Times New Roman" panose="02020603050405020304" pitchFamily="18" charset="0"/>
              </a:rPr>
              <a:t>(1):1.</a:t>
            </a:r>
          </a:p>
          <a:p>
            <a:pPr marL="0" indent="0">
              <a:buNone/>
            </a:pPr>
            <a:endParaRPr lang="en-GB" sz="100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6140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4567F5-2937-454B-94C1-39DF8134BBB0}"/>
              </a:ext>
            </a:extLst>
          </p:cNvPr>
          <p:cNvSpPr>
            <a:spLocks noGrp="1"/>
          </p:cNvSpPr>
          <p:nvPr>
            <p:ph type="title"/>
          </p:nvPr>
        </p:nvSpPr>
        <p:spPr>
          <a:xfrm>
            <a:off x="1043631" y="809898"/>
            <a:ext cx="9942716" cy="1554480"/>
          </a:xfrm>
        </p:spPr>
        <p:txBody>
          <a:bodyPr anchor="ctr">
            <a:normAutofit/>
          </a:bodyPr>
          <a:lstStyle/>
          <a:p>
            <a:r>
              <a:rPr lang="en-GB" sz="4800" dirty="0"/>
              <a:t>Outline</a:t>
            </a:r>
          </a:p>
        </p:txBody>
      </p:sp>
      <p:sp>
        <p:nvSpPr>
          <p:cNvPr id="3" name="Content Placeholder 2">
            <a:extLst>
              <a:ext uri="{FF2B5EF4-FFF2-40B4-BE49-F238E27FC236}">
                <a16:creationId xmlns:a16="http://schemas.microsoft.com/office/drawing/2014/main" id="{820EAADF-4593-482B-881D-2904364FE34E}"/>
              </a:ext>
            </a:extLst>
          </p:cNvPr>
          <p:cNvSpPr>
            <a:spLocks noGrp="1"/>
          </p:cNvSpPr>
          <p:nvPr>
            <p:ph idx="1"/>
          </p:nvPr>
        </p:nvSpPr>
        <p:spPr>
          <a:xfrm>
            <a:off x="838200" y="3360655"/>
            <a:ext cx="10515599" cy="3124658"/>
          </a:xfrm>
        </p:spPr>
        <p:txBody>
          <a:bodyPr anchor="ctr">
            <a:normAutofit/>
          </a:bodyPr>
          <a:lstStyle/>
          <a:p>
            <a:r>
              <a:rPr lang="en-GB" dirty="0"/>
              <a:t>Introduction</a:t>
            </a:r>
          </a:p>
          <a:p>
            <a:r>
              <a:rPr lang="en-GB" dirty="0"/>
              <a:t>Background</a:t>
            </a:r>
          </a:p>
          <a:p>
            <a:r>
              <a:rPr lang="en-GB" dirty="0"/>
              <a:t>Methodology</a:t>
            </a:r>
          </a:p>
          <a:p>
            <a:r>
              <a:rPr lang="en-GB" dirty="0"/>
              <a:t>Findings</a:t>
            </a:r>
          </a:p>
          <a:p>
            <a:r>
              <a:rPr lang="en-GB" dirty="0"/>
              <a:t>Conclusions and Recommendations</a:t>
            </a:r>
          </a:p>
          <a:p>
            <a:endParaRPr lang="en-GB" sz="2400" dirty="0"/>
          </a:p>
          <a:p>
            <a:endParaRPr lang="en-GB" sz="2400" dirty="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82160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384FAA-F4F7-4CFB-9FE0-9EA88788CDEA}"/>
              </a:ext>
            </a:extLst>
          </p:cNvPr>
          <p:cNvSpPr>
            <a:spLocks noGrp="1"/>
          </p:cNvSpPr>
          <p:nvPr>
            <p:ph type="title"/>
          </p:nvPr>
        </p:nvSpPr>
        <p:spPr>
          <a:xfrm>
            <a:off x="1043631" y="809898"/>
            <a:ext cx="9942716" cy="1554480"/>
          </a:xfrm>
        </p:spPr>
        <p:txBody>
          <a:bodyPr anchor="ctr">
            <a:normAutofit/>
          </a:bodyPr>
          <a:lstStyle/>
          <a:p>
            <a:r>
              <a:rPr lang="en-GB" sz="4800"/>
              <a:t>Contact Details</a:t>
            </a:r>
          </a:p>
        </p:txBody>
      </p:sp>
      <p:sp>
        <p:nvSpPr>
          <p:cNvPr id="3" name="Content Placeholder 2">
            <a:extLst>
              <a:ext uri="{FF2B5EF4-FFF2-40B4-BE49-F238E27FC236}">
                <a16:creationId xmlns:a16="http://schemas.microsoft.com/office/drawing/2014/main" id="{3C500680-6968-435B-95C3-72BE6F9243A7}"/>
              </a:ext>
            </a:extLst>
          </p:cNvPr>
          <p:cNvSpPr>
            <a:spLocks noGrp="1"/>
          </p:cNvSpPr>
          <p:nvPr>
            <p:ph idx="1"/>
          </p:nvPr>
        </p:nvSpPr>
        <p:spPr>
          <a:xfrm>
            <a:off x="1045028" y="3017522"/>
            <a:ext cx="9941319" cy="3124658"/>
          </a:xfrm>
        </p:spPr>
        <p:txBody>
          <a:bodyPr anchor="ctr">
            <a:normAutofit/>
          </a:bodyPr>
          <a:lstStyle/>
          <a:p>
            <a:pPr marL="0" indent="0">
              <a:buNone/>
            </a:pPr>
            <a:r>
              <a:rPr lang="en-GB" sz="2400"/>
              <a:t>Xianghan (Christine) O’Dea	c.odea@yorksj.ac.uk</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667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1C1192-36E2-4471-9BF2-BB21D57137C9}"/>
              </a:ext>
            </a:extLst>
          </p:cNvPr>
          <p:cNvSpPr>
            <a:spLocks noGrp="1"/>
          </p:cNvSpPr>
          <p:nvPr>
            <p:ph type="title"/>
          </p:nvPr>
        </p:nvSpPr>
        <p:spPr>
          <a:xfrm>
            <a:off x="1043631" y="809898"/>
            <a:ext cx="9942716" cy="1554480"/>
          </a:xfrm>
        </p:spPr>
        <p:txBody>
          <a:bodyPr anchor="ctr">
            <a:normAutofit/>
          </a:bodyPr>
          <a:lstStyle/>
          <a:p>
            <a:r>
              <a:rPr lang="en-GB" sz="4800"/>
              <a:t>Introduction</a:t>
            </a:r>
          </a:p>
        </p:txBody>
      </p:sp>
      <p:sp>
        <p:nvSpPr>
          <p:cNvPr id="3" name="Content Placeholder 2">
            <a:extLst>
              <a:ext uri="{FF2B5EF4-FFF2-40B4-BE49-F238E27FC236}">
                <a16:creationId xmlns:a16="http://schemas.microsoft.com/office/drawing/2014/main" id="{6CEFC29C-0C42-4E9E-A362-7684AE27C12B}"/>
              </a:ext>
            </a:extLst>
          </p:cNvPr>
          <p:cNvSpPr>
            <a:spLocks noGrp="1"/>
          </p:cNvSpPr>
          <p:nvPr>
            <p:ph idx="1"/>
          </p:nvPr>
        </p:nvSpPr>
        <p:spPr>
          <a:xfrm>
            <a:off x="1045028" y="3017522"/>
            <a:ext cx="9941319" cy="3124658"/>
          </a:xfrm>
        </p:spPr>
        <p:txBody>
          <a:bodyPr anchor="ctr">
            <a:normAutofit/>
          </a:bodyPr>
          <a:lstStyle/>
          <a:p>
            <a:r>
              <a:rPr lang="en-GB" sz="2000"/>
              <a:t>The paper compares the results of two studies that looked at </a:t>
            </a:r>
            <a:r>
              <a:rPr lang="en-GB" sz="2000" b="1" i="1"/>
              <a:t>Transnational students</a:t>
            </a:r>
            <a:r>
              <a:rPr lang="en-GB" sz="2000"/>
              <a:t>:</a:t>
            </a:r>
          </a:p>
          <a:p>
            <a:pPr lvl="1"/>
            <a:endParaRPr lang="en-GB" sz="2000"/>
          </a:p>
          <a:p>
            <a:pPr lvl="1"/>
            <a:r>
              <a:rPr lang="en-GB" sz="2000"/>
              <a:t>One looked at Chinese students studying a top-up degree in a u.k. university</a:t>
            </a:r>
          </a:p>
          <a:p>
            <a:pPr lvl="1"/>
            <a:r>
              <a:rPr lang="en-GB" sz="2000"/>
              <a:t>The other looked at international students studying a short term language course in a Chinese University</a:t>
            </a:r>
          </a:p>
          <a:p>
            <a:pPr lvl="1"/>
            <a:endParaRPr lang="en-GB" sz="2000"/>
          </a:p>
          <a:p>
            <a:r>
              <a:rPr lang="en-GB" sz="2000"/>
              <a:t>Their </a:t>
            </a:r>
            <a:r>
              <a:rPr lang="en-GB" sz="2000" b="1" i="1"/>
              <a:t>experiences are compared and analysed using Transformative Learning</a:t>
            </a:r>
            <a:r>
              <a:rPr lang="en-GB" sz="2000"/>
              <a:t> to assess how effective their learning was.</a:t>
            </a:r>
          </a:p>
          <a:p>
            <a:pPr marL="0" indent="0">
              <a:buNone/>
            </a:pPr>
            <a:endParaRPr lang="en-GB" sz="200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8595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DF012F-DAEC-4826-A6E3-7E670387ED61}"/>
              </a:ext>
            </a:extLst>
          </p:cNvPr>
          <p:cNvSpPr>
            <a:spLocks noGrp="1"/>
          </p:cNvSpPr>
          <p:nvPr>
            <p:ph type="title"/>
          </p:nvPr>
        </p:nvSpPr>
        <p:spPr>
          <a:xfrm>
            <a:off x="1043631" y="809898"/>
            <a:ext cx="9942716" cy="1554480"/>
          </a:xfrm>
        </p:spPr>
        <p:txBody>
          <a:bodyPr anchor="ctr">
            <a:normAutofit/>
          </a:bodyPr>
          <a:lstStyle/>
          <a:p>
            <a:r>
              <a:rPr lang="en-GB" sz="4800"/>
              <a:t>Background</a:t>
            </a:r>
          </a:p>
        </p:txBody>
      </p:sp>
      <p:sp>
        <p:nvSpPr>
          <p:cNvPr id="3" name="Content Placeholder 2">
            <a:extLst>
              <a:ext uri="{FF2B5EF4-FFF2-40B4-BE49-F238E27FC236}">
                <a16:creationId xmlns:a16="http://schemas.microsoft.com/office/drawing/2014/main" id="{242C92EE-6A97-4B8D-A9C9-41F64EA2F44B}"/>
              </a:ext>
            </a:extLst>
          </p:cNvPr>
          <p:cNvSpPr>
            <a:spLocks noGrp="1"/>
          </p:cNvSpPr>
          <p:nvPr>
            <p:ph idx="1"/>
          </p:nvPr>
        </p:nvSpPr>
        <p:spPr>
          <a:xfrm>
            <a:off x="1045028" y="3017522"/>
            <a:ext cx="9941319" cy="3124658"/>
          </a:xfrm>
        </p:spPr>
        <p:txBody>
          <a:bodyPr anchor="ctr">
            <a:normAutofit/>
          </a:bodyPr>
          <a:lstStyle/>
          <a:p>
            <a:r>
              <a:rPr lang="en-GB" sz="2400"/>
              <a:t>Study abroad programmes are more challenging when the cultural differences between the native countries of the student and the host countries where they are studying are very different.</a:t>
            </a:r>
          </a:p>
          <a:p>
            <a:r>
              <a:rPr lang="en-GB" sz="2400"/>
              <a:t>Transformative Learning (Merizow, 1997) has been used in the study to evaluate the effectiveness of learning by the students within these environments and contexts.</a:t>
            </a:r>
          </a:p>
          <a:p>
            <a:endParaRPr lang="en-GB" sz="2400"/>
          </a:p>
          <a:p>
            <a:pPr marL="0" indent="0">
              <a:buNone/>
            </a:pPr>
            <a:r>
              <a:rPr lang="en-GB" sz="2400"/>
              <a:t> </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0454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28D31E1B-0407-4223-9642-0B642CBF5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062849"/>
            <a:ext cx="731521" cy="673460"/>
            <a:chOff x="3940602" y="308034"/>
            <a:chExt cx="2116791" cy="3428999"/>
          </a:xfrm>
          <a:solidFill>
            <a:schemeClr val="accent4"/>
          </a:solidFill>
        </p:grpSpPr>
        <p:sp>
          <p:nvSpPr>
            <p:cNvPr id="28" name="Rectangle 27">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Rectangle 31">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656150"/>
            <a:ext cx="5672667" cy="14315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8635D6-1EAE-463A-9422-436AE9B66FD9}"/>
              </a:ext>
            </a:extLst>
          </p:cNvPr>
          <p:cNvSpPr>
            <a:spLocks noGrp="1"/>
          </p:cNvSpPr>
          <p:nvPr>
            <p:ph type="title"/>
          </p:nvPr>
        </p:nvSpPr>
        <p:spPr>
          <a:xfrm>
            <a:off x="1043631" y="873940"/>
            <a:ext cx="5052369" cy="1035781"/>
          </a:xfrm>
        </p:spPr>
        <p:txBody>
          <a:bodyPr anchor="ctr">
            <a:normAutofit/>
          </a:bodyPr>
          <a:lstStyle/>
          <a:p>
            <a:r>
              <a:rPr lang="en-GB" sz="3600" dirty="0"/>
              <a:t>Transformative Learning</a:t>
            </a:r>
          </a:p>
        </p:txBody>
      </p:sp>
      <p:sp>
        <p:nvSpPr>
          <p:cNvPr id="3" name="Content Placeholder 2">
            <a:extLst>
              <a:ext uri="{FF2B5EF4-FFF2-40B4-BE49-F238E27FC236}">
                <a16:creationId xmlns:a16="http://schemas.microsoft.com/office/drawing/2014/main" id="{79454205-0481-450A-889D-DDFB70EA2776}"/>
              </a:ext>
            </a:extLst>
          </p:cNvPr>
          <p:cNvSpPr>
            <a:spLocks noGrp="1"/>
          </p:cNvSpPr>
          <p:nvPr>
            <p:ph idx="1"/>
          </p:nvPr>
        </p:nvSpPr>
        <p:spPr>
          <a:xfrm>
            <a:off x="1045029" y="2524721"/>
            <a:ext cx="4991629" cy="3677123"/>
          </a:xfrm>
        </p:spPr>
        <p:txBody>
          <a:bodyPr anchor="ctr">
            <a:normAutofit/>
          </a:bodyPr>
          <a:lstStyle/>
          <a:p>
            <a:r>
              <a:rPr lang="en-GB" sz="1500"/>
              <a:t>Merizow  argues learning can become a challenging and daunting task to adult learners </a:t>
            </a:r>
            <a:r>
              <a:rPr lang="en-GB" sz="1500" b="1" i="1"/>
              <a:t>when their learning environment and the surroundings are changed significantly</a:t>
            </a:r>
            <a:r>
              <a:rPr lang="en-GB" sz="1500"/>
              <a:t>.</a:t>
            </a:r>
          </a:p>
          <a:p>
            <a:r>
              <a:rPr lang="en-GB" sz="1500"/>
              <a:t>Learners must alter existing learning beliefs if they want to learn effectively within changing contexts.</a:t>
            </a:r>
          </a:p>
          <a:p>
            <a:endParaRPr lang="en-GB" sz="1500"/>
          </a:p>
          <a:p>
            <a:r>
              <a:rPr lang="en-GB" sz="1500"/>
              <a:t>Learning divided into 2 components</a:t>
            </a:r>
          </a:p>
          <a:p>
            <a:pPr lvl="1"/>
            <a:r>
              <a:rPr lang="en-GB" sz="1500"/>
              <a:t>Cognitive aka Frames of Reference</a:t>
            </a:r>
          </a:p>
          <a:p>
            <a:pPr lvl="2"/>
            <a:r>
              <a:rPr lang="en-GB" sz="1500"/>
              <a:t>Points of View</a:t>
            </a:r>
          </a:p>
          <a:p>
            <a:pPr lvl="2"/>
            <a:r>
              <a:rPr lang="en-GB" sz="1500"/>
              <a:t>Habits of Mind</a:t>
            </a:r>
          </a:p>
          <a:p>
            <a:pPr lvl="1"/>
            <a:r>
              <a:rPr lang="en-GB" sz="1500"/>
              <a:t>Behavioural</a:t>
            </a:r>
          </a:p>
          <a:p>
            <a:pPr lvl="2"/>
            <a:r>
              <a:rPr lang="en-GB" sz="1500"/>
              <a:t>Course of Action</a:t>
            </a:r>
          </a:p>
          <a:p>
            <a:pPr lvl="1"/>
            <a:endParaRPr lang="en-GB" sz="1500"/>
          </a:p>
          <a:p>
            <a:pPr lvl="1"/>
            <a:endParaRPr lang="en-GB" sz="1500"/>
          </a:p>
        </p:txBody>
      </p:sp>
      <p:sp>
        <p:nvSpPr>
          <p:cNvPr id="34" name="Rectangle 33">
            <a:extLst>
              <a:ext uri="{FF2B5EF4-FFF2-40B4-BE49-F238E27FC236}">
                <a16:creationId xmlns:a16="http://schemas.microsoft.com/office/drawing/2014/main" id="{70E96339-907C-46C3-99AC-31179B6F0E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16299" y="608401"/>
            <a:ext cx="4637502" cy="5593443"/>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CCD3E1F-4DC1-4ABA-B407-74814FC11CD0}"/>
              </a:ext>
            </a:extLst>
          </p:cNvPr>
          <p:cNvPicPr>
            <a:picLocks noChangeAspect="1"/>
          </p:cNvPicPr>
          <p:nvPr/>
        </p:nvPicPr>
        <p:blipFill>
          <a:blip r:embed="rId2"/>
          <a:stretch>
            <a:fillRect/>
          </a:stretch>
        </p:blipFill>
        <p:spPr>
          <a:xfrm>
            <a:off x="6930493" y="2234398"/>
            <a:ext cx="4223252" cy="2449487"/>
          </a:xfrm>
          <a:prstGeom prst="rect">
            <a:avLst/>
          </a:prstGeom>
        </p:spPr>
      </p:pic>
      <p:cxnSp>
        <p:nvCxnSpPr>
          <p:cNvPr id="36" name="Straight Connector 35">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92240"/>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6197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8" name="Rectangle 78">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3C0452-8CDA-4AB3-B7C6-2DECA28027A0}"/>
              </a:ext>
            </a:extLst>
          </p:cNvPr>
          <p:cNvSpPr>
            <a:spLocks noGrp="1"/>
          </p:cNvSpPr>
          <p:nvPr>
            <p:ph type="title"/>
          </p:nvPr>
        </p:nvSpPr>
        <p:spPr>
          <a:xfrm>
            <a:off x="793662" y="386930"/>
            <a:ext cx="10066122" cy="1298448"/>
          </a:xfrm>
        </p:spPr>
        <p:txBody>
          <a:bodyPr anchor="b">
            <a:normAutofit/>
          </a:bodyPr>
          <a:lstStyle/>
          <a:p>
            <a:r>
              <a:rPr lang="en-GB" sz="4800"/>
              <a:t>Transformative Learning</a:t>
            </a:r>
          </a:p>
        </p:txBody>
      </p:sp>
      <p:sp>
        <p:nvSpPr>
          <p:cNvPr id="1029" name="Rectangle 8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0" name="Rectangle 82">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90DF235-3AA2-43BF-B89B-D3FB81342E0E}"/>
              </a:ext>
            </a:extLst>
          </p:cNvPr>
          <p:cNvSpPr>
            <a:spLocks noGrp="1"/>
          </p:cNvSpPr>
          <p:nvPr>
            <p:ph idx="1"/>
          </p:nvPr>
        </p:nvSpPr>
        <p:spPr>
          <a:xfrm>
            <a:off x="793661" y="5920153"/>
            <a:ext cx="4530898" cy="318805"/>
          </a:xfrm>
        </p:spPr>
        <p:txBody>
          <a:bodyPr anchor="ctr">
            <a:normAutofit fontScale="92500" lnSpcReduction="20000"/>
          </a:bodyPr>
          <a:lstStyle/>
          <a:p>
            <a:r>
              <a:rPr lang="en-GB" sz="2000" dirty="0" err="1"/>
              <a:t>Merizow</a:t>
            </a:r>
            <a:r>
              <a:rPr lang="en-GB" sz="2000" dirty="0"/>
              <a:t> (1997)</a:t>
            </a:r>
          </a:p>
        </p:txBody>
      </p:sp>
      <p:pic>
        <p:nvPicPr>
          <p:cNvPr id="1026" name="Picture 2" descr="Mezirow model of transformative learning">
            <a:extLst>
              <a:ext uri="{FF2B5EF4-FFF2-40B4-BE49-F238E27FC236}">
                <a16:creationId xmlns:a16="http://schemas.microsoft.com/office/drawing/2014/main" id="{62EC8BD9-5F9A-4D6A-8246-3B7655AEF94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358685" y="2495710"/>
            <a:ext cx="9297592" cy="3257549"/>
          </a:xfrm>
          <a:prstGeom prst="rect">
            <a:avLst/>
          </a:prstGeom>
          <a:noFill/>
          <a:extLst>
            <a:ext uri="{909E8E84-426E-40DD-AFC4-6F175D3DCCD1}">
              <a14:hiddenFill xmlns:a14="http://schemas.microsoft.com/office/drawing/2010/main">
                <a:solidFill>
                  <a:srgbClr val="FFFFFF"/>
                </a:solidFill>
              </a14:hiddenFill>
            </a:ext>
          </a:extLst>
        </p:spPr>
      </p:pic>
      <p:sp>
        <p:nvSpPr>
          <p:cNvPr id="85" name="Rectangle 84">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3367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7EC463-3429-4ED5-9D0A-4C4155464248}"/>
              </a:ext>
            </a:extLst>
          </p:cNvPr>
          <p:cNvSpPr>
            <a:spLocks noGrp="1"/>
          </p:cNvSpPr>
          <p:nvPr>
            <p:ph type="title"/>
          </p:nvPr>
        </p:nvSpPr>
        <p:spPr>
          <a:xfrm>
            <a:off x="1043631" y="809898"/>
            <a:ext cx="9942716" cy="1554480"/>
          </a:xfrm>
        </p:spPr>
        <p:txBody>
          <a:bodyPr anchor="ctr">
            <a:normAutofit/>
          </a:bodyPr>
          <a:lstStyle/>
          <a:p>
            <a:r>
              <a:rPr lang="en-GB" sz="4800" dirty="0"/>
              <a:t>Transformative Learning</a:t>
            </a:r>
          </a:p>
        </p:txBody>
      </p:sp>
      <p:sp>
        <p:nvSpPr>
          <p:cNvPr id="3" name="Content Placeholder 2">
            <a:extLst>
              <a:ext uri="{FF2B5EF4-FFF2-40B4-BE49-F238E27FC236}">
                <a16:creationId xmlns:a16="http://schemas.microsoft.com/office/drawing/2014/main" id="{4B1D637A-FD16-47C5-9152-45113A91DBF5}"/>
              </a:ext>
            </a:extLst>
          </p:cNvPr>
          <p:cNvSpPr>
            <a:spLocks noGrp="1"/>
          </p:cNvSpPr>
          <p:nvPr>
            <p:ph idx="1"/>
          </p:nvPr>
        </p:nvSpPr>
        <p:spPr>
          <a:xfrm>
            <a:off x="1045028" y="3017522"/>
            <a:ext cx="9941319" cy="3124658"/>
          </a:xfrm>
        </p:spPr>
        <p:txBody>
          <a:bodyPr anchor="ctr">
            <a:normAutofit/>
          </a:bodyPr>
          <a:lstStyle/>
          <a:p>
            <a:r>
              <a:rPr lang="en-GB" sz="1500"/>
              <a:t>Initiated when learner faces a “</a:t>
            </a:r>
            <a:r>
              <a:rPr lang="en-GB" sz="1500" b="1" i="1"/>
              <a:t>disorienting dilemma</a:t>
            </a:r>
            <a:r>
              <a:rPr lang="en-GB" sz="1500"/>
              <a:t>” (Jones and Miles 2017; Schrittesser et al. 2014).</a:t>
            </a:r>
          </a:p>
          <a:p>
            <a:pPr lvl="1"/>
            <a:r>
              <a:rPr lang="en-GB" sz="1500"/>
              <a:t>Study abroad is considered a disorienting dilemma</a:t>
            </a:r>
          </a:p>
          <a:p>
            <a:pPr lvl="1"/>
            <a:endParaRPr lang="en-GB" sz="1500"/>
          </a:p>
          <a:p>
            <a:r>
              <a:rPr lang="en-GB" sz="1500"/>
              <a:t>Methods to assist transformative learning include:</a:t>
            </a:r>
          </a:p>
          <a:p>
            <a:pPr lvl="1"/>
            <a:r>
              <a:rPr lang="en-GB" sz="1500" b="1" i="1"/>
              <a:t>Reflecting individually</a:t>
            </a:r>
            <a:r>
              <a:rPr lang="en-GB" sz="1500"/>
              <a:t>, which enables learner to question their Habits of Mind and potentially amend them (Joubert and Slabbert 2017; Cheng et al. 2015). </a:t>
            </a:r>
          </a:p>
          <a:p>
            <a:pPr lvl="1"/>
            <a:r>
              <a:rPr lang="en-GB" sz="1500" b="1" i="1"/>
              <a:t>Reflecting with others </a:t>
            </a:r>
            <a:r>
              <a:rPr lang="en-GB" sz="1500"/>
              <a:t>(Collaborative reflection) – modify points of view (Tsang 2011). </a:t>
            </a:r>
          </a:p>
          <a:p>
            <a:r>
              <a:rPr lang="en-GB" sz="1500"/>
              <a:t>It has frequently been used to analyse learning of International students (Conceição et al. 2020; Kumi–Yeboah and Waynne 2014)</a:t>
            </a:r>
          </a:p>
          <a:p>
            <a:pPr marL="0" indent="0">
              <a:buNone/>
            </a:pPr>
            <a:endParaRPr lang="en-GB" sz="1500"/>
          </a:p>
          <a:p>
            <a:pPr marL="0" indent="0">
              <a:buNone/>
            </a:pPr>
            <a:r>
              <a:rPr lang="en-GB" sz="1500"/>
              <a:t>Issues – </a:t>
            </a:r>
            <a:r>
              <a:rPr lang="en-GB" sz="1500" b="1" i="1"/>
              <a:t>length of study is considered to affect the effectiveness </a:t>
            </a:r>
            <a:r>
              <a:rPr lang="en-GB" sz="1500"/>
              <a:t>of TL (Stone et al. 2017). </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4006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8903E2-71B5-4B15-ACD8-3EC7A0217E2E}"/>
              </a:ext>
            </a:extLst>
          </p:cNvPr>
          <p:cNvSpPr>
            <a:spLocks noGrp="1"/>
          </p:cNvSpPr>
          <p:nvPr>
            <p:ph type="title"/>
          </p:nvPr>
        </p:nvSpPr>
        <p:spPr>
          <a:xfrm>
            <a:off x="1043631" y="809898"/>
            <a:ext cx="9942716" cy="1554480"/>
          </a:xfrm>
        </p:spPr>
        <p:txBody>
          <a:bodyPr anchor="ctr">
            <a:normAutofit/>
          </a:bodyPr>
          <a:lstStyle/>
          <a:p>
            <a:r>
              <a:rPr lang="en-GB" sz="4800"/>
              <a:t>Research Question</a:t>
            </a:r>
          </a:p>
        </p:txBody>
      </p:sp>
      <p:sp>
        <p:nvSpPr>
          <p:cNvPr id="3" name="Content Placeholder 2">
            <a:extLst>
              <a:ext uri="{FF2B5EF4-FFF2-40B4-BE49-F238E27FC236}">
                <a16:creationId xmlns:a16="http://schemas.microsoft.com/office/drawing/2014/main" id="{95BA8565-9A64-4475-ABD3-FB03B0548C12}"/>
              </a:ext>
            </a:extLst>
          </p:cNvPr>
          <p:cNvSpPr>
            <a:spLocks noGrp="1"/>
          </p:cNvSpPr>
          <p:nvPr>
            <p:ph idx="1"/>
          </p:nvPr>
        </p:nvSpPr>
        <p:spPr>
          <a:xfrm>
            <a:off x="1045028" y="3017522"/>
            <a:ext cx="9941319" cy="3124658"/>
          </a:xfrm>
        </p:spPr>
        <p:txBody>
          <a:bodyPr anchor="ctr">
            <a:normAutofit/>
          </a:bodyPr>
          <a:lstStyle/>
          <a:p>
            <a:r>
              <a:rPr lang="en-GB" sz="2400" dirty="0"/>
              <a:t>RQ: Can Transformative Learning be achieved in short-term study abroad programmes?</a:t>
            </a:r>
          </a:p>
          <a:p>
            <a:endParaRPr lang="en-GB" sz="2400" dirty="0"/>
          </a:p>
          <a:p>
            <a:r>
              <a:rPr lang="en-GB" sz="2400" dirty="0"/>
              <a:t>RSQ 1: Is the study period significant?</a:t>
            </a:r>
          </a:p>
          <a:p>
            <a:r>
              <a:rPr lang="en-GB" sz="2400" dirty="0"/>
              <a:t>RSQ 2: What role does self-reflection play?</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6675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C7B177-F03D-4377-845C-FAF0D9E28653}"/>
              </a:ext>
            </a:extLst>
          </p:cNvPr>
          <p:cNvSpPr>
            <a:spLocks noGrp="1"/>
          </p:cNvSpPr>
          <p:nvPr>
            <p:ph type="title"/>
          </p:nvPr>
        </p:nvSpPr>
        <p:spPr>
          <a:xfrm>
            <a:off x="1043631" y="809898"/>
            <a:ext cx="9942716" cy="1554480"/>
          </a:xfrm>
        </p:spPr>
        <p:txBody>
          <a:bodyPr anchor="ctr">
            <a:normAutofit/>
          </a:bodyPr>
          <a:lstStyle/>
          <a:p>
            <a:r>
              <a:rPr lang="en-GB" sz="4800"/>
              <a:t>Methodology</a:t>
            </a:r>
          </a:p>
        </p:txBody>
      </p:sp>
      <p:sp>
        <p:nvSpPr>
          <p:cNvPr id="3" name="Content Placeholder 2">
            <a:extLst>
              <a:ext uri="{FF2B5EF4-FFF2-40B4-BE49-F238E27FC236}">
                <a16:creationId xmlns:a16="http://schemas.microsoft.com/office/drawing/2014/main" id="{85CABC00-F47C-4990-9D02-96DCC355B4CB}"/>
              </a:ext>
            </a:extLst>
          </p:cNvPr>
          <p:cNvSpPr>
            <a:spLocks noGrp="1"/>
          </p:cNvSpPr>
          <p:nvPr>
            <p:ph idx="1"/>
          </p:nvPr>
        </p:nvSpPr>
        <p:spPr>
          <a:xfrm>
            <a:off x="1045028" y="3017522"/>
            <a:ext cx="9941319" cy="3124658"/>
          </a:xfrm>
        </p:spPr>
        <p:txBody>
          <a:bodyPr anchor="ctr">
            <a:normAutofit/>
          </a:bodyPr>
          <a:lstStyle/>
          <a:p>
            <a:r>
              <a:rPr lang="en-GB" sz="1500"/>
              <a:t>This presentation </a:t>
            </a:r>
            <a:r>
              <a:rPr lang="en-GB" sz="1500" b="1" i="1"/>
              <a:t>combined 2 qualitative studies both of which focussed on the individual experiences of International students</a:t>
            </a:r>
          </a:p>
          <a:p>
            <a:endParaRPr lang="en-GB" sz="1500"/>
          </a:p>
          <a:p>
            <a:r>
              <a:rPr lang="en-GB" sz="1500"/>
              <a:t>Samples</a:t>
            </a:r>
          </a:p>
          <a:p>
            <a:pPr lvl="1"/>
            <a:r>
              <a:rPr lang="en-GB" sz="1500"/>
              <a:t>Chinese students studying a 1 year top up degree at a uk university – 12 students from 3 Chinese universities</a:t>
            </a:r>
          </a:p>
          <a:p>
            <a:pPr lvl="1"/>
            <a:r>
              <a:rPr lang="en-GB" sz="1500"/>
              <a:t>International students (U.k., Spain, Russia and NL) studying a 1 semester long language course at a Chinese university – 15 students</a:t>
            </a:r>
          </a:p>
          <a:p>
            <a:pPr lvl="1"/>
            <a:endParaRPr lang="en-GB" sz="1500"/>
          </a:p>
          <a:p>
            <a:r>
              <a:rPr lang="en-GB" sz="1500"/>
              <a:t>Study 1 – </a:t>
            </a:r>
            <a:r>
              <a:rPr lang="en-GB" sz="1500" b="1" i="1"/>
              <a:t>Portrait methodology</a:t>
            </a:r>
          </a:p>
          <a:p>
            <a:r>
              <a:rPr lang="en-GB" sz="1500"/>
              <a:t>Study 2 – </a:t>
            </a:r>
            <a:r>
              <a:rPr lang="en-GB" sz="1500" b="1" i="1"/>
              <a:t>Case study</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4198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1020</TotalTime>
  <Words>1823</Words>
  <Application>Microsoft Office PowerPoint</Application>
  <PresentationFormat>Widescreen</PresentationFormat>
  <Paragraphs>125</Paragraphs>
  <Slides>20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Arial</vt:lpstr>
      <vt:lpstr>Calibri</vt:lpstr>
      <vt:lpstr>Calibri Light</vt:lpstr>
      <vt:lpstr>Roboto</vt:lpstr>
      <vt:lpstr>Office Theme</vt:lpstr>
      <vt:lpstr>1_Office Theme</vt:lpstr>
      <vt:lpstr>Learning effectiveness of short term study abroad through the lens of transformative learning: a comparative study of international students in China and the UK  ECE 2021 17th July 2021</vt:lpstr>
      <vt:lpstr>Outline</vt:lpstr>
      <vt:lpstr>Introduction</vt:lpstr>
      <vt:lpstr>Background</vt:lpstr>
      <vt:lpstr>Transformative Learning</vt:lpstr>
      <vt:lpstr>Transformative Learning</vt:lpstr>
      <vt:lpstr>Transformative Learning</vt:lpstr>
      <vt:lpstr>Research Question</vt:lpstr>
      <vt:lpstr>Methodology</vt:lpstr>
      <vt:lpstr>Methodology</vt:lpstr>
      <vt:lpstr>Methodology</vt:lpstr>
      <vt:lpstr>Findings</vt:lpstr>
      <vt:lpstr>Findings</vt:lpstr>
      <vt:lpstr>Discussion</vt:lpstr>
      <vt:lpstr>Discussion</vt:lpstr>
      <vt:lpstr>Discussion</vt:lpstr>
      <vt:lpstr>Recommendations and Conclusion</vt:lpstr>
      <vt:lpstr>Recommendations and Conclusion</vt:lpstr>
      <vt:lpstr>References</vt:lpstr>
      <vt:lpstr>Contact Details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effectiveness of short term study abroad through the lens of transformative learning: a comparative study of international students in China and the UK</dc:title>
  <dc:creator>Michael ODea</dc:creator>
  <cp:lastModifiedBy>Michael ODea</cp:lastModifiedBy>
  <cp:revision>92</cp:revision>
  <dcterms:created xsi:type="dcterms:W3CDTF">2021-07-09T11:48:03Z</dcterms:created>
  <dcterms:modified xsi:type="dcterms:W3CDTF">2021-07-17T11:26:42Z</dcterms:modified>
</cp:coreProperties>
</file>