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8" r:id="rId3"/>
    <p:sldId id="259" r:id="rId4"/>
    <p:sldId id="260" r:id="rId5"/>
    <p:sldId id="261" r:id="rId6"/>
    <p:sldId id="262" r:id="rId7"/>
    <p:sldId id="269" r:id="rId8"/>
    <p:sldId id="263" r:id="rId9"/>
    <p:sldId id="266" r:id="rId10"/>
    <p:sldId id="267" r:id="rId11"/>
    <p:sldId id="270" r:id="rId12"/>
    <p:sldId id="268"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F665A-96B7-4C42-B4C6-E10F931C9BF2}" v="9" dt="2021-09-03T10:30:10.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9A16E-50D2-477D-885E-9F20348871D1}" type="datetimeFigureOut">
              <a:rPr lang="en-GB" smtClean="0"/>
              <a:t>07/09/2021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D93CE6-F89D-4405-A38D-A2528513383F}" type="slidenum">
              <a:rPr lang="en-GB" smtClean="0"/>
              <a:t>‹#›</a:t>
            </a:fld>
            <a:endParaRPr lang="en-GB"/>
          </a:p>
        </p:txBody>
      </p:sp>
    </p:spTree>
    <p:extLst>
      <p:ext uri="{BB962C8B-B14F-4D97-AF65-F5344CB8AC3E}">
        <p14:creationId xmlns:p14="http://schemas.microsoft.com/office/powerpoint/2010/main" val="382019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avoid overloading this talk with data which is so often the issue in presentations using qualitative data, we’ve decided to use three longer pieces of data to try and exemplify this concept of inert benevolence and how it manifests itself in teacher discourses. This first example shows a circularity in argument through just one of these statements being presented as the participant is battling with how to handles LBEs in the context of a system that privileges just one language.</a:t>
            </a:r>
          </a:p>
          <a:p>
            <a:r>
              <a:rPr lang="en-GB" dirty="0"/>
              <a:t>Six lines after saying that she would never say one language was more important than the other, she does do exactly that, with lots of understandable caveats about the language of assessment. Also of note in this excerpt is the level of ownership of the varying opinions. In Peter and White’s terms, the Engagement is quite </a:t>
            </a:r>
            <a:r>
              <a:rPr lang="en-GB" dirty="0" err="1"/>
              <a:t>heteroglossic</a:t>
            </a:r>
            <a:r>
              <a:rPr lang="en-GB" dirty="0"/>
              <a:t> whilst not being at all certain (lots of I think, I don’t know)</a:t>
            </a:r>
          </a:p>
        </p:txBody>
      </p:sp>
      <p:sp>
        <p:nvSpPr>
          <p:cNvPr id="4" name="Slide Number Placeholder 3"/>
          <p:cNvSpPr>
            <a:spLocks noGrp="1"/>
          </p:cNvSpPr>
          <p:nvPr>
            <p:ph type="sldNum" sz="quarter" idx="5"/>
          </p:nvPr>
        </p:nvSpPr>
        <p:spPr/>
        <p:txBody>
          <a:bodyPr/>
          <a:lstStyle/>
          <a:p>
            <a:fld id="{6AD93CE6-F89D-4405-A38D-A2528513383F}" type="slidenum">
              <a:rPr lang="en-GB" smtClean="0"/>
              <a:t>9</a:t>
            </a:fld>
            <a:endParaRPr lang="en-GB"/>
          </a:p>
        </p:txBody>
      </p:sp>
    </p:spTree>
    <p:extLst>
      <p:ext uri="{BB962C8B-B14F-4D97-AF65-F5344CB8AC3E}">
        <p14:creationId xmlns:p14="http://schemas.microsoft.com/office/powerpoint/2010/main" val="77013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 excerpt – In response to the same question, this teacher is quite quick to point to time as a core issue, but, as she progresses, conflicting ideologies also come into play. Interestingly, the link here is not necessarily with the school system, but with the country as a whole.</a:t>
            </a:r>
          </a:p>
        </p:txBody>
      </p:sp>
      <p:sp>
        <p:nvSpPr>
          <p:cNvPr id="4" name="Slide Number Placeholder 3"/>
          <p:cNvSpPr>
            <a:spLocks noGrp="1"/>
          </p:cNvSpPr>
          <p:nvPr>
            <p:ph type="sldNum" sz="quarter" idx="5"/>
          </p:nvPr>
        </p:nvSpPr>
        <p:spPr/>
        <p:txBody>
          <a:bodyPr/>
          <a:lstStyle/>
          <a:p>
            <a:fld id="{6AD93CE6-F89D-4405-A38D-A2528513383F}" type="slidenum">
              <a:rPr lang="en-GB" smtClean="0"/>
              <a:t>10</a:t>
            </a:fld>
            <a:endParaRPr lang="en-GB"/>
          </a:p>
        </p:txBody>
      </p:sp>
    </p:spTree>
    <p:extLst>
      <p:ext uri="{BB962C8B-B14F-4D97-AF65-F5344CB8AC3E}">
        <p14:creationId xmlns:p14="http://schemas.microsoft.com/office/powerpoint/2010/main" val="324634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Finally, a slightly different statement, asking about home language instruction. Nearly all teachers argued that formal instruction in the home language would be impossible to integrate, despite other nations (e.g. Sweden) having such an arrangement in place. The teacher here undergoes a thinking process, recognising importance of identity formation, but ultimately feeling forced to </a:t>
            </a:r>
            <a:r>
              <a:rPr lang="en-GB" dirty="0" err="1"/>
              <a:t>sideline</a:t>
            </a:r>
            <a:r>
              <a:rPr lang="en-GB" dirty="0"/>
              <a:t> it in a </a:t>
            </a:r>
            <a:r>
              <a:rPr lang="en-GB"/>
              <a:t>formal education context.</a:t>
            </a:r>
          </a:p>
        </p:txBody>
      </p:sp>
      <p:sp>
        <p:nvSpPr>
          <p:cNvPr id="4" name="Slide Number Placeholder 3"/>
          <p:cNvSpPr>
            <a:spLocks noGrp="1"/>
          </p:cNvSpPr>
          <p:nvPr>
            <p:ph type="sldNum" sz="quarter" idx="5"/>
          </p:nvPr>
        </p:nvSpPr>
        <p:spPr/>
        <p:txBody>
          <a:bodyPr/>
          <a:lstStyle/>
          <a:p>
            <a:fld id="{6AD93CE6-F89D-4405-A38D-A2528513383F}" type="slidenum">
              <a:rPr lang="en-GB" smtClean="0"/>
              <a:t>11</a:t>
            </a:fld>
            <a:endParaRPr lang="en-GB"/>
          </a:p>
        </p:txBody>
      </p:sp>
    </p:spTree>
    <p:extLst>
      <p:ext uri="{BB962C8B-B14F-4D97-AF65-F5344CB8AC3E}">
        <p14:creationId xmlns:p14="http://schemas.microsoft.com/office/powerpoint/2010/main" val="2904654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9/7/2021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9/7/2021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187425F-21D8-415F-BA31-A073B6079962}"/>
              </a:ext>
            </a:extLst>
          </p:cNvPr>
          <p:cNvSpPr>
            <a:spLocks noGrp="1"/>
          </p:cNvSpPr>
          <p:nvPr>
            <p:ph type="subTitle" idx="1"/>
          </p:nvPr>
        </p:nvSpPr>
        <p:spPr/>
        <p:txBody>
          <a:bodyPr/>
          <a:lstStyle/>
          <a:p>
            <a:r>
              <a:rPr lang="en-GB" dirty="0"/>
              <a:t>Clare Cunningham (York St John University, UK)</a:t>
            </a:r>
          </a:p>
          <a:p>
            <a:r>
              <a:rPr lang="en-GB" dirty="0"/>
              <a:t>Sabine Little (university of Sheffield, UK)</a:t>
            </a:r>
          </a:p>
        </p:txBody>
      </p:sp>
      <p:sp>
        <p:nvSpPr>
          <p:cNvPr id="4" name="Rectangle 1">
            <a:extLst>
              <a:ext uri="{FF2B5EF4-FFF2-40B4-BE49-F238E27FC236}">
                <a16:creationId xmlns:a16="http://schemas.microsoft.com/office/drawing/2014/main" id="{37B2D63A-A3FE-41C1-BFE6-20E0D1672247}"/>
              </a:ext>
            </a:extLst>
          </p:cNvPr>
          <p:cNvSpPr>
            <a:spLocks noGrp="1" noChangeArrowheads="1"/>
          </p:cNvSpPr>
          <p:nvPr>
            <p:ph type="ctrTitle"/>
          </p:nvPr>
        </p:nvSpPr>
        <p:spPr bwMode="auto">
          <a:xfrm>
            <a:off x="2417779" y="1334351"/>
            <a:ext cx="791434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000" b="0" i="0" u="none" strike="noStrike" cap="none" normalizeH="0" baseline="0" dirty="0">
                <a:ln>
                  <a:noFill/>
                </a:ln>
                <a:solidFill>
                  <a:srgbClr val="000000"/>
                </a:solidFill>
                <a:effectLst/>
                <a:latin typeface="Arial Unicode MS"/>
                <a:ea typeface="Calibri" panose="020F0502020204030204" pitchFamily="34" charset="0"/>
                <a:cs typeface="Courier New" panose="02070309020205020404" pitchFamily="49" charset="0"/>
              </a:rPr>
              <a:t>English Primary School Teachers and Their </a:t>
            </a:r>
            <a:br>
              <a:rPr kumimoji="0" lang="en-GB" altLang="en-US" sz="3000" b="0" i="0" u="none" strike="noStrike" cap="none" normalizeH="0" baseline="0" dirty="0">
                <a:ln>
                  <a:noFill/>
                </a:ln>
                <a:solidFill>
                  <a:srgbClr val="000000"/>
                </a:solidFill>
                <a:effectLst/>
                <a:latin typeface="Arial Unicode MS"/>
                <a:ea typeface="Calibri" panose="020F0502020204030204" pitchFamily="34" charset="0"/>
                <a:cs typeface="Courier New" panose="02070309020205020404" pitchFamily="49" charset="0"/>
              </a:rPr>
            </a:br>
            <a:r>
              <a:rPr kumimoji="0" lang="en-GB" altLang="en-US" sz="3000" b="0" i="0" u="none" strike="noStrike" cap="none" normalizeH="0" baseline="0" dirty="0">
                <a:ln>
                  <a:noFill/>
                </a:ln>
                <a:solidFill>
                  <a:srgbClr val="000000"/>
                </a:solidFill>
                <a:effectLst/>
                <a:latin typeface="Arial Unicode MS"/>
                <a:ea typeface="Calibri" panose="020F0502020204030204" pitchFamily="34" charset="0"/>
                <a:cs typeface="Courier New" panose="02070309020205020404" pitchFamily="49" charset="0"/>
              </a:rPr>
              <a:t>Discourses about Classroom Practices using </a:t>
            </a:r>
            <a:br>
              <a:rPr kumimoji="0" lang="en-GB" altLang="en-US" sz="3000" b="0" i="0" u="none" strike="noStrike" cap="none" normalizeH="0" baseline="0" dirty="0">
                <a:ln>
                  <a:noFill/>
                </a:ln>
                <a:solidFill>
                  <a:srgbClr val="000000"/>
                </a:solidFill>
                <a:effectLst/>
                <a:latin typeface="Arial Unicode MS"/>
                <a:ea typeface="Calibri" panose="020F0502020204030204" pitchFamily="34" charset="0"/>
                <a:cs typeface="Courier New" panose="02070309020205020404" pitchFamily="49" charset="0"/>
              </a:rPr>
            </a:br>
            <a:r>
              <a:rPr kumimoji="0" lang="en-GB" altLang="en-US" sz="3000" b="0" i="0" u="none" strike="noStrike" cap="none" normalizeH="0" baseline="0" dirty="0">
                <a:ln>
                  <a:noFill/>
                </a:ln>
                <a:solidFill>
                  <a:srgbClr val="000000"/>
                </a:solidFill>
                <a:effectLst/>
                <a:latin typeface="Arial Unicode MS"/>
                <a:ea typeface="Calibri" panose="020F0502020204030204" pitchFamily="34" charset="0"/>
                <a:cs typeface="Courier New" panose="02070309020205020404" pitchFamily="49" charset="0"/>
              </a:rPr>
              <a:t>Languages beyond English</a:t>
            </a:r>
            <a:r>
              <a:rPr kumimoji="0" lang="en-GB" altLang="en-US" sz="3000" b="0" i="0" u="none" strike="noStrike" cap="none" normalizeH="0" baseline="0" dirty="0">
                <a:ln>
                  <a:noFill/>
                </a:ln>
                <a:solidFill>
                  <a:schemeClr val="tx1"/>
                </a:solidFill>
                <a:effectLst/>
              </a:rPr>
              <a:t> </a:t>
            </a:r>
            <a:endParaRPr kumimoji="0" lang="en-GB" altLang="en-US" sz="3000" b="0" i="0" u="none" strike="noStrike" cap="none" normalizeH="0" baseline="0" dirty="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AF74767E-BAE8-4E5E-ABF2-5A08B086F0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8374" y="6128443"/>
            <a:ext cx="2333625" cy="75813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Visual identity - Marketing - The University of Sheffield">
            <a:extLst>
              <a:ext uri="{FF2B5EF4-FFF2-40B4-BE49-F238E27FC236}">
                <a16:creationId xmlns:a16="http://schemas.microsoft.com/office/drawing/2014/main" id="{1669C9D7-A2FB-41CC-984B-A4A3C450F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0076" y="4895850"/>
            <a:ext cx="2331924" cy="116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89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B25A6D-CA13-426D-AC12-D620A9145AA7}"/>
              </a:ext>
            </a:extLst>
          </p:cNvPr>
          <p:cNvSpPr txBox="1"/>
          <p:nvPr/>
        </p:nvSpPr>
        <p:spPr>
          <a:xfrm>
            <a:off x="154112" y="123290"/>
            <a:ext cx="11856378" cy="4247317"/>
          </a:xfrm>
          <a:prstGeom prst="rect">
            <a:avLst/>
          </a:prstGeom>
          <a:noFill/>
        </p:spPr>
        <p:txBody>
          <a:bodyPr wrap="square" rtlCol="0">
            <a:spAutoFit/>
          </a:bodyPr>
          <a:lstStyle/>
          <a:p>
            <a:r>
              <a:rPr lang="en-GB" sz="2800" b="1" dirty="0">
                <a:effectLst/>
                <a:latin typeface="Calibri" panose="020F0502020204030204" pitchFamily="34" charset="0"/>
                <a:ea typeface="Calibri" panose="020F0502020204030204" pitchFamily="34" charset="0"/>
                <a:cs typeface="Calibri" panose="020F0502020204030204" pitchFamily="34" charset="0"/>
              </a:rPr>
              <a:t>Res: it is more important that students who speak a language other than English at home (.) obtain a high level of proficiency in English (.) rather than in their home language </a:t>
            </a:r>
          </a:p>
          <a:p>
            <a:endParaRPr lang="en-GB" sz="2800" b="1" dirty="0">
              <a:effectLst/>
              <a:latin typeface="Calibri" panose="020F0502020204030204" pitchFamily="34" charset="0"/>
              <a:ea typeface="Calibri" panose="020F0502020204030204" pitchFamily="34" charset="0"/>
              <a:cs typeface="Calibri" panose="020F0502020204030204" pitchFamily="34" charset="0"/>
            </a:endParaRPr>
          </a:p>
          <a:p>
            <a:endParaRPr lang="en-GB" sz="2800" b="1" dirty="0">
              <a:latin typeface="Calibri" panose="020F0502020204030204" pitchFamily="34" charset="0"/>
              <a:ea typeface="Calibri" panose="020F0502020204030204" pitchFamily="34" charset="0"/>
              <a:cs typeface="Calibri" panose="020F0502020204030204" pitchFamily="34" charset="0"/>
            </a:endParaRPr>
          </a:p>
          <a:p>
            <a:r>
              <a:rPr lang="en-GB" sz="2800" b="1" dirty="0">
                <a:effectLst/>
                <a:latin typeface="Calibri" panose="020F0502020204030204" pitchFamily="34" charset="0"/>
                <a:ea typeface="Calibri" panose="020F0502020204030204" pitchFamily="34" charset="0"/>
                <a:cs typeface="Calibri" panose="020F0502020204030204" pitchFamily="34" charset="0"/>
              </a:rPr>
              <a:t>T: more a practicality thing I think I think its </a:t>
            </a:r>
            <a:r>
              <a:rPr lang="en-GB" sz="2800" b="1" i="1" dirty="0">
                <a:effectLst/>
                <a:latin typeface="Calibri" panose="020F0502020204030204" pitchFamily="34" charset="0"/>
                <a:ea typeface="Calibri" panose="020F0502020204030204" pitchFamily="34" charset="0"/>
                <a:cs typeface="Calibri" panose="020F0502020204030204" pitchFamily="34" charset="0"/>
              </a:rPr>
              <a:t>wonderful</a:t>
            </a:r>
            <a:r>
              <a:rPr lang="en-GB" sz="2800" b="1" dirty="0">
                <a:effectLst/>
                <a:latin typeface="Calibri" panose="020F0502020204030204" pitchFamily="34" charset="0"/>
                <a:ea typeface="Calibri" panose="020F0502020204030204" pitchFamily="34" charset="0"/>
                <a:cs typeface="Calibri" panose="020F0502020204030204" pitchFamily="34" charset="0"/>
              </a:rPr>
              <a:t> that they have that language and (.) you know if we had all the time in the world then id love for them to get that but (.) I think it would be </a:t>
            </a:r>
            <a:r>
              <a:rPr lang="en-GB" sz="2800" b="1" i="1" dirty="0">
                <a:effectLst/>
                <a:latin typeface="Calibri" panose="020F0502020204030204" pitchFamily="34" charset="0"/>
                <a:ea typeface="Calibri" panose="020F0502020204030204" pitchFamily="34" charset="0"/>
                <a:cs typeface="Calibri" panose="020F0502020204030204" pitchFamily="34" charset="0"/>
              </a:rPr>
              <a:t>more</a:t>
            </a:r>
            <a:r>
              <a:rPr lang="en-GB" sz="2800" b="1" dirty="0">
                <a:effectLst/>
                <a:latin typeface="Calibri" panose="020F0502020204030204" pitchFamily="34" charset="0"/>
                <a:ea typeface="Calibri" panose="020F0502020204030204" pitchFamily="34" charset="0"/>
                <a:cs typeface="Calibri" panose="020F0502020204030204" pitchFamily="34" charset="0"/>
              </a:rPr>
              <a:t> important for them (.) to have that grasp of </a:t>
            </a:r>
            <a:r>
              <a:rPr lang="en-GB" sz="2800" b="1" dirty="0">
                <a:latin typeface="Calibri" panose="020F0502020204030204" pitchFamily="34" charset="0"/>
                <a:ea typeface="Calibri" panose="020F0502020204030204" pitchFamily="34" charset="0"/>
                <a:cs typeface="Calibri" panose="020F0502020204030204" pitchFamily="34" charset="0"/>
              </a:rPr>
              <a:t>E</a:t>
            </a:r>
            <a:r>
              <a:rPr lang="en-GB" sz="2800" b="1" dirty="0">
                <a:effectLst/>
                <a:latin typeface="Calibri" panose="020F0502020204030204" pitchFamily="34" charset="0"/>
                <a:ea typeface="Calibri" panose="020F0502020204030204" pitchFamily="34" charset="0"/>
                <a:cs typeface="Calibri" panose="020F0502020204030204" pitchFamily="34" charset="0"/>
              </a:rPr>
              <a:t>nglish so that they can (.) progress in </a:t>
            </a:r>
            <a:r>
              <a:rPr lang="en-GB" sz="2800" b="1" dirty="0">
                <a:latin typeface="Calibri" panose="020F0502020204030204" pitchFamily="34" charset="0"/>
                <a:ea typeface="Calibri" panose="020F0502020204030204" pitchFamily="34" charset="0"/>
                <a:cs typeface="Calibri" panose="020F0502020204030204" pitchFamily="34" charset="0"/>
              </a:rPr>
              <a:t>E</a:t>
            </a:r>
            <a:r>
              <a:rPr lang="en-GB" sz="2800" b="1" dirty="0">
                <a:effectLst/>
                <a:latin typeface="Calibri" panose="020F0502020204030204" pitchFamily="34" charset="0"/>
                <a:ea typeface="Calibri" panose="020F0502020204030204" pitchFamily="34" charset="0"/>
                <a:cs typeface="Calibri" panose="020F0502020204030204" pitchFamily="34" charset="0"/>
              </a:rPr>
              <a:t>ngland </a:t>
            </a:r>
          </a:p>
          <a:p>
            <a:endParaRPr lang="en-GB" dirty="0"/>
          </a:p>
        </p:txBody>
      </p:sp>
    </p:spTree>
    <p:extLst>
      <p:ext uri="{BB962C8B-B14F-4D97-AF65-F5344CB8AC3E}">
        <p14:creationId xmlns:p14="http://schemas.microsoft.com/office/powerpoint/2010/main" val="2844343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C680F8-53F8-4FC8-A20E-AB3A84F706F0}"/>
              </a:ext>
            </a:extLst>
          </p:cNvPr>
          <p:cNvSpPr txBox="1"/>
          <p:nvPr/>
        </p:nvSpPr>
        <p:spPr>
          <a:xfrm>
            <a:off x="380144" y="297951"/>
            <a:ext cx="11394040" cy="5726952"/>
          </a:xfrm>
          <a:prstGeom prst="rect">
            <a:avLst/>
          </a:prstGeom>
          <a:noFill/>
        </p:spPr>
        <p:txBody>
          <a:bodyPr wrap="square" rtlCol="0">
            <a:spAutoFit/>
          </a:bodyPr>
          <a:lstStyle/>
          <a:p>
            <a:pPr marL="457200" indent="-457200">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Res:	students who speak a language or languages other than English at home should receive home language instruction i.e. learn their home language at school </a:t>
            </a:r>
          </a:p>
          <a:p>
            <a:pPr marL="457200" indent="-457200">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T:	I probably wouldn’t agree with that (.) just because I don’t see how it would work in our school (.) with all the different children </a:t>
            </a:r>
          </a:p>
          <a:p>
            <a:pPr marL="457200" indent="-457200">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Res:	yeah  			</a:t>
            </a:r>
          </a:p>
          <a:p>
            <a:pPr marL="457200" indent="-457200">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T:	with the (.) different languages (.) it’d be a impossible task for us I think (1) I think it’s important that they speak that language at home still with their pare</a:t>
            </a:r>
            <a:r>
              <a:rPr lang="en-GB" sz="2400" u="sng" dirty="0">
                <a:effectLst/>
                <a:latin typeface="Calibri" panose="020F0502020204030204" pitchFamily="34" charset="0"/>
                <a:ea typeface="Calibri" panose="020F0502020204030204" pitchFamily="34" charset="0"/>
                <a:cs typeface="Calibri" panose="020F0502020204030204" pitchFamily="34" charset="0"/>
              </a:rPr>
              <a:t>nts</a:t>
            </a:r>
            <a:r>
              <a:rPr lang="en-GB" sz="2400" dirty="0">
                <a:effectLst/>
                <a:latin typeface="Calibri" panose="020F0502020204030204" pitchFamily="34" charset="0"/>
                <a:ea typeface="Calibri" panose="020F0502020204030204" pitchFamily="34" charset="0"/>
                <a:cs typeface="Calibri" panose="020F0502020204030204" pitchFamily="34" charset="0"/>
              </a:rPr>
              <a:t> they don’t lose </a:t>
            </a:r>
            <a:r>
              <a:rPr lang="en-GB" sz="2400" u="sng" dirty="0">
                <a:effectLst/>
                <a:latin typeface="Calibri" panose="020F0502020204030204" pitchFamily="34" charset="0"/>
                <a:ea typeface="Calibri" panose="020F0502020204030204" pitchFamily="34" charset="0"/>
                <a:cs typeface="Calibri" panose="020F0502020204030204" pitchFamily="34" charset="0"/>
              </a:rPr>
              <a:t>it</a:t>
            </a:r>
            <a:endParaRPr lang="en-GB" sz="2400" dirty="0">
              <a:effectLst/>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Res:								</a:t>
            </a:r>
            <a:r>
              <a:rPr lang="en-GB" sz="2400" u="sng" dirty="0">
                <a:effectLst/>
                <a:latin typeface="Calibri" panose="020F0502020204030204" pitchFamily="34" charset="0"/>
                <a:ea typeface="Calibri" panose="020F0502020204030204" pitchFamily="34" charset="0"/>
                <a:cs typeface="Calibri" panose="020F0502020204030204" pitchFamily="34" charset="0"/>
              </a:rPr>
              <a:t>mm:</a:t>
            </a:r>
            <a:r>
              <a:rPr lang="en-GB" sz="2400" dirty="0">
                <a:effectLst/>
                <a:latin typeface="Calibri" panose="020F0502020204030204" pitchFamily="34" charset="0"/>
                <a:ea typeface="Calibri" panose="020F0502020204030204" pitchFamily="34" charset="0"/>
                <a:cs typeface="Calibri" panose="020F0502020204030204" pitchFamily="34" charset="0"/>
              </a:rPr>
              <a:t>			   mm:  </a:t>
            </a:r>
          </a:p>
          <a:p>
            <a:pPr marL="457200" indent="-457200">
              <a:lnSpc>
                <a:spcPct val="107000"/>
              </a:lnSpc>
              <a:spcAft>
                <a:spcPts val="800"/>
              </a:spcAft>
            </a:pPr>
            <a:r>
              <a:rPr lang="en-GB" sz="2400" dirty="0">
                <a:effectLst/>
                <a:latin typeface="Calibri" panose="020F0502020204030204" pitchFamily="34" charset="0"/>
                <a:ea typeface="Calibri" panose="020F0502020204030204" pitchFamily="34" charset="0"/>
                <a:cs typeface="Calibri" panose="020F0502020204030204" pitchFamily="34" charset="0"/>
              </a:rPr>
              <a:t>T:	cos that would be a (.) awful I think if they (.) lost that language (.) erm: (1) but in school (.) use it, like you said use it to kind of help lessons an: um celebrate their culture but a- uh (.) I honestly don’t think we could do that</a:t>
            </a:r>
          </a:p>
          <a:p>
            <a:endParaRPr lang="en-GB" dirty="0"/>
          </a:p>
        </p:txBody>
      </p:sp>
    </p:spTree>
    <p:extLst>
      <p:ext uri="{BB962C8B-B14F-4D97-AF65-F5344CB8AC3E}">
        <p14:creationId xmlns:p14="http://schemas.microsoft.com/office/powerpoint/2010/main" val="2754512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DE121-4E4F-47E6-81AA-73F82CD250B2}"/>
              </a:ext>
            </a:extLst>
          </p:cNvPr>
          <p:cNvSpPr>
            <a:spLocks noGrp="1"/>
          </p:cNvSpPr>
          <p:nvPr>
            <p:ph type="title"/>
          </p:nvPr>
        </p:nvSpPr>
        <p:spPr/>
        <p:txBody>
          <a:bodyPr/>
          <a:lstStyle/>
          <a:p>
            <a:r>
              <a:rPr lang="en-GB" dirty="0"/>
              <a:t>Discussion and implications</a:t>
            </a:r>
          </a:p>
        </p:txBody>
      </p:sp>
      <p:sp>
        <p:nvSpPr>
          <p:cNvPr id="3" name="Content Placeholder 2">
            <a:extLst>
              <a:ext uri="{FF2B5EF4-FFF2-40B4-BE49-F238E27FC236}">
                <a16:creationId xmlns:a16="http://schemas.microsoft.com/office/drawing/2014/main" id="{B5DE9E1A-C0CC-4053-8B8F-8C2DE7821A8C}"/>
              </a:ext>
            </a:extLst>
          </p:cNvPr>
          <p:cNvSpPr>
            <a:spLocks noGrp="1"/>
          </p:cNvSpPr>
          <p:nvPr>
            <p:ph idx="1"/>
          </p:nvPr>
        </p:nvSpPr>
        <p:spPr>
          <a:xfrm>
            <a:off x="1451579" y="2015732"/>
            <a:ext cx="9757527" cy="4037749"/>
          </a:xfrm>
        </p:spPr>
        <p:txBody>
          <a:bodyPr>
            <a:normAutofit/>
          </a:bodyPr>
          <a:lstStyle/>
          <a:p>
            <a:pPr marL="0" indent="0">
              <a:buNone/>
            </a:pPr>
            <a:r>
              <a:rPr lang="en-GB" dirty="0"/>
              <a:t>These small excerpts are part of a broader set of contradictory discourses as teachers in England battle with:</a:t>
            </a:r>
          </a:p>
          <a:p>
            <a:r>
              <a:rPr lang="en-GB" dirty="0"/>
              <a:t>Language ideology issues – against a politically fraught background (years of under-funding languages, standard language ideology, monolingual habitus and Brexit)</a:t>
            </a:r>
          </a:p>
          <a:p>
            <a:r>
              <a:rPr lang="en-GB" dirty="0"/>
              <a:t>Language of assessment </a:t>
            </a:r>
          </a:p>
          <a:p>
            <a:r>
              <a:rPr lang="en-GB" dirty="0"/>
              <a:t>Curriculum and testing pressures (‘we’ve no time for EAL’ as one participant says)</a:t>
            </a:r>
          </a:p>
          <a:p>
            <a:r>
              <a:rPr lang="en-GB" dirty="0"/>
              <a:t>Tolerance and admiration (sometimes jealousy, in fact) for multilingualism but limited understanding about how to handle it due to very limited training on EAL, multilingualism or SLA</a:t>
            </a:r>
          </a:p>
        </p:txBody>
      </p:sp>
    </p:spTree>
    <p:extLst>
      <p:ext uri="{BB962C8B-B14F-4D97-AF65-F5344CB8AC3E}">
        <p14:creationId xmlns:p14="http://schemas.microsoft.com/office/powerpoint/2010/main" val="264679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7C664-A4F4-4C9C-9142-90A6570D697C}"/>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58A4BAD5-B5AA-42AB-9F63-C182F455C611}"/>
              </a:ext>
            </a:extLst>
          </p:cNvPr>
          <p:cNvSpPr>
            <a:spLocks noGrp="1"/>
          </p:cNvSpPr>
          <p:nvPr>
            <p:ph idx="1"/>
          </p:nvPr>
        </p:nvSpPr>
        <p:spPr>
          <a:xfrm>
            <a:off x="1150705" y="2015732"/>
            <a:ext cx="11041295" cy="4128214"/>
          </a:xfrm>
        </p:spPr>
        <p:txBody>
          <a:bodyPr>
            <a:noAutofit/>
          </a:bodyPr>
          <a:lstStyle/>
          <a:p>
            <a:pPr marL="0" indent="0">
              <a:buNone/>
            </a:pPr>
            <a:r>
              <a:rPr lang="en-GB" sz="1200" dirty="0">
                <a:effectLst/>
                <a:latin typeface="+mj-lt"/>
                <a:ea typeface="Times New Roman" panose="02020603050405020304" pitchFamily="18" charset="0"/>
              </a:rPr>
              <a:t>Bailey, Elizabeth G, and Emma Marsden. 2017. “Teachers’ Views on Recognising and Using Home Languages in Predominantly Monolingual Primary Schools.” </a:t>
            </a:r>
            <a:r>
              <a:rPr lang="en-GB" sz="1200" i="1" dirty="0">
                <a:effectLst/>
                <a:latin typeface="+mj-lt"/>
                <a:ea typeface="Times New Roman" panose="02020603050405020304" pitchFamily="18" charset="0"/>
              </a:rPr>
              <a:t>Language and Education</a:t>
            </a:r>
            <a:r>
              <a:rPr lang="en-GB" sz="1200" dirty="0">
                <a:effectLst/>
                <a:latin typeface="+mj-lt"/>
                <a:ea typeface="Times New Roman" panose="02020603050405020304" pitchFamily="18" charset="0"/>
              </a:rPr>
              <a:t> 31 (4): 283–206. </a:t>
            </a:r>
          </a:p>
          <a:p>
            <a:pPr marL="0" indent="0">
              <a:buNone/>
            </a:pPr>
            <a:r>
              <a:rPr lang="en-GB" sz="1200" dirty="0" err="1">
                <a:effectLst/>
                <a:latin typeface="+mj-lt"/>
                <a:ea typeface="Times New Roman" panose="02020603050405020304" pitchFamily="18" charset="0"/>
              </a:rPr>
              <a:t>Bourne</a:t>
            </a:r>
            <a:r>
              <a:rPr lang="en-GB" sz="1200" dirty="0">
                <a:effectLst/>
                <a:latin typeface="+mj-lt"/>
                <a:ea typeface="Times New Roman" panose="02020603050405020304" pitchFamily="18" charset="0"/>
              </a:rPr>
              <a:t>, Jill. 2001. “Doing ‘What Comes Naturally’: How the Discourses and Routines of Teachers’ Practice Constrain Opportunities for Bilingual Support in UK Primary Schools.” </a:t>
            </a:r>
            <a:r>
              <a:rPr lang="en-GB" sz="1200" i="1" dirty="0">
                <a:effectLst/>
                <a:latin typeface="+mj-lt"/>
                <a:ea typeface="Times New Roman" panose="02020603050405020304" pitchFamily="18" charset="0"/>
              </a:rPr>
              <a:t>Language and Education </a:t>
            </a:r>
            <a:r>
              <a:rPr lang="en-GB" sz="1200" dirty="0">
                <a:effectLst/>
                <a:latin typeface="+mj-lt"/>
                <a:ea typeface="Times New Roman" panose="02020603050405020304" pitchFamily="18" charset="0"/>
              </a:rPr>
              <a:t>15 (4): 250–68</a:t>
            </a:r>
          </a:p>
          <a:p>
            <a:pPr marL="0" indent="0">
              <a:buNone/>
            </a:pPr>
            <a:r>
              <a:rPr lang="en-GB" sz="1200" dirty="0">
                <a:effectLst/>
                <a:latin typeface="+mj-lt"/>
              </a:rPr>
              <a:t>Conteh, J. and Meier, G. (Eds). </a:t>
            </a:r>
            <a:r>
              <a:rPr lang="en-GB" sz="1200" i="1" dirty="0">
                <a:effectLst/>
                <a:latin typeface="+mj-lt"/>
              </a:rPr>
              <a:t>The Multilingual Turn in Languages Education: Opportunities and Challenges</a:t>
            </a:r>
            <a:r>
              <a:rPr lang="en-GB" sz="1200" dirty="0">
                <a:effectLst/>
                <a:latin typeface="+mj-lt"/>
              </a:rPr>
              <a:t>. Bristol, UK: Multilingual Matters</a:t>
            </a:r>
          </a:p>
          <a:p>
            <a:pPr marL="0" indent="0">
              <a:buNone/>
            </a:pPr>
            <a:r>
              <a:rPr lang="en-GB" sz="1200" dirty="0">
                <a:effectLst/>
                <a:latin typeface="+mj-lt"/>
                <a:ea typeface="Times New Roman" panose="02020603050405020304" pitchFamily="18" charset="0"/>
                <a:cs typeface="Arial" panose="020B0604020202020204" pitchFamily="34" charset="0"/>
              </a:rPr>
              <a:t>Cunningham, C. (2019a). ‘”The Inappropriateness of Language”: discourses of power and control over languages beyond English in primary schools.’ </a:t>
            </a:r>
            <a:r>
              <a:rPr lang="en-GB" sz="1200" i="1" dirty="0">
                <a:effectLst/>
                <a:latin typeface="+mj-lt"/>
                <a:ea typeface="Times New Roman" panose="02020603050405020304" pitchFamily="18" charset="0"/>
                <a:cs typeface="Arial" panose="020B0604020202020204" pitchFamily="34" charset="0"/>
              </a:rPr>
              <a:t>Language and Education</a:t>
            </a:r>
            <a:r>
              <a:rPr lang="en-GB" sz="1200" dirty="0">
                <a:effectLst/>
                <a:latin typeface="+mj-lt"/>
                <a:ea typeface="Times New Roman" panose="02020603050405020304" pitchFamily="18" charset="0"/>
                <a:cs typeface="Arial" panose="020B0604020202020204" pitchFamily="34" charset="0"/>
              </a:rPr>
              <a:t>, 33(4): pp. 285-301. </a:t>
            </a:r>
          </a:p>
          <a:p>
            <a:pPr marL="0" indent="0">
              <a:buNone/>
            </a:pPr>
            <a:r>
              <a:rPr lang="en-GB" sz="1200" dirty="0">
                <a:effectLst/>
                <a:latin typeface="+mj-lt"/>
                <a:ea typeface="Times New Roman" panose="02020603050405020304" pitchFamily="18" charset="0"/>
              </a:rPr>
              <a:t>Cunningham, C. (2019b). ‘Terminological tussles: taking issue with 'EAL' and 'languages other than English.’ </a:t>
            </a:r>
            <a:r>
              <a:rPr lang="en-GB" sz="1200" i="1" dirty="0">
                <a:effectLst/>
                <a:latin typeface="+mj-lt"/>
                <a:ea typeface="Times New Roman" panose="02020603050405020304" pitchFamily="18" charset="0"/>
              </a:rPr>
              <a:t>Power and Education</a:t>
            </a:r>
            <a:r>
              <a:rPr lang="en-GB" sz="1200" dirty="0">
                <a:effectLst/>
                <a:latin typeface="+mj-lt"/>
                <a:ea typeface="Times New Roman" panose="02020603050405020304" pitchFamily="18" charset="0"/>
              </a:rPr>
              <a:t>, 11 (1): pp. 121-128.</a:t>
            </a:r>
          </a:p>
          <a:p>
            <a:pPr marL="0" indent="0">
              <a:buNone/>
            </a:pPr>
            <a:r>
              <a:rPr lang="en-GB" sz="1200" dirty="0">
                <a:effectLst/>
                <a:latin typeface="+mj-lt"/>
                <a:ea typeface="Times New Roman" panose="02020603050405020304" pitchFamily="18" charset="0"/>
              </a:rPr>
              <a:t>Flynn, Naomi. 2013. “Linguistic Capital and the Linguistic Field for Teachers Unaccustomed to Linguistic Difference.” </a:t>
            </a:r>
            <a:r>
              <a:rPr lang="en-GB" sz="1200" i="1" dirty="0">
                <a:effectLst/>
                <a:latin typeface="+mj-lt"/>
                <a:ea typeface="Times New Roman" panose="02020603050405020304" pitchFamily="18" charset="0"/>
              </a:rPr>
              <a:t>British Journal of Sociology of Education </a:t>
            </a:r>
            <a:r>
              <a:rPr lang="en-GB" sz="1200" dirty="0">
                <a:effectLst/>
                <a:latin typeface="+mj-lt"/>
                <a:ea typeface="Times New Roman" panose="02020603050405020304" pitchFamily="18" charset="0"/>
              </a:rPr>
              <a:t>34 (2): 225–42.</a:t>
            </a:r>
          </a:p>
          <a:p>
            <a:pPr marL="0" indent="0">
              <a:buNone/>
            </a:pPr>
            <a:r>
              <a:rPr lang="en-GB" sz="1200" dirty="0">
                <a:latin typeface="+mj-lt"/>
              </a:rPr>
              <a:t>Lanvers, U. and Coleman, J. A. (2017) </a:t>
            </a:r>
            <a:r>
              <a:rPr lang="en-GB" sz="1200" dirty="0">
                <a:effectLst/>
                <a:latin typeface="+mj-lt"/>
              </a:rPr>
              <a:t>The UK language learning crisis in the public media: A critical analysis. U Lanvers, JA Coleman. </a:t>
            </a:r>
            <a:r>
              <a:rPr lang="en-GB" sz="1200" i="1" dirty="0">
                <a:effectLst/>
                <a:latin typeface="+mj-lt"/>
              </a:rPr>
              <a:t>The Language Learning Journal </a:t>
            </a:r>
            <a:r>
              <a:rPr lang="en-GB" sz="1200" dirty="0">
                <a:effectLst/>
                <a:latin typeface="+mj-lt"/>
              </a:rPr>
              <a:t>45 (1), 3-25</a:t>
            </a:r>
            <a:endParaRPr lang="en-GB" sz="1200" dirty="0">
              <a:latin typeface="+mj-lt"/>
            </a:endParaRPr>
          </a:p>
          <a:p>
            <a:pPr marL="0" indent="0">
              <a:buNone/>
            </a:pPr>
            <a:r>
              <a:rPr lang="en-GB" sz="1200" dirty="0" err="1">
                <a:latin typeface="+mj-lt"/>
              </a:rPr>
              <a:t>Pulinx</a:t>
            </a:r>
            <a:r>
              <a:rPr lang="en-GB" sz="1200" dirty="0">
                <a:latin typeface="+mj-lt"/>
              </a:rPr>
              <a:t>, R., Van Avermaet, P., &amp; </a:t>
            </a:r>
            <a:r>
              <a:rPr lang="en-GB" sz="1200" dirty="0" err="1">
                <a:latin typeface="+mj-lt"/>
              </a:rPr>
              <a:t>Agirdag</a:t>
            </a:r>
            <a:r>
              <a:rPr lang="en-GB" sz="1200" dirty="0">
                <a:latin typeface="+mj-lt"/>
              </a:rPr>
              <a:t>, O. 2016. ‘Silencing linguistic diversity: The extent, the determinants and consequences of the monolingual beliefs of Flemish teachers.’ </a:t>
            </a:r>
            <a:r>
              <a:rPr lang="en-GB" sz="1200" i="1" dirty="0">
                <a:latin typeface="+mj-lt"/>
              </a:rPr>
              <a:t>International Journal of Bilingual Education and Bilingualism</a:t>
            </a:r>
            <a:r>
              <a:rPr lang="en-GB" sz="1200" dirty="0">
                <a:latin typeface="+mj-lt"/>
              </a:rPr>
              <a:t>. </a:t>
            </a:r>
          </a:p>
          <a:p>
            <a:pPr marL="0" indent="0">
              <a:buNone/>
            </a:pPr>
            <a:r>
              <a:rPr lang="en-GB" sz="1200" dirty="0">
                <a:latin typeface="+mj-lt"/>
              </a:rPr>
              <a:t>Board, Kathryn and Teresa Tinsley. 2015. </a:t>
            </a:r>
            <a:r>
              <a:rPr lang="en-GB" sz="1200" i="1" dirty="0">
                <a:latin typeface="+mj-lt"/>
              </a:rPr>
              <a:t>Language Trends 2014/15, the state of language learning in primary and secondary schools in England</a:t>
            </a:r>
            <a:r>
              <a:rPr lang="en-GB" sz="1200" dirty="0">
                <a:latin typeface="+mj-lt"/>
              </a:rPr>
              <a:t>. (</a:t>
            </a:r>
            <a:r>
              <a:rPr lang="en-GB" sz="1200" dirty="0" err="1">
                <a:latin typeface="+mj-lt"/>
              </a:rPr>
              <a:t>CfBT</a:t>
            </a:r>
            <a:r>
              <a:rPr lang="en-GB" sz="1200" dirty="0">
                <a:latin typeface="+mj-lt"/>
              </a:rPr>
              <a:t>). </a:t>
            </a:r>
          </a:p>
        </p:txBody>
      </p:sp>
    </p:spTree>
    <p:extLst>
      <p:ext uri="{BB962C8B-B14F-4D97-AF65-F5344CB8AC3E}">
        <p14:creationId xmlns:p14="http://schemas.microsoft.com/office/powerpoint/2010/main" val="4131957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D0720-CB28-4BD9-AEAA-498C7BACAC57}"/>
              </a:ext>
            </a:extLst>
          </p:cNvPr>
          <p:cNvSpPr>
            <a:spLocks noGrp="1"/>
          </p:cNvSpPr>
          <p:nvPr>
            <p:ph type="title"/>
          </p:nvPr>
        </p:nvSpPr>
        <p:spPr/>
        <p:txBody>
          <a:bodyPr/>
          <a:lstStyle/>
          <a:p>
            <a:r>
              <a:rPr lang="en-GB" dirty="0"/>
              <a:t>overview</a:t>
            </a:r>
          </a:p>
        </p:txBody>
      </p:sp>
      <p:sp>
        <p:nvSpPr>
          <p:cNvPr id="3" name="Content Placeholder 2">
            <a:extLst>
              <a:ext uri="{FF2B5EF4-FFF2-40B4-BE49-F238E27FC236}">
                <a16:creationId xmlns:a16="http://schemas.microsoft.com/office/drawing/2014/main" id="{ED886C80-39F2-40E7-93F0-6F394B6534F9}"/>
              </a:ext>
            </a:extLst>
          </p:cNvPr>
          <p:cNvSpPr>
            <a:spLocks noGrp="1"/>
          </p:cNvSpPr>
          <p:nvPr>
            <p:ph idx="1"/>
          </p:nvPr>
        </p:nvSpPr>
        <p:spPr/>
        <p:txBody>
          <a:bodyPr/>
          <a:lstStyle/>
          <a:p>
            <a:r>
              <a:rPr lang="en-GB" dirty="0"/>
              <a:t>Context of the study and national background</a:t>
            </a:r>
          </a:p>
          <a:p>
            <a:r>
              <a:rPr lang="en-GB" dirty="0"/>
              <a:t>The study: data collection, protocols and focus</a:t>
            </a:r>
          </a:p>
          <a:p>
            <a:r>
              <a:rPr lang="en-GB" dirty="0"/>
              <a:t>Data and analysis</a:t>
            </a:r>
          </a:p>
          <a:p>
            <a:r>
              <a:rPr lang="en-GB" dirty="0"/>
              <a:t>Discussion and implications</a:t>
            </a:r>
          </a:p>
          <a:p>
            <a:endParaRPr lang="en-GB" dirty="0"/>
          </a:p>
        </p:txBody>
      </p:sp>
    </p:spTree>
    <p:extLst>
      <p:ext uri="{BB962C8B-B14F-4D97-AF65-F5344CB8AC3E}">
        <p14:creationId xmlns:p14="http://schemas.microsoft.com/office/powerpoint/2010/main" val="1032472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5A93-08F0-4DD1-A33F-A8587269CC0A}"/>
              </a:ext>
            </a:extLst>
          </p:cNvPr>
          <p:cNvSpPr>
            <a:spLocks noGrp="1"/>
          </p:cNvSpPr>
          <p:nvPr>
            <p:ph type="title"/>
          </p:nvPr>
        </p:nvSpPr>
        <p:spPr>
          <a:xfrm>
            <a:off x="1451579" y="804519"/>
            <a:ext cx="9603275" cy="1049235"/>
          </a:xfrm>
        </p:spPr>
        <p:txBody>
          <a:bodyPr>
            <a:normAutofit/>
          </a:bodyPr>
          <a:lstStyle/>
          <a:p>
            <a:r>
              <a:rPr lang="en-GB" dirty="0"/>
              <a:t>Languages in the </a:t>
            </a:r>
            <a:r>
              <a:rPr lang="en-GB" dirty="0" err="1"/>
              <a:t>uk</a:t>
            </a:r>
            <a:endParaRPr lang="en-GB" dirty="0"/>
          </a:p>
        </p:txBody>
      </p:sp>
      <p:sp>
        <p:nvSpPr>
          <p:cNvPr id="3" name="Content Placeholder 2">
            <a:extLst>
              <a:ext uri="{FF2B5EF4-FFF2-40B4-BE49-F238E27FC236}">
                <a16:creationId xmlns:a16="http://schemas.microsoft.com/office/drawing/2014/main" id="{DEB83E18-88D9-487F-9C32-3EC7D4FDF84E}"/>
              </a:ext>
            </a:extLst>
          </p:cNvPr>
          <p:cNvSpPr>
            <a:spLocks noGrp="1"/>
          </p:cNvSpPr>
          <p:nvPr>
            <p:ph idx="1"/>
          </p:nvPr>
        </p:nvSpPr>
        <p:spPr>
          <a:xfrm>
            <a:off x="1451577" y="2015734"/>
            <a:ext cx="6895041" cy="4037747"/>
          </a:xfrm>
        </p:spPr>
        <p:txBody>
          <a:bodyPr>
            <a:noAutofit/>
          </a:bodyPr>
          <a:lstStyle/>
          <a:p>
            <a:pPr>
              <a:lnSpc>
                <a:spcPct val="110000"/>
              </a:lnSpc>
            </a:pPr>
            <a:r>
              <a:rPr lang="en-GB" sz="1800" b="0" i="0" dirty="0">
                <a:effectLst/>
                <a:latin typeface="arial" panose="020B0604020202020204" pitchFamily="34" charset="0"/>
              </a:rPr>
              <a:t>The UK, and perhaps particularly England, is often seen as a nation subscribing wholeheartedly to a monolingual mindset with p</a:t>
            </a:r>
            <a:r>
              <a:rPr lang="en-GB" sz="1800" dirty="0">
                <a:latin typeface="arial" panose="020B0604020202020204" pitchFamily="34" charset="0"/>
              </a:rPr>
              <a:t>ockets of support for some indigenous languages (e.g. Wales)</a:t>
            </a:r>
            <a:endParaRPr lang="en-GB" sz="1800" b="0" i="0" dirty="0">
              <a:effectLst/>
              <a:latin typeface="arial" panose="020B0604020202020204" pitchFamily="34" charset="0"/>
            </a:endParaRPr>
          </a:p>
          <a:p>
            <a:pPr>
              <a:lnSpc>
                <a:spcPct val="110000"/>
              </a:lnSpc>
            </a:pPr>
            <a:r>
              <a:rPr lang="en-GB" sz="1800" dirty="0">
                <a:latin typeface="arial" panose="020B0604020202020204" pitchFamily="34" charset="0"/>
              </a:rPr>
              <a:t>The study of MFL (modern foreign languages) has been and continues to be seen as being ‘in crisis’ (Lanvers and Coleman, 2017)</a:t>
            </a:r>
          </a:p>
          <a:p>
            <a:pPr>
              <a:lnSpc>
                <a:spcPct val="110000"/>
              </a:lnSpc>
            </a:pPr>
            <a:r>
              <a:rPr lang="en-GB" sz="1800" dirty="0">
                <a:latin typeface="arial" panose="020B0604020202020204" pitchFamily="34" charset="0"/>
              </a:rPr>
              <a:t>Hierarchy of languages very strong – ability in European languages perceived more positively. Capacity in ‘immigrant’ minority languages far less celebrated</a:t>
            </a:r>
          </a:p>
          <a:p>
            <a:pPr>
              <a:lnSpc>
                <a:spcPct val="110000"/>
              </a:lnSpc>
            </a:pPr>
            <a:r>
              <a:rPr lang="en-GB" sz="1800" dirty="0">
                <a:latin typeface="arial" panose="020B0604020202020204" pitchFamily="34" charset="0"/>
              </a:rPr>
              <a:t>M</a:t>
            </a:r>
            <a:r>
              <a:rPr lang="en-GB" sz="1800" b="0" i="0" dirty="0">
                <a:effectLst/>
                <a:latin typeface="arial" panose="020B0604020202020204" pitchFamily="34" charset="0"/>
              </a:rPr>
              <a:t>ainstream classroom teachers only very rarely represent the linguistic diversity of their schools (Tinsley and Board, 2016)</a:t>
            </a:r>
            <a:endParaRPr lang="en-GB" sz="1800" dirty="0"/>
          </a:p>
        </p:txBody>
      </p:sp>
      <p:pic>
        <p:nvPicPr>
          <p:cNvPr id="2050" name="Picture 2" descr="Brexit &amp;#39;hitting foreign languages in schools&amp;#39; - BBC News">
            <a:extLst>
              <a:ext uri="{FF2B5EF4-FFF2-40B4-BE49-F238E27FC236}">
                <a16:creationId xmlns:a16="http://schemas.microsoft.com/office/drawing/2014/main" id="{77E04E32-54A1-4F5E-BAD9-30A7A39C93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46619" y="2542192"/>
            <a:ext cx="3500715" cy="2462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127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D4D07-2EB1-4E3F-A815-1AD690BBE043}"/>
              </a:ext>
            </a:extLst>
          </p:cNvPr>
          <p:cNvSpPr>
            <a:spLocks noGrp="1"/>
          </p:cNvSpPr>
          <p:nvPr>
            <p:ph type="title"/>
          </p:nvPr>
        </p:nvSpPr>
        <p:spPr/>
        <p:txBody>
          <a:bodyPr/>
          <a:lstStyle/>
          <a:p>
            <a:r>
              <a:rPr lang="en-GB" dirty="0"/>
              <a:t>The (Non)-impact of the ‘multilingual turn</a:t>
            </a:r>
          </a:p>
        </p:txBody>
      </p:sp>
      <p:sp>
        <p:nvSpPr>
          <p:cNvPr id="3" name="Content Placeholder 2">
            <a:extLst>
              <a:ext uri="{FF2B5EF4-FFF2-40B4-BE49-F238E27FC236}">
                <a16:creationId xmlns:a16="http://schemas.microsoft.com/office/drawing/2014/main" id="{6F6253A7-9314-4C0F-8F78-DD006C0BC4C1}"/>
              </a:ext>
            </a:extLst>
          </p:cNvPr>
          <p:cNvSpPr>
            <a:spLocks noGrp="1"/>
          </p:cNvSpPr>
          <p:nvPr>
            <p:ph idx="1"/>
          </p:nvPr>
        </p:nvSpPr>
        <p:spPr/>
        <p:txBody>
          <a:bodyPr>
            <a:normAutofit fontScale="92500"/>
          </a:bodyPr>
          <a:lstStyle/>
          <a:p>
            <a:r>
              <a:rPr lang="en-GB" b="0" i="0" dirty="0">
                <a:solidFill>
                  <a:srgbClr val="000000"/>
                </a:solidFill>
                <a:effectLst/>
                <a:latin typeface="arial" panose="020B0604020202020204" pitchFamily="34" charset="0"/>
              </a:rPr>
              <a:t>Guidance for monolingual teachers on best practice with children’s home languages in the classroom have been available for almost twenty years (</a:t>
            </a:r>
            <a:r>
              <a:rPr lang="en-GB" b="0" i="0" dirty="0" err="1">
                <a:solidFill>
                  <a:srgbClr val="000000"/>
                </a:solidFill>
                <a:effectLst/>
                <a:latin typeface="arial" panose="020B0604020202020204" pitchFamily="34" charset="0"/>
              </a:rPr>
              <a:t>Bourne</a:t>
            </a:r>
            <a:r>
              <a:rPr lang="en-GB" b="0" i="0" dirty="0">
                <a:solidFill>
                  <a:srgbClr val="000000"/>
                </a:solidFill>
                <a:effectLst/>
                <a:latin typeface="arial" panose="020B0604020202020204" pitchFamily="34" charset="0"/>
              </a:rPr>
              <a:t>, 2001), </a:t>
            </a:r>
          </a:p>
          <a:p>
            <a:r>
              <a:rPr lang="en-GB" dirty="0">
                <a:solidFill>
                  <a:srgbClr val="000000"/>
                </a:solidFill>
                <a:latin typeface="arial" panose="020B0604020202020204" pitchFamily="34" charset="0"/>
              </a:rPr>
              <a:t>T</a:t>
            </a:r>
            <a:r>
              <a:rPr lang="en-GB" b="0" i="0" dirty="0">
                <a:solidFill>
                  <a:srgbClr val="000000"/>
                </a:solidFill>
                <a:effectLst/>
                <a:latin typeface="arial" panose="020B0604020202020204" pitchFamily="34" charset="0"/>
              </a:rPr>
              <a:t>here </a:t>
            </a:r>
            <a:r>
              <a:rPr lang="en-GB" dirty="0">
                <a:solidFill>
                  <a:srgbClr val="000000"/>
                </a:solidFill>
                <a:latin typeface="arial" panose="020B0604020202020204" pitchFamily="34" charset="0"/>
              </a:rPr>
              <a:t>has never been an </a:t>
            </a:r>
            <a:r>
              <a:rPr lang="en-GB" b="0" i="0" dirty="0">
                <a:solidFill>
                  <a:srgbClr val="000000"/>
                </a:solidFill>
                <a:effectLst/>
                <a:latin typeface="arial" panose="020B0604020202020204" pitchFamily="34" charset="0"/>
              </a:rPr>
              <a:t>official policy, and guidance for teachers on working with multilingualism has now been absent from the governmental publications for over ten years (last govt. publication 2009)</a:t>
            </a:r>
          </a:p>
          <a:p>
            <a:r>
              <a:rPr lang="en-GB" b="0" i="0" dirty="0">
                <a:solidFill>
                  <a:srgbClr val="000000"/>
                </a:solidFill>
                <a:effectLst/>
                <a:latin typeface="arial" panose="020B0604020202020204" pitchFamily="34" charset="0"/>
              </a:rPr>
              <a:t>Despite the strength of the ‘multilingual turn’ (Conteh and Meier, date) and the growth of understanding of the concept of </a:t>
            </a:r>
            <a:r>
              <a:rPr lang="en-GB" b="0" i="0" dirty="0" err="1">
                <a:solidFill>
                  <a:srgbClr val="000000"/>
                </a:solidFill>
                <a:effectLst/>
                <a:latin typeface="arial" panose="020B0604020202020204" pitchFamily="34" charset="0"/>
              </a:rPr>
              <a:t>translanguaging</a:t>
            </a:r>
            <a:r>
              <a:rPr lang="en-GB" b="0" i="0" dirty="0">
                <a:solidFill>
                  <a:srgbClr val="000000"/>
                </a:solidFill>
                <a:effectLst/>
                <a:latin typeface="arial" panose="020B0604020202020204" pitchFamily="34" charset="0"/>
              </a:rPr>
              <a:t> in applied linguistics, the current research literature and anecdotal evidence suggests that </a:t>
            </a:r>
            <a:r>
              <a:rPr lang="en-GB" b="0" i="0" dirty="0" err="1">
                <a:solidFill>
                  <a:srgbClr val="000000"/>
                </a:solidFill>
                <a:effectLst/>
                <a:latin typeface="arial" panose="020B0604020202020204" pitchFamily="34" charset="0"/>
              </a:rPr>
              <a:t>translanguaging</a:t>
            </a:r>
            <a:r>
              <a:rPr lang="en-GB" b="0" i="0" dirty="0">
                <a:solidFill>
                  <a:srgbClr val="000000"/>
                </a:solidFill>
                <a:effectLst/>
                <a:latin typeface="arial" panose="020B0604020202020204" pitchFamily="34" charset="0"/>
              </a:rPr>
              <a:t> practices are still very rarely adopted in English schools. </a:t>
            </a:r>
            <a:endParaRPr lang="en-GB" dirty="0"/>
          </a:p>
        </p:txBody>
      </p:sp>
    </p:spTree>
    <p:extLst>
      <p:ext uri="{BB962C8B-B14F-4D97-AF65-F5344CB8AC3E}">
        <p14:creationId xmlns:p14="http://schemas.microsoft.com/office/powerpoint/2010/main" val="1132755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239E9-3B78-43EB-8BF4-E261217844EA}"/>
              </a:ext>
            </a:extLst>
          </p:cNvPr>
          <p:cNvSpPr>
            <a:spLocks noGrp="1"/>
          </p:cNvSpPr>
          <p:nvPr>
            <p:ph type="title"/>
          </p:nvPr>
        </p:nvSpPr>
        <p:spPr/>
        <p:txBody>
          <a:bodyPr/>
          <a:lstStyle/>
          <a:p>
            <a:r>
              <a:rPr lang="en-GB" dirty="0"/>
              <a:t>The place for languages beyond </a:t>
            </a:r>
            <a:r>
              <a:rPr lang="en-GB" dirty="0" err="1"/>
              <a:t>english</a:t>
            </a:r>
            <a:endParaRPr lang="en-GB" dirty="0"/>
          </a:p>
        </p:txBody>
      </p:sp>
      <p:sp>
        <p:nvSpPr>
          <p:cNvPr id="3" name="Content Placeholder 2">
            <a:extLst>
              <a:ext uri="{FF2B5EF4-FFF2-40B4-BE49-F238E27FC236}">
                <a16:creationId xmlns:a16="http://schemas.microsoft.com/office/drawing/2014/main" id="{E1E35AEF-354D-43C0-8FA1-9A6837BD379A}"/>
              </a:ext>
            </a:extLst>
          </p:cNvPr>
          <p:cNvSpPr>
            <a:spLocks noGrp="1"/>
          </p:cNvSpPr>
          <p:nvPr>
            <p:ph idx="1"/>
          </p:nvPr>
        </p:nvSpPr>
        <p:spPr/>
        <p:txBody>
          <a:bodyPr/>
          <a:lstStyle/>
          <a:p>
            <a:r>
              <a:rPr lang="en-GB" dirty="0">
                <a:solidFill>
                  <a:srgbClr val="000000"/>
                </a:solidFill>
                <a:latin typeface="arial" panose="020B0604020202020204" pitchFamily="34" charset="0"/>
              </a:rPr>
              <a:t>T</a:t>
            </a:r>
            <a:r>
              <a:rPr lang="en-GB" b="0" i="0" dirty="0">
                <a:solidFill>
                  <a:srgbClr val="000000"/>
                </a:solidFill>
                <a:effectLst/>
                <a:latin typeface="arial" panose="020B0604020202020204" pitchFamily="34" charset="0"/>
              </a:rPr>
              <a:t>he place of Languages beyond English (Cunningham, 2019b) in UK (English) schools at all remains extremely uncertain and patchy (Flyn</a:t>
            </a:r>
            <a:r>
              <a:rPr lang="en-GB" dirty="0">
                <a:solidFill>
                  <a:srgbClr val="000000"/>
                </a:solidFill>
                <a:latin typeface="arial" panose="020B0604020202020204" pitchFamily="34" charset="0"/>
              </a:rPr>
              <a:t>n, various; </a:t>
            </a:r>
            <a:r>
              <a:rPr lang="en-GB" b="0" i="0" dirty="0">
                <a:solidFill>
                  <a:srgbClr val="000000"/>
                </a:solidFill>
                <a:effectLst/>
                <a:latin typeface="arial" panose="020B0604020202020204" pitchFamily="34" charset="0"/>
              </a:rPr>
              <a:t>Cunningham, 2019a; Bailey and Marsden, date) in reality</a:t>
            </a:r>
          </a:p>
          <a:p>
            <a:r>
              <a:rPr lang="en-GB" dirty="0">
                <a:solidFill>
                  <a:srgbClr val="000000"/>
                </a:solidFill>
                <a:latin typeface="arial" panose="020B0604020202020204" pitchFamily="34" charset="0"/>
              </a:rPr>
              <a:t>In the total absence of top-down policy on supporting LBEs, more grass-roots and de-centralised groups are emerging (Bell Foundation, NALDIC still nationally, but also local hubs and regional interest groups)</a:t>
            </a:r>
          </a:p>
          <a:p>
            <a:r>
              <a:rPr lang="en-GB" dirty="0">
                <a:solidFill>
                  <a:srgbClr val="000000"/>
                </a:solidFill>
                <a:latin typeface="arial" panose="020B0604020202020204" pitchFamily="34" charset="0"/>
              </a:rPr>
              <a:t>But it’s in the classroom that really matters so what class teachers think and say is critical</a:t>
            </a:r>
            <a:endParaRPr lang="en-GB" dirty="0"/>
          </a:p>
        </p:txBody>
      </p:sp>
    </p:spTree>
    <p:extLst>
      <p:ext uri="{BB962C8B-B14F-4D97-AF65-F5344CB8AC3E}">
        <p14:creationId xmlns:p14="http://schemas.microsoft.com/office/powerpoint/2010/main" val="558177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143D-530F-484F-BF6D-F0865C68CF6D}"/>
              </a:ext>
            </a:extLst>
          </p:cNvPr>
          <p:cNvSpPr>
            <a:spLocks noGrp="1"/>
          </p:cNvSpPr>
          <p:nvPr>
            <p:ph type="title"/>
          </p:nvPr>
        </p:nvSpPr>
        <p:spPr/>
        <p:txBody>
          <a:bodyPr/>
          <a:lstStyle/>
          <a:p>
            <a:r>
              <a:rPr lang="en-GB" dirty="0"/>
              <a:t>Our study</a:t>
            </a:r>
          </a:p>
        </p:txBody>
      </p:sp>
      <p:sp>
        <p:nvSpPr>
          <p:cNvPr id="3" name="Content Placeholder 2">
            <a:extLst>
              <a:ext uri="{FF2B5EF4-FFF2-40B4-BE49-F238E27FC236}">
                <a16:creationId xmlns:a16="http://schemas.microsoft.com/office/drawing/2014/main" id="{F34C933E-6EAC-473F-8331-EADFA7438D5E}"/>
              </a:ext>
            </a:extLst>
          </p:cNvPr>
          <p:cNvSpPr>
            <a:spLocks noGrp="1"/>
          </p:cNvSpPr>
          <p:nvPr>
            <p:ph idx="1"/>
          </p:nvPr>
        </p:nvSpPr>
        <p:spPr/>
        <p:txBody>
          <a:bodyPr>
            <a:normAutofit lnSpcReduction="10000"/>
          </a:bodyPr>
          <a:lstStyle/>
          <a:p>
            <a:r>
              <a:rPr lang="en-GB"/>
              <a:t>Today, we are reporting on a tiny part of a much broader study</a:t>
            </a:r>
          </a:p>
          <a:p>
            <a:r>
              <a:rPr lang="en-GB"/>
              <a:t>International comparative study – 8-9 countries, sharing interview protocol to explore Attitudes, Beliefs and Knowledge about Multilingualism (AILA ReN on Social and Affective Factors in Language Maintenance and Development</a:t>
            </a:r>
          </a:p>
          <a:p>
            <a:r>
              <a:rPr lang="en-GB"/>
              <a:t>In England, 40 interviews with primary and pre-primary teachers across a range of settings, SES, and types of teacher</a:t>
            </a:r>
          </a:p>
          <a:p>
            <a:r>
              <a:rPr lang="en-GB"/>
              <a:t>Interviews lasted 30 mins – 1 hour 20 mins</a:t>
            </a:r>
          </a:p>
          <a:p>
            <a:r>
              <a:rPr lang="en-GB"/>
              <a:t>Analysis: combination of Appraisal analysis and Thematic analysis (the latter here)</a:t>
            </a:r>
            <a:endParaRPr lang="en-GB" dirty="0"/>
          </a:p>
        </p:txBody>
      </p:sp>
      <p:pic>
        <p:nvPicPr>
          <p:cNvPr id="3074" name="Picture 2" descr="AILA Research Network (ReN) &quot;Social and Affective Factors in Home Language Maintenance &amp; Development&quot;">
            <a:extLst>
              <a:ext uri="{FF2B5EF4-FFF2-40B4-BE49-F238E27FC236}">
                <a16:creationId xmlns:a16="http://schemas.microsoft.com/office/drawing/2014/main" id="{E3C0A664-C70D-48A8-8289-79C6D8D97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7396" y="642541"/>
            <a:ext cx="414337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275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43FD-658C-4B25-B9FD-DA30BDEA81EB}"/>
              </a:ext>
            </a:extLst>
          </p:cNvPr>
          <p:cNvSpPr>
            <a:spLocks noGrp="1"/>
          </p:cNvSpPr>
          <p:nvPr>
            <p:ph type="title"/>
          </p:nvPr>
        </p:nvSpPr>
        <p:spPr/>
        <p:txBody>
          <a:bodyPr/>
          <a:lstStyle/>
          <a:p>
            <a:r>
              <a:rPr lang="en-GB" dirty="0"/>
              <a:t>FOCUS: DISCOURSES around Classroom practices with LBE</a:t>
            </a:r>
          </a:p>
        </p:txBody>
      </p:sp>
      <p:sp>
        <p:nvSpPr>
          <p:cNvPr id="3" name="Content Placeholder 2">
            <a:extLst>
              <a:ext uri="{FF2B5EF4-FFF2-40B4-BE49-F238E27FC236}">
                <a16:creationId xmlns:a16="http://schemas.microsoft.com/office/drawing/2014/main" id="{39A077F6-E9E3-4AE1-B54A-80402C9FB554}"/>
              </a:ext>
            </a:extLst>
          </p:cNvPr>
          <p:cNvSpPr>
            <a:spLocks noGrp="1"/>
          </p:cNvSpPr>
          <p:nvPr>
            <p:ph idx="1"/>
          </p:nvPr>
        </p:nvSpPr>
        <p:spPr>
          <a:xfrm>
            <a:off x="1451579" y="2015732"/>
            <a:ext cx="7760059" cy="3450613"/>
          </a:xfrm>
        </p:spPr>
        <p:txBody>
          <a:bodyPr/>
          <a:lstStyle/>
          <a:p>
            <a:pPr>
              <a:lnSpc>
                <a:spcPct val="110000"/>
              </a:lnSpc>
            </a:pPr>
            <a:r>
              <a:rPr lang="en-GB" sz="2000" dirty="0"/>
              <a:t>Discourses arose across the interviews but were more apparent during the section in which we adapted the statements from </a:t>
            </a:r>
            <a:r>
              <a:rPr lang="en-GB" sz="2000" dirty="0" err="1"/>
              <a:t>Pulinx</a:t>
            </a:r>
            <a:r>
              <a:rPr lang="en-GB" sz="2000" dirty="0"/>
              <a:t>, van Avermaet and </a:t>
            </a:r>
            <a:r>
              <a:rPr lang="en-GB" sz="2000" dirty="0" err="1"/>
              <a:t>Agirdag</a:t>
            </a:r>
            <a:r>
              <a:rPr lang="en-GB" sz="2000" dirty="0"/>
              <a:t> (2016) on how much linguistic diversity is tolerated</a:t>
            </a:r>
          </a:p>
          <a:p>
            <a:pPr>
              <a:lnSpc>
                <a:spcPct val="110000"/>
              </a:lnSpc>
            </a:pPr>
            <a:r>
              <a:rPr lang="en-GB" sz="2000" b="1" dirty="0"/>
              <a:t>Key findings: </a:t>
            </a:r>
            <a:r>
              <a:rPr lang="en-GB" sz="2000" dirty="0"/>
              <a:t>significant contradictions exist between and within participants, tolerance and positivity towards LBEs expressed throughout but there are many BUTs (pragmatic, practical, funding, resources etc.)</a:t>
            </a:r>
          </a:p>
          <a:p>
            <a:endParaRPr lang="en-GB" dirty="0"/>
          </a:p>
        </p:txBody>
      </p:sp>
      <p:pic>
        <p:nvPicPr>
          <p:cNvPr id="5" name="Picture 4" descr="A picture containing text, sign&#10;&#10;Description automatically generated">
            <a:extLst>
              <a:ext uri="{FF2B5EF4-FFF2-40B4-BE49-F238E27FC236}">
                <a16:creationId xmlns:a16="http://schemas.microsoft.com/office/drawing/2014/main" id="{F98C7753-B18A-4968-8932-DB3D616A6E6B}"/>
              </a:ext>
            </a:extLst>
          </p:cNvPr>
          <p:cNvPicPr>
            <a:picLocks noChangeAspect="1"/>
          </p:cNvPicPr>
          <p:nvPr/>
        </p:nvPicPr>
        <p:blipFill>
          <a:blip r:embed="rId2"/>
          <a:stretch>
            <a:fillRect/>
          </a:stretch>
        </p:blipFill>
        <p:spPr>
          <a:xfrm>
            <a:off x="9211638" y="2085397"/>
            <a:ext cx="2687206" cy="2687206"/>
          </a:xfrm>
          <a:prstGeom prst="rect">
            <a:avLst/>
          </a:prstGeom>
        </p:spPr>
      </p:pic>
    </p:spTree>
    <p:extLst>
      <p:ext uri="{BB962C8B-B14F-4D97-AF65-F5344CB8AC3E}">
        <p14:creationId xmlns:p14="http://schemas.microsoft.com/office/powerpoint/2010/main" val="386947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BB1FC-1F38-4735-9E5D-440E7B0B94D9}"/>
              </a:ext>
            </a:extLst>
          </p:cNvPr>
          <p:cNvSpPr>
            <a:spLocks noGrp="1"/>
          </p:cNvSpPr>
          <p:nvPr>
            <p:ph type="title"/>
          </p:nvPr>
        </p:nvSpPr>
        <p:spPr>
          <a:xfrm>
            <a:off x="1451579" y="804519"/>
            <a:ext cx="9603275" cy="1049235"/>
          </a:xfrm>
        </p:spPr>
        <p:txBody>
          <a:bodyPr>
            <a:normAutofit/>
          </a:bodyPr>
          <a:lstStyle/>
          <a:p>
            <a:r>
              <a:rPr lang="en-GB" dirty="0"/>
              <a:t>FOCUS: DISCOURSES around Classroom practices with LBE</a:t>
            </a:r>
          </a:p>
        </p:txBody>
      </p:sp>
      <p:sp>
        <p:nvSpPr>
          <p:cNvPr id="3" name="Content Placeholder 2">
            <a:extLst>
              <a:ext uri="{FF2B5EF4-FFF2-40B4-BE49-F238E27FC236}">
                <a16:creationId xmlns:a16="http://schemas.microsoft.com/office/drawing/2014/main" id="{3C26A4D3-FE92-4454-82AF-54B6430FC2FF}"/>
              </a:ext>
            </a:extLst>
          </p:cNvPr>
          <p:cNvSpPr>
            <a:spLocks noGrp="1"/>
          </p:cNvSpPr>
          <p:nvPr>
            <p:ph idx="1"/>
          </p:nvPr>
        </p:nvSpPr>
        <p:spPr>
          <a:xfrm>
            <a:off x="1451579" y="2015734"/>
            <a:ext cx="5622284" cy="3450613"/>
          </a:xfrm>
        </p:spPr>
        <p:txBody>
          <a:bodyPr>
            <a:noAutofit/>
          </a:bodyPr>
          <a:lstStyle/>
          <a:p>
            <a:pPr>
              <a:lnSpc>
                <a:spcPct val="110000"/>
              </a:lnSpc>
            </a:pPr>
            <a:r>
              <a:rPr lang="en-GB" sz="2400" dirty="0"/>
              <a:t>There also exists (at least) two forms of what we propose to call: </a:t>
            </a:r>
            <a:r>
              <a:rPr lang="en-GB" sz="2400" b="1" i="1" dirty="0"/>
              <a:t>Inert Benevolence</a:t>
            </a:r>
          </a:p>
          <a:p>
            <a:pPr>
              <a:lnSpc>
                <a:spcPct val="110000"/>
              </a:lnSpc>
            </a:pPr>
            <a:r>
              <a:rPr lang="en-GB" sz="2400" dirty="0"/>
              <a:t>The inertia can be </a:t>
            </a:r>
            <a:r>
              <a:rPr lang="en-GB" sz="2400" i="1" dirty="0"/>
              <a:t>internally</a:t>
            </a:r>
            <a:r>
              <a:rPr lang="en-GB" sz="2400" dirty="0"/>
              <a:t> caused – clashing ideologies leading to inaction, or </a:t>
            </a:r>
            <a:r>
              <a:rPr lang="en-GB" sz="2400" i="1" dirty="0"/>
              <a:t>externally</a:t>
            </a:r>
            <a:r>
              <a:rPr lang="en-GB" sz="2400" dirty="0"/>
              <a:t> caused by policies and unwritten rules preventing individual teachers from taking the action they might like to</a:t>
            </a:r>
          </a:p>
        </p:txBody>
      </p:sp>
      <p:pic>
        <p:nvPicPr>
          <p:cNvPr id="5" name="Picture 4" descr="A picture containing text, sign, sky, outdoor&#10;&#10;Description automatically generated">
            <a:extLst>
              <a:ext uri="{FF2B5EF4-FFF2-40B4-BE49-F238E27FC236}">
                <a16:creationId xmlns:a16="http://schemas.microsoft.com/office/drawing/2014/main" id="{1DEB8CDE-28F3-4F6A-9902-873FE1AFA79A}"/>
              </a:ext>
            </a:extLst>
          </p:cNvPr>
          <p:cNvPicPr>
            <a:picLocks noChangeAspect="1"/>
          </p:cNvPicPr>
          <p:nvPr/>
        </p:nvPicPr>
        <p:blipFill>
          <a:blip r:embed="rId2"/>
          <a:stretch>
            <a:fillRect/>
          </a:stretch>
        </p:blipFill>
        <p:spPr>
          <a:xfrm>
            <a:off x="7554139" y="2428272"/>
            <a:ext cx="3500715" cy="2625536"/>
          </a:xfrm>
          <a:prstGeom prst="rect">
            <a:avLst/>
          </a:prstGeom>
        </p:spPr>
      </p:pic>
    </p:spTree>
    <p:extLst>
      <p:ext uri="{BB962C8B-B14F-4D97-AF65-F5344CB8AC3E}">
        <p14:creationId xmlns:p14="http://schemas.microsoft.com/office/powerpoint/2010/main" val="212268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298687-7FF3-4173-A95A-7A9B1A0FE323}"/>
              </a:ext>
            </a:extLst>
          </p:cNvPr>
          <p:cNvSpPr txBox="1"/>
          <p:nvPr/>
        </p:nvSpPr>
        <p:spPr>
          <a:xfrm>
            <a:off x="126714" y="0"/>
            <a:ext cx="11938571" cy="6131871"/>
          </a:xfrm>
          <a:prstGeom prst="rect">
            <a:avLst/>
          </a:prstGeom>
          <a:noFill/>
        </p:spPr>
        <p:txBody>
          <a:bodyPr wrap="square">
            <a:spAutoFit/>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Res: it is more important that students who speak a language other than English at home (.) obtain a high level of proficiency in English (.) rather than in their home language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it would depend </a:t>
            </a:r>
            <a:r>
              <a:rPr lang="en-GB" sz="1800" dirty="0">
                <a:effectLst/>
                <a:latin typeface="Calibri" panose="020F0502020204030204" pitchFamily="34" charset="0"/>
                <a:ea typeface="Calibri" panose="020F0502020204030204" pitchFamily="34" charset="0"/>
                <a:cs typeface="Times New Roman" panose="02020603050405020304" pitchFamily="18" charset="0"/>
              </a:rPr>
              <a:t>on (.) what you’re choosing cri- so is it what is it important for (R: hmmm) that would be my (R: hmmm) question for that so I (.) you know if they’re planning on staying in this country and getting a job in this country and going to university in this country it would be important but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I don’t think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I would ever say that one is more important than the </a:t>
            </a:r>
            <a:r>
              <a:rPr lang="en-GB" sz="1800" b="1" u="sng" dirty="0">
                <a:effectLst/>
                <a:latin typeface="Calibri" panose="020F0502020204030204" pitchFamily="34" charset="0"/>
                <a:ea typeface="Calibri" panose="020F0502020204030204" pitchFamily="34" charset="0"/>
                <a:cs typeface="Times New Roman" panose="02020603050405020304" pitchFamily="18" charset="0"/>
              </a:rPr>
              <a:t>other</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I think (.) I don’t know it almost feels a bit </a:t>
            </a:r>
            <a:r>
              <a:rPr lang="en-GB" sz="1800" dirty="0">
                <a:effectLst/>
                <a:latin typeface="Calibri" panose="020F0502020204030204" pitchFamily="34" charset="0"/>
                <a:ea typeface="Calibri" panose="020F0502020204030204" pitchFamily="34" charset="0"/>
                <a:cs typeface="Times New Roman" panose="02020603050405020304" pitchFamily="18" charset="0"/>
              </a:rPr>
              <a:t>(R: hmmm) personal and insulting to say to someone who speaks two languages well this language is more important than the other (.) um (.) no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I </a:t>
            </a:r>
            <a:r>
              <a:rPr lang="en-GB" sz="1800" i="1" dirty="0" err="1">
                <a:effectLst/>
                <a:latin typeface="Calibri" panose="020F0502020204030204" pitchFamily="34" charset="0"/>
                <a:ea typeface="Calibri" panose="020F0502020204030204" pitchFamily="34" charset="0"/>
                <a:cs typeface="Times New Roman" panose="02020603050405020304" pitchFamily="18" charset="0"/>
              </a:rPr>
              <a:t>dont</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think </a:t>
            </a:r>
            <a:r>
              <a:rPr lang="en-GB" sz="1800" dirty="0">
                <a:effectLst/>
                <a:latin typeface="Calibri" panose="020F0502020204030204" pitchFamily="34" charset="0"/>
                <a:ea typeface="Calibri" panose="020F0502020204030204" pitchFamily="34" charset="0"/>
                <a:cs typeface="Times New Roman" panose="02020603050405020304" pitchFamily="18" charset="0"/>
              </a:rPr>
              <a:t>I (.) would agree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 hmmm</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I think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they’re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both</a:t>
            </a:r>
            <a:r>
              <a:rPr lang="en-GB" sz="1800" dirty="0">
                <a:effectLst/>
                <a:latin typeface="Calibri" panose="020F0502020204030204" pitchFamily="34" charset="0"/>
                <a:ea typeface="Calibri" panose="020F0502020204030204" pitchFamily="34" charset="0"/>
                <a:cs typeface="Times New Roman" panose="02020603050405020304" pitchFamily="18" charset="0"/>
              </a:rPr>
              <a:t> important and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I think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they can both help each other (R: hmmm) um ((pause, 4)) but then with my teacher head on (R: hmmm) </a:t>
            </a:r>
            <a:r>
              <a:rPr lang="en-GB" sz="1800" u="sng" dirty="0">
                <a:effectLst/>
                <a:latin typeface="Calibri" panose="020F0502020204030204" pitchFamily="34" charset="0"/>
                <a:ea typeface="Calibri" panose="020F0502020204030204" pitchFamily="34" charset="0"/>
                <a:cs typeface="Times New Roman" panose="02020603050405020304" pitchFamily="18" charset="0"/>
              </a:rPr>
              <a:t>sorry </a:t>
            </a:r>
            <a:r>
              <a:rPr lang="en-GB" sz="1800" i="1" u="sng" dirty="0">
                <a:effectLst/>
                <a:latin typeface="Calibri" panose="020F0502020204030204" pitchFamily="34" charset="0"/>
                <a:ea typeface="Calibri" panose="020F0502020204030204" pitchFamily="34" charset="0"/>
                <a:cs typeface="Times New Roman" panose="02020603050405020304" pitchFamily="18" charset="0"/>
              </a:rPr>
              <a:t>I’m</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just like kind of going round in circles </a:t>
            </a:r>
            <a:r>
              <a:rPr lang="en-GB" sz="1800" i="1" u="sng" dirty="0">
                <a:effectLst/>
                <a:latin typeface="Calibri" panose="020F0502020204030204" pitchFamily="34" charset="0"/>
                <a:ea typeface="Calibri" panose="020F0502020204030204" pitchFamily="34" charset="0"/>
                <a:cs typeface="Times New Roman" panose="02020603050405020304" pitchFamily="18" charset="0"/>
              </a:rPr>
              <a:t>here</a:t>
            </a:r>
            <a:r>
              <a:rPr lang="en-GB" i="1" u="sng" dirty="0">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Calibri" panose="020F0502020204030204" pitchFamily="34" charset="0"/>
                <a:cs typeface="Times New Roman" panose="02020603050405020304" pitchFamily="18" charset="0"/>
              </a:rPr>
              <a:t>because (.)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for me</a:t>
            </a:r>
            <a:r>
              <a:rPr lang="en-GB" sz="1800" dirty="0">
                <a:effectLst/>
                <a:latin typeface="Calibri" panose="020F0502020204030204" pitchFamily="34" charset="0"/>
                <a:ea typeface="Calibri" panose="020F0502020204030204" pitchFamily="34" charset="0"/>
                <a:cs typeface="Times New Roman" panose="02020603050405020304" pitchFamily="18" charset="0"/>
              </a:rPr>
              <a:t> (.) the criteria that our children are assessed on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is </a:t>
            </a:r>
            <a:r>
              <a:rPr lang="en-GB" sz="1800" dirty="0">
                <a:effectLst/>
                <a:latin typeface="Calibri" panose="020F0502020204030204" pitchFamily="34" charset="0"/>
                <a:ea typeface="Calibri" panose="020F0502020204030204" pitchFamily="34" charset="0"/>
                <a:cs typeface="Times New Roman" panose="02020603050405020304" pitchFamily="18" charset="0"/>
              </a:rPr>
              <a:t>in English (.) and (.) for things like the SATs you know they need that English though I suppose for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in</a:t>
            </a:r>
            <a:r>
              <a:rPr lang="en-GB" sz="1800" dirty="0">
                <a:effectLst/>
                <a:latin typeface="Calibri" panose="020F0502020204030204" pitchFamily="34" charset="0"/>
                <a:ea typeface="Calibri" panose="020F0502020204030204" pitchFamily="34" charset="0"/>
                <a:cs typeface="Times New Roman" panose="02020603050405020304" pitchFamily="18" charset="0"/>
              </a:rPr>
              <a:t> school (R: hmmm)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yes their English is more important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 hmmm</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but</a:t>
            </a:r>
            <a:r>
              <a:rPr lang="en-GB" sz="1800" dirty="0">
                <a:effectLst/>
                <a:latin typeface="Calibri" panose="020F0502020204030204" pitchFamily="34" charset="0"/>
                <a:ea typeface="Calibri" panose="020F0502020204030204" pitchFamily="34" charset="0"/>
                <a:cs typeface="Times New Roman" panose="02020603050405020304" pitchFamily="18" charset="0"/>
              </a:rPr>
              <a:t> (.) overall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no (R: hmmm) cause I don’t think (.) you could say to someone one language is more important </a:t>
            </a:r>
            <a:r>
              <a:rPr lang="en-GB" sz="1800" dirty="0">
                <a:effectLst/>
                <a:latin typeface="Calibri" panose="020F0502020204030204" pitchFamily="34" charset="0"/>
                <a:ea typeface="Calibri" panose="020F0502020204030204" pitchFamily="34" charset="0"/>
                <a:cs typeface="Times New Roman" panose="02020603050405020304" pitchFamily="18" charset="0"/>
              </a:rPr>
              <a:t>than (.) that one (R: hmmm) they might need their language to communicate with their family and in that case how can you say that this language is more important (R: hmmm) so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no I don’t think I would agree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R: hmmm</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was that clear</a:t>
            </a:r>
          </a:p>
        </p:txBody>
      </p:sp>
    </p:spTree>
    <p:extLst>
      <p:ext uri="{BB962C8B-B14F-4D97-AF65-F5344CB8AC3E}">
        <p14:creationId xmlns:p14="http://schemas.microsoft.com/office/powerpoint/2010/main" val="229215295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113</TotalTime>
  <Words>1960</Words>
  <Application>Microsoft Office PowerPoint</Application>
  <PresentationFormat>Widescreen</PresentationFormat>
  <Paragraphs>74</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vt:lpstr>
      <vt:lpstr>Arial Unicode MS</vt:lpstr>
      <vt:lpstr>Calibri</vt:lpstr>
      <vt:lpstr>Gill Sans MT</vt:lpstr>
      <vt:lpstr>Gallery</vt:lpstr>
      <vt:lpstr>English Primary School Teachers and Their  Discourses about Classroom Practices using  Languages beyond English </vt:lpstr>
      <vt:lpstr>overview</vt:lpstr>
      <vt:lpstr>Languages in the uk</vt:lpstr>
      <vt:lpstr>The (Non)-impact of the ‘multilingual turn</vt:lpstr>
      <vt:lpstr>The place for languages beyond english</vt:lpstr>
      <vt:lpstr>Our study</vt:lpstr>
      <vt:lpstr>FOCUS: DISCOURSES around Classroom practices with LBE</vt:lpstr>
      <vt:lpstr>FOCUS: DISCOURSES around Classroom practices with LBE</vt:lpstr>
      <vt:lpstr>PowerPoint Presentation</vt:lpstr>
      <vt:lpstr>PowerPoint Presentation</vt:lpstr>
      <vt:lpstr>PowerPoint Presentation</vt:lpstr>
      <vt:lpstr>Discussion and implications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Primary School Teachers and Their  Discourses about Classroom Practices using  Languages beyond English </dc:title>
  <dc:creator>Clare Cunningham</dc:creator>
  <cp:lastModifiedBy>Clare Cunningham</cp:lastModifiedBy>
  <cp:revision>4</cp:revision>
  <dcterms:created xsi:type="dcterms:W3CDTF">2021-09-03T08:54:32Z</dcterms:created>
  <dcterms:modified xsi:type="dcterms:W3CDTF">2021-09-07T09:34:50Z</dcterms:modified>
</cp:coreProperties>
</file>