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9" r:id="rId6"/>
    <p:sldId id="260" r:id="rId7"/>
    <p:sldId id="273" r:id="rId8"/>
    <p:sldId id="272" r:id="rId9"/>
    <p:sldId id="261" r:id="rId10"/>
    <p:sldId id="264" r:id="rId11"/>
    <p:sldId id="262" r:id="rId12"/>
    <p:sldId id="265" r:id="rId13"/>
    <p:sldId id="267" r:id="rId14"/>
    <p:sldId id="274" r:id="rId15"/>
    <p:sldId id="268" r:id="rId16"/>
    <p:sldId id="269" r:id="rId17"/>
    <p:sldId id="275" r:id="rId18"/>
    <p:sldId id="283" r:id="rId19"/>
    <p:sldId id="290" r:id="rId20"/>
    <p:sldId id="271" r:id="rId21"/>
    <p:sldId id="284" r:id="rId22"/>
    <p:sldId id="263" r:id="rId23"/>
    <p:sldId id="276" r:id="rId24"/>
    <p:sldId id="285" r:id="rId25"/>
    <p:sldId id="277" r:id="rId26"/>
    <p:sldId id="286" r:id="rId27"/>
    <p:sldId id="278" r:id="rId28"/>
    <p:sldId id="287" r:id="rId29"/>
    <p:sldId id="279" r:id="rId30"/>
    <p:sldId id="288" r:id="rId31"/>
    <p:sldId id="280" r:id="rId32"/>
    <p:sldId id="289"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A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55" d="100"/>
          <a:sy n="155" d="100"/>
        </p:scale>
        <p:origin x="1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AD044-6F9E-494C-9DFF-DBF9AA96D3E6}" type="datetimeFigureOut">
              <a:rPr lang="en-GB" smtClean="0"/>
              <a:t>22/09/2022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91A80-FC7E-4E6A-A603-7AD91E8EBBDD}" type="slidenum">
              <a:rPr lang="en-GB" smtClean="0"/>
              <a:t>‹#›</a:t>
            </a:fld>
            <a:endParaRPr lang="en-GB"/>
          </a:p>
        </p:txBody>
      </p:sp>
    </p:spTree>
    <p:extLst>
      <p:ext uri="{BB962C8B-B14F-4D97-AF65-F5344CB8AC3E}">
        <p14:creationId xmlns:p14="http://schemas.microsoft.com/office/powerpoint/2010/main" val="268778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DBD261-2C2D-4AAA-87A3-76E825DC615A}" type="slidenum">
              <a:rPr lang="en-GB" smtClean="0"/>
              <a:t>4</a:t>
            </a:fld>
            <a:endParaRPr lang="en-GB"/>
          </a:p>
        </p:txBody>
      </p:sp>
    </p:spTree>
    <p:extLst>
      <p:ext uri="{BB962C8B-B14F-4D97-AF65-F5344CB8AC3E}">
        <p14:creationId xmlns:p14="http://schemas.microsoft.com/office/powerpoint/2010/main" val="16076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0075" y="932525"/>
            <a:ext cx="8937876" cy="2110565"/>
          </a:xfrm>
        </p:spPr>
        <p:txBody>
          <a:bodyPr>
            <a:normAutofit/>
          </a:bodyPr>
          <a:lstStyle/>
          <a:p>
            <a:pPr algn="l"/>
            <a:r>
              <a:rPr lang="en-GB" sz="4800" b="1" dirty="0">
                <a:latin typeface="Arial" panose="020B0604020202020204" pitchFamily="34" charset="0"/>
                <a:cs typeface="Arial" panose="020B0604020202020204" pitchFamily="34" charset="0"/>
              </a:rPr>
              <a:t>Physical and mental health outcomes of burnout in athletes: A systematic review</a:t>
            </a:r>
          </a:p>
        </p:txBody>
      </p:sp>
      <p:sp>
        <p:nvSpPr>
          <p:cNvPr id="4" name="Rectangle 3">
            <a:extLst>
              <a:ext uri="{FF2B5EF4-FFF2-40B4-BE49-F238E27FC236}">
                <a16:creationId xmlns:a16="http://schemas.microsoft.com/office/drawing/2014/main" id="{AAF8AA25-FE81-784F-53F5-4E58CDA97EA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Text&#10;&#10;Description automatically generated">
            <a:extLst>
              <a:ext uri="{FF2B5EF4-FFF2-40B4-BE49-F238E27FC236}">
                <a16:creationId xmlns:a16="http://schemas.microsoft.com/office/drawing/2014/main" id="{604E1026-0E3B-9C38-4BAE-E219F7663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873" y="4548077"/>
            <a:ext cx="1608051" cy="155604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83812EDD-41CD-E404-F831-4A3168347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914" y="4551946"/>
            <a:ext cx="2858073" cy="1555668"/>
          </a:xfrm>
          <a:prstGeom prst="rect">
            <a:avLst/>
          </a:prstGeom>
        </p:spPr>
      </p:pic>
      <p:sp>
        <p:nvSpPr>
          <p:cNvPr id="8" name="Rectangle 7">
            <a:extLst>
              <a:ext uri="{FF2B5EF4-FFF2-40B4-BE49-F238E27FC236}">
                <a16:creationId xmlns:a16="http://schemas.microsoft.com/office/drawing/2014/main" id="{FE39B7AF-7EF8-EBF4-7E76-05BD3AB28413}"/>
              </a:ext>
            </a:extLst>
          </p:cNvPr>
          <p:cNvSpPr/>
          <p:nvPr/>
        </p:nvSpPr>
        <p:spPr>
          <a:xfrm flipV="1">
            <a:off x="7049914" y="6163982"/>
            <a:ext cx="452201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9F90F63-1B8D-DD1B-2D98-244CF18BE618}"/>
              </a:ext>
            </a:extLst>
          </p:cNvPr>
          <p:cNvSpPr txBox="1"/>
          <p:nvPr/>
        </p:nvSpPr>
        <p:spPr>
          <a:xfrm>
            <a:off x="742511" y="4548077"/>
            <a:ext cx="6022813" cy="1528624"/>
          </a:xfrm>
          <a:prstGeom prst="rect">
            <a:avLst/>
          </a:prstGeom>
          <a:noFill/>
        </p:spPr>
        <p:txBody>
          <a:bodyPr wrap="square" rtlCol="0">
            <a:spAutoFit/>
          </a:bodyPr>
          <a:lstStyle/>
          <a:p>
            <a:pPr>
              <a:spcAft>
                <a:spcPts val="800"/>
              </a:spcAft>
            </a:pPr>
            <a:r>
              <a:rPr lang="en-GB" sz="2000" dirty="0">
                <a:latin typeface="Arial" panose="020B0604020202020204" pitchFamily="34" charset="0"/>
                <a:cs typeface="Arial" panose="020B0604020202020204" pitchFamily="34" charset="0"/>
              </a:rPr>
              <a:t>By Hanna L Glandorf, Daniel J Madigan, Owen Kavanagh &amp; Sarah Mallinson-Howard</a:t>
            </a:r>
          </a:p>
          <a:p>
            <a:pPr>
              <a:spcAft>
                <a:spcPts val="800"/>
              </a:spcAft>
            </a:pPr>
            <a:r>
              <a:rPr lang="en-GB" sz="2000" dirty="0">
                <a:latin typeface="Arial" panose="020B0604020202020204" pitchFamily="34" charset="0"/>
                <a:cs typeface="Arial" panose="020B0604020202020204" pitchFamily="34" charset="0"/>
              </a:rPr>
              <a:t>14/09/2021</a:t>
            </a:r>
          </a:p>
          <a:p>
            <a:pPr>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Northern Research and Applied Practice Showcase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Results: Negative Mental Health Outcomes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BE95C13-3952-63F8-247D-7845B308EE74}"/>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r>
              <a:rPr lang="en-US" sz="2400" b="1" i="0" dirty="0">
                <a:effectLst/>
                <a:latin typeface="Arial" panose="020B0604020202020204" pitchFamily="34" charset="0"/>
              </a:rPr>
              <a:t>Depression (13 studies, 5 LONGL)</a:t>
            </a:r>
          </a:p>
          <a:p>
            <a:pPr algn="l" rtl="0" fontAlgn="base">
              <a:lnSpc>
                <a:spcPct val="100000"/>
              </a:lnSpc>
              <a:buFontTx/>
              <a:buChar char="-"/>
            </a:pPr>
            <a:r>
              <a:rPr lang="en-US" sz="2400" dirty="0">
                <a:latin typeface="Arial" panose="020B0604020202020204" pitchFamily="34" charset="0"/>
              </a:rPr>
              <a:t>S</a:t>
            </a:r>
            <a:r>
              <a:rPr lang="en-US" sz="2400" b="0" i="0" dirty="0">
                <a:effectLst/>
                <a:latin typeface="Arial" panose="020B0604020202020204" pitchFamily="34" charset="0"/>
              </a:rPr>
              <a:t>mall-to-medium effects</a:t>
            </a:r>
          </a:p>
          <a:p>
            <a:pPr algn="l" rtl="0" fontAlgn="base">
              <a:lnSpc>
                <a:spcPct val="100000"/>
              </a:lnSpc>
              <a:buFontTx/>
              <a:buChar char="-"/>
            </a:pPr>
            <a:r>
              <a:rPr lang="en-US" sz="2400" dirty="0">
                <a:latin typeface="Arial" panose="020B0604020202020204" pitchFamily="34" charset="0"/>
              </a:rPr>
              <a:t>Burnout </a:t>
            </a:r>
            <a:r>
              <a:rPr lang="en-US" sz="2400" dirty="0">
                <a:latin typeface="Arial" panose="020B0604020202020204" pitchFamily="34" charset="0"/>
                <a:sym typeface="Wingdings" panose="05000000000000000000" pitchFamily="2" charset="2"/>
              </a:rPr>
              <a:t> Depression; Depression  Burnout </a:t>
            </a:r>
            <a:r>
              <a:rPr lang="en-US" sz="1400" dirty="0">
                <a:latin typeface="Arial" panose="020B0604020202020204" pitchFamily="34" charset="0"/>
                <a:sym typeface="Wingdings" panose="05000000000000000000" pitchFamily="2" charset="2"/>
              </a:rPr>
              <a:t>(Frank et al., 2017)</a:t>
            </a:r>
            <a:endParaRPr lang="en-US" sz="1400" b="0" i="0" dirty="0">
              <a:effectLst/>
              <a:latin typeface="Arial" panose="020B0604020202020204" pitchFamily="34" charset="0"/>
            </a:endParaRPr>
          </a:p>
          <a:p>
            <a:pPr marL="0" indent="0" algn="l" rtl="0" fontAlgn="base">
              <a:lnSpc>
                <a:spcPct val="100000"/>
              </a:lnSpc>
              <a:buNone/>
            </a:pPr>
            <a:r>
              <a:rPr lang="en-US" sz="2400" b="1" dirty="0">
                <a:latin typeface="Arial" panose="020B0604020202020204" pitchFamily="34" charset="0"/>
              </a:rPr>
              <a:t>Anxiety (10 studies, 0 LONGL)</a:t>
            </a:r>
          </a:p>
          <a:p>
            <a:pPr marL="0" indent="0" algn="l" rtl="0" fontAlgn="base">
              <a:lnSpc>
                <a:spcPct val="100000"/>
              </a:lnSpc>
              <a:buNone/>
            </a:pPr>
            <a:r>
              <a:rPr lang="en-US" sz="2400" dirty="0">
                <a:latin typeface="Arial" panose="020B0604020202020204" pitchFamily="34" charset="0"/>
              </a:rPr>
              <a:t>- Small-to-medium effects</a:t>
            </a:r>
          </a:p>
          <a:p>
            <a:pPr marL="0" indent="0" algn="l" rtl="0" fontAlgn="base">
              <a:lnSpc>
                <a:spcPct val="100000"/>
              </a:lnSpc>
              <a:buNone/>
            </a:pPr>
            <a:r>
              <a:rPr lang="en-US" sz="2400" b="1" i="0" dirty="0">
                <a:effectLst/>
                <a:latin typeface="Arial" panose="020B0604020202020204" pitchFamily="34" charset="0"/>
              </a:rPr>
              <a:t>Addictive </a:t>
            </a:r>
            <a:r>
              <a:rPr lang="en-US" sz="2400" b="1" i="0" dirty="0" err="1">
                <a:effectLst/>
                <a:latin typeface="Arial" panose="020B0604020202020204" pitchFamily="34" charset="0"/>
              </a:rPr>
              <a:t>behaviour</a:t>
            </a:r>
            <a:r>
              <a:rPr lang="en-US" sz="2400" b="1" i="0" dirty="0">
                <a:effectLst/>
                <a:latin typeface="Arial" panose="020B0604020202020204" pitchFamily="34" charset="0"/>
              </a:rPr>
              <a:t> (3 studies, 0 LONGL)</a:t>
            </a:r>
          </a:p>
          <a:p>
            <a:pPr algn="l" rtl="0" fontAlgn="base">
              <a:lnSpc>
                <a:spcPct val="100000"/>
              </a:lnSpc>
              <a:buFontTx/>
              <a:buChar char="-"/>
            </a:pPr>
            <a:r>
              <a:rPr lang="en-US" sz="2400" b="0" i="0" dirty="0">
                <a:effectLst/>
                <a:latin typeface="Arial" panose="020B0604020202020204" pitchFamily="34" charset="0"/>
              </a:rPr>
              <a:t>Small effects, m</a:t>
            </a:r>
            <a:r>
              <a:rPr lang="en-US" sz="2400" dirty="0">
                <a:latin typeface="Arial" panose="020B0604020202020204" pitchFamily="34" charset="0"/>
              </a:rPr>
              <a:t>ixed findings</a:t>
            </a:r>
            <a:endParaRPr lang="en-US" sz="2400" b="0" i="0" dirty="0">
              <a:effectLst/>
              <a:latin typeface="Arial" panose="020B0604020202020204" pitchFamily="34" charset="0"/>
            </a:endParaRPr>
          </a:p>
          <a:p>
            <a:pPr marL="0" indent="0" algn="l" rtl="0" fontAlgn="base">
              <a:lnSpc>
                <a:spcPct val="100000"/>
              </a:lnSpc>
              <a:buNone/>
            </a:pPr>
            <a:r>
              <a:rPr lang="en-US" sz="2400" b="1" i="0" dirty="0">
                <a:effectLst/>
                <a:latin typeface="Arial" panose="020B0604020202020204" pitchFamily="34" charset="0"/>
              </a:rPr>
              <a:t>Insomnia (2 studies, 2 LONGL)</a:t>
            </a:r>
          </a:p>
          <a:p>
            <a:pPr algn="l" rtl="0" fontAlgn="base">
              <a:lnSpc>
                <a:spcPct val="100000"/>
              </a:lnSpc>
              <a:buFontTx/>
              <a:buChar char="-"/>
            </a:pPr>
            <a:r>
              <a:rPr lang="en-US" sz="2400" dirty="0">
                <a:latin typeface="Arial" panose="020B0604020202020204" pitchFamily="34" charset="0"/>
              </a:rPr>
              <a:t>Small-to-medium effects</a:t>
            </a:r>
          </a:p>
          <a:p>
            <a:pPr algn="l" rtl="0" fontAlgn="base">
              <a:lnSpc>
                <a:spcPct val="100000"/>
              </a:lnSpc>
              <a:buFontTx/>
              <a:buChar char="-"/>
            </a:pPr>
            <a:r>
              <a:rPr lang="en-US" sz="2400" b="0" i="0" dirty="0">
                <a:effectLst/>
                <a:latin typeface="Arial" panose="020B0604020202020204" pitchFamily="34" charset="0"/>
              </a:rPr>
              <a:t>Burnout </a:t>
            </a:r>
            <a:r>
              <a:rPr lang="en-US" sz="2400" b="0" i="0" dirty="0">
                <a:effectLst/>
                <a:latin typeface="Arial" panose="020B0604020202020204" pitchFamily="34" charset="0"/>
                <a:sym typeface="Wingdings" panose="05000000000000000000" pitchFamily="2" charset="2"/>
              </a:rPr>
              <a:t> Insomnia only </a:t>
            </a:r>
            <a:r>
              <a:rPr lang="en-US" sz="1400" b="0" i="0" dirty="0">
                <a:effectLst/>
                <a:latin typeface="Arial" panose="020B0604020202020204" pitchFamily="34" charset="0"/>
                <a:sym typeface="Wingdings" panose="05000000000000000000" pitchFamily="2" charset="2"/>
              </a:rPr>
              <a:t>(Li et al., 2017; Gerber et al., 2018)</a:t>
            </a:r>
            <a:endParaRPr lang="en-US" sz="1400" b="0" i="0" dirty="0">
              <a:effectLst/>
              <a:latin typeface="Arial" panose="020B0604020202020204" pitchFamily="34" charset="0"/>
            </a:endParaRPr>
          </a:p>
          <a:p>
            <a:pPr marL="0" indent="0" algn="l" rtl="0" fontAlgn="base">
              <a:lnSpc>
                <a:spcPct val="100000"/>
              </a:lnSpc>
              <a:buNone/>
            </a:pPr>
            <a:endParaRPr lang="en-US" sz="2400" b="0" i="0" dirty="0">
              <a:effectLst/>
              <a:latin typeface="Arial" panose="020B0604020202020204" pitchFamily="34" charset="0"/>
            </a:endParaRPr>
          </a:p>
        </p:txBody>
      </p:sp>
    </p:spTree>
    <p:extLst>
      <p:ext uri="{BB962C8B-B14F-4D97-AF65-F5344CB8AC3E}">
        <p14:creationId xmlns:p14="http://schemas.microsoft.com/office/powerpoint/2010/main" val="90822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Results: Negative Mental Health Outcomes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BE95C13-3952-63F8-247D-7845B308EE74}"/>
              </a:ext>
            </a:extLst>
          </p:cNvPr>
          <p:cNvSpPr>
            <a:spLocks noGrp="1"/>
          </p:cNvSpPr>
          <p:nvPr>
            <p:ph idx="1"/>
          </p:nvPr>
        </p:nvSpPr>
        <p:spPr>
          <a:xfrm>
            <a:off x="620076" y="1469642"/>
            <a:ext cx="8937875" cy="4076719"/>
          </a:xfrm>
        </p:spPr>
        <p:txBody>
          <a:bodyPr>
            <a:noAutofit/>
          </a:bodyPr>
          <a:lstStyle/>
          <a:p>
            <a:pPr marL="0" indent="0" algn="l" rtl="0" fontAlgn="base">
              <a:lnSpc>
                <a:spcPct val="100000"/>
              </a:lnSpc>
              <a:buNone/>
            </a:pPr>
            <a:r>
              <a:rPr lang="en-US" sz="2400" b="1" dirty="0">
                <a:latin typeface="Arial" panose="020B0604020202020204" pitchFamily="34" charset="0"/>
              </a:rPr>
              <a:t>Worry (2 studies, 0 LONGL)</a:t>
            </a:r>
          </a:p>
          <a:p>
            <a:pPr marL="0" indent="0" algn="l" rtl="0" fontAlgn="base">
              <a:lnSpc>
                <a:spcPct val="100000"/>
              </a:lnSpc>
              <a:buNone/>
            </a:pPr>
            <a:r>
              <a:rPr lang="en-US" sz="2400" dirty="0">
                <a:latin typeface="Arial" panose="020B0604020202020204" pitchFamily="34" charset="0"/>
              </a:rPr>
              <a:t>- Small-to-medium sized</a:t>
            </a:r>
          </a:p>
          <a:p>
            <a:pPr marL="0" indent="0" algn="l" rtl="0" fontAlgn="base">
              <a:lnSpc>
                <a:spcPct val="100000"/>
              </a:lnSpc>
              <a:buNone/>
            </a:pPr>
            <a:r>
              <a:rPr lang="en-US" sz="2400" b="1" i="0" dirty="0">
                <a:effectLst/>
                <a:latin typeface="Arial" panose="020B0604020202020204" pitchFamily="34" charset="0"/>
              </a:rPr>
              <a:t>Mood (2 studies, 1 LONGL)</a:t>
            </a:r>
          </a:p>
          <a:p>
            <a:pPr marL="0" indent="0" algn="l" rtl="0" fontAlgn="base">
              <a:lnSpc>
                <a:spcPct val="100000"/>
              </a:lnSpc>
              <a:buNone/>
            </a:pPr>
            <a:r>
              <a:rPr lang="en-US" sz="2400" b="0" i="0" dirty="0">
                <a:effectLst/>
                <a:latin typeface="Arial" panose="020B0604020202020204" pitchFamily="34" charset="0"/>
              </a:rPr>
              <a:t>- Small-to-medium sized</a:t>
            </a:r>
          </a:p>
          <a:p>
            <a:pPr marL="0" indent="0" algn="l" rtl="0" fontAlgn="base">
              <a:lnSpc>
                <a:spcPct val="100000"/>
              </a:lnSpc>
              <a:buNone/>
            </a:pPr>
            <a:r>
              <a:rPr lang="en-US" sz="2400" b="1" dirty="0">
                <a:latin typeface="Arial" panose="020B0604020202020204" pitchFamily="34" charset="0"/>
              </a:rPr>
              <a:t>Psychological distress (2 studies, 1 LONGL)</a:t>
            </a:r>
          </a:p>
          <a:p>
            <a:pPr marL="0" indent="0" algn="l" rtl="0" fontAlgn="base">
              <a:lnSpc>
                <a:spcPct val="100000"/>
              </a:lnSpc>
              <a:buNone/>
            </a:pPr>
            <a:r>
              <a:rPr lang="en-US" sz="2400" dirty="0">
                <a:latin typeface="Arial" panose="020B0604020202020204" pitchFamily="34" charset="0"/>
              </a:rPr>
              <a:t>- Mixed findings</a:t>
            </a:r>
          </a:p>
          <a:p>
            <a:pPr marL="0" indent="0" algn="l" rtl="0" fontAlgn="base">
              <a:lnSpc>
                <a:spcPct val="100000"/>
              </a:lnSpc>
              <a:buNone/>
            </a:pPr>
            <a:r>
              <a:rPr lang="en-US" sz="2400" b="1" i="0" dirty="0">
                <a:effectLst/>
                <a:latin typeface="Arial" panose="020B0604020202020204" pitchFamily="34" charset="0"/>
              </a:rPr>
              <a:t>Body image </a:t>
            </a:r>
            <a:r>
              <a:rPr lang="en-US" sz="2400" b="1" dirty="0">
                <a:latin typeface="Arial" panose="020B0604020202020204" pitchFamily="34" charset="0"/>
              </a:rPr>
              <a:t>dissatisfaction (2 studies, 0 LONGL)</a:t>
            </a:r>
          </a:p>
          <a:p>
            <a:pPr algn="l" rtl="0" fontAlgn="base">
              <a:lnSpc>
                <a:spcPct val="100000"/>
              </a:lnSpc>
              <a:buFontTx/>
              <a:buChar char="-"/>
            </a:pPr>
            <a:r>
              <a:rPr lang="en-US" sz="2400" dirty="0">
                <a:latin typeface="Arial" panose="020B0604020202020204" pitchFamily="34" charset="0"/>
              </a:rPr>
              <a:t>Small effects</a:t>
            </a:r>
          </a:p>
        </p:txBody>
      </p:sp>
    </p:spTree>
    <p:extLst>
      <p:ext uri="{BB962C8B-B14F-4D97-AF65-F5344CB8AC3E}">
        <p14:creationId xmlns:p14="http://schemas.microsoft.com/office/powerpoint/2010/main" val="292959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Results: Positive Mental Health Outcomes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DD4DC04-B389-8F58-EC12-1D0E6F994C7D}"/>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r>
              <a:rPr lang="en-GB" sz="2400" b="1" i="0" dirty="0">
                <a:solidFill>
                  <a:srgbClr val="000000"/>
                </a:solidFill>
                <a:effectLst/>
                <a:latin typeface="Arial" panose="020B0604020202020204" pitchFamily="34" charset="0"/>
              </a:rPr>
              <a:t>Satisfaction (11 studies, 2 LT)</a:t>
            </a:r>
          </a:p>
          <a:p>
            <a:pPr marL="0" indent="0" algn="l" rtl="0" fontAlgn="base">
              <a:lnSpc>
                <a:spcPct val="100000"/>
              </a:lnSpc>
              <a:buNone/>
            </a:pPr>
            <a:r>
              <a:rPr lang="en-GB" sz="2400" dirty="0">
                <a:solidFill>
                  <a:srgbClr val="000000"/>
                </a:solidFill>
                <a:latin typeface="Arial" panose="020B0604020202020204" pitchFamily="34" charset="0"/>
              </a:rPr>
              <a:t>- Small-to-medium effects</a:t>
            </a:r>
            <a:endParaRPr lang="en-GB" sz="2400" i="0" dirty="0">
              <a:solidFill>
                <a:srgbClr val="000000"/>
              </a:solidFill>
              <a:effectLst/>
              <a:latin typeface="Arial" panose="020B0604020202020204" pitchFamily="34" charset="0"/>
            </a:endParaRPr>
          </a:p>
          <a:p>
            <a:pPr marL="0" indent="0" algn="l" rtl="0" fontAlgn="base">
              <a:lnSpc>
                <a:spcPct val="100000"/>
              </a:lnSpc>
              <a:buNone/>
            </a:pPr>
            <a:r>
              <a:rPr lang="en-GB" sz="2400" i="0" dirty="0">
                <a:solidFill>
                  <a:srgbClr val="000000"/>
                </a:solidFill>
                <a:effectLst/>
                <a:latin typeface="Arial" panose="020B0604020202020204" pitchFamily="34" charset="0"/>
              </a:rPr>
              <a:t>- Fixed and random effects </a:t>
            </a:r>
            <a:r>
              <a:rPr lang="en-GB" sz="1400" i="0" dirty="0">
                <a:solidFill>
                  <a:srgbClr val="000000"/>
                </a:solidFill>
                <a:effectLst/>
                <a:latin typeface="Arial" panose="020B0604020202020204" pitchFamily="34" charset="0"/>
              </a:rPr>
              <a:t>(</a:t>
            </a:r>
            <a:r>
              <a:rPr lang="en-GB" sz="1400" i="0" dirty="0" err="1">
                <a:solidFill>
                  <a:srgbClr val="000000"/>
                </a:solidFill>
                <a:effectLst/>
                <a:latin typeface="Arial" panose="020B0604020202020204" pitchFamily="34" charset="0"/>
              </a:rPr>
              <a:t>DeFreese</a:t>
            </a:r>
            <a:r>
              <a:rPr lang="en-GB" sz="1400" i="0" dirty="0">
                <a:solidFill>
                  <a:srgbClr val="000000"/>
                </a:solidFill>
                <a:effectLst/>
                <a:latin typeface="Arial" panose="020B0604020202020204" pitchFamily="34" charset="0"/>
              </a:rPr>
              <a:t> &amp; Smith, 2014)</a:t>
            </a:r>
          </a:p>
          <a:p>
            <a:pPr marL="0" indent="0" algn="l" rtl="0" fontAlgn="base">
              <a:lnSpc>
                <a:spcPct val="100000"/>
              </a:lnSpc>
              <a:buNone/>
            </a:pPr>
            <a:r>
              <a:rPr lang="en-GB" sz="2400" b="1" dirty="0">
                <a:solidFill>
                  <a:srgbClr val="000000"/>
                </a:solidFill>
                <a:latin typeface="Arial" panose="020B0604020202020204" pitchFamily="34" charset="0"/>
              </a:rPr>
              <a:t>Subjective vitality (8 studies, 3 LT)</a:t>
            </a:r>
          </a:p>
          <a:p>
            <a:pPr algn="l" rtl="0" fontAlgn="base">
              <a:lnSpc>
                <a:spcPct val="100000"/>
              </a:lnSpc>
              <a:buFontTx/>
              <a:buChar char="-"/>
            </a:pPr>
            <a:r>
              <a:rPr lang="en-GB" sz="2400" dirty="0">
                <a:solidFill>
                  <a:srgbClr val="000000"/>
                </a:solidFill>
                <a:latin typeface="Arial" panose="020B0604020202020204" pitchFamily="34" charset="0"/>
              </a:rPr>
              <a:t>Small-to-medium effects</a:t>
            </a:r>
          </a:p>
          <a:p>
            <a:pPr algn="l" rtl="0" fontAlgn="base">
              <a:lnSpc>
                <a:spcPct val="100000"/>
              </a:lnSpc>
              <a:buFontTx/>
              <a:buChar char="-"/>
            </a:pPr>
            <a:r>
              <a:rPr lang="en-GB" sz="2400" dirty="0">
                <a:solidFill>
                  <a:srgbClr val="000000"/>
                </a:solidFill>
                <a:latin typeface="Arial" panose="020B0604020202020204" pitchFamily="34" charset="0"/>
              </a:rPr>
              <a:t>No test for temporal association</a:t>
            </a:r>
          </a:p>
          <a:p>
            <a:pPr marL="0" indent="0" algn="l" rtl="0" fontAlgn="base">
              <a:lnSpc>
                <a:spcPct val="100000"/>
              </a:lnSpc>
              <a:buNone/>
            </a:pPr>
            <a:r>
              <a:rPr lang="en-GB" sz="2400" b="1" i="0" dirty="0">
                <a:solidFill>
                  <a:srgbClr val="000000"/>
                </a:solidFill>
                <a:effectLst/>
                <a:latin typeface="Arial" panose="020B0604020202020204" pitchFamily="34" charset="0"/>
              </a:rPr>
              <a:t>Quality of life (1 study, 0 LT)</a:t>
            </a:r>
          </a:p>
          <a:p>
            <a:pPr marL="0" indent="0" algn="l" rtl="0" fontAlgn="base">
              <a:lnSpc>
                <a:spcPct val="100000"/>
              </a:lnSpc>
              <a:buNone/>
            </a:pPr>
            <a:r>
              <a:rPr lang="en-GB" sz="2400" dirty="0">
                <a:solidFill>
                  <a:srgbClr val="000000"/>
                </a:solidFill>
                <a:latin typeface="Arial" panose="020B0604020202020204" pitchFamily="34" charset="0"/>
              </a:rPr>
              <a:t>- Small-to-medium effects </a:t>
            </a:r>
            <a:endParaRPr lang="en-GB" sz="240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0965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Results: Physical Health Outcomes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56F0F59-C8C4-1AD6-30A6-CF1388EEE7C8}"/>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r>
              <a:rPr lang="en-US" sz="2400" b="1" i="0" dirty="0">
                <a:effectLst/>
                <a:latin typeface="Arial" panose="020B0604020202020204" pitchFamily="34" charset="0"/>
              </a:rPr>
              <a:t>Biomarkers (8 studies, 1 </a:t>
            </a:r>
            <a:r>
              <a:rPr lang="en-US" sz="2400" b="1" i="0" dirty="0" err="1">
                <a:effectLst/>
                <a:latin typeface="Arial" panose="020B0604020202020204" pitchFamily="34" charset="0"/>
              </a:rPr>
              <a:t>Prosp</a:t>
            </a:r>
            <a:r>
              <a:rPr lang="en-US" sz="2400" b="1" i="0" dirty="0">
                <a:effectLst/>
                <a:latin typeface="Arial" panose="020B0604020202020204" pitchFamily="34" charset="0"/>
              </a:rPr>
              <a:t>, 1 LT)</a:t>
            </a:r>
          </a:p>
          <a:p>
            <a:pPr algn="l" rtl="0" fontAlgn="base">
              <a:lnSpc>
                <a:spcPct val="100000"/>
              </a:lnSpc>
              <a:buFontTx/>
              <a:buChar char="-"/>
            </a:pPr>
            <a:r>
              <a:rPr lang="en-US" sz="2400" b="0" i="0" dirty="0">
                <a:effectLst/>
                <a:latin typeface="Arial" panose="020B0604020202020204" pitchFamily="34" charset="0"/>
              </a:rPr>
              <a:t>Mixed results</a:t>
            </a:r>
          </a:p>
          <a:p>
            <a:pPr algn="l" rtl="0" fontAlgn="base">
              <a:lnSpc>
                <a:spcPct val="100000"/>
              </a:lnSpc>
              <a:buFontTx/>
              <a:buChar char="-"/>
            </a:pPr>
            <a:r>
              <a:rPr lang="en-US" sz="2400" b="0" i="0" dirty="0">
                <a:effectLst/>
                <a:latin typeface="Arial" panose="020B0604020202020204" pitchFamily="34" charset="0"/>
              </a:rPr>
              <a:t>HPA-axis, muscle function</a:t>
            </a:r>
            <a:r>
              <a:rPr lang="en-US" sz="2400" dirty="0">
                <a:latin typeface="Arial" panose="020B0604020202020204" pitchFamily="34" charset="0"/>
              </a:rPr>
              <a:t>, immune system, nutrition </a:t>
            </a:r>
            <a:endParaRPr lang="en-US" sz="2400" b="0" i="0" dirty="0">
              <a:effectLst/>
              <a:latin typeface="Arial" panose="020B0604020202020204" pitchFamily="34" charset="0"/>
            </a:endParaRPr>
          </a:p>
          <a:p>
            <a:pPr marL="0" indent="0" algn="l" rtl="0" fontAlgn="base">
              <a:lnSpc>
                <a:spcPct val="100000"/>
              </a:lnSpc>
              <a:buNone/>
            </a:pPr>
            <a:r>
              <a:rPr lang="en-US" sz="2400" b="1" dirty="0">
                <a:latin typeface="Arial" panose="020B0604020202020204" pitchFamily="34" charset="0"/>
              </a:rPr>
              <a:t>Physical and somatic symptoms (5 studies, 0 LT)</a:t>
            </a:r>
          </a:p>
          <a:p>
            <a:pPr algn="l" rtl="0" fontAlgn="base">
              <a:lnSpc>
                <a:spcPct val="100000"/>
              </a:lnSpc>
              <a:buFontTx/>
              <a:buChar char="-"/>
            </a:pPr>
            <a:r>
              <a:rPr lang="en-US" sz="2400" dirty="0">
                <a:latin typeface="Arial" panose="020B0604020202020204" pitchFamily="34" charset="0"/>
              </a:rPr>
              <a:t>Small-to-medium effects</a:t>
            </a:r>
          </a:p>
          <a:p>
            <a:pPr marL="0" indent="0" algn="l" rtl="0" fontAlgn="base">
              <a:lnSpc>
                <a:spcPct val="100000"/>
              </a:lnSpc>
              <a:buNone/>
            </a:pPr>
            <a:r>
              <a:rPr lang="en-US" sz="2400" b="1" dirty="0">
                <a:latin typeface="Arial" panose="020B0604020202020204" pitchFamily="34" charset="0"/>
              </a:rPr>
              <a:t>Physiological indices (3 studies, 1 LT)</a:t>
            </a:r>
          </a:p>
          <a:p>
            <a:pPr algn="l" rtl="0" fontAlgn="base">
              <a:lnSpc>
                <a:spcPct val="100000"/>
              </a:lnSpc>
              <a:buFontTx/>
              <a:buChar char="-"/>
            </a:pPr>
            <a:r>
              <a:rPr lang="en-US" sz="2400" dirty="0">
                <a:latin typeface="Arial" panose="020B0604020202020204" pitchFamily="34" charset="0"/>
              </a:rPr>
              <a:t>Mixed results</a:t>
            </a:r>
          </a:p>
          <a:p>
            <a:pPr marL="0" indent="0" algn="l" rtl="0" fontAlgn="base">
              <a:lnSpc>
                <a:spcPct val="100000"/>
              </a:lnSpc>
              <a:buNone/>
            </a:pPr>
            <a:r>
              <a:rPr lang="en-US" sz="2400" b="1" i="0" dirty="0">
                <a:effectLst/>
                <a:latin typeface="Arial" panose="020B0604020202020204" pitchFamily="34" charset="0"/>
              </a:rPr>
              <a:t>Injury (2 studies, 0 LT)</a:t>
            </a:r>
          </a:p>
          <a:p>
            <a:pPr marL="0" indent="0" algn="l" rtl="0" fontAlgn="base">
              <a:lnSpc>
                <a:spcPct val="100000"/>
              </a:lnSpc>
              <a:buNone/>
            </a:pPr>
            <a:r>
              <a:rPr lang="en-US" sz="2400" dirty="0">
                <a:latin typeface="Arial" panose="020B0604020202020204" pitchFamily="34" charset="0"/>
              </a:rPr>
              <a:t>-  Small effects </a:t>
            </a:r>
            <a:endParaRPr lang="en-US" sz="2400" b="0" i="0" dirty="0">
              <a:effectLst/>
              <a:latin typeface="Arial" panose="020B0604020202020204" pitchFamily="34" charset="0"/>
            </a:endParaRPr>
          </a:p>
          <a:p>
            <a:pPr marL="0" indent="0" algn="l" rtl="0" fontAlgn="base">
              <a:lnSpc>
                <a:spcPct val="200000"/>
              </a:lnSpc>
              <a:buNone/>
            </a:pPr>
            <a:endParaRPr lang="en-US" sz="2400" b="0" i="0" dirty="0">
              <a:effectLst/>
              <a:latin typeface="Arial" panose="020B0604020202020204" pitchFamily="34" charset="0"/>
            </a:endParaRPr>
          </a:p>
        </p:txBody>
      </p:sp>
    </p:spTree>
    <p:extLst>
      <p:ext uri="{BB962C8B-B14F-4D97-AF65-F5344CB8AC3E}">
        <p14:creationId xmlns:p14="http://schemas.microsoft.com/office/powerpoint/2010/main" val="361179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Does Burnout Affect Health?</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10515600" cy="4324399"/>
          </a:xfrm>
        </p:spPr>
        <p:txBody>
          <a:bodyPr>
            <a:noAutofit/>
          </a:bodyPr>
          <a:lstStyle/>
          <a:p>
            <a:pPr marL="0" indent="0" algn="l" rtl="0" fontAlgn="base">
              <a:lnSpc>
                <a:spcPct val="100000"/>
              </a:lnSpc>
              <a:buNone/>
            </a:pPr>
            <a:r>
              <a:rPr lang="en-GB" sz="2400" b="1" dirty="0">
                <a:solidFill>
                  <a:srgbClr val="000000"/>
                </a:solidFill>
                <a:latin typeface="Arial" panose="020B0604020202020204" pitchFamily="34" charset="0"/>
              </a:rPr>
              <a:t>Future Research Recommendations</a:t>
            </a:r>
          </a:p>
          <a:p>
            <a:pPr algn="l" rtl="0" fontAlgn="base">
              <a:lnSpc>
                <a:spcPct val="100000"/>
              </a:lnSpc>
              <a:buFontTx/>
              <a:buChar char="-"/>
            </a:pPr>
            <a:r>
              <a:rPr lang="en-GB" sz="2400" dirty="0">
                <a:solidFill>
                  <a:srgbClr val="000000"/>
                </a:solidFill>
                <a:latin typeface="Arial" panose="020B0604020202020204" pitchFamily="34" charset="0"/>
              </a:rPr>
              <a:t>More research required</a:t>
            </a:r>
          </a:p>
          <a:p>
            <a:pPr lvl="1" fontAlgn="base">
              <a:lnSpc>
                <a:spcPct val="100000"/>
              </a:lnSpc>
              <a:buFontTx/>
              <a:buChar char="-"/>
            </a:pPr>
            <a:r>
              <a:rPr lang="en-GB" sz="2000" dirty="0">
                <a:solidFill>
                  <a:srgbClr val="000000"/>
                </a:solidFill>
                <a:latin typeface="Arial" panose="020B0604020202020204" pitchFamily="34" charset="0"/>
              </a:rPr>
              <a:t>Acute vs. chronic biomarkers, other biomarkers e.g., epigenetics </a:t>
            </a:r>
            <a:r>
              <a:rPr lang="en-GB" sz="1400" dirty="0">
                <a:solidFill>
                  <a:srgbClr val="000000"/>
                </a:solidFill>
                <a:latin typeface="Arial" panose="020B0604020202020204" pitchFamily="34" charset="0"/>
              </a:rPr>
              <a:t>(e.g., </a:t>
            </a:r>
            <a:r>
              <a:rPr lang="en-GB" sz="1400" dirty="0" err="1">
                <a:solidFill>
                  <a:srgbClr val="000000"/>
                </a:solidFill>
                <a:latin typeface="Arial" panose="020B0604020202020204" pitchFamily="34" charset="0"/>
              </a:rPr>
              <a:t>Bakusic</a:t>
            </a:r>
            <a:r>
              <a:rPr lang="en-GB" sz="1400" dirty="0">
                <a:solidFill>
                  <a:srgbClr val="000000"/>
                </a:solidFill>
                <a:latin typeface="Arial" panose="020B0604020202020204" pitchFamily="34" charset="0"/>
              </a:rPr>
              <a:t> et al., 2020)</a:t>
            </a:r>
          </a:p>
          <a:p>
            <a:pPr fontAlgn="base">
              <a:lnSpc>
                <a:spcPct val="100000"/>
              </a:lnSpc>
              <a:buFontTx/>
              <a:buChar char="-"/>
            </a:pPr>
            <a:r>
              <a:rPr lang="en-GB" sz="2400" dirty="0">
                <a:solidFill>
                  <a:srgbClr val="000000"/>
                </a:solidFill>
                <a:latin typeface="Arial" panose="020B0604020202020204" pitchFamily="34" charset="0"/>
              </a:rPr>
              <a:t>Strength of design and analyses</a:t>
            </a:r>
          </a:p>
          <a:p>
            <a:pPr lvl="1" fontAlgn="base">
              <a:lnSpc>
                <a:spcPct val="100000"/>
              </a:lnSpc>
              <a:buFontTx/>
              <a:buChar char="-"/>
            </a:pPr>
            <a:r>
              <a:rPr lang="en-GB" sz="2000" dirty="0">
                <a:solidFill>
                  <a:srgbClr val="000000"/>
                </a:solidFill>
                <a:latin typeface="Arial" panose="020B0604020202020204" pitchFamily="34" charset="0"/>
              </a:rPr>
              <a:t>Longitudinal work</a:t>
            </a:r>
          </a:p>
          <a:p>
            <a:pPr lvl="1" fontAlgn="base">
              <a:lnSpc>
                <a:spcPct val="100000"/>
              </a:lnSpc>
              <a:buFontTx/>
              <a:buChar char="-"/>
            </a:pPr>
            <a:r>
              <a:rPr lang="en-GB" sz="2000" dirty="0">
                <a:solidFill>
                  <a:srgbClr val="000000"/>
                </a:solidFill>
                <a:latin typeface="Arial" panose="020B0604020202020204" pitchFamily="34" charset="0"/>
              </a:rPr>
              <a:t>Multilevel analyses</a:t>
            </a:r>
            <a:endParaRPr lang="en-GB" dirty="0">
              <a:solidFill>
                <a:srgbClr val="000000"/>
              </a:solidFill>
              <a:latin typeface="Arial" panose="020B0604020202020204" pitchFamily="34" charset="0"/>
            </a:endParaRPr>
          </a:p>
          <a:p>
            <a:pPr algn="l" rtl="0" fontAlgn="base">
              <a:lnSpc>
                <a:spcPct val="100000"/>
              </a:lnSpc>
              <a:buFontTx/>
              <a:buChar char="-"/>
            </a:pPr>
            <a:r>
              <a:rPr lang="en-GB" sz="2400" dirty="0">
                <a:solidFill>
                  <a:srgbClr val="000000"/>
                </a:solidFill>
                <a:latin typeface="Arial" panose="020B0604020202020204" pitchFamily="34" charset="0"/>
              </a:rPr>
              <a:t>The dimensionality of the ABQ</a:t>
            </a:r>
          </a:p>
          <a:p>
            <a:pPr lvl="1" fontAlgn="base">
              <a:lnSpc>
                <a:spcPct val="100000"/>
              </a:lnSpc>
              <a:buFontTx/>
              <a:buChar char="-"/>
            </a:pPr>
            <a:r>
              <a:rPr lang="en-GB" sz="2000" dirty="0">
                <a:solidFill>
                  <a:srgbClr val="000000"/>
                </a:solidFill>
                <a:latin typeface="Arial" panose="020B0604020202020204" pitchFamily="34" charset="0"/>
              </a:rPr>
              <a:t>Different effects for different dimensions?</a:t>
            </a:r>
          </a:p>
          <a:p>
            <a:pPr algn="l" rtl="0" fontAlgn="base">
              <a:lnSpc>
                <a:spcPct val="100000"/>
              </a:lnSpc>
              <a:buFontTx/>
              <a:buChar char="-"/>
            </a:pPr>
            <a:r>
              <a:rPr lang="en-GB" sz="2400" dirty="0">
                <a:solidFill>
                  <a:srgbClr val="000000"/>
                </a:solidFill>
                <a:latin typeface="Arial" panose="020B0604020202020204" pitchFamily="34" charset="0"/>
              </a:rPr>
              <a:t>Lack of theoretical mechanisms</a:t>
            </a:r>
          </a:p>
          <a:p>
            <a:pPr lvl="1" fontAlgn="base">
              <a:lnSpc>
                <a:spcPct val="100000"/>
              </a:lnSpc>
              <a:buFontTx/>
              <a:buChar char="-"/>
            </a:pPr>
            <a:r>
              <a:rPr lang="en-GB" sz="2000" dirty="0">
                <a:solidFill>
                  <a:srgbClr val="000000"/>
                </a:solidFill>
                <a:latin typeface="Arial" panose="020B0604020202020204" pitchFamily="34" charset="0"/>
              </a:rPr>
              <a:t>Integration of Smith’s cognitive-affective model with Allostatic Load Theory</a:t>
            </a:r>
          </a:p>
        </p:txBody>
      </p:sp>
    </p:spTree>
    <p:extLst>
      <p:ext uri="{BB962C8B-B14F-4D97-AF65-F5344CB8AC3E}">
        <p14:creationId xmlns:p14="http://schemas.microsoft.com/office/powerpoint/2010/main" val="131819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Burnout affects health</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r>
              <a:rPr lang="en-GB" sz="2400" b="1" dirty="0">
                <a:solidFill>
                  <a:srgbClr val="000000"/>
                </a:solidFill>
                <a:latin typeface="Arial" panose="020B0604020202020204" pitchFamily="34" charset="0"/>
              </a:rPr>
              <a:t>Implications</a:t>
            </a:r>
          </a:p>
          <a:p>
            <a:pPr algn="l" rtl="0" fontAlgn="base">
              <a:lnSpc>
                <a:spcPct val="100000"/>
              </a:lnSpc>
              <a:buFontTx/>
              <a:buChar char="-"/>
            </a:pPr>
            <a:r>
              <a:rPr lang="en-GB" sz="2400" dirty="0">
                <a:solidFill>
                  <a:srgbClr val="000000"/>
                </a:solidFill>
                <a:latin typeface="Arial" panose="020B0604020202020204" pitchFamily="34" charset="0"/>
              </a:rPr>
              <a:t>Burnout is important to health</a:t>
            </a:r>
          </a:p>
          <a:p>
            <a:pPr marL="0" indent="0" algn="l" rtl="0" fontAlgn="base">
              <a:lnSpc>
                <a:spcPct val="100000"/>
              </a:lnSpc>
              <a:buNone/>
            </a:pPr>
            <a:endParaRPr lang="en-GB" sz="2400" dirty="0">
              <a:solidFill>
                <a:srgbClr val="000000"/>
              </a:solidFill>
              <a:latin typeface="Arial" panose="020B0604020202020204" pitchFamily="34" charset="0"/>
            </a:endParaRPr>
          </a:p>
          <a:p>
            <a:pPr algn="l" rtl="0" fontAlgn="base">
              <a:lnSpc>
                <a:spcPct val="100000"/>
              </a:lnSpc>
              <a:buFontTx/>
              <a:buChar char="-"/>
            </a:pPr>
            <a:r>
              <a:rPr lang="en-GB" sz="2400" dirty="0">
                <a:solidFill>
                  <a:srgbClr val="000000"/>
                </a:solidFill>
                <a:latin typeface="Arial" panose="020B0604020202020204" pitchFamily="34" charset="0"/>
              </a:rPr>
              <a:t>Prevention and treatment</a:t>
            </a:r>
            <a:endParaRPr lang="en-GB" sz="1600" dirty="0">
              <a:solidFill>
                <a:srgbClr val="000000"/>
              </a:solidFill>
              <a:latin typeface="Arial" panose="020B0604020202020204" pitchFamily="34" charset="0"/>
            </a:endParaRPr>
          </a:p>
        </p:txBody>
      </p:sp>
      <p:pic>
        <p:nvPicPr>
          <p:cNvPr id="5" name="Picture 4" descr="Logo, icon, company name&#10;&#10;Description automatically generated">
            <a:extLst>
              <a:ext uri="{FF2B5EF4-FFF2-40B4-BE49-F238E27FC236}">
                <a16:creationId xmlns:a16="http://schemas.microsoft.com/office/drawing/2014/main" id="{8D2FD60C-62EE-CBB6-F0DB-9F40D2F14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126" y="2142485"/>
            <a:ext cx="5857103" cy="3904735"/>
          </a:xfrm>
          <a:prstGeom prst="rect">
            <a:avLst/>
          </a:prstGeom>
        </p:spPr>
      </p:pic>
    </p:spTree>
    <p:extLst>
      <p:ext uri="{BB962C8B-B14F-4D97-AF65-F5344CB8AC3E}">
        <p14:creationId xmlns:p14="http://schemas.microsoft.com/office/powerpoint/2010/main" val="119293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66BCD07A-2CCC-7412-4D68-1DC0F5A99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321" y="1545307"/>
            <a:ext cx="4403358" cy="44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3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References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593202"/>
            <a:ext cx="8937875" cy="4324399"/>
          </a:xfrm>
        </p:spPr>
        <p:txBody>
          <a:bodyPr>
            <a:noAutofit/>
          </a:bodyPr>
          <a:lstStyle/>
          <a:p>
            <a:pPr marL="0" indent="0" algn="l" rtl="0" fontAlgn="base">
              <a:lnSpc>
                <a:spcPct val="100000"/>
              </a:lnSpc>
              <a:spcBef>
                <a:spcPts val="0"/>
              </a:spcBef>
              <a:spcAft>
                <a:spcPts val="800"/>
              </a:spcAft>
              <a:buNone/>
            </a:pPr>
            <a:r>
              <a:rPr lang="en-US" sz="1400" b="0" i="0" dirty="0" err="1">
                <a:effectLst/>
                <a:latin typeface="Arial" panose="020B0604020202020204" pitchFamily="34" charset="0"/>
              </a:rPr>
              <a:t>Bakusic</a:t>
            </a:r>
            <a:r>
              <a:rPr lang="en-US" sz="1400" b="0" i="0" dirty="0">
                <a:effectLst/>
                <a:latin typeface="Arial" panose="020B0604020202020204" pitchFamily="34" charset="0"/>
              </a:rPr>
              <a:t>, J., Ghosh, M., Polli, A., Bekaert, B., Schaufeli, W., Claes, S., &amp; </a:t>
            </a:r>
            <a:r>
              <a:rPr lang="en-US" sz="1400" b="0" i="0" dirty="0" err="1">
                <a:effectLst/>
                <a:latin typeface="Arial" panose="020B0604020202020204" pitchFamily="34" charset="0"/>
              </a:rPr>
              <a:t>Godderis</a:t>
            </a:r>
            <a:r>
              <a:rPr lang="en-US" sz="1400" b="0" i="0" dirty="0">
                <a:effectLst/>
                <a:latin typeface="Arial" panose="020B0604020202020204" pitchFamily="34" charset="0"/>
              </a:rPr>
              <a:t>, L. (2020). Epigenetic perspective on the role of brain-derived neurotrophic factor in burnout. Translational Psychiatry, 10(1), 1-9. https://doi.org/10.1038/s41398-020-01037-4</a:t>
            </a:r>
          </a:p>
          <a:p>
            <a:pPr marL="0" indent="0" algn="l" rtl="0" fontAlgn="base">
              <a:lnSpc>
                <a:spcPct val="100000"/>
              </a:lnSpc>
              <a:spcBef>
                <a:spcPts val="0"/>
              </a:spcBef>
              <a:spcAft>
                <a:spcPts val="800"/>
              </a:spcAft>
              <a:buNone/>
            </a:pPr>
            <a:r>
              <a:rPr lang="en-US" sz="1400" b="0" i="0" dirty="0">
                <a:effectLst/>
                <a:latin typeface="Arial" panose="020B0604020202020204" pitchFamily="34" charset="0"/>
              </a:rPr>
              <a:t>Danhof-Pont, M., van Veen, T., &amp; </a:t>
            </a:r>
            <a:r>
              <a:rPr lang="en-US" sz="1400" b="0" i="0" dirty="0" err="1">
                <a:effectLst/>
                <a:latin typeface="Arial" panose="020B0604020202020204" pitchFamily="34" charset="0"/>
              </a:rPr>
              <a:t>Zitman</a:t>
            </a:r>
            <a:r>
              <a:rPr lang="en-US" sz="1400" b="0" i="0" dirty="0">
                <a:effectLst/>
                <a:latin typeface="Arial" panose="020B0604020202020204" pitchFamily="34" charset="0"/>
              </a:rPr>
              <a:t>, F. (2011). Biomarkers in burnout: A systematic review. Journal Of Psychosomatic Research, 70(6), 505-524. https://doi.org/10.1016/j.jpsychores.2010.10.012</a:t>
            </a:r>
          </a:p>
          <a:p>
            <a:pPr marL="0" indent="0" algn="l" rtl="0" fontAlgn="base">
              <a:lnSpc>
                <a:spcPct val="100000"/>
              </a:lnSpc>
              <a:spcBef>
                <a:spcPts val="0"/>
              </a:spcBef>
              <a:spcAft>
                <a:spcPts val="800"/>
              </a:spcAft>
              <a:buNone/>
            </a:pPr>
            <a:r>
              <a:rPr lang="en-US" sz="1400" b="0" i="0" dirty="0" err="1">
                <a:effectLst/>
                <a:latin typeface="Arial" panose="020B0604020202020204" pitchFamily="34" charset="0"/>
              </a:rPr>
              <a:t>DeFreese</a:t>
            </a:r>
            <a:r>
              <a:rPr lang="en-US" sz="1400" b="0" i="0" dirty="0">
                <a:effectLst/>
                <a:latin typeface="Arial" panose="020B0604020202020204" pitchFamily="34" charset="0"/>
              </a:rPr>
              <a:t>, J., &amp; Smith, A. (2014). Athlete Social Support, Negative Social Interactions, and Psychological Health Across a Competitive Sport Season. Journal Of Sport And Exercise Psychology, 36(6), 619-630. </a:t>
            </a:r>
          </a:p>
          <a:p>
            <a:pPr marL="0" indent="0" algn="l" rtl="0" fontAlgn="base">
              <a:lnSpc>
                <a:spcPct val="100000"/>
              </a:lnSpc>
              <a:spcBef>
                <a:spcPts val="0"/>
              </a:spcBef>
              <a:spcAft>
                <a:spcPts val="800"/>
              </a:spcAft>
              <a:buNone/>
            </a:pPr>
            <a:r>
              <a:rPr lang="en-US" sz="1400" b="0" i="0" dirty="0">
                <a:effectLst/>
                <a:latin typeface="Arial" panose="020B0604020202020204" pitchFamily="34" charset="0"/>
              </a:rPr>
              <a:t>Frank, R., Nixdorf, I., &amp; Beckmann, J. (2017). Analyzing the Relationship Between Burnout and Depression in Junior Elite Athletes. Journal Of Clinical Sport Psychology, 11(4), 287-303. https://doi.org/10.1123/jcsp.2017-0008</a:t>
            </a:r>
          </a:p>
          <a:p>
            <a:pPr marL="0" indent="0" algn="l" rtl="0" fontAlgn="base">
              <a:lnSpc>
                <a:spcPct val="100000"/>
              </a:lnSpc>
              <a:spcBef>
                <a:spcPts val="0"/>
              </a:spcBef>
              <a:spcAft>
                <a:spcPts val="800"/>
              </a:spcAft>
              <a:buNone/>
            </a:pPr>
            <a:r>
              <a:rPr lang="en-US" sz="1400" b="0" i="0" dirty="0">
                <a:effectLst/>
                <a:latin typeface="Arial" panose="020B0604020202020204" pitchFamily="34" charset="0"/>
              </a:rPr>
              <a:t>Gerber, M., Best, S., </a:t>
            </a:r>
            <a:r>
              <a:rPr lang="en-US" sz="1400" b="0" i="0" dirty="0" err="1">
                <a:effectLst/>
                <a:latin typeface="Arial" panose="020B0604020202020204" pitchFamily="34" charset="0"/>
              </a:rPr>
              <a:t>Meerstetter</a:t>
            </a:r>
            <a:r>
              <a:rPr lang="en-US" sz="1400" b="0" i="0" dirty="0">
                <a:effectLst/>
                <a:latin typeface="Arial" panose="020B0604020202020204" pitchFamily="34" charset="0"/>
              </a:rPr>
              <a:t>, F., </a:t>
            </a:r>
            <a:r>
              <a:rPr lang="en-US" sz="1400" b="0" i="0" dirty="0" err="1">
                <a:effectLst/>
                <a:latin typeface="Arial" panose="020B0604020202020204" pitchFamily="34" charset="0"/>
              </a:rPr>
              <a:t>Isoard-Gautheur</a:t>
            </a:r>
            <a:r>
              <a:rPr lang="en-US" sz="1400" b="0" i="0" dirty="0">
                <a:effectLst/>
                <a:latin typeface="Arial" panose="020B0604020202020204" pitchFamily="34" charset="0"/>
              </a:rPr>
              <a:t>, S., Gustafsson, H., &amp; Bianchi, R. et al. (2018). Cross-Sectional and Longitudinal Associations Between Athlete Burnout, Insomnia, and Polysomnographic Indices in Young Elite Athletes. Journal Of Sport And Exercise Psychology, 40(6), 312-324. https://doi.org/10.1123/jsep.2018-0083</a:t>
            </a:r>
          </a:p>
          <a:p>
            <a:pPr marL="0" indent="0" fontAlgn="base">
              <a:lnSpc>
                <a:spcPct val="100000"/>
              </a:lnSpc>
              <a:spcBef>
                <a:spcPts val="0"/>
              </a:spcBef>
              <a:spcAft>
                <a:spcPts val="800"/>
              </a:spcAft>
              <a:buNone/>
            </a:pPr>
            <a:r>
              <a:rPr lang="en-US" sz="1400" b="0" i="0" dirty="0" err="1">
                <a:effectLst/>
                <a:latin typeface="Arial" panose="020B0604020202020204" pitchFamily="34" charset="0"/>
                <a:cs typeface="Arial" panose="020B0604020202020204" pitchFamily="34" charset="0"/>
              </a:rPr>
              <a:t>Krahn</a:t>
            </a:r>
            <a:r>
              <a:rPr lang="en-US" sz="1400" b="0" i="0" dirty="0">
                <a:effectLst/>
                <a:latin typeface="Arial" panose="020B0604020202020204" pitchFamily="34" charset="0"/>
                <a:cs typeface="Arial" panose="020B0604020202020204" pitchFamily="34" charset="0"/>
              </a:rPr>
              <a:t>, G., Robinson, A., Murray, A., </a:t>
            </a:r>
            <a:r>
              <a:rPr lang="en-US" sz="1400" b="0" i="0" dirty="0" err="1">
                <a:effectLst/>
                <a:latin typeface="Arial" panose="020B0604020202020204" pitchFamily="34" charset="0"/>
                <a:cs typeface="Arial" panose="020B0604020202020204" pitchFamily="34" charset="0"/>
              </a:rPr>
              <a:t>Havercamp</a:t>
            </a:r>
            <a:r>
              <a:rPr lang="en-US" sz="1400" b="0" i="0" dirty="0">
                <a:effectLst/>
                <a:latin typeface="Arial" panose="020B0604020202020204" pitchFamily="34" charset="0"/>
                <a:cs typeface="Arial" panose="020B0604020202020204" pitchFamily="34" charset="0"/>
              </a:rPr>
              <a:t>, S., </a:t>
            </a:r>
            <a:r>
              <a:rPr lang="en-US" sz="1400" b="0" i="0" dirty="0" err="1">
                <a:effectLst/>
                <a:latin typeface="Arial" panose="020B0604020202020204" pitchFamily="34" charset="0"/>
                <a:cs typeface="Arial" panose="020B0604020202020204" pitchFamily="34" charset="0"/>
              </a:rPr>
              <a:t>Havercamp</a:t>
            </a:r>
            <a:r>
              <a:rPr lang="en-US" sz="1400" b="0" i="0" dirty="0">
                <a:effectLst/>
                <a:latin typeface="Arial" panose="020B0604020202020204" pitchFamily="34" charset="0"/>
                <a:cs typeface="Arial" panose="020B0604020202020204" pitchFamily="34" charset="0"/>
              </a:rPr>
              <a:t>, S., &amp; </a:t>
            </a:r>
            <a:r>
              <a:rPr lang="en-US" sz="1400" b="0" i="0" dirty="0" err="1">
                <a:effectLst/>
                <a:latin typeface="Arial" panose="020B0604020202020204" pitchFamily="34" charset="0"/>
                <a:cs typeface="Arial" panose="020B0604020202020204" pitchFamily="34" charset="0"/>
              </a:rPr>
              <a:t>Andridge</a:t>
            </a:r>
            <a:r>
              <a:rPr lang="en-US" sz="1400" b="0" i="0" dirty="0">
                <a:effectLst/>
                <a:latin typeface="Arial" panose="020B0604020202020204" pitchFamily="34" charset="0"/>
                <a:cs typeface="Arial" panose="020B0604020202020204" pitchFamily="34" charset="0"/>
              </a:rPr>
              <a:t>, R. et al. (2021). It's time to reconsider how we define health: Perspective from disability and chronic condition. Disability And Health Journal, 14(4), 101-129. https://doi.org/10.1016/j.dhjo.2021.101129</a:t>
            </a:r>
          </a:p>
          <a:p>
            <a:pPr marL="0" indent="0" algn="l" rtl="0" fontAlgn="base">
              <a:lnSpc>
                <a:spcPct val="100000"/>
              </a:lnSpc>
              <a:spcBef>
                <a:spcPts val="0"/>
              </a:spcBef>
              <a:buNone/>
            </a:pPr>
            <a:endParaRPr lang="en-US" sz="1400" b="0" i="0" dirty="0">
              <a:effectLst/>
              <a:latin typeface="Arial" panose="020B0604020202020204" pitchFamily="34" charset="0"/>
            </a:endParaRPr>
          </a:p>
          <a:p>
            <a:pPr marL="0" indent="0" algn="l" rtl="0" fontAlgn="base">
              <a:lnSpc>
                <a:spcPct val="200000"/>
              </a:lnSpc>
              <a:buNone/>
            </a:pPr>
            <a:endParaRPr lang="en-US" sz="1400" b="0" i="0" dirty="0">
              <a:effectLst/>
              <a:latin typeface="Arial" panose="020B0604020202020204" pitchFamily="34" charset="0"/>
            </a:endParaRPr>
          </a:p>
        </p:txBody>
      </p:sp>
    </p:spTree>
    <p:extLst>
      <p:ext uri="{BB962C8B-B14F-4D97-AF65-F5344CB8AC3E}">
        <p14:creationId xmlns:p14="http://schemas.microsoft.com/office/powerpoint/2010/main" val="100015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References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599380"/>
            <a:ext cx="8937875" cy="4324399"/>
          </a:xfrm>
        </p:spPr>
        <p:txBody>
          <a:bodyPr>
            <a:noAutofit/>
          </a:bodyPr>
          <a:lstStyle/>
          <a:p>
            <a:pPr marL="0" indent="0" algn="l" rtl="0" fontAlgn="base">
              <a:lnSpc>
                <a:spcPct val="100000"/>
              </a:lnSpc>
              <a:spcBef>
                <a:spcPts val="0"/>
              </a:spcBef>
              <a:spcAft>
                <a:spcPts val="800"/>
              </a:spcAft>
              <a:buNone/>
            </a:pPr>
            <a:r>
              <a:rPr lang="en-US" sz="1400" b="0" i="0" dirty="0">
                <a:effectLst/>
                <a:latin typeface="Arial" panose="020B0604020202020204" pitchFamily="34" charset="0"/>
                <a:cs typeface="Arial" panose="020B0604020202020204" pitchFamily="34" charset="0"/>
              </a:rPr>
              <a:t>Li, C., Ivarsson, A., </a:t>
            </a:r>
            <a:r>
              <a:rPr lang="en-US" sz="1400" b="0" i="0" dirty="0" err="1">
                <a:effectLst/>
                <a:latin typeface="Arial" panose="020B0604020202020204" pitchFamily="34" charset="0"/>
                <a:cs typeface="Arial" panose="020B0604020202020204" pitchFamily="34" charset="0"/>
              </a:rPr>
              <a:t>Stenling</a:t>
            </a:r>
            <a:r>
              <a:rPr lang="en-US" sz="1400" b="0" i="0" dirty="0">
                <a:effectLst/>
                <a:latin typeface="Arial" panose="020B0604020202020204" pitchFamily="34" charset="0"/>
                <a:cs typeface="Arial" panose="020B0604020202020204" pitchFamily="34" charset="0"/>
              </a:rPr>
              <a:t>, A., &amp; Wu, Y. (2018). The dynamic interplay between burnout and sleep among elite blind soccer players. Psychology Of Sport And Exercise, 37(1), 164-169. https://doi.org/10.1016/j.psychsport.2017.08.008 </a:t>
            </a:r>
          </a:p>
          <a:p>
            <a:pPr marL="0" indent="0">
              <a:lnSpc>
                <a:spcPct val="100000"/>
              </a:lnSpc>
              <a:spcBef>
                <a:spcPts val="0"/>
              </a:spcBef>
              <a:spcAft>
                <a:spcPts val="8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McEwen, B., &amp; Stellar, E. (1993). Stress and the Individual. Archives Of Internal Medicine, 153(18), 20-93. https://doi.org/10.1001/archinte.1993.00410180039004 </a:t>
            </a:r>
          </a:p>
          <a:p>
            <a:pPr marL="0" indent="0">
              <a:lnSpc>
                <a:spcPct val="100000"/>
              </a:lnSpc>
              <a:spcBef>
                <a:spcPts val="0"/>
              </a:spcBef>
              <a:spcAft>
                <a:spcPts val="800"/>
              </a:spcAft>
              <a:buNone/>
            </a:pPr>
            <a:r>
              <a:rPr lang="en-GB" sz="1400" dirty="0" err="1">
                <a:effectLst/>
                <a:latin typeface="Arial" panose="020B0604020202020204" pitchFamily="34" charset="0"/>
                <a:ea typeface="Calibri" panose="020F0502020204030204" pitchFamily="34" charset="0"/>
                <a:cs typeface="Arial" panose="020B0604020202020204" pitchFamily="34" charset="0"/>
              </a:rPr>
              <a:t>Raedeke</a:t>
            </a:r>
            <a:r>
              <a:rPr lang="en-GB" sz="1400" dirty="0">
                <a:effectLst/>
                <a:latin typeface="Arial" panose="020B0604020202020204" pitchFamily="34" charset="0"/>
                <a:ea typeface="Calibri" panose="020F0502020204030204" pitchFamily="34" charset="0"/>
                <a:cs typeface="Arial" panose="020B0604020202020204" pitchFamily="34" charset="0"/>
              </a:rPr>
              <a:t>, T., &amp; Smith, A. (2001). Development and Preliminary Validation of an Athlete Burnout Measure. Journal Of Sport And Exercise Psychology, 23(4), 281-306. https://doi.org/10.1123/jsep.23.4.281 </a:t>
            </a:r>
          </a:p>
          <a:p>
            <a:pPr marL="0" indent="0">
              <a:lnSpc>
                <a:spcPct val="100000"/>
              </a:lnSpc>
              <a:spcBef>
                <a:spcPts val="0"/>
              </a:spcBef>
              <a:spcAft>
                <a:spcPts val="800"/>
              </a:spcAft>
              <a:buNone/>
            </a:pPr>
            <a:r>
              <a:rPr lang="en-GB" sz="1400" dirty="0" err="1">
                <a:effectLst/>
                <a:latin typeface="Arial" panose="020B0604020202020204" pitchFamily="34" charset="0"/>
                <a:ea typeface="Calibri" panose="020F0502020204030204" pitchFamily="34" charset="0"/>
                <a:cs typeface="Arial" panose="020B0604020202020204" pitchFamily="34" charset="0"/>
              </a:rPr>
              <a:t>Sabagh</a:t>
            </a:r>
            <a:r>
              <a:rPr lang="en-GB" sz="1400" dirty="0">
                <a:effectLst/>
                <a:latin typeface="Arial" panose="020B0604020202020204" pitchFamily="34" charset="0"/>
                <a:ea typeface="Calibri" panose="020F0502020204030204" pitchFamily="34" charset="0"/>
                <a:cs typeface="Arial" panose="020B0604020202020204" pitchFamily="34" charset="0"/>
              </a:rPr>
              <a:t>, Z., Hall, N., &amp; Saroyan, A. (2018). Antecedents, correlates and consequences of faculty burnout. </a:t>
            </a:r>
            <a:r>
              <a:rPr lang="en-GB" sz="1400" i="1" dirty="0">
                <a:effectLst/>
                <a:latin typeface="Arial" panose="020B0604020202020204" pitchFamily="34" charset="0"/>
                <a:ea typeface="Calibri" panose="020F0502020204030204" pitchFamily="34" charset="0"/>
                <a:cs typeface="Arial" panose="020B0604020202020204" pitchFamily="34" charset="0"/>
              </a:rPr>
              <a:t>Educational Research</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i="1" dirty="0">
                <a:effectLst/>
                <a:latin typeface="Arial" panose="020B0604020202020204" pitchFamily="34" charset="0"/>
                <a:ea typeface="Calibri" panose="020F0502020204030204" pitchFamily="34" charset="0"/>
                <a:cs typeface="Arial" panose="020B0604020202020204" pitchFamily="34" charset="0"/>
              </a:rPr>
              <a:t>60</a:t>
            </a:r>
            <a:r>
              <a:rPr lang="en-GB" sz="1400" dirty="0">
                <a:effectLst/>
                <a:latin typeface="Arial" panose="020B0604020202020204" pitchFamily="34" charset="0"/>
                <a:ea typeface="Calibri" panose="020F0502020204030204" pitchFamily="34" charset="0"/>
                <a:cs typeface="Arial" panose="020B0604020202020204" pitchFamily="34" charset="0"/>
              </a:rPr>
              <a:t>(2), 131-156. https://doi.org/10.1080/00131881.2018.1461573</a:t>
            </a:r>
          </a:p>
          <a:p>
            <a:pPr marL="0" indent="0">
              <a:lnSpc>
                <a:spcPct val="100000"/>
              </a:lnSpc>
              <a:spcBef>
                <a:spcPts val="0"/>
              </a:spcBef>
              <a:spcAft>
                <a:spcPts val="800"/>
              </a:spcAft>
              <a:buNone/>
            </a:pPr>
            <a:r>
              <a:rPr lang="en-GB" sz="1400" dirty="0" err="1">
                <a:effectLst/>
                <a:latin typeface="Arial" panose="020B0604020202020204" pitchFamily="34" charset="0"/>
                <a:ea typeface="Calibri" panose="020F0502020204030204" pitchFamily="34" charset="0"/>
                <a:cs typeface="Arial" panose="020B0604020202020204" pitchFamily="34" charset="0"/>
              </a:rPr>
              <a:t>Salvagioni</a:t>
            </a:r>
            <a:r>
              <a:rPr lang="en-GB" sz="1400" dirty="0">
                <a:effectLst/>
                <a:latin typeface="Arial" panose="020B0604020202020204" pitchFamily="34" charset="0"/>
                <a:ea typeface="Calibri" panose="020F0502020204030204" pitchFamily="34" charset="0"/>
                <a:cs typeface="Arial" panose="020B0604020202020204" pitchFamily="34" charset="0"/>
              </a:rPr>
              <a:t>, D., </a:t>
            </a:r>
            <a:r>
              <a:rPr lang="en-GB" sz="1400" dirty="0" err="1">
                <a:effectLst/>
                <a:latin typeface="Arial" panose="020B0604020202020204" pitchFamily="34" charset="0"/>
                <a:ea typeface="Calibri" panose="020F0502020204030204" pitchFamily="34" charset="0"/>
                <a:cs typeface="Arial" panose="020B0604020202020204" pitchFamily="34" charset="0"/>
              </a:rPr>
              <a:t>Melanda</a:t>
            </a:r>
            <a:r>
              <a:rPr lang="en-GB" sz="1400" dirty="0">
                <a:effectLst/>
                <a:latin typeface="Arial" panose="020B0604020202020204" pitchFamily="34" charset="0"/>
                <a:ea typeface="Calibri" panose="020F0502020204030204" pitchFamily="34" charset="0"/>
                <a:cs typeface="Arial" panose="020B0604020202020204" pitchFamily="34" charset="0"/>
              </a:rPr>
              <a:t>, F., Mesas, A., González, A., </a:t>
            </a:r>
            <a:r>
              <a:rPr lang="en-GB" sz="1400" dirty="0" err="1">
                <a:effectLst/>
                <a:latin typeface="Arial" panose="020B0604020202020204" pitchFamily="34" charset="0"/>
                <a:ea typeface="Calibri" panose="020F0502020204030204" pitchFamily="34" charset="0"/>
                <a:cs typeface="Arial" panose="020B0604020202020204" pitchFamily="34" charset="0"/>
              </a:rPr>
              <a:t>Gabani</a:t>
            </a:r>
            <a:r>
              <a:rPr lang="en-GB" sz="1400" dirty="0">
                <a:effectLst/>
                <a:latin typeface="Arial" panose="020B0604020202020204" pitchFamily="34" charset="0"/>
                <a:ea typeface="Calibri" panose="020F0502020204030204" pitchFamily="34" charset="0"/>
                <a:cs typeface="Arial" panose="020B0604020202020204" pitchFamily="34" charset="0"/>
              </a:rPr>
              <a:t>, F., &amp; Andrade, S. (2017). Physical, psychological and occupational consequences of job burnout: A systematic review of prospective studies. PLOS ONE, 12(10), 1-12. https://doi.org/10.1371/journal.pone.0185781 </a:t>
            </a:r>
          </a:p>
          <a:p>
            <a:pPr marL="0" indent="0">
              <a:lnSpc>
                <a:spcPct val="100000"/>
              </a:lnSpc>
              <a:spcBef>
                <a:spcPts val="0"/>
              </a:spcBef>
              <a:spcAft>
                <a:spcPts val="8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Smith, R. (1986). Toward a Cognitive-Affective Model of Athletic Burnout. Journal Of Sport Psychology, 8(1), 36-50. https://doi.org/10.1123/jsp.8.1.36 </a:t>
            </a:r>
          </a:p>
          <a:p>
            <a:pPr marL="0" indent="0">
              <a:lnSpc>
                <a:spcPct val="100000"/>
              </a:lnSpc>
              <a:spcBef>
                <a:spcPts val="0"/>
              </a:spcBef>
              <a:spcAft>
                <a:spcPts val="8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Williams, E., </a:t>
            </a:r>
            <a:r>
              <a:rPr lang="en-GB" sz="1400" dirty="0" err="1">
                <a:effectLst/>
                <a:latin typeface="Arial" panose="020B0604020202020204" pitchFamily="34" charset="0"/>
                <a:ea typeface="Calibri" panose="020F0502020204030204" pitchFamily="34" charset="0"/>
                <a:cs typeface="Arial" panose="020B0604020202020204" pitchFamily="34" charset="0"/>
              </a:rPr>
              <a:t>Rathert</a:t>
            </a:r>
            <a:r>
              <a:rPr lang="en-GB" sz="1400" dirty="0">
                <a:effectLst/>
                <a:latin typeface="Arial" panose="020B0604020202020204" pitchFamily="34" charset="0"/>
                <a:ea typeface="Calibri" panose="020F0502020204030204" pitchFamily="34" charset="0"/>
                <a:cs typeface="Arial" panose="020B0604020202020204" pitchFamily="34" charset="0"/>
              </a:rPr>
              <a:t>, C., &amp; Buttigieg, S. (2019). The Personal and Professional Consequences of Physician Burnout: A Systematic Review of the Literature. </a:t>
            </a:r>
            <a:r>
              <a:rPr lang="en-GB" sz="1400" i="1" dirty="0">
                <a:effectLst/>
                <a:latin typeface="Arial" panose="020B0604020202020204" pitchFamily="34" charset="0"/>
                <a:ea typeface="Calibri" panose="020F0502020204030204" pitchFamily="34" charset="0"/>
                <a:cs typeface="Arial" panose="020B0604020202020204" pitchFamily="34" charset="0"/>
              </a:rPr>
              <a:t>Medical Care Research And Review</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i="1" dirty="0">
                <a:effectLst/>
                <a:latin typeface="Arial" panose="020B0604020202020204" pitchFamily="34" charset="0"/>
                <a:ea typeface="Calibri" panose="020F0502020204030204" pitchFamily="34" charset="0"/>
                <a:cs typeface="Arial" panose="020B0604020202020204" pitchFamily="34" charset="0"/>
              </a:rPr>
              <a:t>77</a:t>
            </a:r>
            <a:r>
              <a:rPr lang="en-GB" sz="1400" dirty="0">
                <a:effectLst/>
                <a:latin typeface="Arial" panose="020B0604020202020204" pitchFamily="34" charset="0"/>
                <a:ea typeface="Calibri" panose="020F0502020204030204" pitchFamily="34" charset="0"/>
                <a:cs typeface="Arial" panose="020B0604020202020204" pitchFamily="34" charset="0"/>
              </a:rPr>
              <a:t>(5), 1-10. </a:t>
            </a:r>
            <a:endParaRPr lang="en-US"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23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Does Burnout Affect Health?</a:t>
            </a:r>
          </a:p>
        </p:txBody>
      </p:sp>
      <p:sp>
        <p:nvSpPr>
          <p:cNvPr id="3" name="Content Placeholder 2">
            <a:extLst>
              <a:ext uri="{FF2B5EF4-FFF2-40B4-BE49-F238E27FC236}">
                <a16:creationId xmlns:a16="http://schemas.microsoft.com/office/drawing/2014/main" id="{AC01B0A6-F2A6-37DF-0FEF-DD09D7E73CCA}"/>
              </a:ext>
            </a:extLst>
          </p:cNvPr>
          <p:cNvSpPr>
            <a:spLocks noGrp="1"/>
          </p:cNvSpPr>
          <p:nvPr>
            <p:ph idx="1"/>
          </p:nvPr>
        </p:nvSpPr>
        <p:spPr>
          <a:xfrm>
            <a:off x="838199" y="1825623"/>
            <a:ext cx="10448707" cy="4135911"/>
          </a:xfrm>
        </p:spPr>
        <p:txBody>
          <a:bodyPr>
            <a:noAutofit/>
          </a:bodyPr>
          <a:lstStyle/>
          <a:p>
            <a:pPr marL="0" indent="0" algn="l" rtl="0" fontAlgn="base">
              <a:lnSpc>
                <a:spcPct val="150000"/>
              </a:lnSpc>
              <a:buNone/>
            </a:pPr>
            <a:r>
              <a:rPr lang="en-GB" sz="2400" b="1" dirty="0">
                <a:solidFill>
                  <a:srgbClr val="000000"/>
                </a:solidFill>
                <a:latin typeface="Arial" panose="020B0604020202020204" pitchFamily="34" charset="0"/>
              </a:rPr>
              <a:t>Full List of Search Terms:</a:t>
            </a:r>
          </a:p>
          <a:p>
            <a:pPr marL="0" indent="0" algn="l" rtl="0" fontAlgn="base">
              <a:lnSpc>
                <a:spcPct val="150000"/>
              </a:lnSpc>
              <a:buNone/>
            </a:pPr>
            <a:r>
              <a:rPr lang="en-GB" sz="2400" dirty="0">
                <a:effectLst/>
                <a:latin typeface="Arial" panose="020B0604020202020204" pitchFamily="34" charset="0"/>
                <a:ea typeface="Calibri" panose="020F0502020204030204" pitchFamily="34" charset="0"/>
                <a:cs typeface="Arial" panose="020B0604020202020204" pitchFamily="34" charset="0"/>
              </a:rPr>
              <a:t>“burnout” AND “athletes” AND “health OR wellbeing OR mental health literacy OR mental health attitudes OR self-perception OR values OR cognitive skills OR performance OR emotions OR behaviour OR self-management OR social skills OR relationships OR interpersonal OR meaning of life OR quality of life OR depression OR anxiety OR tension OR anger OR sleep OR fatigue OR illness OR withdrawal”</a:t>
            </a:r>
            <a:endParaRPr lang="en-US" sz="3200"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9ADE9B0-903B-F130-1B61-F54C2463506E}"/>
              </a:ext>
            </a:extLst>
          </p:cNvPr>
          <p:cNvSpPr/>
          <p:nvPr/>
        </p:nvSpPr>
        <p:spPr>
          <a:xfrm>
            <a:off x="620076" y="694016"/>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024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What is Health?</a:t>
            </a:r>
          </a:p>
        </p:txBody>
      </p:sp>
      <p:sp>
        <p:nvSpPr>
          <p:cNvPr id="3" name="Content Placeholder 2">
            <a:extLst>
              <a:ext uri="{FF2B5EF4-FFF2-40B4-BE49-F238E27FC236}">
                <a16:creationId xmlns:a16="http://schemas.microsoft.com/office/drawing/2014/main" id="{AC01B0A6-F2A6-37DF-0FEF-DD09D7E73CCA}"/>
              </a:ext>
            </a:extLst>
          </p:cNvPr>
          <p:cNvSpPr>
            <a:spLocks noGrp="1"/>
          </p:cNvSpPr>
          <p:nvPr>
            <p:ph idx="1"/>
          </p:nvPr>
        </p:nvSpPr>
        <p:spPr>
          <a:xfrm>
            <a:off x="838199" y="1825624"/>
            <a:ext cx="9429605" cy="4309930"/>
          </a:xfrm>
        </p:spPr>
        <p:txBody>
          <a:bodyPr>
            <a:noAutofit/>
          </a:bodyPr>
          <a:lstStyle/>
          <a:p>
            <a:pPr algn="l" rtl="0" fontAlgn="base">
              <a:lnSpc>
                <a:spcPct val="150000"/>
              </a:lnSpc>
              <a:buFont typeface="Arial" panose="020B0604020202020204" pitchFamily="34" charset="0"/>
              <a:buChar char="•"/>
            </a:pPr>
            <a:r>
              <a:rPr lang="en-GB" sz="2400" b="0" i="0" dirty="0">
                <a:solidFill>
                  <a:srgbClr val="000000"/>
                </a:solidFill>
                <a:effectLst/>
                <a:latin typeface="Arial" panose="020B0604020202020204" pitchFamily="34" charset="0"/>
              </a:rPr>
              <a:t>Multidimensional </a:t>
            </a:r>
          </a:p>
          <a:p>
            <a:pPr lvl="1" fontAlgn="base">
              <a:lnSpc>
                <a:spcPct val="150000"/>
              </a:lnSpc>
            </a:pPr>
            <a:r>
              <a:rPr lang="en-GB" sz="2200" dirty="0">
                <a:solidFill>
                  <a:srgbClr val="000000"/>
                </a:solidFill>
                <a:latin typeface="Arial" panose="020B0604020202020204" pitchFamily="34" charset="0"/>
              </a:rPr>
              <a:t>Physical health (objective measurements &amp; self-report)</a:t>
            </a:r>
          </a:p>
          <a:p>
            <a:pPr lvl="1" fontAlgn="base">
              <a:lnSpc>
                <a:spcPct val="150000"/>
              </a:lnSpc>
            </a:pPr>
            <a:r>
              <a:rPr lang="en-GB" sz="2200" b="0" i="0" dirty="0">
                <a:solidFill>
                  <a:srgbClr val="000000"/>
                </a:solidFill>
                <a:effectLst/>
                <a:latin typeface="Arial" panose="020B0604020202020204" pitchFamily="34" charset="0"/>
              </a:rPr>
              <a:t>Mental health</a:t>
            </a:r>
          </a:p>
          <a:p>
            <a:pPr lvl="2" fontAlgn="base">
              <a:lnSpc>
                <a:spcPct val="150000"/>
              </a:lnSpc>
            </a:pPr>
            <a:r>
              <a:rPr lang="en-GB" dirty="0">
                <a:solidFill>
                  <a:srgbClr val="000000"/>
                </a:solidFill>
                <a:latin typeface="Arial" panose="020B0604020202020204" pitchFamily="34" charset="0"/>
              </a:rPr>
              <a:t>Mental health disorders (diagnostic criteria &amp; symptom frequency)</a:t>
            </a:r>
          </a:p>
          <a:p>
            <a:pPr lvl="2" fontAlgn="base">
              <a:lnSpc>
                <a:spcPct val="150000"/>
              </a:lnSpc>
            </a:pPr>
            <a:r>
              <a:rPr lang="en-GB" b="0" i="0" dirty="0">
                <a:solidFill>
                  <a:srgbClr val="000000"/>
                </a:solidFill>
                <a:effectLst/>
                <a:latin typeface="Arial" panose="020B0604020202020204" pitchFamily="34" charset="0"/>
              </a:rPr>
              <a:t>Positive mental health (e.g</a:t>
            </a:r>
            <a:r>
              <a:rPr lang="en-GB" dirty="0">
                <a:solidFill>
                  <a:srgbClr val="000000"/>
                </a:solidFill>
                <a:latin typeface="Arial" panose="020B0604020202020204" pitchFamily="34" charset="0"/>
              </a:rPr>
              <a:t>., life satisfaction)</a:t>
            </a:r>
            <a:endParaRPr lang="en-US" b="0" i="0" dirty="0">
              <a:effectLst/>
              <a:latin typeface="Arial" panose="020B0604020202020204" pitchFamily="34" charset="0"/>
            </a:endParaRPr>
          </a:p>
        </p:txBody>
      </p:sp>
      <p:sp>
        <p:nvSpPr>
          <p:cNvPr id="6" name="Rectangle 5">
            <a:extLst>
              <a:ext uri="{FF2B5EF4-FFF2-40B4-BE49-F238E27FC236}">
                <a16:creationId xmlns:a16="http://schemas.microsoft.com/office/drawing/2014/main" id="{1B6ECD59-11C8-1AB6-3C46-2EB998EABEE5}"/>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1DC166-A02F-C152-52B9-7F0280713E70}"/>
              </a:ext>
            </a:extLst>
          </p:cNvPr>
          <p:cNvSpPr txBox="1"/>
          <p:nvPr/>
        </p:nvSpPr>
        <p:spPr>
          <a:xfrm>
            <a:off x="8066905" y="6118110"/>
            <a:ext cx="32868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Based on </a:t>
            </a:r>
            <a:r>
              <a:rPr lang="en-GB" dirty="0" err="1">
                <a:latin typeface="Arial" panose="020B0604020202020204" pitchFamily="34" charset="0"/>
                <a:cs typeface="Arial" panose="020B0604020202020204" pitchFamily="34" charset="0"/>
              </a:rPr>
              <a:t>Krahn</a:t>
            </a:r>
            <a:r>
              <a:rPr lang="en-GB" dirty="0">
                <a:latin typeface="Arial" panose="020B0604020202020204" pitchFamily="34" charset="0"/>
                <a:cs typeface="Arial" panose="020B0604020202020204" pitchFamily="34" charset="0"/>
              </a:rPr>
              <a:t> et al., 2021</a:t>
            </a:r>
          </a:p>
        </p:txBody>
      </p:sp>
    </p:spTree>
    <p:extLst>
      <p:ext uri="{BB962C8B-B14F-4D97-AF65-F5344CB8AC3E}">
        <p14:creationId xmlns:p14="http://schemas.microsoft.com/office/powerpoint/2010/main" val="203868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Depression</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14:m>
                  <m:oMath xmlns:m="http://schemas.openxmlformats.org/officeDocument/2006/math">
                    <m:sSup>
                      <m:sSupPr>
                        <m:ctrlPr>
                          <a:rPr lang="en-US" sz="2400" b="0" i="1" smtClean="0">
                            <a:effectLst/>
                            <a:latin typeface="Cambria Math" panose="02040503050406030204" pitchFamily="18" charset="0"/>
                          </a:rPr>
                        </m:ctrlPr>
                      </m:sSupPr>
                      <m:e>
                        <m:r>
                          <a:rPr lang="en-GB" sz="2400" b="0" i="1" smtClean="0">
                            <a:effectLst/>
                            <a:latin typeface="Cambria Math" panose="02040503050406030204" pitchFamily="18" charset="0"/>
                          </a:rPr>
                          <m:t>𝑟</m:t>
                        </m:r>
                      </m:e>
                      <m:sup>
                        <m:r>
                          <a:rPr lang="en-GB" sz="2400" b="0" i="1" smtClean="0">
                            <a:effectLst/>
                            <a:latin typeface="Cambria Math" panose="02040503050406030204" pitchFamily="18" charset="0"/>
                          </a:rPr>
                          <m:t>+</m:t>
                        </m:r>
                      </m:sup>
                    </m:sSup>
                  </m:oMath>
                </a14:m>
                <a:r>
                  <a:rPr lang="en-US" sz="2400" b="0" i="1" dirty="0">
                    <a:effectLst/>
                    <a:latin typeface="Arial" panose="020B0604020202020204" pitchFamily="34" charset="0"/>
                  </a:rPr>
                  <a:t> </a:t>
                </a:r>
                <a:r>
                  <a:rPr lang="en-US" sz="2400" b="0" i="0" dirty="0">
                    <a:effectLst/>
                    <a:latin typeface="Arial" panose="020B0604020202020204" pitchFamily="34" charset="0"/>
                  </a:rPr>
                  <a:t>= .39, 95% CI [.32; .51], </a:t>
                </a:r>
                <a:r>
                  <a:rPr lang="en-US" sz="2400" b="0" i="1" dirty="0">
                    <a:effectLst/>
                    <a:latin typeface="Arial" panose="020B0604020202020204" pitchFamily="34" charset="0"/>
                  </a:rPr>
                  <a:t>p</a:t>
                </a:r>
                <a:r>
                  <a:rPr lang="en-US" sz="2400" b="0" i="0" dirty="0">
                    <a:effectLst/>
                    <a:latin typeface="Arial" panose="020B0604020202020204" pitchFamily="34" charset="0"/>
                  </a:rPr>
                  <a:t> &lt; .001, [</a:t>
                </a:r>
                <a:r>
                  <a:rPr lang="en-US" sz="2400" b="0" i="1" dirty="0">
                    <a:effectLst/>
                    <a:latin typeface="Arial" panose="020B0604020202020204" pitchFamily="34" charset="0"/>
                  </a:rPr>
                  <a:t>g</a:t>
                </a:r>
                <a:r>
                  <a:rPr lang="en-US" sz="2400" b="0" i="0" dirty="0">
                    <a:effectLst/>
                    <a:latin typeface="Arial" panose="020B0604020202020204" pitchFamily="34" charset="0"/>
                  </a:rPr>
                  <a:t> = .42])</a:t>
                </a:r>
              </a:p>
              <a:p>
                <a:pPr algn="l" rtl="0" fontAlgn="base">
                  <a:lnSpc>
                    <a:spcPct val="100000"/>
                  </a:lnSpc>
                  <a:buFontTx/>
                  <a:buChar char="-"/>
                </a:pPr>
                <a:r>
                  <a:rPr lang="en-US" sz="2400" b="0" i="0" dirty="0">
                    <a:effectLst/>
                    <a:latin typeface="Arial" panose="020B0604020202020204" pitchFamily="34" charset="0"/>
                  </a:rPr>
                  <a:t>Not affected by outliers</a:t>
                </a:r>
              </a:p>
              <a:p>
                <a:pPr algn="l" rtl="0" fontAlgn="base">
                  <a:lnSpc>
                    <a:spcPct val="100000"/>
                  </a:lnSpc>
                  <a:buFontTx/>
                  <a:buChar char="-"/>
                </a:pPr>
                <a:r>
                  <a:rPr lang="en-US" sz="2400" dirty="0">
                    <a:latin typeface="Arial" panose="020B0604020202020204" pitchFamily="34" charset="0"/>
                  </a:rPr>
                  <a:t>Low likelihood of publication bias</a:t>
                </a:r>
              </a:p>
              <a:p>
                <a:pPr algn="l" rtl="0" fontAlgn="base">
                  <a:lnSpc>
                    <a:spcPct val="100000"/>
                  </a:lnSpc>
                  <a:buFontTx/>
                  <a:buChar char="-"/>
                </a:pPr>
                <a:r>
                  <a:rPr lang="en-US" sz="2400" dirty="0">
                    <a:latin typeface="Arial" panose="020B0604020202020204" pitchFamily="34" charset="0"/>
                  </a:rPr>
                  <a:t>Significant moderators: </a:t>
                </a:r>
              </a:p>
              <a:p>
                <a:pPr lvl="1" fontAlgn="base">
                  <a:lnSpc>
                    <a:spcPct val="100000"/>
                  </a:lnSpc>
                  <a:spcBef>
                    <a:spcPts val="1000"/>
                  </a:spcBef>
                  <a:buFontTx/>
                  <a:buChar char="-"/>
                </a:pPr>
                <a:r>
                  <a:rPr lang="en-US" sz="2000" dirty="0">
                    <a:latin typeface="Arial" panose="020B0604020202020204" pitchFamily="34" charset="0"/>
                  </a:rPr>
                  <a:t>Outcome measure</a:t>
                </a:r>
              </a:p>
              <a:p>
                <a:pPr lvl="1" fontAlgn="base">
                  <a:lnSpc>
                    <a:spcPct val="100000"/>
                  </a:lnSpc>
                  <a:spcBef>
                    <a:spcPts val="1000"/>
                  </a:spcBef>
                  <a:buFontTx/>
                  <a:buChar char="-"/>
                </a:pPr>
                <a:r>
                  <a:rPr lang="en-US" sz="2000" dirty="0">
                    <a:latin typeface="Arial" panose="020B0604020202020204" pitchFamily="34" charset="0"/>
                  </a:rPr>
                  <a:t>Burnout measure</a:t>
                </a:r>
              </a:p>
              <a:p>
                <a:pPr lvl="1" fontAlgn="base">
                  <a:lnSpc>
                    <a:spcPct val="100000"/>
                  </a:lnSpc>
                  <a:spcBef>
                    <a:spcPts val="1000"/>
                  </a:spcBef>
                  <a:buFontTx/>
                  <a:buChar char="-"/>
                </a:pPr>
                <a:r>
                  <a:rPr lang="en-US" sz="2000" dirty="0">
                    <a:latin typeface="Arial" panose="020B0604020202020204" pitchFamily="34" charset="0"/>
                  </a:rPr>
                  <a:t>Burnout dimension</a:t>
                </a:r>
              </a:p>
              <a:p>
                <a:pPr marL="0" indent="0" algn="l" rtl="0" fontAlgn="base">
                  <a:lnSpc>
                    <a:spcPct val="200000"/>
                  </a:lnSpc>
                  <a:buNone/>
                </a:pPr>
                <a:endParaRPr lang="en-US" sz="2400" b="0" i="0" dirty="0">
                  <a:effectLst/>
                  <a:latin typeface="Arial" panose="020B0604020202020204" pitchFamily="34" charset="0"/>
                </a:endParaRPr>
              </a:p>
              <a:p>
                <a:pPr marL="0" indent="0" algn="l" rtl="0" fontAlgn="base">
                  <a:lnSpc>
                    <a:spcPct val="200000"/>
                  </a:lnSpc>
                  <a:buNone/>
                </a:pPr>
                <a:endParaRPr lang="en-US" sz="2400" b="0" i="0" dirty="0">
                  <a:effectLst/>
                  <a:latin typeface="Arial" panose="020B0604020202020204" pitchFamily="34" charset="0"/>
                </a:endParaRPr>
              </a:p>
            </p:txBody>
          </p:sp>
        </mc:Choice>
        <mc:Fallback xmlns="">
          <p:sp>
            <p:nvSpPr>
              <p:cNvPr id="4" name="Content Placeholder 2">
                <a:extLst>
                  <a:ext uri="{FF2B5EF4-FFF2-40B4-BE49-F238E27FC236}">
                    <a16:creationId xmlns:a16="http://schemas.microsoft.com/office/drawing/2014/main" id="{B6760A57-139D-02E5-504D-A78649798819}"/>
                  </a:ext>
                </a:extLst>
              </p:cNvPr>
              <p:cNvSpPr>
                <a:spLocks noGrp="1" noRot="1" noChangeAspect="1" noMove="1" noResize="1" noEditPoints="1" noAdjustHandles="1" noChangeArrowheads="1" noChangeShapeType="1" noTextEdit="1"/>
              </p:cNvSpPr>
              <p:nvPr>
                <p:ph idx="1"/>
              </p:nvPr>
            </p:nvSpPr>
            <p:spPr>
              <a:xfrm>
                <a:off x="620076" y="1469642"/>
                <a:ext cx="8937875" cy="4324399"/>
              </a:xfrm>
              <a:blipFill>
                <a:blip r:embed="rId2"/>
                <a:stretch>
                  <a:fillRect l="-955" t="-987"/>
                </a:stretch>
              </a:blipFill>
            </p:spPr>
            <p:txBody>
              <a:bodyPr/>
              <a:lstStyle/>
              <a:p>
                <a:r>
                  <a:rPr lang="en-GB">
                    <a:noFill/>
                  </a:rPr>
                  <a:t> </a:t>
                </a:r>
              </a:p>
            </p:txBody>
          </p:sp>
        </mc:Fallback>
      </mc:AlternateContent>
      <p:pic>
        <p:nvPicPr>
          <p:cNvPr id="3" name="Picture 2" descr="A picture containing chart&#10;&#10;Description automatically generated">
            <a:extLst>
              <a:ext uri="{FF2B5EF4-FFF2-40B4-BE49-F238E27FC236}">
                <a16:creationId xmlns:a16="http://schemas.microsoft.com/office/drawing/2014/main" id="{95C7833C-83E2-8AC5-9DF3-D4C46FC11A2C}"/>
              </a:ext>
            </a:extLst>
          </p:cNvPr>
          <p:cNvPicPr>
            <a:picLocks noChangeAspect="1"/>
          </p:cNvPicPr>
          <p:nvPr/>
        </p:nvPicPr>
        <p:blipFill>
          <a:blip r:embed="rId3"/>
          <a:stretch>
            <a:fillRect/>
          </a:stretch>
        </p:blipFill>
        <p:spPr>
          <a:xfrm>
            <a:off x="5554362" y="2414550"/>
            <a:ext cx="6427751" cy="3664367"/>
          </a:xfrm>
          <a:prstGeom prst="rect">
            <a:avLst/>
          </a:prstGeom>
        </p:spPr>
      </p:pic>
    </p:spTree>
    <p:extLst>
      <p:ext uri="{BB962C8B-B14F-4D97-AF65-F5344CB8AC3E}">
        <p14:creationId xmlns:p14="http://schemas.microsoft.com/office/powerpoint/2010/main" val="111492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Depression</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descr="Chart, histogram&#10;&#10;Description automatically generated">
            <a:extLst>
              <a:ext uri="{FF2B5EF4-FFF2-40B4-BE49-F238E27FC236}">
                <a16:creationId xmlns:a16="http://schemas.microsoft.com/office/drawing/2014/main" id="{7E8CCB58-9850-F92B-A653-7BBA674A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428" y="1602740"/>
            <a:ext cx="6144895" cy="5255260"/>
          </a:xfrm>
          <a:prstGeom prst="rect">
            <a:avLst/>
          </a:prstGeom>
        </p:spPr>
      </p:pic>
    </p:spTree>
    <p:extLst>
      <p:ext uri="{BB962C8B-B14F-4D97-AF65-F5344CB8AC3E}">
        <p14:creationId xmlns:p14="http://schemas.microsoft.com/office/powerpoint/2010/main" val="342660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Anxiety</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874117-3DB2-6F85-CB53-3BF95167D7DD}"/>
                  </a:ext>
                </a:extLst>
              </p:cNvPr>
              <p:cNvSpPr txBox="1"/>
              <p:nvPr/>
            </p:nvSpPr>
            <p:spPr>
              <a:xfrm>
                <a:off x="620075" y="1467869"/>
                <a:ext cx="7004043" cy="1954381"/>
              </a:xfrm>
              <a:prstGeom prst="rect">
                <a:avLst/>
              </a:prstGeom>
              <a:noFill/>
            </p:spPr>
            <p:txBody>
              <a:bodyPr wrap="square">
                <a:spAutoFit/>
              </a:bodyPr>
              <a:lstStyle/>
              <a:p>
                <a:pPr marL="0" indent="0" algn="l" rtl="0" fontAlgn="base">
                  <a:spcBef>
                    <a:spcPts val="1000"/>
                  </a:spcBef>
                  <a:buNone/>
                </a:pPr>
                <a14:m>
                  <m:oMath xmlns:m="http://schemas.openxmlformats.org/officeDocument/2006/math">
                    <m:sSup>
                      <m:sSupPr>
                        <m:ctrlPr>
                          <a:rPr lang="en-US" sz="2400" b="0" i="1" smtClean="0">
                            <a:effectLst/>
                            <a:latin typeface="Cambria Math" panose="02040503050406030204" pitchFamily="18" charset="0"/>
                          </a:rPr>
                        </m:ctrlPr>
                      </m:sSupPr>
                      <m:e>
                        <m:r>
                          <a:rPr lang="en-GB" sz="2400" b="0" i="1" smtClean="0">
                            <a:effectLst/>
                            <a:latin typeface="Cambria Math" panose="02040503050406030204" pitchFamily="18" charset="0"/>
                          </a:rPr>
                          <m:t>𝑟</m:t>
                        </m:r>
                      </m:e>
                      <m:sup>
                        <m:r>
                          <a:rPr lang="en-GB" sz="2400" b="0" i="1" smtClean="0">
                            <a:effectLst/>
                            <a:latin typeface="Cambria Math" panose="02040503050406030204" pitchFamily="18" charset="0"/>
                          </a:rPr>
                          <m:t>+</m:t>
                        </m:r>
                      </m:sup>
                    </m:sSup>
                  </m:oMath>
                </a14:m>
                <a:r>
                  <a:rPr lang="en-US" sz="2400" b="0" i="1" dirty="0">
                    <a:effectLst/>
                    <a:latin typeface="Arial" panose="020B0604020202020204" pitchFamily="34" charset="0"/>
                  </a:rPr>
                  <a:t> </a:t>
                </a:r>
                <a:r>
                  <a:rPr lang="en-US" sz="2400" b="0" i="0" dirty="0">
                    <a:effectLst/>
                    <a:latin typeface="Arial" panose="020B0604020202020204" pitchFamily="34" charset="0"/>
                  </a:rPr>
                  <a:t>= .30, 95% CI [.</a:t>
                </a:r>
                <a:r>
                  <a:rPr lang="en-US" sz="2400" dirty="0">
                    <a:latin typeface="Arial" panose="020B0604020202020204" pitchFamily="34" charset="0"/>
                  </a:rPr>
                  <a:t>21</a:t>
                </a:r>
                <a:r>
                  <a:rPr lang="en-US" sz="2400" b="0" i="0" dirty="0">
                    <a:effectLst/>
                    <a:latin typeface="Arial" panose="020B0604020202020204" pitchFamily="34" charset="0"/>
                  </a:rPr>
                  <a:t>; .</a:t>
                </a:r>
                <a:r>
                  <a:rPr lang="en-US" sz="2400" dirty="0">
                    <a:latin typeface="Arial" panose="020B0604020202020204" pitchFamily="34" charset="0"/>
                  </a:rPr>
                  <a:t>41</a:t>
                </a:r>
                <a:r>
                  <a:rPr lang="en-US" sz="2400" b="0" i="0" dirty="0">
                    <a:effectLst/>
                    <a:latin typeface="Arial" panose="020B0604020202020204" pitchFamily="34" charset="0"/>
                  </a:rPr>
                  <a:t>], </a:t>
                </a:r>
                <a:r>
                  <a:rPr lang="en-US" sz="2400" b="0" i="1" dirty="0">
                    <a:effectLst/>
                    <a:latin typeface="Arial" panose="020B0604020202020204" pitchFamily="34" charset="0"/>
                  </a:rPr>
                  <a:t>p</a:t>
                </a:r>
                <a:r>
                  <a:rPr lang="en-US" sz="2400" b="0" i="0" dirty="0">
                    <a:effectLst/>
                    <a:latin typeface="Arial" panose="020B0604020202020204" pitchFamily="34" charset="0"/>
                  </a:rPr>
                  <a:t> &lt; .001, [</a:t>
                </a:r>
                <a:r>
                  <a:rPr lang="en-US" sz="2400" b="0" i="1" dirty="0">
                    <a:effectLst/>
                    <a:latin typeface="Arial" panose="020B0604020202020204" pitchFamily="34" charset="0"/>
                  </a:rPr>
                  <a:t>g</a:t>
                </a:r>
                <a:r>
                  <a:rPr lang="en-US" sz="2400" b="0" i="0" dirty="0">
                    <a:effectLst/>
                    <a:latin typeface="Arial" panose="020B0604020202020204" pitchFamily="34" charset="0"/>
                  </a:rPr>
                  <a:t> = .</a:t>
                </a:r>
                <a:r>
                  <a:rPr lang="en-US" sz="2400" dirty="0">
                    <a:latin typeface="Arial" panose="020B0604020202020204" pitchFamily="34" charset="0"/>
                  </a:rPr>
                  <a:t>31</a:t>
                </a:r>
                <a:r>
                  <a:rPr lang="en-US" sz="2400" b="0" i="0" dirty="0">
                    <a:effectLst/>
                    <a:latin typeface="Arial" panose="020B0604020202020204" pitchFamily="34" charset="0"/>
                  </a:rPr>
                  <a:t>])</a:t>
                </a:r>
              </a:p>
              <a:p>
                <a:pPr marL="230400" indent="-230400" algn="l" rtl="0" fontAlgn="base">
                  <a:spcBef>
                    <a:spcPts val="1000"/>
                  </a:spcBef>
                  <a:buFontTx/>
                  <a:buChar char="-"/>
                </a:pPr>
                <a:r>
                  <a:rPr lang="en-US" sz="2400" b="0" i="0" dirty="0">
                    <a:effectLst/>
                    <a:latin typeface="Arial" panose="020B0604020202020204" pitchFamily="34" charset="0"/>
                  </a:rPr>
                  <a:t>Not affected by outliers</a:t>
                </a:r>
              </a:p>
              <a:p>
                <a:pPr marL="230400" indent="-230400" algn="l" rtl="0" fontAlgn="base">
                  <a:spcBef>
                    <a:spcPts val="1000"/>
                  </a:spcBef>
                  <a:buFontTx/>
                  <a:buChar char="-"/>
                </a:pPr>
                <a:r>
                  <a:rPr lang="en-US" sz="2400" dirty="0">
                    <a:latin typeface="Arial" panose="020B0604020202020204" pitchFamily="34" charset="0"/>
                  </a:rPr>
                  <a:t>Low likelihood of publication bias</a:t>
                </a:r>
              </a:p>
              <a:p>
                <a:pPr marL="230400" indent="-230400" algn="l" rtl="0" fontAlgn="base">
                  <a:spcBef>
                    <a:spcPts val="1000"/>
                  </a:spcBef>
                  <a:buFontTx/>
                  <a:buChar char="-"/>
                </a:pPr>
                <a:r>
                  <a:rPr lang="en-US" sz="2400" dirty="0">
                    <a:latin typeface="Arial" panose="020B0604020202020204" pitchFamily="34" charset="0"/>
                  </a:rPr>
                  <a:t>Significant moderators: none</a:t>
                </a:r>
              </a:p>
            </p:txBody>
          </p:sp>
        </mc:Choice>
        <mc:Fallback xmlns="">
          <p:sp>
            <p:nvSpPr>
              <p:cNvPr id="10" name="TextBox 9">
                <a:extLst>
                  <a:ext uri="{FF2B5EF4-FFF2-40B4-BE49-F238E27FC236}">
                    <a16:creationId xmlns:a16="http://schemas.microsoft.com/office/drawing/2014/main" id="{C6874117-3DB2-6F85-CB53-3BF95167D7DD}"/>
                  </a:ext>
                </a:extLst>
              </p:cNvPr>
              <p:cNvSpPr txBox="1">
                <a:spLocks noRot="1" noChangeAspect="1" noMove="1" noResize="1" noEditPoints="1" noAdjustHandles="1" noChangeArrowheads="1" noChangeShapeType="1" noTextEdit="1"/>
              </p:cNvSpPr>
              <p:nvPr/>
            </p:nvSpPr>
            <p:spPr>
              <a:xfrm>
                <a:off x="620075" y="1467869"/>
                <a:ext cx="7004043" cy="1954381"/>
              </a:xfrm>
              <a:prstGeom prst="rect">
                <a:avLst/>
              </a:prstGeom>
              <a:blipFill>
                <a:blip r:embed="rId2"/>
                <a:stretch>
                  <a:fillRect l="-1218" t="-2188" b="-6562"/>
                </a:stretch>
              </a:blipFill>
            </p:spPr>
            <p:txBody>
              <a:bodyPr/>
              <a:lstStyle/>
              <a:p>
                <a:r>
                  <a:rPr lang="en-GB">
                    <a:noFill/>
                  </a:rPr>
                  <a:t> </a:t>
                </a:r>
              </a:p>
            </p:txBody>
          </p:sp>
        </mc:Fallback>
      </mc:AlternateContent>
      <p:pic>
        <p:nvPicPr>
          <p:cNvPr id="12" name="Picture 11" descr="A picture containing diagram&#10;&#10;Description automatically generated">
            <a:extLst>
              <a:ext uri="{FF2B5EF4-FFF2-40B4-BE49-F238E27FC236}">
                <a16:creationId xmlns:a16="http://schemas.microsoft.com/office/drawing/2014/main" id="{32622CB1-3E70-5CA3-577B-F63DB00889E2}"/>
              </a:ext>
            </a:extLst>
          </p:cNvPr>
          <p:cNvPicPr>
            <a:picLocks noChangeAspect="1"/>
          </p:cNvPicPr>
          <p:nvPr/>
        </p:nvPicPr>
        <p:blipFill>
          <a:blip r:embed="rId3"/>
          <a:stretch>
            <a:fillRect/>
          </a:stretch>
        </p:blipFill>
        <p:spPr>
          <a:xfrm>
            <a:off x="5628323" y="2420727"/>
            <a:ext cx="6302125" cy="3608909"/>
          </a:xfrm>
          <a:prstGeom prst="rect">
            <a:avLst/>
          </a:prstGeom>
        </p:spPr>
      </p:pic>
    </p:spTree>
    <p:extLst>
      <p:ext uri="{BB962C8B-B14F-4D97-AF65-F5344CB8AC3E}">
        <p14:creationId xmlns:p14="http://schemas.microsoft.com/office/powerpoint/2010/main" val="197081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Anxiety</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Chart&#10;&#10;Description automatically generated">
            <a:extLst>
              <a:ext uri="{FF2B5EF4-FFF2-40B4-BE49-F238E27FC236}">
                <a16:creationId xmlns:a16="http://schemas.microsoft.com/office/drawing/2014/main" id="{551CC695-CA1F-4757-0824-5B0C825A7794}"/>
              </a:ext>
            </a:extLst>
          </p:cNvPr>
          <p:cNvPicPr>
            <a:picLocks noChangeAspect="1"/>
          </p:cNvPicPr>
          <p:nvPr/>
        </p:nvPicPr>
        <p:blipFill>
          <a:blip r:embed="rId2"/>
          <a:stretch>
            <a:fillRect/>
          </a:stretch>
        </p:blipFill>
        <p:spPr>
          <a:xfrm>
            <a:off x="2906076" y="1638390"/>
            <a:ext cx="5943600" cy="4720590"/>
          </a:xfrm>
          <a:prstGeom prst="rect">
            <a:avLst/>
          </a:prstGeom>
        </p:spPr>
      </p:pic>
    </p:spTree>
    <p:extLst>
      <p:ext uri="{BB962C8B-B14F-4D97-AF65-F5344CB8AC3E}">
        <p14:creationId xmlns:p14="http://schemas.microsoft.com/office/powerpoint/2010/main" val="54945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Satisfaction</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14:m>
                  <m:oMath xmlns:m="http://schemas.openxmlformats.org/officeDocument/2006/math">
                    <m:sSup>
                      <m:sSupPr>
                        <m:ctrlPr>
                          <a:rPr lang="en-US" sz="2400" b="0" i="1" smtClean="0">
                            <a:effectLst/>
                            <a:latin typeface="Cambria Math" panose="02040503050406030204" pitchFamily="18" charset="0"/>
                          </a:rPr>
                        </m:ctrlPr>
                      </m:sSupPr>
                      <m:e>
                        <m:r>
                          <a:rPr lang="en-GB" sz="2400" b="0" i="1" smtClean="0">
                            <a:effectLst/>
                            <a:latin typeface="Cambria Math" panose="02040503050406030204" pitchFamily="18" charset="0"/>
                          </a:rPr>
                          <m:t>𝑟</m:t>
                        </m:r>
                      </m:e>
                      <m:sup>
                        <m:r>
                          <a:rPr lang="en-GB" sz="2400" b="0" i="1" smtClean="0">
                            <a:effectLst/>
                            <a:latin typeface="Cambria Math" panose="02040503050406030204" pitchFamily="18" charset="0"/>
                          </a:rPr>
                          <m:t>+</m:t>
                        </m:r>
                      </m:sup>
                    </m:sSup>
                  </m:oMath>
                </a14:m>
                <a:r>
                  <a:rPr lang="en-US" sz="2400" b="0" i="1" dirty="0">
                    <a:effectLst/>
                    <a:latin typeface="Arial" panose="020B0604020202020204" pitchFamily="34" charset="0"/>
                  </a:rPr>
                  <a:t> </a:t>
                </a:r>
                <a:r>
                  <a:rPr lang="en-US" sz="2400" b="0" i="0" dirty="0">
                    <a:effectLst/>
                    <a:latin typeface="Arial" panose="020B0604020202020204" pitchFamily="34" charset="0"/>
                  </a:rPr>
                  <a:t>= </a:t>
                </a:r>
                <a:r>
                  <a:rPr lang="en-US" sz="2400" dirty="0">
                    <a:latin typeface="Arial" panose="020B0604020202020204" pitchFamily="34" charset="0"/>
                  </a:rPr>
                  <a:t>-.37</a:t>
                </a:r>
                <a:r>
                  <a:rPr lang="en-US" sz="2400" b="0" i="0" dirty="0">
                    <a:effectLst/>
                    <a:latin typeface="Arial" panose="020B0604020202020204" pitchFamily="34" charset="0"/>
                  </a:rPr>
                  <a:t>, 95% CI [-.44; -.33], </a:t>
                </a:r>
                <a:r>
                  <a:rPr lang="en-US" sz="2400" b="0" i="1" dirty="0">
                    <a:effectLst/>
                    <a:latin typeface="Arial" panose="020B0604020202020204" pitchFamily="34" charset="0"/>
                  </a:rPr>
                  <a:t>p</a:t>
                </a:r>
                <a:r>
                  <a:rPr lang="en-US" sz="2400" b="0" i="0" dirty="0">
                    <a:effectLst/>
                    <a:latin typeface="Arial" panose="020B0604020202020204" pitchFamily="34" charset="0"/>
                  </a:rPr>
                  <a:t> &lt; .001, [</a:t>
                </a:r>
                <a:r>
                  <a:rPr lang="en-US" sz="2400" b="0" i="1" dirty="0">
                    <a:effectLst/>
                    <a:latin typeface="Arial" panose="020B0604020202020204" pitchFamily="34" charset="0"/>
                  </a:rPr>
                  <a:t>g</a:t>
                </a:r>
                <a:r>
                  <a:rPr lang="en-US" sz="2400" b="0" i="0" dirty="0">
                    <a:effectLst/>
                    <a:latin typeface="Arial" panose="020B0604020202020204" pitchFamily="34" charset="0"/>
                  </a:rPr>
                  <a:t> = </a:t>
                </a:r>
                <a:r>
                  <a:rPr lang="en-US" sz="2400" dirty="0">
                    <a:latin typeface="Arial" panose="020B0604020202020204" pitchFamily="34" charset="0"/>
                  </a:rPr>
                  <a:t>-.39</a:t>
                </a:r>
                <a:r>
                  <a:rPr lang="en-US" sz="2400" b="0" i="0" dirty="0">
                    <a:effectLst/>
                    <a:latin typeface="Arial" panose="020B0604020202020204" pitchFamily="34" charset="0"/>
                  </a:rPr>
                  <a:t>])</a:t>
                </a:r>
              </a:p>
              <a:p>
                <a:pPr marL="0" indent="0" algn="l" rtl="0" fontAlgn="base">
                  <a:lnSpc>
                    <a:spcPct val="100000"/>
                  </a:lnSpc>
                  <a:buNone/>
                </a:pPr>
                <a:r>
                  <a:rPr lang="en-US" sz="2400" b="0" i="0" dirty="0">
                    <a:effectLst/>
                    <a:latin typeface="Arial" panose="020B0604020202020204" pitchFamily="34" charset="0"/>
                  </a:rPr>
                  <a:t>- Not affected by outliers</a:t>
                </a:r>
              </a:p>
              <a:p>
                <a:pPr algn="l" rtl="0" fontAlgn="base">
                  <a:lnSpc>
                    <a:spcPct val="100000"/>
                  </a:lnSpc>
                  <a:buFontTx/>
                  <a:buChar char="-"/>
                </a:pPr>
                <a:r>
                  <a:rPr lang="en-US" sz="2400" dirty="0">
                    <a:latin typeface="Arial" panose="020B0604020202020204" pitchFamily="34" charset="0"/>
                  </a:rPr>
                  <a:t>Low likelihood of publication bias</a:t>
                </a:r>
              </a:p>
              <a:p>
                <a:pPr algn="l" rtl="0" fontAlgn="base">
                  <a:lnSpc>
                    <a:spcPct val="100000"/>
                  </a:lnSpc>
                  <a:buFontTx/>
                  <a:buChar char="-"/>
                </a:pPr>
                <a:r>
                  <a:rPr lang="en-US" sz="2400" dirty="0">
                    <a:latin typeface="Arial" panose="020B0604020202020204" pitchFamily="34" charset="0"/>
                  </a:rPr>
                  <a:t>Significant moderators: </a:t>
                </a:r>
              </a:p>
              <a:p>
                <a:pPr lvl="1" fontAlgn="base">
                  <a:lnSpc>
                    <a:spcPct val="100000"/>
                  </a:lnSpc>
                  <a:spcBef>
                    <a:spcPts val="1000"/>
                  </a:spcBef>
                  <a:buFontTx/>
                  <a:buChar char="-"/>
                </a:pPr>
                <a:r>
                  <a:rPr lang="en-US" sz="2000" dirty="0">
                    <a:latin typeface="Arial" panose="020B0604020202020204" pitchFamily="34" charset="0"/>
                  </a:rPr>
                  <a:t>Burnout dimension</a:t>
                </a:r>
              </a:p>
            </p:txBody>
          </p:sp>
        </mc:Choice>
        <mc:Fallback xmlns="">
          <p:sp>
            <p:nvSpPr>
              <p:cNvPr id="4" name="Content Placeholder 2">
                <a:extLst>
                  <a:ext uri="{FF2B5EF4-FFF2-40B4-BE49-F238E27FC236}">
                    <a16:creationId xmlns:a16="http://schemas.microsoft.com/office/drawing/2014/main" id="{B6760A57-139D-02E5-504D-A78649798819}"/>
                  </a:ext>
                </a:extLst>
              </p:cNvPr>
              <p:cNvSpPr>
                <a:spLocks noGrp="1" noRot="1" noChangeAspect="1" noMove="1" noResize="1" noEditPoints="1" noAdjustHandles="1" noChangeArrowheads="1" noChangeShapeType="1" noTextEdit="1"/>
              </p:cNvSpPr>
              <p:nvPr>
                <p:ph idx="1"/>
              </p:nvPr>
            </p:nvSpPr>
            <p:spPr>
              <a:xfrm>
                <a:off x="620076" y="1469642"/>
                <a:ext cx="8937875" cy="4324399"/>
              </a:xfrm>
              <a:blipFill>
                <a:blip r:embed="rId2"/>
                <a:stretch>
                  <a:fillRect l="-1091" t="-987"/>
                </a:stretch>
              </a:blipFill>
            </p:spPr>
            <p:txBody>
              <a:bodyPr/>
              <a:lstStyle/>
              <a:p>
                <a:r>
                  <a:rPr lang="en-GB">
                    <a:noFill/>
                  </a:rPr>
                  <a:t> </a:t>
                </a:r>
              </a:p>
            </p:txBody>
          </p:sp>
        </mc:Fallback>
      </mc:AlternateContent>
      <p:pic>
        <p:nvPicPr>
          <p:cNvPr id="3" name="Picture 2" descr="A picture containing chart&#10;&#10;Description automatically generated">
            <a:extLst>
              <a:ext uri="{FF2B5EF4-FFF2-40B4-BE49-F238E27FC236}">
                <a16:creationId xmlns:a16="http://schemas.microsoft.com/office/drawing/2014/main" id="{C9DAB2FF-C942-8FC1-F3F9-D7AF61442D70}"/>
              </a:ext>
            </a:extLst>
          </p:cNvPr>
          <p:cNvPicPr>
            <a:picLocks noChangeAspect="1"/>
          </p:cNvPicPr>
          <p:nvPr/>
        </p:nvPicPr>
        <p:blipFill>
          <a:blip r:embed="rId3"/>
          <a:stretch>
            <a:fillRect/>
          </a:stretch>
        </p:blipFill>
        <p:spPr>
          <a:xfrm>
            <a:off x="5682048" y="2414549"/>
            <a:ext cx="6278695" cy="3608908"/>
          </a:xfrm>
          <a:prstGeom prst="rect">
            <a:avLst/>
          </a:prstGeom>
        </p:spPr>
      </p:pic>
    </p:spTree>
    <p:extLst>
      <p:ext uri="{BB962C8B-B14F-4D97-AF65-F5344CB8AC3E}">
        <p14:creationId xmlns:p14="http://schemas.microsoft.com/office/powerpoint/2010/main" val="11023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Satisfaction</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descr="Chart&#10;&#10;Description automatically generated">
            <a:extLst>
              <a:ext uri="{FF2B5EF4-FFF2-40B4-BE49-F238E27FC236}">
                <a16:creationId xmlns:a16="http://schemas.microsoft.com/office/drawing/2014/main" id="{00B5ECEE-4CA3-48F5-ED67-E4F427357C27}"/>
              </a:ext>
            </a:extLst>
          </p:cNvPr>
          <p:cNvPicPr>
            <a:picLocks noChangeAspect="1"/>
          </p:cNvPicPr>
          <p:nvPr/>
        </p:nvPicPr>
        <p:blipFill>
          <a:blip r:embed="rId2"/>
          <a:stretch>
            <a:fillRect/>
          </a:stretch>
        </p:blipFill>
        <p:spPr>
          <a:xfrm>
            <a:off x="2906076" y="1627780"/>
            <a:ext cx="5943600" cy="4862830"/>
          </a:xfrm>
          <a:prstGeom prst="rect">
            <a:avLst/>
          </a:prstGeom>
        </p:spPr>
      </p:pic>
    </p:spTree>
    <p:extLst>
      <p:ext uri="{BB962C8B-B14F-4D97-AF65-F5344CB8AC3E}">
        <p14:creationId xmlns:p14="http://schemas.microsoft.com/office/powerpoint/2010/main" val="88062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Vitality</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14:m>
                  <m:oMath xmlns:m="http://schemas.openxmlformats.org/officeDocument/2006/math">
                    <m:sSup>
                      <m:sSupPr>
                        <m:ctrlPr>
                          <a:rPr lang="en-US" sz="2400" b="0" i="1" smtClean="0">
                            <a:effectLst/>
                            <a:latin typeface="Cambria Math" panose="02040503050406030204" pitchFamily="18" charset="0"/>
                          </a:rPr>
                        </m:ctrlPr>
                      </m:sSupPr>
                      <m:e>
                        <m:r>
                          <a:rPr lang="en-GB" sz="2400" b="0" i="1" smtClean="0">
                            <a:effectLst/>
                            <a:latin typeface="Cambria Math" panose="02040503050406030204" pitchFamily="18" charset="0"/>
                          </a:rPr>
                          <m:t>𝑟</m:t>
                        </m:r>
                      </m:e>
                      <m:sup>
                        <m:r>
                          <a:rPr lang="en-GB" sz="2400" b="0" i="1" smtClean="0">
                            <a:effectLst/>
                            <a:latin typeface="Cambria Math" panose="02040503050406030204" pitchFamily="18" charset="0"/>
                          </a:rPr>
                          <m:t>+</m:t>
                        </m:r>
                      </m:sup>
                    </m:sSup>
                  </m:oMath>
                </a14:m>
                <a:r>
                  <a:rPr lang="en-US" sz="2400" b="0" i="1" dirty="0">
                    <a:effectLst/>
                    <a:latin typeface="Arial" panose="020B0604020202020204" pitchFamily="34" charset="0"/>
                  </a:rPr>
                  <a:t> </a:t>
                </a:r>
                <a:r>
                  <a:rPr lang="en-US" sz="2400" b="0" i="0" dirty="0">
                    <a:effectLst/>
                    <a:latin typeface="Arial" panose="020B0604020202020204" pitchFamily="34" charset="0"/>
                  </a:rPr>
                  <a:t>= </a:t>
                </a:r>
                <a:r>
                  <a:rPr lang="en-US" sz="2400" dirty="0">
                    <a:latin typeface="Arial" panose="020B0604020202020204" pitchFamily="34" charset="0"/>
                  </a:rPr>
                  <a:t>-.26</a:t>
                </a:r>
                <a:r>
                  <a:rPr lang="en-US" sz="2400" b="0" i="0" dirty="0">
                    <a:effectLst/>
                    <a:latin typeface="Arial" panose="020B0604020202020204" pitchFamily="34" charset="0"/>
                  </a:rPr>
                  <a:t>, 95% CI [-.34; -.19], </a:t>
                </a:r>
                <a:r>
                  <a:rPr lang="en-US" sz="2400" b="0" i="1" dirty="0">
                    <a:effectLst/>
                    <a:latin typeface="Arial" panose="020B0604020202020204" pitchFamily="34" charset="0"/>
                  </a:rPr>
                  <a:t>p</a:t>
                </a:r>
                <a:r>
                  <a:rPr lang="en-US" sz="2400" b="0" i="0" dirty="0">
                    <a:effectLst/>
                    <a:latin typeface="Arial" panose="020B0604020202020204" pitchFamily="34" charset="0"/>
                  </a:rPr>
                  <a:t> &lt; .001, [</a:t>
                </a:r>
                <a:r>
                  <a:rPr lang="en-US" sz="2400" b="0" i="1" dirty="0">
                    <a:effectLst/>
                    <a:latin typeface="Arial" panose="020B0604020202020204" pitchFamily="34" charset="0"/>
                  </a:rPr>
                  <a:t>g</a:t>
                </a:r>
                <a:r>
                  <a:rPr lang="en-US" sz="2400" b="0" i="0" dirty="0">
                    <a:effectLst/>
                    <a:latin typeface="Arial" panose="020B0604020202020204" pitchFamily="34" charset="0"/>
                  </a:rPr>
                  <a:t> = </a:t>
                </a:r>
                <a:r>
                  <a:rPr lang="en-US" sz="2400" dirty="0">
                    <a:latin typeface="Arial" panose="020B0604020202020204" pitchFamily="34" charset="0"/>
                  </a:rPr>
                  <a:t>-.27</a:t>
                </a:r>
                <a:r>
                  <a:rPr lang="en-US" sz="2400" b="0" i="0" dirty="0">
                    <a:effectLst/>
                    <a:latin typeface="Arial" panose="020B0604020202020204" pitchFamily="34" charset="0"/>
                  </a:rPr>
                  <a:t>])</a:t>
                </a:r>
              </a:p>
              <a:p>
                <a:pPr marL="0" indent="0" algn="l" rtl="0" fontAlgn="base">
                  <a:lnSpc>
                    <a:spcPct val="100000"/>
                  </a:lnSpc>
                  <a:buNone/>
                </a:pPr>
                <a:r>
                  <a:rPr lang="en-US" sz="2400" b="0" i="0" dirty="0">
                    <a:effectLst/>
                    <a:latin typeface="Arial" panose="020B0604020202020204" pitchFamily="34" charset="0"/>
                  </a:rPr>
                  <a:t>- </a:t>
                </a:r>
                <a:r>
                  <a:rPr lang="en-US" sz="2400" dirty="0">
                    <a:latin typeface="Arial" panose="020B0604020202020204" pitchFamily="34" charset="0"/>
                  </a:rPr>
                  <a:t>A</a:t>
                </a:r>
                <a:r>
                  <a:rPr lang="en-US" sz="2400" b="0" i="0" dirty="0">
                    <a:effectLst/>
                    <a:latin typeface="Arial" panose="020B0604020202020204" pitchFamily="34" charset="0"/>
                  </a:rPr>
                  <a:t>ffected by outliers </a:t>
                </a:r>
                <a:r>
                  <a:rPr lang="en-US" sz="1400" b="0" i="0" dirty="0">
                    <a:effectLst/>
                    <a:latin typeface="Arial" panose="020B0604020202020204" pitchFamily="34" charset="0"/>
                  </a:rPr>
                  <a:t>(above values are following exclusion of outliers)</a:t>
                </a:r>
              </a:p>
              <a:p>
                <a:pPr algn="l" rtl="0" fontAlgn="base">
                  <a:lnSpc>
                    <a:spcPct val="100000"/>
                  </a:lnSpc>
                  <a:buFontTx/>
                  <a:buChar char="-"/>
                </a:pPr>
                <a:r>
                  <a:rPr lang="en-US" sz="2400" dirty="0">
                    <a:latin typeface="Arial" panose="020B0604020202020204" pitchFamily="34" charset="0"/>
                  </a:rPr>
                  <a:t>Low likelihood of publication bias</a:t>
                </a:r>
              </a:p>
              <a:p>
                <a:pPr algn="l" rtl="0" fontAlgn="base">
                  <a:lnSpc>
                    <a:spcPct val="100000"/>
                  </a:lnSpc>
                  <a:buFontTx/>
                  <a:buChar char="-"/>
                </a:pPr>
                <a:r>
                  <a:rPr lang="en-US" sz="2400" dirty="0">
                    <a:latin typeface="Arial" panose="020B0604020202020204" pitchFamily="34" charset="0"/>
                  </a:rPr>
                  <a:t>Significant moderators: none</a:t>
                </a:r>
              </a:p>
            </p:txBody>
          </p:sp>
        </mc:Choice>
        <mc:Fallback xmlns="">
          <p:sp>
            <p:nvSpPr>
              <p:cNvPr id="4" name="Content Placeholder 2">
                <a:extLst>
                  <a:ext uri="{FF2B5EF4-FFF2-40B4-BE49-F238E27FC236}">
                    <a16:creationId xmlns:a16="http://schemas.microsoft.com/office/drawing/2014/main" id="{B6760A57-139D-02E5-504D-A78649798819}"/>
                  </a:ext>
                </a:extLst>
              </p:cNvPr>
              <p:cNvSpPr>
                <a:spLocks noGrp="1" noRot="1" noChangeAspect="1" noMove="1" noResize="1" noEditPoints="1" noAdjustHandles="1" noChangeArrowheads="1" noChangeShapeType="1" noTextEdit="1"/>
              </p:cNvSpPr>
              <p:nvPr>
                <p:ph idx="1"/>
              </p:nvPr>
            </p:nvSpPr>
            <p:spPr>
              <a:xfrm>
                <a:off x="620076" y="1469642"/>
                <a:ext cx="8937875" cy="4324399"/>
              </a:xfrm>
              <a:blipFill>
                <a:blip r:embed="rId2"/>
                <a:stretch>
                  <a:fillRect l="-1091" t="-987"/>
                </a:stretch>
              </a:blipFill>
            </p:spPr>
            <p:txBody>
              <a:bodyPr/>
              <a:lstStyle/>
              <a:p>
                <a:r>
                  <a:rPr lang="en-GB">
                    <a:noFill/>
                  </a:rPr>
                  <a:t> </a:t>
                </a:r>
              </a:p>
            </p:txBody>
          </p:sp>
        </mc:Fallback>
      </mc:AlternateContent>
      <p:pic>
        <p:nvPicPr>
          <p:cNvPr id="3" name="Picture 2" descr="A picture containing diagram&#10;&#10;Description automatically generated">
            <a:extLst>
              <a:ext uri="{FF2B5EF4-FFF2-40B4-BE49-F238E27FC236}">
                <a16:creationId xmlns:a16="http://schemas.microsoft.com/office/drawing/2014/main" id="{C4335870-C3FC-14FE-230A-E7CD43DF3B38}"/>
              </a:ext>
            </a:extLst>
          </p:cNvPr>
          <p:cNvPicPr>
            <a:picLocks noChangeAspect="1"/>
          </p:cNvPicPr>
          <p:nvPr/>
        </p:nvPicPr>
        <p:blipFill>
          <a:blip r:embed="rId3"/>
          <a:stretch>
            <a:fillRect/>
          </a:stretch>
        </p:blipFill>
        <p:spPr>
          <a:xfrm>
            <a:off x="5682047" y="2420727"/>
            <a:ext cx="6278695" cy="3570002"/>
          </a:xfrm>
          <a:prstGeom prst="rect">
            <a:avLst/>
          </a:prstGeom>
        </p:spPr>
      </p:pic>
    </p:spTree>
    <p:extLst>
      <p:ext uri="{BB962C8B-B14F-4D97-AF65-F5344CB8AC3E}">
        <p14:creationId xmlns:p14="http://schemas.microsoft.com/office/powerpoint/2010/main" val="102286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Vitality</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descr="Table&#10;&#10;Description automatically generated">
            <a:extLst>
              <a:ext uri="{FF2B5EF4-FFF2-40B4-BE49-F238E27FC236}">
                <a16:creationId xmlns:a16="http://schemas.microsoft.com/office/drawing/2014/main" id="{B274E162-2B52-0EE7-D894-3FB8EA5C492C}"/>
              </a:ext>
            </a:extLst>
          </p:cNvPr>
          <p:cNvPicPr>
            <a:picLocks noChangeAspect="1"/>
          </p:cNvPicPr>
          <p:nvPr/>
        </p:nvPicPr>
        <p:blipFill>
          <a:blip r:embed="rId2"/>
          <a:stretch>
            <a:fillRect/>
          </a:stretch>
        </p:blipFill>
        <p:spPr>
          <a:xfrm>
            <a:off x="2906076" y="1644702"/>
            <a:ext cx="5943600" cy="4890770"/>
          </a:xfrm>
          <a:prstGeom prst="rect">
            <a:avLst/>
          </a:prstGeom>
        </p:spPr>
      </p:pic>
    </p:spTree>
    <p:extLst>
      <p:ext uri="{BB962C8B-B14F-4D97-AF65-F5344CB8AC3E}">
        <p14:creationId xmlns:p14="http://schemas.microsoft.com/office/powerpoint/2010/main" val="198456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a:t>
            </a:r>
            <a:r>
              <a:rPr lang="en-GB" sz="3200" b="1">
                <a:latin typeface="Arial" panose="020B0604020202020204" pitchFamily="34" charset="0"/>
                <a:cs typeface="Arial" panose="020B0604020202020204" pitchFamily="34" charset="0"/>
              </a:rPr>
              <a:t>Physical Symptoms</a:t>
            </a:r>
            <a:endParaRPr lang="en-GB" sz="3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6760A57-139D-02E5-504D-A78649798819}"/>
                  </a:ext>
                </a:extLst>
              </p:cNvPr>
              <p:cNvSpPr>
                <a:spLocks noGrp="1"/>
              </p:cNvSpPr>
              <p:nvPr>
                <p:ph idx="1"/>
              </p:nvPr>
            </p:nvSpPr>
            <p:spPr>
              <a:xfrm>
                <a:off x="620076" y="1469642"/>
                <a:ext cx="8937875" cy="4324399"/>
              </a:xfrm>
            </p:spPr>
            <p:txBody>
              <a:bodyPr>
                <a:noAutofit/>
              </a:bodyPr>
              <a:lstStyle/>
              <a:p>
                <a:pPr marL="0" indent="0" algn="l" rtl="0" fontAlgn="base">
                  <a:lnSpc>
                    <a:spcPct val="100000"/>
                  </a:lnSpc>
                  <a:buNone/>
                </a:pPr>
                <a14:m>
                  <m:oMath xmlns:m="http://schemas.openxmlformats.org/officeDocument/2006/math">
                    <m:sSup>
                      <m:sSupPr>
                        <m:ctrlPr>
                          <a:rPr lang="en-US" sz="2400" b="0" i="1" smtClean="0">
                            <a:effectLst/>
                            <a:latin typeface="Cambria Math" panose="02040503050406030204" pitchFamily="18" charset="0"/>
                          </a:rPr>
                        </m:ctrlPr>
                      </m:sSupPr>
                      <m:e>
                        <m:r>
                          <a:rPr lang="en-GB" sz="2400" b="0" i="1" smtClean="0">
                            <a:effectLst/>
                            <a:latin typeface="Cambria Math" panose="02040503050406030204" pitchFamily="18" charset="0"/>
                          </a:rPr>
                          <m:t>𝑟</m:t>
                        </m:r>
                      </m:e>
                      <m:sup>
                        <m:r>
                          <a:rPr lang="en-GB" sz="2400" b="0" i="1" smtClean="0">
                            <a:effectLst/>
                            <a:latin typeface="Cambria Math" panose="02040503050406030204" pitchFamily="18" charset="0"/>
                          </a:rPr>
                          <m:t>+</m:t>
                        </m:r>
                      </m:sup>
                    </m:sSup>
                  </m:oMath>
                </a14:m>
                <a:r>
                  <a:rPr lang="en-US" sz="2400" b="0" i="1" dirty="0">
                    <a:effectLst/>
                    <a:latin typeface="Arial" panose="020B0604020202020204" pitchFamily="34" charset="0"/>
                  </a:rPr>
                  <a:t> </a:t>
                </a:r>
                <a:r>
                  <a:rPr lang="en-US" sz="2400" b="0" i="0" dirty="0">
                    <a:effectLst/>
                    <a:latin typeface="Arial" panose="020B0604020202020204" pitchFamily="34" charset="0"/>
                  </a:rPr>
                  <a:t>= .38, 95% CI [.30; .</a:t>
                </a:r>
                <a:r>
                  <a:rPr lang="en-US" sz="2400" dirty="0">
                    <a:latin typeface="Arial" panose="020B0604020202020204" pitchFamily="34" charset="0"/>
                  </a:rPr>
                  <a:t>49</a:t>
                </a:r>
                <a:r>
                  <a:rPr lang="en-US" sz="2400" b="0" i="0" dirty="0">
                    <a:effectLst/>
                    <a:latin typeface="Arial" panose="020B0604020202020204" pitchFamily="34" charset="0"/>
                  </a:rPr>
                  <a:t>], </a:t>
                </a:r>
                <a:r>
                  <a:rPr lang="en-US" sz="2400" b="0" i="1" dirty="0">
                    <a:effectLst/>
                    <a:latin typeface="Arial" panose="020B0604020202020204" pitchFamily="34" charset="0"/>
                  </a:rPr>
                  <a:t>p</a:t>
                </a:r>
                <a:r>
                  <a:rPr lang="en-US" sz="2400" b="0" i="0" dirty="0">
                    <a:effectLst/>
                    <a:latin typeface="Arial" panose="020B0604020202020204" pitchFamily="34" charset="0"/>
                  </a:rPr>
                  <a:t> &lt; .001, [</a:t>
                </a:r>
                <a:r>
                  <a:rPr lang="en-US" sz="2400" b="0" i="1" dirty="0">
                    <a:effectLst/>
                    <a:latin typeface="Arial" panose="020B0604020202020204" pitchFamily="34" charset="0"/>
                  </a:rPr>
                  <a:t>g</a:t>
                </a:r>
                <a:r>
                  <a:rPr lang="en-US" sz="2400" b="0" i="0" dirty="0">
                    <a:effectLst/>
                    <a:latin typeface="Arial" panose="020B0604020202020204" pitchFamily="34" charset="0"/>
                  </a:rPr>
                  <a:t> = .40])</a:t>
                </a:r>
              </a:p>
              <a:p>
                <a:pPr algn="l" rtl="0" fontAlgn="base">
                  <a:lnSpc>
                    <a:spcPct val="100000"/>
                  </a:lnSpc>
                  <a:buFontTx/>
                  <a:buChar char="-"/>
                </a:pPr>
                <a:r>
                  <a:rPr lang="en-US" sz="2400" b="0" i="0" dirty="0">
                    <a:effectLst/>
                    <a:latin typeface="Arial" panose="020B0604020202020204" pitchFamily="34" charset="0"/>
                  </a:rPr>
                  <a:t>No meaningful partitioning of variance</a:t>
                </a:r>
              </a:p>
              <a:p>
                <a:pPr algn="l" rtl="0" fontAlgn="base">
                  <a:lnSpc>
                    <a:spcPct val="100000"/>
                  </a:lnSpc>
                  <a:buFontTx/>
                  <a:buChar char="-"/>
                </a:pPr>
                <a:r>
                  <a:rPr lang="en-US" sz="2400" b="0" i="0" dirty="0">
                    <a:effectLst/>
                    <a:latin typeface="Arial" panose="020B0604020202020204" pitchFamily="34" charset="0"/>
                  </a:rPr>
                  <a:t>Not affected by outliers</a:t>
                </a:r>
              </a:p>
              <a:p>
                <a:pPr algn="l" rtl="0" fontAlgn="base">
                  <a:lnSpc>
                    <a:spcPct val="100000"/>
                  </a:lnSpc>
                  <a:buFontTx/>
                  <a:buChar char="-"/>
                </a:pPr>
                <a:r>
                  <a:rPr lang="en-US" sz="2400" dirty="0">
                    <a:latin typeface="Arial" panose="020B0604020202020204" pitchFamily="34" charset="0"/>
                  </a:rPr>
                  <a:t>Low likelihood of publication bias</a:t>
                </a:r>
              </a:p>
              <a:p>
                <a:pPr algn="l" rtl="0" fontAlgn="base">
                  <a:lnSpc>
                    <a:spcPct val="100000"/>
                  </a:lnSpc>
                  <a:buFontTx/>
                  <a:buChar char="-"/>
                </a:pPr>
                <a:r>
                  <a:rPr lang="en-US" sz="2400" dirty="0">
                    <a:latin typeface="Arial" panose="020B0604020202020204" pitchFamily="34" charset="0"/>
                  </a:rPr>
                  <a:t>Significant moderators: none</a:t>
                </a:r>
              </a:p>
            </p:txBody>
          </p:sp>
        </mc:Choice>
        <mc:Fallback xmlns="">
          <p:sp>
            <p:nvSpPr>
              <p:cNvPr id="4" name="Content Placeholder 2">
                <a:extLst>
                  <a:ext uri="{FF2B5EF4-FFF2-40B4-BE49-F238E27FC236}">
                    <a16:creationId xmlns:a16="http://schemas.microsoft.com/office/drawing/2014/main" id="{B6760A57-139D-02E5-504D-A78649798819}"/>
                  </a:ext>
                </a:extLst>
              </p:cNvPr>
              <p:cNvSpPr>
                <a:spLocks noGrp="1" noRot="1" noChangeAspect="1" noMove="1" noResize="1" noEditPoints="1" noAdjustHandles="1" noChangeArrowheads="1" noChangeShapeType="1" noTextEdit="1"/>
              </p:cNvSpPr>
              <p:nvPr>
                <p:ph idx="1"/>
              </p:nvPr>
            </p:nvSpPr>
            <p:spPr>
              <a:xfrm>
                <a:off x="620076" y="1469642"/>
                <a:ext cx="8937875" cy="4324399"/>
              </a:xfrm>
              <a:blipFill>
                <a:blip r:embed="rId2"/>
                <a:stretch>
                  <a:fillRect l="-955" t="-987"/>
                </a:stretch>
              </a:blipFill>
            </p:spPr>
            <p:txBody>
              <a:bodyPr/>
              <a:lstStyle/>
              <a:p>
                <a:r>
                  <a:rPr lang="en-GB">
                    <a:noFill/>
                  </a:rPr>
                  <a:t> </a:t>
                </a:r>
              </a:p>
            </p:txBody>
          </p:sp>
        </mc:Fallback>
      </mc:AlternateContent>
      <p:pic>
        <p:nvPicPr>
          <p:cNvPr id="7" name="Picture 6" descr="A picture containing diagram&#10;&#10;Description automatically generated">
            <a:extLst>
              <a:ext uri="{FF2B5EF4-FFF2-40B4-BE49-F238E27FC236}">
                <a16:creationId xmlns:a16="http://schemas.microsoft.com/office/drawing/2014/main" id="{F8AA9878-62BC-9506-BD4C-5A8A383EA6CA}"/>
              </a:ext>
            </a:extLst>
          </p:cNvPr>
          <p:cNvPicPr>
            <a:picLocks noChangeAspect="1"/>
          </p:cNvPicPr>
          <p:nvPr/>
        </p:nvPicPr>
        <p:blipFill>
          <a:blip r:embed="rId3"/>
          <a:stretch>
            <a:fillRect/>
          </a:stretch>
        </p:blipFill>
        <p:spPr>
          <a:xfrm>
            <a:off x="5682047" y="2420727"/>
            <a:ext cx="6278694" cy="3578721"/>
          </a:xfrm>
          <a:prstGeom prst="rect">
            <a:avLst/>
          </a:prstGeom>
        </p:spPr>
      </p:pic>
    </p:spTree>
    <p:extLst>
      <p:ext uri="{BB962C8B-B14F-4D97-AF65-F5344CB8AC3E}">
        <p14:creationId xmlns:p14="http://schemas.microsoft.com/office/powerpoint/2010/main" val="111827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Meta-Analyses: </a:t>
            </a:r>
            <a:r>
              <a:rPr lang="en-GB" sz="3200" b="1">
                <a:latin typeface="Arial" panose="020B0604020202020204" pitchFamily="34" charset="0"/>
                <a:cs typeface="Arial" panose="020B0604020202020204" pitchFamily="34" charset="0"/>
              </a:rPr>
              <a:t>Physical Symptoms</a:t>
            </a:r>
            <a:endParaRPr lang="en-GB" sz="3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descr="Chart&#10;&#10;Description automatically generated with medium confidence">
            <a:extLst>
              <a:ext uri="{FF2B5EF4-FFF2-40B4-BE49-F238E27FC236}">
                <a16:creationId xmlns:a16="http://schemas.microsoft.com/office/drawing/2014/main" id="{79491FD3-8961-AA9B-FE32-4EC257C275C5}"/>
              </a:ext>
            </a:extLst>
          </p:cNvPr>
          <p:cNvPicPr>
            <a:picLocks noChangeAspect="1"/>
          </p:cNvPicPr>
          <p:nvPr/>
        </p:nvPicPr>
        <p:blipFill>
          <a:blip r:embed="rId2"/>
          <a:stretch>
            <a:fillRect/>
          </a:stretch>
        </p:blipFill>
        <p:spPr>
          <a:xfrm>
            <a:off x="2906076" y="1757770"/>
            <a:ext cx="5943600" cy="4601210"/>
          </a:xfrm>
          <a:prstGeom prst="rect">
            <a:avLst/>
          </a:prstGeom>
        </p:spPr>
      </p:pic>
    </p:spTree>
    <p:extLst>
      <p:ext uri="{BB962C8B-B14F-4D97-AF65-F5344CB8AC3E}">
        <p14:creationId xmlns:p14="http://schemas.microsoft.com/office/powerpoint/2010/main" val="39716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ABF4C2-42C4-468D-B3CB-ABDC21F1BCB1}"/>
              </a:ext>
            </a:extLst>
          </p:cNvPr>
          <p:cNvSpPr txBox="1">
            <a:spLocks/>
          </p:cNvSpPr>
          <p:nvPr/>
        </p:nvSpPr>
        <p:spPr>
          <a:xfrm>
            <a:off x="620076" y="972283"/>
            <a:ext cx="8686800" cy="8350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What is Athlete Burnout?</a:t>
            </a:r>
          </a:p>
        </p:txBody>
      </p:sp>
      <p:sp>
        <p:nvSpPr>
          <p:cNvPr id="9" name="Rectangle: Rounded Corners 8">
            <a:extLst>
              <a:ext uri="{FF2B5EF4-FFF2-40B4-BE49-F238E27FC236}">
                <a16:creationId xmlns:a16="http://schemas.microsoft.com/office/drawing/2014/main" id="{6C73DF00-64F8-43C9-AB86-AB62CD88EEC2}"/>
              </a:ext>
            </a:extLst>
          </p:cNvPr>
          <p:cNvSpPr/>
          <p:nvPr/>
        </p:nvSpPr>
        <p:spPr>
          <a:xfrm>
            <a:off x="8384589" y="2771384"/>
            <a:ext cx="3187337" cy="2442755"/>
          </a:xfrm>
          <a:prstGeom prst="roundRect">
            <a:avLst/>
          </a:prstGeom>
          <a:solidFill>
            <a:schemeClr val="bg2"/>
          </a:solidFill>
          <a:ln w="28575">
            <a:solidFill>
              <a:srgbClr val="F1AD3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B1B79C8-1DE5-4565-9B99-2C1FF50E4B3C}"/>
              </a:ext>
            </a:extLst>
          </p:cNvPr>
          <p:cNvSpPr/>
          <p:nvPr/>
        </p:nvSpPr>
        <p:spPr>
          <a:xfrm>
            <a:off x="620076" y="2771384"/>
            <a:ext cx="3187337" cy="2442755"/>
          </a:xfrm>
          <a:prstGeom prst="roundRect">
            <a:avLst/>
          </a:prstGeom>
          <a:solidFill>
            <a:schemeClr val="bg2"/>
          </a:solidFill>
          <a:ln w="28575">
            <a:solidFill>
              <a:srgbClr val="F1AD3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16CCE28B-13F0-4D83-A23C-0EDC4A2A5B99}"/>
              </a:ext>
            </a:extLst>
          </p:cNvPr>
          <p:cNvSpPr/>
          <p:nvPr/>
        </p:nvSpPr>
        <p:spPr>
          <a:xfrm>
            <a:off x="4502332" y="2771383"/>
            <a:ext cx="3187337" cy="2442755"/>
          </a:xfrm>
          <a:prstGeom prst="roundRect">
            <a:avLst/>
          </a:prstGeom>
          <a:solidFill>
            <a:schemeClr val="bg2"/>
          </a:solidFill>
          <a:ln w="28575">
            <a:solidFill>
              <a:srgbClr val="F1AD3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B8728F28-2574-4ADA-B4CD-4AC619AD3BBF}"/>
              </a:ext>
            </a:extLst>
          </p:cNvPr>
          <p:cNvSpPr txBox="1"/>
          <p:nvPr/>
        </p:nvSpPr>
        <p:spPr>
          <a:xfrm>
            <a:off x="894396" y="3325029"/>
            <a:ext cx="2638697" cy="1384995"/>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Emotional and physical exhaustion</a:t>
            </a:r>
          </a:p>
        </p:txBody>
      </p:sp>
      <p:sp>
        <p:nvSpPr>
          <p:cNvPr id="17" name="TextBox 16">
            <a:extLst>
              <a:ext uri="{FF2B5EF4-FFF2-40B4-BE49-F238E27FC236}">
                <a16:creationId xmlns:a16="http://schemas.microsoft.com/office/drawing/2014/main" id="{AC4AB0E5-22DF-4A00-9F00-3E9FE8259C82}"/>
              </a:ext>
            </a:extLst>
          </p:cNvPr>
          <p:cNvSpPr txBox="1"/>
          <p:nvPr/>
        </p:nvSpPr>
        <p:spPr>
          <a:xfrm>
            <a:off x="4776651" y="3755918"/>
            <a:ext cx="263869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Devaluation</a:t>
            </a:r>
          </a:p>
        </p:txBody>
      </p:sp>
      <p:sp>
        <p:nvSpPr>
          <p:cNvPr id="18" name="TextBox 17">
            <a:extLst>
              <a:ext uri="{FF2B5EF4-FFF2-40B4-BE49-F238E27FC236}">
                <a16:creationId xmlns:a16="http://schemas.microsoft.com/office/drawing/2014/main" id="{9A212686-DB4E-446C-BEA6-F10CCEEB28D7}"/>
              </a:ext>
            </a:extLst>
          </p:cNvPr>
          <p:cNvSpPr txBox="1"/>
          <p:nvPr/>
        </p:nvSpPr>
        <p:spPr>
          <a:xfrm>
            <a:off x="8384587" y="3325030"/>
            <a:ext cx="3187337" cy="1384995"/>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Reduced sense of accomplishment</a:t>
            </a:r>
          </a:p>
        </p:txBody>
      </p:sp>
      <p:sp>
        <p:nvSpPr>
          <p:cNvPr id="19" name="TextBox 18">
            <a:extLst>
              <a:ext uri="{FF2B5EF4-FFF2-40B4-BE49-F238E27FC236}">
                <a16:creationId xmlns:a16="http://schemas.microsoft.com/office/drawing/2014/main" id="{52D15428-6F02-4D12-92FB-935D631B7DB7}"/>
              </a:ext>
            </a:extLst>
          </p:cNvPr>
          <p:cNvSpPr txBox="1"/>
          <p:nvPr/>
        </p:nvSpPr>
        <p:spPr>
          <a:xfrm>
            <a:off x="8066905" y="6118110"/>
            <a:ext cx="38227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Based on </a:t>
            </a:r>
            <a:r>
              <a:rPr lang="en-GB" dirty="0" err="1">
                <a:latin typeface="Arial" panose="020B0604020202020204" pitchFamily="34" charset="0"/>
                <a:cs typeface="Arial" panose="020B0604020202020204" pitchFamily="34" charset="0"/>
              </a:rPr>
              <a:t>Raedeke</a:t>
            </a:r>
            <a:r>
              <a:rPr lang="en-GB" dirty="0">
                <a:latin typeface="Arial" panose="020B0604020202020204" pitchFamily="34" charset="0"/>
                <a:cs typeface="Arial" panose="020B0604020202020204" pitchFamily="34" charset="0"/>
              </a:rPr>
              <a:t> &amp; Smith (2001)</a:t>
            </a:r>
          </a:p>
        </p:txBody>
      </p:sp>
      <p:sp>
        <p:nvSpPr>
          <p:cNvPr id="3" name="Rectangle 2">
            <a:extLst>
              <a:ext uri="{FF2B5EF4-FFF2-40B4-BE49-F238E27FC236}">
                <a16:creationId xmlns:a16="http://schemas.microsoft.com/office/drawing/2014/main" id="{4FCE4F29-F575-ECF9-8D79-586898B9E6AB}"/>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522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408ECE-0DA5-4C8B-A74D-01E95B8FEEF5}"/>
              </a:ext>
            </a:extLst>
          </p:cNvPr>
          <p:cNvPicPr>
            <a:picLocks noChangeAspect="1"/>
          </p:cNvPicPr>
          <p:nvPr/>
        </p:nvPicPr>
        <p:blipFill>
          <a:blip r:embed="rId3"/>
          <a:stretch>
            <a:fillRect/>
          </a:stretch>
        </p:blipFill>
        <p:spPr>
          <a:xfrm>
            <a:off x="1313730" y="2090282"/>
            <a:ext cx="2905289" cy="2467457"/>
          </a:xfrm>
          <a:prstGeom prst="rect">
            <a:avLst/>
          </a:prstGeom>
        </p:spPr>
      </p:pic>
      <p:sp>
        <p:nvSpPr>
          <p:cNvPr id="3" name="TextBox 2">
            <a:extLst>
              <a:ext uri="{FF2B5EF4-FFF2-40B4-BE49-F238E27FC236}">
                <a16:creationId xmlns:a16="http://schemas.microsoft.com/office/drawing/2014/main" id="{C1CBF51E-7D05-4070-9942-24A18F211AA3}"/>
              </a:ext>
            </a:extLst>
          </p:cNvPr>
          <p:cNvSpPr txBox="1"/>
          <p:nvPr/>
        </p:nvSpPr>
        <p:spPr>
          <a:xfrm>
            <a:off x="3291160" y="4018962"/>
            <a:ext cx="248920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Environmental challenges</a:t>
            </a:r>
          </a:p>
        </p:txBody>
      </p:sp>
      <p:sp>
        <p:nvSpPr>
          <p:cNvPr id="8" name="TextBox 7">
            <a:extLst>
              <a:ext uri="{FF2B5EF4-FFF2-40B4-BE49-F238E27FC236}">
                <a16:creationId xmlns:a16="http://schemas.microsoft.com/office/drawing/2014/main" id="{C1C08A3E-1D37-4254-BDDF-5804622F4104}"/>
              </a:ext>
            </a:extLst>
          </p:cNvPr>
          <p:cNvSpPr txBox="1"/>
          <p:nvPr/>
        </p:nvSpPr>
        <p:spPr>
          <a:xfrm>
            <a:off x="442274" y="3630602"/>
            <a:ext cx="229870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Ability to cope</a:t>
            </a:r>
          </a:p>
        </p:txBody>
      </p:sp>
      <p:sp>
        <p:nvSpPr>
          <p:cNvPr id="10" name="Arrow: Right 9">
            <a:extLst>
              <a:ext uri="{FF2B5EF4-FFF2-40B4-BE49-F238E27FC236}">
                <a16:creationId xmlns:a16="http://schemas.microsoft.com/office/drawing/2014/main" id="{AC39841A-7CA5-496E-96CA-65EC6FBC0549}"/>
              </a:ext>
            </a:extLst>
          </p:cNvPr>
          <p:cNvSpPr/>
          <p:nvPr/>
        </p:nvSpPr>
        <p:spPr>
          <a:xfrm>
            <a:off x="5575300" y="2556249"/>
            <a:ext cx="939800" cy="596900"/>
          </a:xfrm>
          <a:prstGeom prst="rightArrow">
            <a:avLst/>
          </a:prstGeom>
          <a:solidFill>
            <a:srgbClr val="F1AD3E"/>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CAC0443-5532-4E15-BDF1-55E929504F61}"/>
              </a:ext>
            </a:extLst>
          </p:cNvPr>
          <p:cNvSpPr txBox="1"/>
          <p:nvPr/>
        </p:nvSpPr>
        <p:spPr>
          <a:xfrm>
            <a:off x="6605290" y="2403975"/>
            <a:ext cx="1917700"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Allostatic overload</a:t>
            </a:r>
          </a:p>
        </p:txBody>
      </p:sp>
      <p:sp>
        <p:nvSpPr>
          <p:cNvPr id="13" name="Arrow: Right 12">
            <a:extLst>
              <a:ext uri="{FF2B5EF4-FFF2-40B4-BE49-F238E27FC236}">
                <a16:creationId xmlns:a16="http://schemas.microsoft.com/office/drawing/2014/main" id="{B4A84D5E-8C4A-4D58-805C-9E35CE409A67}"/>
              </a:ext>
            </a:extLst>
          </p:cNvPr>
          <p:cNvSpPr/>
          <p:nvPr/>
        </p:nvSpPr>
        <p:spPr>
          <a:xfrm>
            <a:off x="8262466" y="2543548"/>
            <a:ext cx="939800" cy="596900"/>
          </a:xfrm>
          <a:prstGeom prst="rightArrow">
            <a:avLst/>
          </a:prstGeom>
          <a:solidFill>
            <a:srgbClr val="F1AD3E"/>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D6ECBD8-6A46-495C-85D6-C25C0DBE6EB2}"/>
              </a:ext>
            </a:extLst>
          </p:cNvPr>
          <p:cNvSpPr txBox="1"/>
          <p:nvPr/>
        </p:nvSpPr>
        <p:spPr>
          <a:xfrm>
            <a:off x="9276210" y="2404159"/>
            <a:ext cx="2070100"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Multisystem Dysfunction</a:t>
            </a:r>
          </a:p>
        </p:txBody>
      </p:sp>
      <p:sp>
        <p:nvSpPr>
          <p:cNvPr id="15" name="TextBox 14">
            <a:extLst>
              <a:ext uri="{FF2B5EF4-FFF2-40B4-BE49-F238E27FC236}">
                <a16:creationId xmlns:a16="http://schemas.microsoft.com/office/drawing/2014/main" id="{E2CBD5B3-2F3F-4106-8C2F-A544022F6043}"/>
              </a:ext>
            </a:extLst>
          </p:cNvPr>
          <p:cNvSpPr txBox="1"/>
          <p:nvPr/>
        </p:nvSpPr>
        <p:spPr>
          <a:xfrm>
            <a:off x="9424120" y="3375468"/>
            <a:ext cx="2489200" cy="2399888"/>
          </a:xfrm>
          <a:prstGeom prst="rect">
            <a:avLst/>
          </a:prstGeom>
          <a:noFill/>
        </p:spPr>
        <p:txBody>
          <a:bodyPr wrap="square" rtlCol="0">
            <a:spAutoFit/>
          </a:bodyPr>
          <a:lstStyle/>
          <a:p>
            <a:pPr>
              <a:lnSpc>
                <a:spcPct val="110000"/>
              </a:lnSpc>
              <a:spcAft>
                <a:spcPts val="800"/>
              </a:spcAft>
            </a:pPr>
            <a:r>
              <a:rPr lang="en-GB" sz="2400" dirty="0">
                <a:latin typeface="Arial" panose="020B0604020202020204" pitchFamily="34" charset="0"/>
                <a:cs typeface="Arial" panose="020B0604020202020204" pitchFamily="34" charset="0"/>
              </a:rPr>
              <a:t>Immune system</a:t>
            </a:r>
          </a:p>
          <a:p>
            <a:pPr>
              <a:lnSpc>
                <a:spcPct val="110000"/>
              </a:lnSpc>
              <a:spcAft>
                <a:spcPts val="800"/>
              </a:spcAft>
            </a:pPr>
            <a:r>
              <a:rPr lang="en-GB" sz="2400" dirty="0">
                <a:latin typeface="Arial" panose="020B0604020202020204" pitchFamily="34" charset="0"/>
                <a:cs typeface="Arial" panose="020B0604020202020204" pitchFamily="34" charset="0"/>
              </a:rPr>
              <a:t>Cardiovascular system</a:t>
            </a:r>
          </a:p>
          <a:p>
            <a:pPr>
              <a:lnSpc>
                <a:spcPct val="110000"/>
              </a:lnSpc>
              <a:spcAft>
                <a:spcPts val="800"/>
              </a:spcAft>
            </a:pPr>
            <a:r>
              <a:rPr lang="en-GB" sz="2400" dirty="0">
                <a:latin typeface="Arial" panose="020B0604020202020204" pitchFamily="34" charset="0"/>
                <a:cs typeface="Arial" panose="020B0604020202020204" pitchFamily="34" charset="0"/>
              </a:rPr>
              <a:t>Anabolic activity</a:t>
            </a:r>
          </a:p>
          <a:p>
            <a:pPr>
              <a:lnSpc>
                <a:spcPct val="110000"/>
              </a:lnSpc>
              <a:spcAft>
                <a:spcPts val="800"/>
              </a:spcAft>
            </a:pPr>
            <a:r>
              <a:rPr lang="en-GB" sz="2400" dirty="0">
                <a:latin typeface="Arial" panose="020B0604020202020204" pitchFamily="34" charset="0"/>
                <a:cs typeface="Arial" panose="020B0604020202020204" pitchFamily="34" charset="0"/>
              </a:rPr>
              <a:t>HPA-axis</a:t>
            </a:r>
          </a:p>
        </p:txBody>
      </p:sp>
      <p:sp>
        <p:nvSpPr>
          <p:cNvPr id="16" name="TextBox 15">
            <a:extLst>
              <a:ext uri="{FF2B5EF4-FFF2-40B4-BE49-F238E27FC236}">
                <a16:creationId xmlns:a16="http://schemas.microsoft.com/office/drawing/2014/main" id="{18746B49-C900-4DBB-A39B-40D8D1CD542C}"/>
              </a:ext>
            </a:extLst>
          </p:cNvPr>
          <p:cNvSpPr txBox="1"/>
          <p:nvPr/>
        </p:nvSpPr>
        <p:spPr>
          <a:xfrm>
            <a:off x="561811" y="6155797"/>
            <a:ext cx="440912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Allostatic Load Theory, simplified from </a:t>
            </a:r>
            <a:r>
              <a:rPr lang="en-GB" dirty="0">
                <a:solidFill>
                  <a:srgbClr val="000000"/>
                </a:solidFill>
                <a:effectLst/>
                <a:latin typeface="Arial" panose="020B0604020202020204" pitchFamily="34" charset="0"/>
                <a:cs typeface="Arial" panose="020B0604020202020204" pitchFamily="34" charset="0"/>
              </a:rPr>
              <a:t>McEwen &amp; Stellar</a:t>
            </a:r>
            <a:r>
              <a:rPr lang="en-GB" dirty="0">
                <a:solidFill>
                  <a:srgbClr val="000000"/>
                </a:solidFill>
                <a:latin typeface="Arial" panose="020B0604020202020204" pitchFamily="34" charset="0"/>
                <a:cs typeface="Arial" panose="020B0604020202020204" pitchFamily="34" charset="0"/>
              </a:rPr>
              <a:t> (</a:t>
            </a:r>
            <a:r>
              <a:rPr lang="en-GB" dirty="0">
                <a:solidFill>
                  <a:srgbClr val="000000"/>
                </a:solidFill>
                <a:effectLst/>
                <a:latin typeface="Arial" panose="020B0604020202020204" pitchFamily="34" charset="0"/>
                <a:cs typeface="Arial" panose="020B0604020202020204" pitchFamily="34" charset="0"/>
              </a:rPr>
              <a:t>1993)</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316E1D5-DF77-A6E7-F475-A001143AAF6C}"/>
              </a:ext>
            </a:extLst>
          </p:cNvPr>
          <p:cNvSpPr txBox="1">
            <a:spLocks/>
          </p:cNvSpPr>
          <p:nvPr/>
        </p:nvSpPr>
        <p:spPr>
          <a:xfrm>
            <a:off x="620076" y="972283"/>
            <a:ext cx="8686800" cy="8350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Does Burnout Affect Health?</a:t>
            </a:r>
          </a:p>
        </p:txBody>
      </p:sp>
      <p:sp>
        <p:nvSpPr>
          <p:cNvPr id="5" name="Rectangle 4">
            <a:extLst>
              <a:ext uri="{FF2B5EF4-FFF2-40B4-BE49-F238E27FC236}">
                <a16:creationId xmlns:a16="http://schemas.microsoft.com/office/drawing/2014/main" id="{766B25B7-A90D-42C6-70EB-550DE7755DB0}"/>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390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957F2-56AD-49AC-A40E-9D7DB7C89E4D}"/>
              </a:ext>
            </a:extLst>
          </p:cNvPr>
          <p:cNvSpPr txBox="1"/>
          <p:nvPr/>
        </p:nvSpPr>
        <p:spPr>
          <a:xfrm>
            <a:off x="19654" y="2402982"/>
            <a:ext cx="239744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Stress</a:t>
            </a:r>
          </a:p>
        </p:txBody>
      </p:sp>
      <p:sp>
        <p:nvSpPr>
          <p:cNvPr id="7" name="TextBox 6">
            <a:extLst>
              <a:ext uri="{FF2B5EF4-FFF2-40B4-BE49-F238E27FC236}">
                <a16:creationId xmlns:a16="http://schemas.microsoft.com/office/drawing/2014/main" id="{E00FFE61-8869-45AA-9C3D-D3905F135D65}"/>
              </a:ext>
            </a:extLst>
          </p:cNvPr>
          <p:cNvSpPr txBox="1"/>
          <p:nvPr/>
        </p:nvSpPr>
        <p:spPr>
          <a:xfrm>
            <a:off x="19653" y="4563160"/>
            <a:ext cx="239744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Burnout</a:t>
            </a:r>
          </a:p>
        </p:txBody>
      </p:sp>
      <p:sp>
        <p:nvSpPr>
          <p:cNvPr id="8" name="TextBox 7">
            <a:extLst>
              <a:ext uri="{FF2B5EF4-FFF2-40B4-BE49-F238E27FC236}">
                <a16:creationId xmlns:a16="http://schemas.microsoft.com/office/drawing/2014/main" id="{F943A536-845E-43FA-9925-F2AA7EE2B943}"/>
              </a:ext>
            </a:extLst>
          </p:cNvPr>
          <p:cNvSpPr txBox="1"/>
          <p:nvPr/>
        </p:nvSpPr>
        <p:spPr>
          <a:xfrm>
            <a:off x="2033903" y="2431926"/>
            <a:ext cx="239744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Situation</a:t>
            </a:r>
          </a:p>
        </p:txBody>
      </p:sp>
      <p:sp>
        <p:nvSpPr>
          <p:cNvPr id="9" name="TextBox 8">
            <a:extLst>
              <a:ext uri="{FF2B5EF4-FFF2-40B4-BE49-F238E27FC236}">
                <a16:creationId xmlns:a16="http://schemas.microsoft.com/office/drawing/2014/main" id="{A0FC2C58-8382-4F0C-AD49-089048268D7A}"/>
              </a:ext>
            </a:extLst>
          </p:cNvPr>
          <p:cNvSpPr txBox="1"/>
          <p:nvPr/>
        </p:nvSpPr>
        <p:spPr>
          <a:xfrm>
            <a:off x="4283285" y="2218315"/>
            <a:ext cx="239744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Cognitive appraisal</a:t>
            </a:r>
          </a:p>
        </p:txBody>
      </p:sp>
      <p:sp>
        <p:nvSpPr>
          <p:cNvPr id="10" name="TextBox 9">
            <a:extLst>
              <a:ext uri="{FF2B5EF4-FFF2-40B4-BE49-F238E27FC236}">
                <a16:creationId xmlns:a16="http://schemas.microsoft.com/office/drawing/2014/main" id="{1123950F-F6DE-4202-82AF-EFEA8684D852}"/>
              </a:ext>
            </a:extLst>
          </p:cNvPr>
          <p:cNvSpPr txBox="1"/>
          <p:nvPr/>
        </p:nvSpPr>
        <p:spPr>
          <a:xfrm>
            <a:off x="6457421" y="2242716"/>
            <a:ext cx="239744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Physiologic responses</a:t>
            </a:r>
          </a:p>
        </p:txBody>
      </p:sp>
      <p:sp>
        <p:nvSpPr>
          <p:cNvPr id="11" name="TextBox 10">
            <a:extLst>
              <a:ext uri="{FF2B5EF4-FFF2-40B4-BE49-F238E27FC236}">
                <a16:creationId xmlns:a16="http://schemas.microsoft.com/office/drawing/2014/main" id="{B3CD15D7-E3B2-4C4B-BAEE-A31D7EDF1E7D}"/>
              </a:ext>
            </a:extLst>
          </p:cNvPr>
          <p:cNvSpPr txBox="1"/>
          <p:nvPr/>
        </p:nvSpPr>
        <p:spPr>
          <a:xfrm>
            <a:off x="9182726" y="2215501"/>
            <a:ext cx="239744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Coping &amp; Task behaviours</a:t>
            </a:r>
          </a:p>
        </p:txBody>
      </p:sp>
      <p:sp>
        <p:nvSpPr>
          <p:cNvPr id="12" name="TextBox 11">
            <a:extLst>
              <a:ext uri="{FF2B5EF4-FFF2-40B4-BE49-F238E27FC236}">
                <a16:creationId xmlns:a16="http://schemas.microsoft.com/office/drawing/2014/main" id="{57D14B8F-BE32-4B96-B0DA-00E0D5028F0D}"/>
              </a:ext>
            </a:extLst>
          </p:cNvPr>
          <p:cNvSpPr txBox="1"/>
          <p:nvPr/>
        </p:nvSpPr>
        <p:spPr>
          <a:xfrm>
            <a:off x="2045035" y="4358313"/>
            <a:ext cx="2249383"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High demands low resources </a:t>
            </a:r>
          </a:p>
        </p:txBody>
      </p:sp>
      <p:sp>
        <p:nvSpPr>
          <p:cNvPr id="13" name="TextBox 12">
            <a:extLst>
              <a:ext uri="{FF2B5EF4-FFF2-40B4-BE49-F238E27FC236}">
                <a16:creationId xmlns:a16="http://schemas.microsoft.com/office/drawing/2014/main" id="{BEAAF1B2-6352-4BB0-BED2-69E4C628D98A}"/>
              </a:ext>
            </a:extLst>
          </p:cNvPr>
          <p:cNvSpPr txBox="1"/>
          <p:nvPr/>
        </p:nvSpPr>
        <p:spPr>
          <a:xfrm>
            <a:off x="4283285" y="4358314"/>
            <a:ext cx="239744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Perceived overload</a:t>
            </a:r>
          </a:p>
        </p:txBody>
      </p:sp>
      <p:sp>
        <p:nvSpPr>
          <p:cNvPr id="14" name="TextBox 13">
            <a:extLst>
              <a:ext uri="{FF2B5EF4-FFF2-40B4-BE49-F238E27FC236}">
                <a16:creationId xmlns:a16="http://schemas.microsoft.com/office/drawing/2014/main" id="{5B046CBF-CCD5-4F4B-A366-8A76B0F994F2}"/>
              </a:ext>
            </a:extLst>
          </p:cNvPr>
          <p:cNvSpPr txBox="1"/>
          <p:nvPr/>
        </p:nvSpPr>
        <p:spPr>
          <a:xfrm>
            <a:off x="6500288" y="3804317"/>
            <a:ext cx="2397445" cy="1938992"/>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i.e., Tension, depression, insomnia, illness susceptibility </a:t>
            </a:r>
          </a:p>
        </p:txBody>
      </p:sp>
      <p:sp>
        <p:nvSpPr>
          <p:cNvPr id="15" name="TextBox 14">
            <a:extLst>
              <a:ext uri="{FF2B5EF4-FFF2-40B4-BE49-F238E27FC236}">
                <a16:creationId xmlns:a16="http://schemas.microsoft.com/office/drawing/2014/main" id="{E96127B5-5C8B-4A44-9C21-93E67F101776}"/>
              </a:ext>
            </a:extLst>
          </p:cNvPr>
          <p:cNvSpPr txBox="1"/>
          <p:nvPr/>
        </p:nvSpPr>
        <p:spPr>
          <a:xfrm>
            <a:off x="9182726" y="4542981"/>
            <a:ext cx="239744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 i.e., Withdrawal</a:t>
            </a:r>
          </a:p>
        </p:txBody>
      </p:sp>
      <p:cxnSp>
        <p:nvCxnSpPr>
          <p:cNvPr id="17" name="Straight Arrow Connector 16">
            <a:extLst>
              <a:ext uri="{FF2B5EF4-FFF2-40B4-BE49-F238E27FC236}">
                <a16:creationId xmlns:a16="http://schemas.microsoft.com/office/drawing/2014/main" id="{F0795416-7EFC-4E69-A3A7-FC12BBBCB84D}"/>
              </a:ext>
            </a:extLst>
          </p:cNvPr>
          <p:cNvCxnSpPr>
            <a:cxnSpLocks/>
          </p:cNvCxnSpPr>
          <p:nvPr/>
        </p:nvCxnSpPr>
        <p:spPr>
          <a:xfrm>
            <a:off x="4258048" y="2696315"/>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3C408DA-F9EB-4801-B8FF-59EEF6E7B829}"/>
              </a:ext>
            </a:extLst>
          </p:cNvPr>
          <p:cNvCxnSpPr>
            <a:cxnSpLocks/>
          </p:cNvCxnSpPr>
          <p:nvPr/>
        </p:nvCxnSpPr>
        <p:spPr>
          <a:xfrm>
            <a:off x="4258048" y="4812640"/>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5941605-47A7-4036-B238-28CD88338DAA}"/>
              </a:ext>
            </a:extLst>
          </p:cNvPr>
          <p:cNvCxnSpPr>
            <a:cxnSpLocks/>
          </p:cNvCxnSpPr>
          <p:nvPr/>
        </p:nvCxnSpPr>
        <p:spPr>
          <a:xfrm>
            <a:off x="6334131" y="2631000"/>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EB1974C-98F7-4AB8-9A73-5AB6B4041B78}"/>
              </a:ext>
            </a:extLst>
          </p:cNvPr>
          <p:cNvCxnSpPr>
            <a:cxnSpLocks/>
          </p:cNvCxnSpPr>
          <p:nvPr/>
        </p:nvCxnSpPr>
        <p:spPr>
          <a:xfrm>
            <a:off x="6334131" y="4793993"/>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B175509-4F2C-4770-AB03-82EA775C0B23}"/>
              </a:ext>
            </a:extLst>
          </p:cNvPr>
          <p:cNvCxnSpPr>
            <a:cxnSpLocks/>
          </p:cNvCxnSpPr>
          <p:nvPr/>
        </p:nvCxnSpPr>
        <p:spPr>
          <a:xfrm>
            <a:off x="8697995" y="2631000"/>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659D40FF-FF6A-4736-9D41-75AF8251883E}"/>
              </a:ext>
            </a:extLst>
          </p:cNvPr>
          <p:cNvCxnSpPr>
            <a:cxnSpLocks/>
          </p:cNvCxnSpPr>
          <p:nvPr/>
        </p:nvCxnSpPr>
        <p:spPr>
          <a:xfrm>
            <a:off x="8697995" y="4815399"/>
            <a:ext cx="34659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0549C11-DA81-4093-B6BB-CED34C7BFA44}"/>
              </a:ext>
            </a:extLst>
          </p:cNvPr>
          <p:cNvCxnSpPr>
            <a:cxnSpLocks/>
          </p:cNvCxnSpPr>
          <p:nvPr/>
        </p:nvCxnSpPr>
        <p:spPr>
          <a:xfrm flipH="1">
            <a:off x="6326988" y="2696315"/>
            <a:ext cx="346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C55D973-23A0-4ED1-9B25-EBF074CB944D}"/>
              </a:ext>
            </a:extLst>
          </p:cNvPr>
          <p:cNvCxnSpPr>
            <a:cxnSpLocks/>
          </p:cNvCxnSpPr>
          <p:nvPr/>
        </p:nvCxnSpPr>
        <p:spPr>
          <a:xfrm flipH="1">
            <a:off x="6326988" y="4860872"/>
            <a:ext cx="346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73CC5824-67B6-4B14-B93F-AA138C1B5869}"/>
              </a:ext>
            </a:extLst>
          </p:cNvPr>
          <p:cNvCxnSpPr>
            <a:cxnSpLocks/>
          </p:cNvCxnSpPr>
          <p:nvPr/>
        </p:nvCxnSpPr>
        <p:spPr>
          <a:xfrm>
            <a:off x="5477615" y="3112812"/>
            <a:ext cx="0" cy="62040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79299298-F8DC-4BE0-BD15-7A1934D50158}"/>
              </a:ext>
            </a:extLst>
          </p:cNvPr>
          <p:cNvCxnSpPr>
            <a:cxnSpLocks/>
          </p:cNvCxnSpPr>
          <p:nvPr/>
        </p:nvCxnSpPr>
        <p:spPr>
          <a:xfrm>
            <a:off x="7637094" y="3112812"/>
            <a:ext cx="0" cy="62040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2869B67E-C419-46E6-B199-34BF2879A05A}"/>
              </a:ext>
            </a:extLst>
          </p:cNvPr>
          <p:cNvCxnSpPr>
            <a:cxnSpLocks/>
          </p:cNvCxnSpPr>
          <p:nvPr/>
        </p:nvCxnSpPr>
        <p:spPr>
          <a:xfrm>
            <a:off x="10378710" y="3112812"/>
            <a:ext cx="0" cy="62040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7BE99AF4-40D3-D334-6330-41055D1182A3}"/>
              </a:ext>
            </a:extLst>
          </p:cNvPr>
          <p:cNvSpPr txBox="1">
            <a:spLocks/>
          </p:cNvSpPr>
          <p:nvPr/>
        </p:nvSpPr>
        <p:spPr>
          <a:xfrm>
            <a:off x="620076" y="972283"/>
            <a:ext cx="8686800" cy="8350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Does Burnout Affect Health?</a:t>
            </a:r>
          </a:p>
        </p:txBody>
      </p:sp>
      <p:sp>
        <p:nvSpPr>
          <p:cNvPr id="6" name="Rectangle 5">
            <a:extLst>
              <a:ext uri="{FF2B5EF4-FFF2-40B4-BE49-F238E27FC236}">
                <a16:creationId xmlns:a16="http://schemas.microsoft.com/office/drawing/2014/main" id="{EE381827-EB66-80A3-82D5-2D02C4CAB5A6}"/>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7520119-B2AE-4D7D-66BB-96F74F995716}"/>
              </a:ext>
            </a:extLst>
          </p:cNvPr>
          <p:cNvSpPr txBox="1"/>
          <p:nvPr/>
        </p:nvSpPr>
        <p:spPr>
          <a:xfrm>
            <a:off x="561811" y="6163253"/>
            <a:ext cx="400146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Cognitive-Affective Model of Athletic Burnout, simplified from Smith (1986)</a:t>
            </a:r>
          </a:p>
        </p:txBody>
      </p:sp>
    </p:spTree>
    <p:extLst>
      <p:ext uri="{BB962C8B-B14F-4D97-AF65-F5344CB8AC3E}">
        <p14:creationId xmlns:p14="http://schemas.microsoft.com/office/powerpoint/2010/main" val="9149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Does Burnout Affect Health?</a:t>
            </a:r>
          </a:p>
        </p:txBody>
      </p:sp>
      <p:sp>
        <p:nvSpPr>
          <p:cNvPr id="3" name="Content Placeholder 2">
            <a:extLst>
              <a:ext uri="{FF2B5EF4-FFF2-40B4-BE49-F238E27FC236}">
                <a16:creationId xmlns:a16="http://schemas.microsoft.com/office/drawing/2014/main" id="{AC01B0A6-F2A6-37DF-0FEF-DD09D7E73CCA}"/>
              </a:ext>
            </a:extLst>
          </p:cNvPr>
          <p:cNvSpPr>
            <a:spLocks noGrp="1"/>
          </p:cNvSpPr>
          <p:nvPr>
            <p:ph idx="1"/>
          </p:nvPr>
        </p:nvSpPr>
        <p:spPr>
          <a:xfrm>
            <a:off x="838199" y="1825624"/>
            <a:ext cx="10297477" cy="4463494"/>
          </a:xfrm>
        </p:spPr>
        <p:txBody>
          <a:bodyPr>
            <a:noAutofit/>
          </a:bodyPr>
          <a:lstStyle/>
          <a:p>
            <a:pPr marL="0" indent="0" fontAlgn="base">
              <a:lnSpc>
                <a:spcPct val="100000"/>
              </a:lnSpc>
              <a:buNone/>
            </a:pPr>
            <a:r>
              <a:rPr lang="en-US" sz="2400" b="1" dirty="0">
                <a:latin typeface="Arial" panose="020B0604020202020204" pitchFamily="34" charset="0"/>
              </a:rPr>
              <a:t>Occupational Burnout</a:t>
            </a:r>
          </a:p>
          <a:p>
            <a:pPr fontAlgn="base">
              <a:lnSpc>
                <a:spcPct val="100000"/>
              </a:lnSpc>
            </a:pPr>
            <a:r>
              <a:rPr lang="en-US" sz="2400" dirty="0">
                <a:latin typeface="Arial" panose="020B0604020202020204" pitchFamily="34" charset="0"/>
              </a:rPr>
              <a:t>Physical health problems </a:t>
            </a:r>
            <a:r>
              <a:rPr lang="en-US" sz="1400" dirty="0">
                <a:latin typeface="Arial" panose="020B0604020202020204" pitchFamily="34" charset="0"/>
              </a:rPr>
              <a:t>(e.g., musculoskeletal pain; Williams et al., 2019; </a:t>
            </a:r>
            <a:r>
              <a:rPr lang="en-US" sz="1400" dirty="0" err="1">
                <a:latin typeface="Arial" panose="020B0604020202020204" pitchFamily="34" charset="0"/>
              </a:rPr>
              <a:t>Sabagh</a:t>
            </a:r>
            <a:r>
              <a:rPr lang="en-US" sz="1400" dirty="0">
                <a:latin typeface="Arial" panose="020B0604020202020204" pitchFamily="34" charset="0"/>
              </a:rPr>
              <a:t> et al., 2018; </a:t>
            </a:r>
            <a:r>
              <a:rPr lang="en-US" sz="1400" dirty="0" err="1">
                <a:latin typeface="Arial" panose="020B0604020202020204" pitchFamily="34" charset="0"/>
              </a:rPr>
              <a:t>Salvagioni</a:t>
            </a:r>
            <a:r>
              <a:rPr lang="en-US" sz="1400" dirty="0">
                <a:latin typeface="Arial" panose="020B0604020202020204" pitchFamily="34" charset="0"/>
              </a:rPr>
              <a:t> et al., 2017)</a:t>
            </a:r>
          </a:p>
          <a:p>
            <a:pPr fontAlgn="base">
              <a:lnSpc>
                <a:spcPct val="100000"/>
              </a:lnSpc>
            </a:pPr>
            <a:r>
              <a:rPr lang="en-US" sz="2400" dirty="0">
                <a:latin typeface="Arial" panose="020B0604020202020204" pitchFamily="34" charset="0"/>
              </a:rPr>
              <a:t>Mental health problems </a:t>
            </a:r>
            <a:r>
              <a:rPr lang="en-US" sz="1400" dirty="0">
                <a:latin typeface="Arial" panose="020B0604020202020204" pitchFamily="34" charset="0"/>
              </a:rPr>
              <a:t>(e.g., depression; Williams et al., 2019; </a:t>
            </a:r>
            <a:r>
              <a:rPr lang="en-US" sz="1400" dirty="0" err="1">
                <a:latin typeface="Arial" panose="020B0604020202020204" pitchFamily="34" charset="0"/>
              </a:rPr>
              <a:t>Sabagh</a:t>
            </a:r>
            <a:r>
              <a:rPr lang="en-US" sz="1400" dirty="0">
                <a:latin typeface="Arial" panose="020B0604020202020204" pitchFamily="34" charset="0"/>
              </a:rPr>
              <a:t> et al., 2018; </a:t>
            </a:r>
            <a:r>
              <a:rPr lang="en-US" sz="1400" dirty="0" err="1">
                <a:latin typeface="Arial" panose="020B0604020202020204" pitchFamily="34" charset="0"/>
              </a:rPr>
              <a:t>Salvagioni</a:t>
            </a:r>
            <a:r>
              <a:rPr lang="en-US" sz="1400" dirty="0">
                <a:latin typeface="Arial" panose="020B0604020202020204" pitchFamily="34" charset="0"/>
              </a:rPr>
              <a:t> et al., 2017)</a:t>
            </a:r>
          </a:p>
          <a:p>
            <a:pPr fontAlgn="base">
              <a:lnSpc>
                <a:spcPct val="100000"/>
              </a:lnSpc>
            </a:pPr>
            <a:r>
              <a:rPr lang="en-US" sz="2400" dirty="0">
                <a:latin typeface="Arial" panose="020B0604020202020204" pitchFamily="34" charset="0"/>
              </a:rPr>
              <a:t>Wellbeing problems </a:t>
            </a:r>
            <a:r>
              <a:rPr lang="en-US" sz="1400" dirty="0">
                <a:latin typeface="Arial" panose="020B0604020202020204" pitchFamily="34" charset="0"/>
              </a:rPr>
              <a:t>(e.g., quality of life; Williams et al., 2019; </a:t>
            </a:r>
            <a:r>
              <a:rPr lang="en-US" sz="1400" dirty="0" err="1">
                <a:latin typeface="Arial" panose="020B0604020202020204" pitchFamily="34" charset="0"/>
              </a:rPr>
              <a:t>Sabagh</a:t>
            </a:r>
            <a:r>
              <a:rPr lang="en-US" sz="1400" dirty="0">
                <a:latin typeface="Arial" panose="020B0604020202020204" pitchFamily="34" charset="0"/>
              </a:rPr>
              <a:t> et al., 2018; </a:t>
            </a:r>
            <a:r>
              <a:rPr lang="en-US" sz="1400" dirty="0" err="1">
                <a:latin typeface="Arial" panose="020B0604020202020204" pitchFamily="34" charset="0"/>
              </a:rPr>
              <a:t>Salvagioni</a:t>
            </a:r>
            <a:r>
              <a:rPr lang="en-US" sz="1400" dirty="0">
                <a:latin typeface="Arial" panose="020B0604020202020204" pitchFamily="34" charset="0"/>
              </a:rPr>
              <a:t> et al., 2017)</a:t>
            </a:r>
          </a:p>
          <a:p>
            <a:pPr fontAlgn="base">
              <a:lnSpc>
                <a:spcPct val="100000"/>
              </a:lnSpc>
            </a:pPr>
            <a:r>
              <a:rPr lang="en-US" sz="2400" dirty="0">
                <a:latin typeface="Arial" panose="020B0604020202020204" pitchFamily="34" charset="0"/>
              </a:rPr>
              <a:t>Biomarkers </a:t>
            </a:r>
            <a:r>
              <a:rPr lang="en-US" sz="1400" dirty="0">
                <a:latin typeface="Arial" panose="020B0604020202020204" pitchFamily="34" charset="0"/>
              </a:rPr>
              <a:t>(e.g., cortisol; Danhof-Pont et al., 2011)</a:t>
            </a:r>
          </a:p>
          <a:p>
            <a:pPr marL="0" indent="0" fontAlgn="base">
              <a:lnSpc>
                <a:spcPct val="100000"/>
              </a:lnSpc>
              <a:buNone/>
            </a:pPr>
            <a:r>
              <a:rPr lang="en-US" sz="2400" b="1" dirty="0">
                <a:latin typeface="Arial" panose="020B0604020202020204" pitchFamily="34" charset="0"/>
              </a:rPr>
              <a:t>Athlete Burnout</a:t>
            </a:r>
          </a:p>
          <a:p>
            <a:pPr marL="0" indent="0" fontAlgn="base">
              <a:lnSpc>
                <a:spcPct val="100000"/>
              </a:lnSpc>
              <a:buNone/>
            </a:pPr>
            <a:r>
              <a:rPr lang="en-US" sz="2400" dirty="0">
                <a:latin typeface="Arial" panose="020B0604020202020204" pitchFamily="34" charset="0"/>
              </a:rPr>
              <a:t>	</a:t>
            </a:r>
            <a:r>
              <a:rPr lang="en-US" sz="2400" b="1" dirty="0">
                <a:solidFill>
                  <a:srgbClr val="F1AD3E"/>
                </a:solidFill>
                <a:latin typeface="Arial" panose="020B0604020202020204" pitchFamily="34" charset="0"/>
              </a:rPr>
              <a:t>Not yet reviewed</a:t>
            </a:r>
            <a:endParaRPr lang="en-US" sz="2400" dirty="0">
              <a:solidFill>
                <a:srgbClr val="F1AD3E"/>
              </a:solidFill>
              <a:latin typeface="Arial" panose="020B0604020202020204" pitchFamily="34" charset="0"/>
            </a:endParaRPr>
          </a:p>
        </p:txBody>
      </p:sp>
      <p:sp>
        <p:nvSpPr>
          <p:cNvPr id="5" name="Rectangle 4">
            <a:extLst>
              <a:ext uri="{FF2B5EF4-FFF2-40B4-BE49-F238E27FC236}">
                <a16:creationId xmlns:a16="http://schemas.microsoft.com/office/drawing/2014/main" id="{1F4655FD-8E29-7ADE-EEED-60CFA2DFB151}"/>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191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AC01B0A6-F2A6-37DF-0FEF-DD09D7E73CCA}"/>
              </a:ext>
            </a:extLst>
          </p:cNvPr>
          <p:cNvSpPr>
            <a:spLocks noGrp="1"/>
          </p:cNvSpPr>
          <p:nvPr>
            <p:ph idx="1"/>
          </p:nvPr>
        </p:nvSpPr>
        <p:spPr>
          <a:xfrm>
            <a:off x="620076" y="1469642"/>
            <a:ext cx="5271173" cy="4324399"/>
          </a:xfrm>
        </p:spPr>
        <p:txBody>
          <a:bodyPr>
            <a:noAutofit/>
          </a:bodyPr>
          <a:lstStyle/>
          <a:p>
            <a:pPr marL="0" indent="0" algn="l" rtl="0" fontAlgn="base">
              <a:lnSpc>
                <a:spcPct val="200000"/>
              </a:lnSpc>
              <a:buNone/>
            </a:pPr>
            <a:r>
              <a:rPr lang="en-GB" sz="2400" b="1" dirty="0">
                <a:solidFill>
                  <a:srgbClr val="000000"/>
                </a:solidFill>
                <a:latin typeface="Arial" panose="020B0604020202020204" pitchFamily="34" charset="0"/>
              </a:rPr>
              <a:t>Literature Search</a:t>
            </a:r>
          </a:p>
          <a:p>
            <a:pPr marL="0" indent="0" algn="l" rtl="0" fontAlgn="base">
              <a:lnSpc>
                <a:spcPct val="100000"/>
              </a:lnSpc>
              <a:buNone/>
            </a:pPr>
            <a:r>
              <a:rPr lang="en-GB" sz="2400" b="0" i="1" dirty="0">
                <a:solidFill>
                  <a:srgbClr val="000000"/>
                </a:solidFill>
                <a:effectLst/>
                <a:latin typeface="Arial" panose="020B0604020202020204" pitchFamily="34" charset="0"/>
              </a:rPr>
              <a:t>Databases: </a:t>
            </a:r>
            <a:r>
              <a:rPr lang="en-GB" sz="2400" b="0" i="0" dirty="0" err="1">
                <a:solidFill>
                  <a:srgbClr val="000000"/>
                </a:solidFill>
                <a:effectLst/>
                <a:latin typeface="Arial" panose="020B0604020202020204" pitchFamily="34" charset="0"/>
              </a:rPr>
              <a:t>PsychINFO</a:t>
            </a:r>
            <a:r>
              <a:rPr lang="en-GB" sz="2400" b="0" i="0" dirty="0">
                <a:solidFill>
                  <a:srgbClr val="000000"/>
                </a:solidFill>
                <a:effectLst/>
                <a:latin typeface="Arial" panose="020B0604020202020204" pitchFamily="34" charset="0"/>
              </a:rPr>
              <a:t>, </a:t>
            </a:r>
            <a:r>
              <a:rPr lang="en-GB" sz="2400" b="0" i="0" dirty="0" err="1">
                <a:solidFill>
                  <a:srgbClr val="000000"/>
                </a:solidFill>
                <a:effectLst/>
                <a:latin typeface="Arial" panose="020B0604020202020204" pitchFamily="34" charset="0"/>
              </a:rPr>
              <a:t>PsychARTICLES</a:t>
            </a:r>
            <a:r>
              <a:rPr lang="en-GB" sz="2400" b="0" i="0" dirty="0">
                <a:solidFill>
                  <a:srgbClr val="000000"/>
                </a:solidFill>
                <a:effectLst/>
                <a:latin typeface="Arial" panose="020B0604020202020204" pitchFamily="34" charset="0"/>
              </a:rPr>
              <a:t>, MEDLINE, </a:t>
            </a:r>
            <a:r>
              <a:rPr lang="en-GB" sz="2400" b="0" i="0" dirty="0" err="1">
                <a:solidFill>
                  <a:srgbClr val="000000"/>
                </a:solidFill>
                <a:effectLst/>
                <a:latin typeface="Arial" panose="020B0604020202020204" pitchFamily="34" charset="0"/>
              </a:rPr>
              <a:t>SPORTDiscus</a:t>
            </a:r>
            <a:r>
              <a:rPr lang="en-GB" sz="2400" b="0" i="0" dirty="0">
                <a:solidFill>
                  <a:srgbClr val="000000"/>
                </a:solidFill>
                <a:effectLst/>
                <a:latin typeface="Arial" panose="020B0604020202020204" pitchFamily="34" charset="0"/>
              </a:rPr>
              <a:t>, ScienceDirect, ProQuest Dissertations</a:t>
            </a:r>
          </a:p>
          <a:p>
            <a:pPr marL="0" indent="0" algn="l" rtl="0" fontAlgn="base">
              <a:lnSpc>
                <a:spcPct val="100000"/>
              </a:lnSpc>
              <a:buNone/>
            </a:pPr>
            <a:r>
              <a:rPr lang="en-GB" sz="2400" i="1" dirty="0">
                <a:solidFill>
                  <a:srgbClr val="000000"/>
                </a:solidFill>
                <a:latin typeface="Arial" panose="020B0604020202020204" pitchFamily="34" charset="0"/>
              </a:rPr>
              <a:t>Search Terms: </a:t>
            </a:r>
            <a:r>
              <a:rPr lang="en-GB" sz="2400" dirty="0">
                <a:solidFill>
                  <a:srgbClr val="000000"/>
                </a:solidFill>
                <a:latin typeface="Arial" panose="020B0604020202020204" pitchFamily="34" charset="0"/>
              </a:rPr>
              <a:t>burnout, athletes, health </a:t>
            </a:r>
          </a:p>
          <a:p>
            <a:pPr marL="0" indent="0" algn="l" rtl="0" fontAlgn="base">
              <a:lnSpc>
                <a:spcPct val="100000"/>
              </a:lnSpc>
              <a:buNone/>
            </a:pPr>
            <a:r>
              <a:rPr lang="en-GB" sz="2400" b="0" i="1" dirty="0">
                <a:solidFill>
                  <a:srgbClr val="000000"/>
                </a:solidFill>
                <a:effectLst/>
                <a:latin typeface="Arial" panose="020B0604020202020204" pitchFamily="34" charset="0"/>
              </a:rPr>
              <a:t>Time Period: </a:t>
            </a:r>
            <a:r>
              <a:rPr lang="en-GB" sz="2400" b="0" i="0" dirty="0">
                <a:solidFill>
                  <a:srgbClr val="000000"/>
                </a:solidFill>
                <a:effectLst/>
                <a:latin typeface="Arial" panose="020B0604020202020204" pitchFamily="34" charset="0"/>
              </a:rPr>
              <a:t>Jan 2001 to 17</a:t>
            </a:r>
            <a:r>
              <a:rPr lang="en-GB" sz="2400" b="0" i="0" baseline="30000" dirty="0">
                <a:solidFill>
                  <a:srgbClr val="000000"/>
                </a:solidFill>
                <a:effectLst/>
                <a:latin typeface="Arial" panose="020B0604020202020204" pitchFamily="34" charset="0"/>
              </a:rPr>
              <a:t>th</a:t>
            </a:r>
            <a:r>
              <a:rPr lang="en-GB" sz="2400" b="0" i="0" dirty="0">
                <a:solidFill>
                  <a:srgbClr val="000000"/>
                </a:solidFill>
                <a:effectLst/>
                <a:latin typeface="Arial" panose="020B0604020202020204" pitchFamily="34" charset="0"/>
              </a:rPr>
              <a:t> Mar 2022</a:t>
            </a:r>
            <a:endParaRPr lang="en-US" sz="2400" b="0" i="0" dirty="0">
              <a:effectLst/>
              <a:latin typeface="Arial" panose="020B0604020202020204" pitchFamily="34" charset="0"/>
            </a:endParaRPr>
          </a:p>
        </p:txBody>
      </p:sp>
      <p:sp>
        <p:nvSpPr>
          <p:cNvPr id="5" name="Content Placeholder 2">
            <a:extLst>
              <a:ext uri="{FF2B5EF4-FFF2-40B4-BE49-F238E27FC236}">
                <a16:creationId xmlns:a16="http://schemas.microsoft.com/office/drawing/2014/main" id="{6258A62A-0512-6D92-F07B-48377519A223}"/>
              </a:ext>
            </a:extLst>
          </p:cNvPr>
          <p:cNvSpPr txBox="1">
            <a:spLocks/>
          </p:cNvSpPr>
          <p:nvPr/>
        </p:nvSpPr>
        <p:spPr>
          <a:xfrm>
            <a:off x="6300753" y="1469641"/>
            <a:ext cx="5271173" cy="4324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200000"/>
              </a:lnSpc>
              <a:buFont typeface="Arial" panose="020B0604020202020204" pitchFamily="34" charset="0"/>
              <a:buNone/>
            </a:pPr>
            <a:r>
              <a:rPr lang="en-GB" sz="2400" b="1" dirty="0">
                <a:solidFill>
                  <a:srgbClr val="000000"/>
                </a:solidFill>
                <a:latin typeface="Arial" panose="020B0604020202020204" pitchFamily="34" charset="0"/>
              </a:rPr>
              <a:t>Inclusion Criteria</a:t>
            </a:r>
          </a:p>
          <a:p>
            <a:pPr marL="457200" indent="-457200" fontAlgn="base">
              <a:lnSpc>
                <a:spcPct val="100000"/>
              </a:lnSpc>
              <a:buFont typeface="Arial" panose="020B0604020202020204" pitchFamily="34" charset="0"/>
              <a:buAutoNum type="arabicPeriod"/>
            </a:pPr>
            <a:r>
              <a:rPr lang="en-GB" sz="2400" dirty="0">
                <a:solidFill>
                  <a:srgbClr val="000000"/>
                </a:solidFill>
                <a:latin typeface="Arial" panose="020B0604020202020204" pitchFamily="34" charset="0"/>
              </a:rPr>
              <a:t>Burnout measure</a:t>
            </a:r>
          </a:p>
          <a:p>
            <a:pPr marL="457200" indent="-457200" fontAlgn="base">
              <a:lnSpc>
                <a:spcPct val="100000"/>
              </a:lnSpc>
              <a:buFont typeface="Arial" panose="020B0604020202020204" pitchFamily="34" charset="0"/>
              <a:buAutoNum type="arabicPeriod"/>
            </a:pPr>
            <a:r>
              <a:rPr lang="en-GB" sz="2400" dirty="0">
                <a:solidFill>
                  <a:srgbClr val="000000"/>
                </a:solidFill>
                <a:latin typeface="Arial" panose="020B0604020202020204" pitchFamily="34" charset="0"/>
              </a:rPr>
              <a:t>Health measure</a:t>
            </a:r>
          </a:p>
          <a:p>
            <a:pPr marL="457200" indent="-457200" fontAlgn="base">
              <a:lnSpc>
                <a:spcPct val="100000"/>
              </a:lnSpc>
              <a:buFont typeface="Arial" panose="020B0604020202020204" pitchFamily="34" charset="0"/>
              <a:buAutoNum type="arabicPeriod"/>
            </a:pPr>
            <a:r>
              <a:rPr lang="en-GB" sz="2400" dirty="0">
                <a:solidFill>
                  <a:srgbClr val="000000"/>
                </a:solidFill>
                <a:latin typeface="Arial" panose="020B0604020202020204" pitchFamily="34" charset="0"/>
              </a:rPr>
              <a:t>Athlete sample (unique)</a:t>
            </a:r>
          </a:p>
          <a:p>
            <a:pPr marL="457200" indent="-457200" fontAlgn="base">
              <a:lnSpc>
                <a:spcPct val="100000"/>
              </a:lnSpc>
              <a:buFont typeface="Arial" panose="020B0604020202020204" pitchFamily="34" charset="0"/>
              <a:buAutoNum type="arabicPeriod"/>
            </a:pPr>
            <a:r>
              <a:rPr lang="en-GB" sz="2400" dirty="0">
                <a:solidFill>
                  <a:srgbClr val="000000"/>
                </a:solidFill>
                <a:latin typeface="Arial" panose="020B0604020202020204" pitchFamily="34" charset="0"/>
              </a:rPr>
              <a:t>Journal articles, thesis or presentation</a:t>
            </a:r>
          </a:p>
          <a:p>
            <a:pPr marL="457200" indent="-457200" fontAlgn="base">
              <a:lnSpc>
                <a:spcPct val="100000"/>
              </a:lnSpc>
              <a:buFont typeface="Arial" panose="020B0604020202020204" pitchFamily="34" charset="0"/>
              <a:buAutoNum type="arabicPeriod"/>
            </a:pPr>
            <a:r>
              <a:rPr lang="en-GB" sz="2400" dirty="0">
                <a:solidFill>
                  <a:srgbClr val="000000"/>
                </a:solidFill>
                <a:latin typeface="Arial" panose="020B0604020202020204" pitchFamily="34" charset="0"/>
              </a:rPr>
              <a:t>Language: English</a:t>
            </a: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0" indent="0" fontAlgn="base">
              <a:lnSpc>
                <a:spcPct val="150000"/>
              </a:lnSpc>
              <a:buFont typeface="Arial" panose="020B0604020202020204" pitchFamily="34" charset="0"/>
              <a:buNone/>
            </a:pPr>
            <a:endParaRPr lang="en-US" sz="2400" dirty="0">
              <a:latin typeface="Arial" panose="020B0604020202020204" pitchFamily="34" charset="0"/>
            </a:endParaRP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490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F3A63C7D-1D4B-0578-7CA2-B7311C67FB0A}"/>
              </a:ext>
            </a:extLst>
          </p:cNvPr>
          <p:cNvPicPr>
            <a:picLocks noChangeAspect="1"/>
          </p:cNvPicPr>
          <p:nvPr/>
        </p:nvPicPr>
        <p:blipFill>
          <a:blip r:embed="rId2"/>
          <a:stretch>
            <a:fillRect/>
          </a:stretch>
        </p:blipFill>
        <p:spPr>
          <a:xfrm>
            <a:off x="4229973" y="738476"/>
            <a:ext cx="5397780" cy="5948719"/>
          </a:xfrm>
          <a:prstGeom prst="rect">
            <a:avLst/>
          </a:prstGeom>
        </p:spPr>
      </p:pic>
      <p:sp>
        <p:nvSpPr>
          <p:cNvPr id="9" name="Rectangle 8">
            <a:extLst>
              <a:ext uri="{FF2B5EF4-FFF2-40B4-BE49-F238E27FC236}">
                <a16:creationId xmlns:a16="http://schemas.microsoft.com/office/drawing/2014/main" id="{1BAFF3AC-BBBE-986D-6444-601457C53B68}"/>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3D94EC7D-CD20-D86A-39FA-C861D8D7A7F2}"/>
              </a:ext>
            </a:extLst>
          </p:cNvPr>
          <p:cNvSpPr>
            <a:spLocks noGrp="1"/>
          </p:cNvSpPr>
          <p:nvPr>
            <p:ph type="title"/>
          </p:nvPr>
        </p:nvSpPr>
        <p:spPr>
          <a:xfrm>
            <a:off x="620076" y="896465"/>
            <a:ext cx="10515600" cy="1134759"/>
          </a:xfrm>
        </p:spPr>
        <p:txBody>
          <a:bodyPr>
            <a:normAutofit/>
          </a:bodyPr>
          <a:lstStyle/>
          <a:p>
            <a:r>
              <a:rPr lang="en-GB" sz="3200" b="1" dirty="0">
                <a:latin typeface="Arial" panose="020B0604020202020204" pitchFamily="34" charset="0"/>
                <a:cs typeface="Arial" panose="020B0604020202020204" pitchFamily="34" charset="0"/>
              </a:rPr>
              <a:t>PRISMA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Diagram</a:t>
            </a:r>
          </a:p>
        </p:txBody>
      </p:sp>
    </p:spTree>
    <p:extLst>
      <p:ext uri="{BB962C8B-B14F-4D97-AF65-F5344CB8AC3E}">
        <p14:creationId xmlns:p14="http://schemas.microsoft.com/office/powerpoint/2010/main" val="3072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E4E-A86F-1075-EBA6-3E255E4E4D2B}"/>
              </a:ext>
            </a:extLst>
          </p:cNvPr>
          <p:cNvSpPr>
            <a:spLocks noGrp="1"/>
          </p:cNvSpPr>
          <p:nvPr>
            <p:ph type="title"/>
          </p:nvPr>
        </p:nvSpPr>
        <p:spPr>
          <a:xfrm>
            <a:off x="620076" y="896465"/>
            <a:ext cx="10515600" cy="672843"/>
          </a:xfrm>
        </p:spPr>
        <p:txBody>
          <a:bodyPr>
            <a:normAutofit/>
          </a:bodyPr>
          <a:lstStyle/>
          <a:p>
            <a:r>
              <a:rPr lang="en-GB" sz="3200" b="1" dirty="0">
                <a:latin typeface="Arial" panose="020B0604020202020204" pitchFamily="34" charset="0"/>
                <a:cs typeface="Arial" panose="020B0604020202020204" pitchFamily="34" charset="0"/>
              </a:rPr>
              <a:t>Results</a:t>
            </a:r>
          </a:p>
        </p:txBody>
      </p:sp>
      <p:sp>
        <p:nvSpPr>
          <p:cNvPr id="6" name="Rectangle 5">
            <a:extLst>
              <a:ext uri="{FF2B5EF4-FFF2-40B4-BE49-F238E27FC236}">
                <a16:creationId xmlns:a16="http://schemas.microsoft.com/office/drawing/2014/main" id="{DFB876F0-7AB8-62F8-B131-1CFBDA626223}"/>
              </a:ext>
            </a:extLst>
          </p:cNvPr>
          <p:cNvSpPr/>
          <p:nvPr/>
        </p:nvSpPr>
        <p:spPr>
          <a:xfrm>
            <a:off x="620077" y="499020"/>
            <a:ext cx="8937874" cy="149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B1B96AF4-36CA-AF40-D029-DDAB71227061}"/>
              </a:ext>
            </a:extLst>
          </p:cNvPr>
          <p:cNvSpPr>
            <a:spLocks noGrp="1"/>
          </p:cNvSpPr>
          <p:nvPr>
            <p:ph idx="1"/>
          </p:nvPr>
        </p:nvSpPr>
        <p:spPr>
          <a:xfrm>
            <a:off x="620076" y="1469642"/>
            <a:ext cx="5271173" cy="2418303"/>
          </a:xfrm>
        </p:spPr>
        <p:txBody>
          <a:bodyPr>
            <a:noAutofit/>
          </a:bodyPr>
          <a:lstStyle/>
          <a:p>
            <a:pPr marL="0" indent="0" algn="l" rtl="0" fontAlgn="base">
              <a:lnSpc>
                <a:spcPct val="200000"/>
              </a:lnSpc>
              <a:buNone/>
            </a:pPr>
            <a:r>
              <a:rPr lang="en-GB" sz="2400" b="1" dirty="0">
                <a:solidFill>
                  <a:srgbClr val="000000"/>
                </a:solidFill>
                <a:latin typeface="Arial" panose="020B0604020202020204" pitchFamily="34" charset="0"/>
              </a:rPr>
              <a:t>Athlete Samples</a:t>
            </a:r>
          </a:p>
          <a:p>
            <a:pPr marL="0" indent="0" algn="l" rtl="0" fontAlgn="base">
              <a:lnSpc>
                <a:spcPct val="100000"/>
              </a:lnSpc>
              <a:buNone/>
            </a:pPr>
            <a:r>
              <a:rPr lang="en-GB" sz="2400" dirty="0">
                <a:solidFill>
                  <a:srgbClr val="000000"/>
                </a:solidFill>
                <a:latin typeface="Arial" panose="020B0604020202020204" pitchFamily="34" charset="0"/>
              </a:rPr>
              <a:t>13,976 athletes (age M = 19.8; 35% females)</a:t>
            </a:r>
          </a:p>
        </p:txBody>
      </p:sp>
      <p:sp>
        <p:nvSpPr>
          <p:cNvPr id="11" name="Content Placeholder 2">
            <a:extLst>
              <a:ext uri="{FF2B5EF4-FFF2-40B4-BE49-F238E27FC236}">
                <a16:creationId xmlns:a16="http://schemas.microsoft.com/office/drawing/2014/main" id="{92903BCE-2925-8481-44ED-2567C20855FB}"/>
              </a:ext>
            </a:extLst>
          </p:cNvPr>
          <p:cNvSpPr txBox="1">
            <a:spLocks/>
          </p:cNvSpPr>
          <p:nvPr/>
        </p:nvSpPr>
        <p:spPr>
          <a:xfrm>
            <a:off x="6300753" y="1469642"/>
            <a:ext cx="5271171" cy="260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200000"/>
              </a:lnSpc>
              <a:buFont typeface="Arial" panose="020B0604020202020204" pitchFamily="34" charset="0"/>
              <a:buNone/>
            </a:pPr>
            <a:r>
              <a:rPr lang="en-GB" sz="2400" b="1" dirty="0">
                <a:solidFill>
                  <a:srgbClr val="000000"/>
                </a:solidFill>
                <a:latin typeface="Arial" panose="020B0604020202020204" pitchFamily="34" charset="0"/>
              </a:rPr>
              <a:t>Burnout Measure</a:t>
            </a:r>
          </a:p>
          <a:p>
            <a:pPr marL="0" indent="0" fontAlgn="base">
              <a:lnSpc>
                <a:spcPct val="100000"/>
              </a:lnSpc>
              <a:buNone/>
            </a:pPr>
            <a:r>
              <a:rPr lang="en-GB" sz="2400" dirty="0">
                <a:solidFill>
                  <a:srgbClr val="000000"/>
                </a:solidFill>
                <a:latin typeface="Arial" panose="020B0604020202020204" pitchFamily="34" charset="0"/>
              </a:rPr>
              <a:t>Majority ABQ (89%)</a:t>
            </a:r>
          </a:p>
          <a:p>
            <a:pPr marL="0" indent="0" fontAlgn="base">
              <a:lnSpc>
                <a:spcPct val="100000"/>
              </a:lnSpc>
              <a:buNone/>
            </a:pPr>
            <a:r>
              <a:rPr lang="en-GB" sz="2400" dirty="0">
                <a:solidFill>
                  <a:srgbClr val="000000"/>
                </a:solidFill>
                <a:latin typeface="Arial" panose="020B0604020202020204" pitchFamily="34" charset="0"/>
              </a:rPr>
              <a:t>Mix of global score (48%), dimensional scores (29%), both (15%), exhaustion (8%)</a:t>
            </a: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0" indent="0" fontAlgn="base">
              <a:lnSpc>
                <a:spcPct val="150000"/>
              </a:lnSpc>
              <a:buFont typeface="Arial" panose="020B0604020202020204" pitchFamily="34" charset="0"/>
              <a:buNone/>
            </a:pPr>
            <a:endParaRPr lang="en-US" sz="2400" dirty="0">
              <a:latin typeface="Arial" panose="020B0604020202020204" pitchFamily="34" charset="0"/>
            </a:endParaRPr>
          </a:p>
        </p:txBody>
      </p:sp>
      <p:sp>
        <p:nvSpPr>
          <p:cNvPr id="12" name="Content Placeholder 2">
            <a:extLst>
              <a:ext uri="{FF2B5EF4-FFF2-40B4-BE49-F238E27FC236}">
                <a16:creationId xmlns:a16="http://schemas.microsoft.com/office/drawing/2014/main" id="{E6271279-CE87-2187-09E1-5DD958E1B2B1}"/>
              </a:ext>
            </a:extLst>
          </p:cNvPr>
          <p:cNvSpPr txBox="1">
            <a:spLocks/>
          </p:cNvSpPr>
          <p:nvPr/>
        </p:nvSpPr>
        <p:spPr>
          <a:xfrm>
            <a:off x="620078" y="3929825"/>
            <a:ext cx="5271171" cy="260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200000"/>
              </a:lnSpc>
              <a:buFont typeface="Arial" panose="020B0604020202020204" pitchFamily="34" charset="0"/>
              <a:buNone/>
            </a:pPr>
            <a:r>
              <a:rPr lang="en-GB" sz="2400" b="1" dirty="0">
                <a:solidFill>
                  <a:srgbClr val="000000"/>
                </a:solidFill>
                <a:latin typeface="Arial" panose="020B0604020202020204" pitchFamily="34" charset="0"/>
              </a:rPr>
              <a:t>Study Design</a:t>
            </a:r>
          </a:p>
          <a:p>
            <a:pPr marL="0" indent="0" fontAlgn="base">
              <a:lnSpc>
                <a:spcPct val="100000"/>
              </a:lnSpc>
              <a:buNone/>
            </a:pPr>
            <a:r>
              <a:rPr lang="en-GB" sz="2400" dirty="0">
                <a:solidFill>
                  <a:srgbClr val="000000"/>
                </a:solidFill>
                <a:latin typeface="Arial" panose="020B0604020202020204" pitchFamily="34" charset="0"/>
              </a:rPr>
              <a:t>41 cross-sectional</a:t>
            </a:r>
          </a:p>
          <a:p>
            <a:pPr marL="0" indent="0" fontAlgn="base">
              <a:lnSpc>
                <a:spcPct val="100000"/>
              </a:lnSpc>
              <a:buNone/>
            </a:pPr>
            <a:r>
              <a:rPr lang="en-GB" sz="2400" dirty="0">
                <a:solidFill>
                  <a:srgbClr val="000000"/>
                </a:solidFill>
                <a:latin typeface="Arial" panose="020B0604020202020204" pitchFamily="34" charset="0"/>
              </a:rPr>
              <a:t>11 longitudinal + 1</a:t>
            </a:r>
          </a:p>
          <a:p>
            <a:pPr marL="0" indent="0" fontAlgn="base">
              <a:lnSpc>
                <a:spcPct val="100000"/>
              </a:lnSpc>
              <a:buNone/>
            </a:pPr>
            <a:r>
              <a:rPr lang="en-GB" sz="2400" dirty="0">
                <a:solidFill>
                  <a:srgbClr val="000000"/>
                </a:solidFill>
                <a:latin typeface="Arial" panose="020B0604020202020204" pitchFamily="34" charset="0"/>
              </a:rPr>
              <a:t>1 prospective </a:t>
            </a: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0" indent="0" fontAlgn="base">
              <a:lnSpc>
                <a:spcPct val="150000"/>
              </a:lnSpc>
              <a:buFont typeface="Arial" panose="020B0604020202020204" pitchFamily="34" charset="0"/>
              <a:buNone/>
            </a:pPr>
            <a:endParaRPr lang="en-US" sz="2400" dirty="0">
              <a:latin typeface="Arial" panose="020B0604020202020204" pitchFamily="34" charset="0"/>
            </a:endParaRPr>
          </a:p>
        </p:txBody>
      </p:sp>
      <p:sp>
        <p:nvSpPr>
          <p:cNvPr id="13" name="Content Placeholder 2">
            <a:extLst>
              <a:ext uri="{FF2B5EF4-FFF2-40B4-BE49-F238E27FC236}">
                <a16:creationId xmlns:a16="http://schemas.microsoft.com/office/drawing/2014/main" id="{067A200C-078C-72E8-FFB2-EC35C55F53A0}"/>
              </a:ext>
            </a:extLst>
          </p:cNvPr>
          <p:cNvSpPr txBox="1">
            <a:spLocks/>
          </p:cNvSpPr>
          <p:nvPr/>
        </p:nvSpPr>
        <p:spPr>
          <a:xfrm>
            <a:off x="6300752" y="3929825"/>
            <a:ext cx="5432885" cy="260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200000"/>
              </a:lnSpc>
              <a:buFont typeface="Arial" panose="020B0604020202020204" pitchFamily="34" charset="0"/>
              <a:buNone/>
            </a:pPr>
            <a:r>
              <a:rPr lang="en-GB" sz="2400" b="1" dirty="0">
                <a:solidFill>
                  <a:srgbClr val="000000"/>
                </a:solidFill>
                <a:latin typeface="Arial" panose="020B0604020202020204" pitchFamily="34" charset="0"/>
              </a:rPr>
              <a:t>Quality Assessment</a:t>
            </a:r>
          </a:p>
          <a:p>
            <a:pPr marL="0" indent="0" fontAlgn="base">
              <a:lnSpc>
                <a:spcPct val="100000"/>
              </a:lnSpc>
              <a:buNone/>
            </a:pPr>
            <a:r>
              <a:rPr lang="en-GB" sz="2400" dirty="0">
                <a:solidFill>
                  <a:srgbClr val="000000"/>
                </a:solidFill>
                <a:latin typeface="Arial" panose="020B0604020202020204" pitchFamily="34" charset="0"/>
              </a:rPr>
              <a:t>Not all sources of bias addressed </a:t>
            </a:r>
            <a:r>
              <a:rPr lang="en-GB" sz="1400" dirty="0">
                <a:solidFill>
                  <a:srgbClr val="000000"/>
                </a:solidFill>
                <a:latin typeface="Arial" panose="020B0604020202020204" pitchFamily="34" charset="0"/>
              </a:rPr>
              <a:t>(</a:t>
            </a:r>
            <a:r>
              <a:rPr lang="en-GB" sz="1400" i="1" dirty="0">
                <a:solidFill>
                  <a:srgbClr val="000000"/>
                </a:solidFill>
                <a:latin typeface="Arial" panose="020B0604020202020204" pitchFamily="34" charset="0"/>
              </a:rPr>
              <a:t>n</a:t>
            </a:r>
            <a:r>
              <a:rPr lang="en-GB" sz="1400" dirty="0">
                <a:solidFill>
                  <a:srgbClr val="000000"/>
                </a:solidFill>
                <a:latin typeface="Arial" panose="020B0604020202020204" pitchFamily="34" charset="0"/>
              </a:rPr>
              <a:t> = 54)</a:t>
            </a:r>
          </a:p>
          <a:p>
            <a:pPr marL="0" indent="0" fontAlgn="base">
              <a:lnSpc>
                <a:spcPct val="100000"/>
              </a:lnSpc>
              <a:buNone/>
            </a:pPr>
            <a:r>
              <a:rPr lang="en-GB" sz="2400" dirty="0">
                <a:solidFill>
                  <a:srgbClr val="000000"/>
                </a:solidFill>
                <a:latin typeface="Arial" panose="020B0604020202020204" pitchFamily="34" charset="0"/>
              </a:rPr>
              <a:t>Source of bias persisted </a:t>
            </a:r>
            <a:r>
              <a:rPr lang="en-GB" sz="1400" dirty="0">
                <a:solidFill>
                  <a:srgbClr val="000000"/>
                </a:solidFill>
                <a:latin typeface="Arial" panose="020B0604020202020204" pitchFamily="34" charset="0"/>
              </a:rPr>
              <a:t>(</a:t>
            </a:r>
            <a:r>
              <a:rPr lang="en-GB" sz="1400" i="1" dirty="0">
                <a:solidFill>
                  <a:srgbClr val="000000"/>
                </a:solidFill>
                <a:latin typeface="Arial" panose="020B0604020202020204" pitchFamily="34" charset="0"/>
              </a:rPr>
              <a:t>n</a:t>
            </a:r>
            <a:r>
              <a:rPr lang="en-GB" sz="1400" dirty="0">
                <a:solidFill>
                  <a:srgbClr val="000000"/>
                </a:solidFill>
                <a:latin typeface="Arial" panose="020B0604020202020204" pitchFamily="34" charset="0"/>
              </a:rPr>
              <a:t> = 41)</a:t>
            </a: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457200" indent="-457200" fontAlgn="base">
              <a:lnSpc>
                <a:spcPct val="100000"/>
              </a:lnSpc>
              <a:buFont typeface="Arial" panose="020B0604020202020204" pitchFamily="34" charset="0"/>
              <a:buAutoNum type="arabicPeriod"/>
            </a:pPr>
            <a:endParaRPr lang="en-GB" sz="2400" dirty="0">
              <a:solidFill>
                <a:srgbClr val="000000"/>
              </a:solidFill>
              <a:latin typeface="Arial" panose="020B0604020202020204" pitchFamily="34" charset="0"/>
            </a:endParaRPr>
          </a:p>
          <a:p>
            <a:pPr marL="0" indent="0" fontAlgn="base">
              <a:lnSpc>
                <a:spcPct val="150000"/>
              </a:lnSpc>
              <a:buFont typeface="Arial" panose="020B0604020202020204" pitchFamily="34" charset="0"/>
              <a:buNone/>
            </a:pPr>
            <a:endParaRPr lang="en-US" sz="2400" dirty="0">
              <a:latin typeface="Arial" panose="020B0604020202020204" pitchFamily="34" charset="0"/>
            </a:endParaRPr>
          </a:p>
        </p:txBody>
      </p:sp>
    </p:spTree>
    <p:extLst>
      <p:ext uri="{BB962C8B-B14F-4D97-AF65-F5344CB8AC3E}">
        <p14:creationId xmlns:p14="http://schemas.microsoft.com/office/powerpoint/2010/main" val="3912637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E41A2110F674D991D176A2C3B363F" ma:contentTypeVersion="13" ma:contentTypeDescription="Create a new document." ma:contentTypeScope="" ma:versionID="f52056288556cc287565f3403fc7aa8a">
  <xsd:schema xmlns:xsd="http://www.w3.org/2001/XMLSchema" xmlns:xs="http://www.w3.org/2001/XMLSchema" xmlns:p="http://schemas.microsoft.com/office/2006/metadata/properties" xmlns:ns3="b3200978-e3d5-4de8-97fa-f295f4dc14a5" xmlns:ns4="21b7344f-c61d-4305-94af-afc34666377c" targetNamespace="http://schemas.microsoft.com/office/2006/metadata/properties" ma:root="true" ma:fieldsID="e68e060f881b6e648b4f47676869f64c" ns3:_="" ns4:_="">
    <xsd:import namespace="b3200978-e3d5-4de8-97fa-f295f4dc14a5"/>
    <xsd:import namespace="21b7344f-c61d-4305-94af-afc3466637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00978-e3d5-4de8-97fa-f295f4dc1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b7344f-c61d-4305-94af-afc3466637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D8ADA4-6F20-4EC6-B046-93ADA117B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00978-e3d5-4de8-97fa-f295f4dc14a5"/>
    <ds:schemaRef ds:uri="21b7344f-c61d-4305-94af-afc346663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074ACA-02BA-492B-98E9-B3E4B09A624C}">
  <ds:schemaRefs>
    <ds:schemaRef ds:uri="http://schemas.microsoft.com/sharepoint/v3/contenttype/forms"/>
  </ds:schemaRefs>
</ds:datastoreItem>
</file>

<file path=customXml/itemProps3.xml><?xml version="1.0" encoding="utf-8"?>
<ds:datastoreItem xmlns:ds="http://schemas.openxmlformats.org/officeDocument/2006/customXml" ds:itemID="{45C0264F-ED39-482D-AF80-BFE8DD47401C}">
  <ds:schemaRefs>
    <ds:schemaRef ds:uri="http://purl.org/dc/terms/"/>
    <ds:schemaRef ds:uri="http://schemas.openxmlformats.org/package/2006/metadata/core-properties"/>
    <ds:schemaRef ds:uri="http://purl.org/dc/dcmitype/"/>
    <ds:schemaRef ds:uri="b3200978-e3d5-4de8-97fa-f295f4dc14a5"/>
    <ds:schemaRef ds:uri="http://schemas.microsoft.com/office/2006/documentManagement/types"/>
    <ds:schemaRef ds:uri="http://purl.org/dc/elements/1.1/"/>
    <ds:schemaRef ds:uri="http://schemas.microsoft.com/office/2006/metadata/properties"/>
    <ds:schemaRef ds:uri="http://schemas.microsoft.com/office/infopath/2007/PartnerControls"/>
    <ds:schemaRef ds:uri="21b7344f-c61d-4305-94af-afc3466637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1740</Words>
  <Application>Microsoft Office PowerPoint</Application>
  <PresentationFormat>Widescreen</PresentationFormat>
  <Paragraphs>185</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office theme</vt:lpstr>
      <vt:lpstr>Physical and mental health outcomes of burnout in athletes: A systematic review</vt:lpstr>
      <vt:lpstr>What is Health?</vt:lpstr>
      <vt:lpstr>PowerPoint Presentation</vt:lpstr>
      <vt:lpstr>PowerPoint Presentation</vt:lpstr>
      <vt:lpstr>PowerPoint Presentation</vt:lpstr>
      <vt:lpstr>Does Burnout Affect Health?</vt:lpstr>
      <vt:lpstr>Methods</vt:lpstr>
      <vt:lpstr>PRISMA  Diagram</vt:lpstr>
      <vt:lpstr>Results</vt:lpstr>
      <vt:lpstr>Results: Negative Mental Health Outcomes</vt:lpstr>
      <vt:lpstr>Results: Negative Mental Health Outcomes</vt:lpstr>
      <vt:lpstr>Results: Positive Mental Health Outcomes</vt:lpstr>
      <vt:lpstr>Results: Physical Health Outcomes</vt:lpstr>
      <vt:lpstr>Does Burnout Affect Health?</vt:lpstr>
      <vt:lpstr>Burnout affects health</vt:lpstr>
      <vt:lpstr>PowerPoint Presentation</vt:lpstr>
      <vt:lpstr>References</vt:lpstr>
      <vt:lpstr>References</vt:lpstr>
      <vt:lpstr>Does Burnout Affect Health?</vt:lpstr>
      <vt:lpstr>Meta-Analyses: Depression</vt:lpstr>
      <vt:lpstr>Meta-Analyses: Depression</vt:lpstr>
      <vt:lpstr>Meta-Analyses: Anxiety</vt:lpstr>
      <vt:lpstr>Meta-Analyses: Anxiety</vt:lpstr>
      <vt:lpstr>Meta-Analyses: Satisfaction</vt:lpstr>
      <vt:lpstr>Meta-Analyses: Satisfaction</vt:lpstr>
      <vt:lpstr>Meta-Analyses: Vitality</vt:lpstr>
      <vt:lpstr>Meta-Analyses: Vitality</vt:lpstr>
      <vt:lpstr>Meta-Analyses: Physical Symptoms</vt:lpstr>
      <vt:lpstr>Meta-Analyses: Physical Symptoms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Hanna Glandorf</cp:lastModifiedBy>
  <cp:revision>6</cp:revision>
  <dcterms:created xsi:type="dcterms:W3CDTF">2022-08-25T13:43:44Z</dcterms:created>
  <dcterms:modified xsi:type="dcterms:W3CDTF">2022-09-22T08:26:08Z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0x010100E4FE41A2110F674D991D176A2C3B363F</vt:lpwstr>
  </property>
</Properties>
</file>