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72" r:id="rId3"/>
    <p:sldId id="279" r:id="rId4"/>
    <p:sldId id="276" r:id="rId5"/>
    <p:sldId id="257" r:id="rId6"/>
    <p:sldId id="275" r:id="rId7"/>
    <p:sldId id="274" r:id="rId8"/>
    <p:sldId id="278" r:id="rId9"/>
    <p:sldId id="277" r:id="rId10"/>
    <p:sldId id="258" r:id="rId11"/>
    <p:sldId id="263" r:id="rId12"/>
    <p:sldId id="264" r:id="rId13"/>
    <p:sldId id="265" r:id="rId14"/>
    <p:sldId id="259" r:id="rId15"/>
    <p:sldId id="261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E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3CA36D-8D9D-4136-81DD-6B8E8ABF9F2F}" v="2" dt="2023-09-11T13:43:35.2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528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th Unsworth" userId="01bf58d59dd860c4" providerId="LiveId" clId="{1C3CA36D-8D9D-4136-81DD-6B8E8ABF9F2F}"/>
    <pc:docChg chg="undo custSel addSld delSld modSld">
      <pc:chgData name="Ruth Unsworth" userId="01bf58d59dd860c4" providerId="LiveId" clId="{1C3CA36D-8D9D-4136-81DD-6B8E8ABF9F2F}" dt="2023-09-11T13:43:35.253" v="12" actId="478"/>
      <pc:docMkLst>
        <pc:docMk/>
      </pc:docMkLst>
      <pc:sldChg chg="delSp">
        <pc:chgData name="Ruth Unsworth" userId="01bf58d59dd860c4" providerId="LiveId" clId="{1C3CA36D-8D9D-4136-81DD-6B8E8ABF9F2F}" dt="2023-09-11T13:43:35.253" v="12" actId="478"/>
        <pc:sldMkLst>
          <pc:docMk/>
          <pc:sldMk cId="2687419131" sldId="265"/>
        </pc:sldMkLst>
        <pc:picChg chg="del">
          <ac:chgData name="Ruth Unsworth" userId="01bf58d59dd860c4" providerId="LiveId" clId="{1C3CA36D-8D9D-4136-81DD-6B8E8ABF9F2F}" dt="2023-09-11T13:43:35.253" v="12" actId="478"/>
          <ac:picMkLst>
            <pc:docMk/>
            <pc:sldMk cId="2687419131" sldId="265"/>
            <ac:picMk id="3074" creationId="{C9EB0810-88C4-E613-D612-17D67E60B70C}"/>
          </ac:picMkLst>
        </pc:picChg>
      </pc:sldChg>
      <pc:sldChg chg="addSp delSp modSp mod">
        <pc:chgData name="Ruth Unsworth" userId="01bf58d59dd860c4" providerId="LiveId" clId="{1C3CA36D-8D9D-4136-81DD-6B8E8ABF9F2F}" dt="2023-08-30T14:45:24.378" v="11" actId="20577"/>
        <pc:sldMkLst>
          <pc:docMk/>
          <pc:sldMk cId="3478859953" sldId="272"/>
        </pc:sldMkLst>
        <pc:spChg chg="add del mod">
          <ac:chgData name="Ruth Unsworth" userId="01bf58d59dd860c4" providerId="LiveId" clId="{1C3CA36D-8D9D-4136-81DD-6B8E8ABF9F2F}" dt="2023-08-30T14:45:23.461" v="10" actId="478"/>
          <ac:spMkLst>
            <pc:docMk/>
            <pc:sldMk cId="3478859953" sldId="272"/>
            <ac:spMk id="3" creationId="{53D0E013-9EDC-741C-C90A-741C915FAC6F}"/>
          </ac:spMkLst>
        </pc:spChg>
        <pc:spChg chg="add del mod">
          <ac:chgData name="Ruth Unsworth" userId="01bf58d59dd860c4" providerId="LiveId" clId="{1C3CA36D-8D9D-4136-81DD-6B8E8ABF9F2F}" dt="2023-08-30T14:45:24.378" v="11" actId="20577"/>
          <ac:spMkLst>
            <pc:docMk/>
            <pc:sldMk cId="3478859953" sldId="272"/>
            <ac:spMk id="4" creationId="{18954583-308E-8D49-B40F-FE2585886CDA}"/>
          </ac:spMkLst>
        </pc:spChg>
        <pc:spChg chg="add del">
          <ac:chgData name="Ruth Unsworth" userId="01bf58d59dd860c4" providerId="LiveId" clId="{1C3CA36D-8D9D-4136-81DD-6B8E8ABF9F2F}" dt="2023-08-30T14:45:22.415" v="8" actId="478"/>
          <ac:spMkLst>
            <pc:docMk/>
            <pc:sldMk cId="3478859953" sldId="272"/>
            <ac:spMk id="5" creationId="{A6335716-C0D4-A949-B573-2786C2BBCFFE}"/>
          </ac:spMkLst>
        </pc:spChg>
        <pc:spChg chg="add del mod">
          <ac:chgData name="Ruth Unsworth" userId="01bf58d59dd860c4" providerId="LiveId" clId="{1C3CA36D-8D9D-4136-81DD-6B8E8ABF9F2F}" dt="2023-08-30T14:45:22.415" v="8" actId="478"/>
          <ac:spMkLst>
            <pc:docMk/>
            <pc:sldMk cId="3478859953" sldId="272"/>
            <ac:spMk id="7" creationId="{DF1A6B62-AD35-804F-2869-1C76CE6A33B6}"/>
          </ac:spMkLst>
        </pc:spChg>
      </pc:sldChg>
      <pc:sldChg chg="add del setBg">
        <pc:chgData name="Ruth Unsworth" userId="01bf58d59dd860c4" providerId="LiveId" clId="{1C3CA36D-8D9D-4136-81DD-6B8E8ABF9F2F}" dt="2023-08-30T14:44:26.521" v="1" actId="47"/>
        <pc:sldMkLst>
          <pc:docMk/>
          <pc:sldMk cId="662799592" sldId="28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FECB6-F1F4-4422-9C81-BD499449DC47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B8523-9004-4F31-90B3-5A1F9F8E2D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270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5D01C4-AD45-4020-823A-167D93D83849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034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B8523-9004-4F31-90B3-5A1F9F8E2D7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453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27FD5-D119-4B29-8445-22785CCD7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62770E-3555-1C32-5B38-664F56EFF3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CB74A-6635-34EB-EB2D-0C5F50187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24239-B838-42F4-A94F-FCCEBDC656FE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0DF4E-31B9-009C-F97B-F491ECACD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AB9AA-4DFA-0686-F89E-D00FFA6B3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4475-3344-41B1-8D7C-50063BBF3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540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C726C-3C81-D708-FFE4-CA71E6DD9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BCF094-952E-CC3B-BE10-BA79013CA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F77F0-1D7F-E665-A2FE-A7D16AFF2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24239-B838-42F4-A94F-FCCEBDC656FE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37A30-8BF5-9616-F070-1A6DE9377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34B2E-0BE0-5119-8CB0-0E6460CE6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4475-3344-41B1-8D7C-50063BBF3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91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32D49A-1709-4123-6D6D-F0610EAE9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DFDB7F-3ED6-FF32-6673-FD51A6DB6B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EF0F8-0713-BBC5-1F84-10C0A4F64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24239-B838-42F4-A94F-FCCEBDC656FE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B5AD9-92D2-3501-361D-3E7BADEC6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D9961-FC36-81AB-23C5-0E73EF33E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4475-3344-41B1-8D7C-50063BBF3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878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42C80-BDF0-284F-983D-CDD538A222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997" y="3562164"/>
            <a:ext cx="7315200" cy="1909763"/>
          </a:xfrm>
          <a:solidFill>
            <a:schemeClr val="bg2">
              <a:tint val="95000"/>
              <a:satMod val="170000"/>
              <a:alpha val="90000"/>
            </a:schemeClr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24F870-FE55-9342-BDC8-29AEAFA73F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997" y="5564003"/>
            <a:ext cx="7315200" cy="623733"/>
          </a:xfrm>
          <a:solidFill>
            <a:schemeClr val="bg2">
              <a:tint val="95000"/>
              <a:satMod val="170000"/>
              <a:alpha val="90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4AF92-BE70-2748-A415-4CE1E3938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E772-AE27-5C48-BEDD-D8E52C452A01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8B84B-0FE5-0542-A778-2D3FEF174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482AF-6D65-1D46-8B12-C05259AC7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6057-7D07-8F48-9C4F-548CBD7CF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64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614B7-62F5-C84B-949F-1F5BB73F1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A7EC9-1C06-BB4E-AE28-510A7B780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79803-203D-4449-BDCA-57B1A763B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E772-AE27-5C48-BEDD-D8E52C452A01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21445-642E-8141-B678-EEB2A9554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5B512-99CC-2A4B-8E41-341A5D3F3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6057-7D07-8F48-9C4F-548CBD7CF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14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614B7-62F5-C84B-949F-1F5BB73F1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602" y="365125"/>
            <a:ext cx="651488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A7EC9-1C06-BB4E-AE28-510A7B780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601" y="1847850"/>
            <a:ext cx="651487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79803-203D-4449-BDCA-57B1A763B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E772-AE27-5C48-BEDD-D8E52C452A01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21445-642E-8141-B678-EEB2A9554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5B512-99CC-2A4B-8E41-341A5D3F3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6057-7D07-8F48-9C4F-548CBD7CF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14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FAA3F-D5C5-C14E-9C21-5898AA2BC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7" y="3684233"/>
            <a:ext cx="7308850" cy="1854786"/>
          </a:xfrm>
          <a:solidFill>
            <a:schemeClr val="bg2">
              <a:tint val="95000"/>
              <a:satMod val="170000"/>
              <a:alpha val="90000"/>
            </a:schemeClr>
          </a:solidFill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700CC-7F2A-B54A-A572-696CB8D21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997" y="5566008"/>
            <a:ext cx="7308850" cy="603974"/>
          </a:xfrm>
          <a:solidFill>
            <a:schemeClr val="bg2">
              <a:tint val="95000"/>
              <a:satMod val="170000"/>
              <a:alpha val="90000"/>
            </a:schemeClr>
          </a:solidFill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20F7D-D1C2-5B45-B87F-41AA7B747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E772-AE27-5C48-BEDD-D8E52C452A01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097EA-1306-054B-8E45-686E46D06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185BE-0809-8740-A8C7-367DF111D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6057-7D07-8F48-9C4F-548CBD7CF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37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868D2-D7FD-F940-A3EF-D6C63B935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7FFF4-AD64-B240-ACF8-7CF3B68882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32651" y="1825625"/>
            <a:ext cx="41147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782354-96E1-054F-9DB2-40D837857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39000" y="1825625"/>
            <a:ext cx="4114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5473FA-61FD-284A-8F5D-0518958B0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E772-AE27-5C48-BEDD-D8E52C452A01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BD342F-B024-4F4E-891A-AA6F96846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BE494-E529-224B-8CC9-989D4067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6057-7D07-8F48-9C4F-548CBD7CF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08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7FBDA-7C5C-0F45-BBD2-35E8D8D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7313612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F3CF7-4588-AE42-AFFE-CEF4476A9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411480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5B392B-0516-7143-A7FB-9BC6C9845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411480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83423B-0367-0F4D-95BE-1EB859A7DE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8470" y="1681163"/>
            <a:ext cx="4114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668575-2FA5-2745-A958-997237B4D0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8470" y="2505075"/>
            <a:ext cx="41148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56308F-755B-5B48-997D-200233334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E772-AE27-5C48-BEDD-D8E52C452A01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977825-8840-D640-98DD-A6BA38F89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294879-6747-FE44-873E-D77794624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6057-7D07-8F48-9C4F-548CBD7CF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07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A66A4-2AA7-6642-B1AD-BE2017F3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39C74E-63D0-2745-B5F4-6F9F619C5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E772-AE27-5C48-BEDD-D8E52C452A01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0C9DAF-7234-CA44-A326-995260320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909723-C93F-B74F-A6E2-9FB521793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6057-7D07-8F48-9C4F-548CBD7CF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770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F1EB65-BC05-854B-B54C-55C1F1795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E772-AE27-5C48-BEDD-D8E52C452A01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881EED-7C2E-734A-BE6E-2074A2BE1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F7F776-BDA6-E74E-80D1-FBFD91766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6057-7D07-8F48-9C4F-548CBD7CF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69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26EC3-057A-A719-37D7-1ABADB6F5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F02BC-1791-64C4-2BBE-E62746838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BCB1B-1CAA-5569-8BEF-22D5269FB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24239-B838-42F4-A94F-FCCEBDC656FE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CDE4E-2ED9-BB9C-A9BB-FBDF471CE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EBF70-76FB-8499-2957-125E2A43C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4475-3344-41B1-8D7C-50063BBF3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0809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2077A-2037-654E-80AD-E538D1AEA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6248C-3F32-3B4A-9E77-13F736D67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17912C-D678-E94E-BEB1-DB04B22616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FBED57-2F64-5045-AE76-EC4797B17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E772-AE27-5C48-BEDD-D8E52C452A01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02C58A-4CCD-104E-B029-52DCE4C20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E041C0-82B5-CA41-A983-777C12475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6057-7D07-8F48-9C4F-548CBD7CF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770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D370E-1A2B-9E43-856D-7B66FC2C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4559B4-A3EB-614E-A626-E6683AC636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1DB589-8387-FD44-86D1-2BE57F4E06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FA0EA4-54B1-3F4C-A484-6DD71D349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E772-AE27-5C48-BEDD-D8E52C452A01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4372E-FAA1-864E-9EC3-08971E416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8F0135-E6B6-4A4E-93C1-3C3A6CBCA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6057-7D07-8F48-9C4F-548CBD7CF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03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11843-2C09-37C5-1617-2E9B8ADEA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81D465-5DFB-5227-7D39-A33D6417D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83FF1-3EF5-506B-83E7-5B9D313D3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24239-B838-42F4-A94F-FCCEBDC656FE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861E4-3C54-122C-5FD8-7A0FF5EE2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6A1A6-D648-64C3-2FEA-F303A7F5D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4475-3344-41B1-8D7C-50063BBF3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967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1E893-BBFC-6FEC-8991-B54D148E7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548FB-966F-89F9-5664-8852A790E7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FDC09A-F475-A2F6-3565-0374BA4061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8CE5E-7DBB-08B9-E5B0-5A5ABA511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24239-B838-42F4-A94F-FCCEBDC656FE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824D98-9D6F-BE2E-A581-1F8B16477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B331F0-01A4-9238-A0B0-3A6F1726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4475-3344-41B1-8D7C-50063BBF3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385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99CB1-2630-AE5A-F48B-68A239601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A483D4-35CB-A1FB-4616-D3C36E15F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9B4306-5316-11F4-1521-89A2D59D00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E39B54-B9A8-2A72-DF95-9E84EA976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FA6B60-2BC5-7004-EFAE-885E808667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FD0AE4-5131-5003-35AF-6BA741DC7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24239-B838-42F4-A94F-FCCEBDC656FE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FDFD0C-0EA3-C37D-1A49-9371AFB3C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80E27A-3547-1130-DE5C-5185FD70E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4475-3344-41B1-8D7C-50063BBF3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744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11AEE-508C-4189-7F6C-AACC78682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FACA7-222F-2DA0-D7E8-7D2A509C5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24239-B838-42F4-A94F-FCCEBDC656FE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8BE604-B119-DC89-5EAB-FCB27B384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102700-A4DA-BADF-6CF4-B2C16E666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4475-3344-41B1-8D7C-50063BBF3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970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7E2FD0-9302-11FB-941C-43892DF58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24239-B838-42F4-A94F-FCCEBDC656FE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3D3D3-2B4C-17A8-1351-A478060E6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D7702B-3FB2-7BE5-5DDA-BFB315F8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4475-3344-41B1-8D7C-50063BBF3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865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F8BBD-F225-0F3B-5CA9-E8BBB5D0A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EE914-6E24-6557-238B-E2D063EF5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9FEDA-1F62-B040-9A22-DCC07BDF0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E6B254-ED59-61C1-8CAB-F6D753945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24239-B838-42F4-A94F-FCCEBDC656FE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081C3A-2B73-8D9D-44F0-DCBEE694C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CE81D-AEDB-8B61-0AFA-93A3ED66E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4475-3344-41B1-8D7C-50063BBF3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620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AA914-9AEE-E7B0-1073-BC2F60D26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D653B8-15B5-0911-44B3-337FA7B18D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8FF9CD-73AB-9A60-EA43-65C3DE99F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1C31A6-566B-AABD-3C42-DD1EE0DEA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24239-B838-42F4-A94F-FCCEBDC656FE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32EF77-4F64-BC7E-583D-91DB6843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B9485F-DD2C-5E9F-A564-9D1DF7CE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4475-3344-41B1-8D7C-50063BBF3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98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95CA42-1CC3-6AB0-40B5-50668368A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DE376-E21F-DB89-34CC-893C7BCC6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B7B40-9976-6292-B01A-F1E358CBD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24239-B838-42F4-A94F-FCCEBDC656FE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D69F6-CB1E-59C6-28B4-46115CD2A3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D5C98-F332-0CA6-ACA2-927C61E73E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84475-3344-41B1-8D7C-50063BBF3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27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51F1DA-8548-C140-9882-23E32B671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7" y="365125"/>
            <a:ext cx="50962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F097C-1613-D945-9B25-7F8572F0D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47850"/>
            <a:ext cx="7315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B6015-1178-0A4D-9EEE-0CEEB2619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09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DE772-AE27-5C48-BEDD-D8E52C452A01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88ABB-F776-264C-A810-F7FB76092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1" y="6356350"/>
            <a:ext cx="457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7BC23-13F1-9A44-8DAB-A1B57511FC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365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06057-7D07-8F48-9C4F-548CBD7CF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23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r.unsworth@yorksj.ac.u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954583-308E-8D49-B40F-FE2585886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757" y="3768919"/>
            <a:ext cx="11394485" cy="1464612"/>
          </a:xfrm>
        </p:spPr>
        <p:txBody>
          <a:bodyPr>
            <a:noAutofit/>
          </a:bodyPr>
          <a:lstStyle/>
          <a:p>
            <a:pPr algn="l"/>
            <a:r>
              <a:rPr lang="en-GB" sz="3600" dirty="0"/>
              <a:t>Short Term Ethnography </a:t>
            </a:r>
            <a:br>
              <a:rPr lang="en-GB" sz="3600" dirty="0"/>
            </a:br>
            <a:r>
              <a:rPr lang="en-GB" sz="3600" dirty="0"/>
              <a:t>and its Value in Relation to Education Research</a:t>
            </a:r>
            <a:br>
              <a:rPr lang="en-GB" sz="3600"/>
            </a:br>
            <a:r>
              <a:rPr lang="en-GB" sz="3200" i="1"/>
              <a:t>Work-in-progress </a:t>
            </a:r>
            <a:r>
              <a:rPr lang="en-GB" sz="3200" i="1" dirty="0"/>
              <a:t>paper: essayistic reflection on fieldwork</a:t>
            </a:r>
            <a:endParaRPr lang="en-US" sz="4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6335716-C0D4-A949-B573-2786C2BBC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82779" y="5351229"/>
            <a:ext cx="4826442" cy="117041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l"/>
            <a:r>
              <a:rPr lang="en-US" i="1" dirty="0">
                <a:latin typeface="Arial"/>
                <a:cs typeface="Arial"/>
              </a:rPr>
              <a:t>Ruth Unsworth, Senior Lecturer (ITE)</a:t>
            </a:r>
            <a:endParaRPr lang="en-US" i="1" dirty="0"/>
          </a:p>
          <a:p>
            <a:pPr algn="l"/>
            <a:r>
              <a:rPr lang="en-US" i="1" dirty="0">
                <a:latin typeface="Arial"/>
                <a:cs typeface="Arial"/>
              </a:rPr>
              <a:t>York St John University, England</a:t>
            </a:r>
            <a:endParaRPr lang="en-US" i="1" dirty="0"/>
          </a:p>
          <a:p>
            <a:pPr algn="l"/>
            <a:r>
              <a:rPr lang="en-US" dirty="0">
                <a:latin typeface="Arial"/>
                <a:cs typeface="Arial"/>
                <a:hlinkClick r:id="rId4"/>
              </a:rPr>
              <a:t>r.unsworth@yorksj.ac.uk</a:t>
            </a:r>
            <a:r>
              <a:rPr lang="en-US" dirty="0">
                <a:latin typeface="Arial"/>
                <a:cs typeface="Arial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59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7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Text&#10;&#10;Description automatically generated">
            <a:extLst>
              <a:ext uri="{FF2B5EF4-FFF2-40B4-BE49-F238E27FC236}">
                <a16:creationId xmlns:a16="http://schemas.microsoft.com/office/drawing/2014/main" id="{9D3879B1-399D-A7C7-D4B3-7FEF1135A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575139"/>
            <a:ext cx="10905066" cy="37077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3FA4E9-0278-6A73-FB0F-AF659DE803A3}"/>
              </a:ext>
            </a:extLst>
          </p:cNvPr>
          <p:cNvSpPr txBox="1"/>
          <p:nvPr/>
        </p:nvSpPr>
        <p:spPr>
          <a:xfrm>
            <a:off x="1232452" y="787178"/>
            <a:ext cx="9215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Immediate and ongoing iterative inductive analysis</a:t>
            </a:r>
          </a:p>
        </p:txBody>
      </p:sp>
    </p:spTree>
    <p:extLst>
      <p:ext uri="{BB962C8B-B14F-4D97-AF65-F5344CB8AC3E}">
        <p14:creationId xmlns:p14="http://schemas.microsoft.com/office/powerpoint/2010/main" val="2254701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84" name="Rectangle 2083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A6AF8E-B2C3-F106-EA32-C14C7B04C84F}"/>
              </a:ext>
            </a:extLst>
          </p:cNvPr>
          <p:cNvSpPr txBox="1"/>
          <p:nvPr/>
        </p:nvSpPr>
        <p:spPr>
          <a:xfrm>
            <a:off x="1370937" y="2182337"/>
            <a:ext cx="2397981" cy="245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bg1">
                    <a:alpha val="80000"/>
                  </a:schemeClr>
                </a:solidFill>
              </a:rPr>
              <a:t>Seek an authentic episode: open dialogue</a:t>
            </a:r>
          </a:p>
        </p:txBody>
      </p:sp>
      <p:pic>
        <p:nvPicPr>
          <p:cNvPr id="2050" name="Picture 2" descr="Image preview">
            <a:extLst>
              <a:ext uri="{FF2B5EF4-FFF2-40B4-BE49-F238E27FC236}">
                <a16:creationId xmlns:a16="http://schemas.microsoft.com/office/drawing/2014/main" id="{49630CC7-89BD-0D13-E2A8-AEEE9D442A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4416952" y="-816997"/>
            <a:ext cx="6368995" cy="849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320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11" name="Rectangle 309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2" name="Rectangle 310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137FFC-1827-3336-833C-A558A3A37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510995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Challenge: hurry and harry (Wolcott, 1999). </a:t>
            </a:r>
            <a:br>
              <a:rPr lang="en-US" sz="2000" dirty="0">
                <a:solidFill>
                  <a:schemeClr val="bg1"/>
                </a:solidFill>
              </a:rPr>
            </a:b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Harried: feeling strained as a result of having demands persistently made on one; harassed.</a:t>
            </a:r>
            <a:br>
              <a:rPr lang="en-US" sz="2000" dirty="0">
                <a:solidFill>
                  <a:schemeClr val="bg1"/>
                </a:solidFill>
              </a:rPr>
            </a:b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What influence does this state of mind have on the selection of focus and gathering of data?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313" name="Rectangle 310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14" name="Rectangle 310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41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B1A785-077E-3D6F-AADE-B2CD3BC05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dirty="0"/>
              <a:t>Challenge: </a:t>
            </a:r>
            <a:br>
              <a:rPr lang="en-US" sz="4600" dirty="0"/>
            </a:br>
            <a:r>
              <a:rPr lang="en-US" sz="4600" dirty="0"/>
              <a:t>Consequences of familiarity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CEFC0-0E9F-2AEB-8EF8-06B755505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/>
              <a:t>“So, I’m going to tell you this because you’re one of us…”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lleagues huddle">
            <a:extLst>
              <a:ext uri="{FF2B5EF4-FFF2-40B4-BE49-F238E27FC236}">
                <a16:creationId xmlns:a16="http://schemas.microsoft.com/office/drawing/2014/main" id="{E10FCA0B-2993-05FA-D96B-8E55EAE6E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6" r="1656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3167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9">
            <a:extLst>
              <a:ext uri="{FF2B5EF4-FFF2-40B4-BE49-F238E27FC236}">
                <a16:creationId xmlns:a16="http://schemas.microsoft.com/office/drawing/2014/main" id="{21739CA5-F0F5-48E1-8E8C-F24B7182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3">
            <a:extLst>
              <a:ext uri="{FF2B5EF4-FFF2-40B4-BE49-F238E27FC236}">
                <a16:creationId xmlns:a16="http://schemas.microsoft.com/office/drawing/2014/main" id="{3EAD2937-F230-41D4-B9C5-975B129BF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CCD444A3-C338-4886-B7F1-4BA2AF46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DFB9F5-87F6-40EF-A57F-7E4CC628F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56" y="1444741"/>
            <a:ext cx="9357865" cy="1041901"/>
          </a:xfrm>
        </p:spPr>
        <p:txBody>
          <a:bodyPr>
            <a:normAutofit/>
          </a:bodyPr>
          <a:lstStyle/>
          <a:p>
            <a:r>
              <a:rPr lang="en-GB" sz="4000" dirty="0"/>
              <a:t>‘Conclusions’: my perspective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B0A50A-DFCC-4AA3-683C-E3D35844CB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2656" y="2701427"/>
            <a:ext cx="4483324" cy="26999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1900" dirty="0"/>
              <a:t>Pro:</a:t>
            </a:r>
          </a:p>
          <a:p>
            <a:r>
              <a:rPr lang="en-GB" sz="1900" dirty="0"/>
              <a:t>detailed account of ‘episodes’ in the lived experience of education</a:t>
            </a:r>
          </a:p>
          <a:p>
            <a:endParaRPr lang="en-GB" sz="1900" dirty="0"/>
          </a:p>
          <a:p>
            <a:pPr marL="0" indent="0">
              <a:buNone/>
            </a:pPr>
            <a:r>
              <a:rPr lang="en-GB" sz="1900" dirty="0"/>
              <a:t>Con:</a:t>
            </a:r>
          </a:p>
          <a:p>
            <a:r>
              <a:rPr lang="en-GB" sz="1900" dirty="0"/>
              <a:t>too short a time explore in depth more than episodes/ culture traits</a:t>
            </a:r>
            <a:endParaRPr lang="en-GB" sz="1900" dirty="0">
              <a:cs typeface="Calibri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5C465D-5412-CD74-92A2-11C9EC2738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701427"/>
            <a:ext cx="4554501" cy="2699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700" dirty="0"/>
              <a:t>Relies on:</a:t>
            </a:r>
          </a:p>
          <a:p>
            <a:r>
              <a:rPr lang="en-GB" sz="1700" dirty="0"/>
              <a:t>Intensive preparation</a:t>
            </a:r>
          </a:p>
          <a:p>
            <a:r>
              <a:rPr lang="en-GB" sz="1700" dirty="0"/>
              <a:t>Immediate and ongoing iterative-inductive analysis</a:t>
            </a:r>
          </a:p>
          <a:p>
            <a:r>
              <a:rPr lang="en-GB" sz="1700" dirty="0"/>
              <a:t>Open, two-way dialogue with participants</a:t>
            </a:r>
          </a:p>
          <a:p>
            <a:r>
              <a:rPr lang="en-GB" sz="1700" dirty="0"/>
              <a:t>‘Insider’ familiarity</a:t>
            </a:r>
          </a:p>
          <a:p>
            <a:r>
              <a:rPr lang="en-GB" sz="1700" dirty="0"/>
              <a:t>Maintaining awareness of ethics: field relationships</a:t>
            </a:r>
          </a:p>
          <a:p>
            <a:pPr marL="0" indent="0">
              <a:buNone/>
            </a:pP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2640670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B032C-1F46-A2FF-9A7B-EAD44F953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Questions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44AA6-6FAC-B389-1DB7-75B92279E4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96596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cs typeface="Calibri"/>
              </a:rPr>
              <a:t>Are there points you would like greater focus on in the paper?</a:t>
            </a:r>
          </a:p>
          <a:p>
            <a:r>
              <a:rPr lang="en-GB" dirty="0">
                <a:cs typeface="Calibri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494668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A33CD-6BB4-A3C6-8304-8C2E15E74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7" y="365125"/>
            <a:ext cx="10957563" cy="1325563"/>
          </a:xfrm>
        </p:spPr>
        <p:txBody>
          <a:bodyPr>
            <a:normAutofit/>
          </a:bodyPr>
          <a:lstStyle/>
          <a:p>
            <a:r>
              <a:rPr lang="en-GB" dirty="0"/>
              <a:t>What influences the formation of teachers’ classroom practices?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905BB-3D80-FE9B-7C20-64B90ED36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847850"/>
            <a:ext cx="11283563" cy="4351338"/>
          </a:xfrm>
        </p:spPr>
        <p:txBody>
          <a:bodyPr/>
          <a:lstStyle/>
          <a:p>
            <a:r>
              <a:rPr lang="en-GB" dirty="0"/>
              <a:t>Unified theoretical framework: ANT-LS</a:t>
            </a:r>
          </a:p>
          <a:p>
            <a:r>
              <a:rPr lang="en-GB" dirty="0"/>
              <a:t>Classroom practices as an actor-network </a:t>
            </a:r>
            <a:br>
              <a:rPr lang="en-GB" dirty="0"/>
            </a:br>
            <a:r>
              <a:rPr lang="en-GB" sz="2400" i="1" dirty="0"/>
              <a:t>(produced through the ways that social, material and metaphysical actors associate and order)</a:t>
            </a:r>
          </a:p>
          <a:p>
            <a:r>
              <a:rPr lang="en-GB" dirty="0"/>
              <a:t>Literacy studies as a ‘way in’ to a textually saturated profession</a:t>
            </a:r>
            <a:br>
              <a:rPr lang="en-GB" dirty="0"/>
            </a:br>
            <a:r>
              <a:rPr lang="en-GB" sz="2400" i="1" dirty="0"/>
              <a:t>(literacy practices within a school: how texts mediate/ are mediated by action within literacy events)</a:t>
            </a:r>
          </a:p>
          <a:p>
            <a:endParaRPr lang="en-GB" sz="2400" i="1" dirty="0"/>
          </a:p>
          <a:p>
            <a:pPr marL="0" indent="0">
              <a:buNone/>
            </a:pPr>
            <a:r>
              <a:rPr lang="en-GB" dirty="0"/>
              <a:t>Does this matter to a discussion of short-term ethnography?</a:t>
            </a:r>
          </a:p>
          <a:p>
            <a:pPr marL="0" indent="0">
              <a:buNone/>
            </a:pPr>
            <a:r>
              <a:rPr lang="en-GB" sz="3200" dirty="0"/>
              <a:t>Maybe.</a:t>
            </a:r>
          </a:p>
        </p:txBody>
      </p:sp>
    </p:spTree>
    <p:extLst>
      <p:ext uri="{BB962C8B-B14F-4D97-AF65-F5344CB8AC3E}">
        <p14:creationId xmlns:p14="http://schemas.microsoft.com/office/powerpoint/2010/main" val="1693845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9372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FDA79-BFE5-5837-58F0-B8364BE8A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416" y="930302"/>
            <a:ext cx="4206904" cy="407619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4 months (April-July 2018)</a:t>
            </a:r>
          </a:p>
          <a:p>
            <a:pPr marL="0" indent="0">
              <a:buNone/>
            </a:pPr>
            <a:r>
              <a:rPr lang="en-GB" dirty="0"/>
              <a:t>One English primary school</a:t>
            </a:r>
          </a:p>
          <a:p>
            <a:pPr marL="0" indent="0">
              <a:buNone/>
            </a:pPr>
            <a:r>
              <a:rPr lang="en-GB" dirty="0"/>
              <a:t>Daily professional lives (ten teachers, a school leader, a teacher trainer)</a:t>
            </a:r>
          </a:p>
          <a:p>
            <a:pPr marL="0" indent="0">
              <a:buNone/>
            </a:pPr>
            <a:r>
              <a:rPr lang="en-GB" dirty="0"/>
              <a:t>12 semi-structured interviews</a:t>
            </a:r>
          </a:p>
          <a:p>
            <a:pPr marL="0" indent="0">
              <a:buNone/>
            </a:pPr>
            <a:r>
              <a:rPr lang="en-GB" dirty="0"/>
              <a:t>86 documents analysed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ACAFA97-B323-2F10-8E84-D54026FF9B94}"/>
              </a:ext>
            </a:extLst>
          </p:cNvPr>
          <p:cNvSpPr/>
          <p:nvPr/>
        </p:nvSpPr>
        <p:spPr>
          <a:xfrm>
            <a:off x="238540" y="2107097"/>
            <a:ext cx="4548145" cy="4929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F03AF6-98FC-68EF-ED90-A4F33D653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219" y="1482918"/>
            <a:ext cx="6657363" cy="389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5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5" descr="Books stacked on a wooden table">
            <a:extLst>
              <a:ext uri="{FF2B5EF4-FFF2-40B4-BE49-F238E27FC236}">
                <a16:creationId xmlns:a16="http://schemas.microsoft.com/office/drawing/2014/main" id="{82892FFB-C79D-C63E-4019-5F0F75F48B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FA705B-FC77-D5E9-0544-E639A6E89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19291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Short-term ethnography </a:t>
            </a:r>
            <a:br>
              <a:rPr lang="en-US" sz="6000" dirty="0">
                <a:solidFill>
                  <a:srgbClr val="FFFFFF"/>
                </a:solidFill>
              </a:rPr>
            </a:br>
            <a:r>
              <a:rPr lang="en-US" sz="6000" dirty="0">
                <a:solidFill>
                  <a:srgbClr val="FFFFFF"/>
                </a:solidFill>
              </a:rPr>
              <a:t>and education research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0737B2C-BBD9-F46D-5095-33FC142B4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3429000"/>
            <a:ext cx="9144000" cy="28123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3100" i="1" dirty="0">
                <a:solidFill>
                  <a:srgbClr val="FFFFFF"/>
                </a:solidFill>
              </a:rPr>
              <a:t>A (very) brief history</a:t>
            </a:r>
          </a:p>
          <a:p>
            <a:pPr marL="0" indent="0" algn="ctr">
              <a:buNone/>
            </a:pPr>
            <a:r>
              <a:rPr lang="en-US" sz="3100" i="1" dirty="0">
                <a:solidFill>
                  <a:srgbClr val="FFFFFF"/>
                </a:solidFill>
              </a:rPr>
              <a:t>Education as episodic</a:t>
            </a:r>
          </a:p>
          <a:p>
            <a:pPr marL="0" indent="0" algn="ctr">
              <a:buNone/>
            </a:pPr>
            <a:r>
              <a:rPr lang="en-US" sz="3100" i="1" dirty="0">
                <a:solidFill>
                  <a:srgbClr val="FFFFFF"/>
                </a:solidFill>
              </a:rPr>
              <a:t>Study of episodes illuminates parts of a wider, complex picture</a:t>
            </a:r>
          </a:p>
          <a:p>
            <a:pPr marL="0" indent="0" algn="ctr">
              <a:buNone/>
            </a:pPr>
            <a:endParaRPr lang="en-US" sz="31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276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E2937-2F21-5E85-3FDA-3B5965368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597747" cy="1616203"/>
          </a:xfrm>
        </p:spPr>
        <p:txBody>
          <a:bodyPr anchor="b">
            <a:normAutofit/>
          </a:bodyPr>
          <a:lstStyle/>
          <a:p>
            <a:r>
              <a:rPr lang="en-GB" sz="3200" dirty="0"/>
              <a:t>Common criticisms of shorter fieldwork periods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344667F-1D83-E1FE-5D36-99C7DE375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4597746" cy="3447832"/>
          </a:xfrm>
        </p:spPr>
        <p:txBody>
          <a:bodyPr anchor="t">
            <a:normAutofit/>
          </a:bodyPr>
          <a:lstStyle/>
          <a:p>
            <a:r>
              <a:rPr lang="en-GB" sz="2000"/>
              <a:t>Hurry and harry (Wolcott, 1999)</a:t>
            </a:r>
          </a:p>
          <a:p>
            <a:r>
              <a:rPr lang="en-GB" sz="2000"/>
              <a:t>Need time for naturalisation, familiarisation and knowledge through observation</a:t>
            </a:r>
          </a:p>
          <a:p>
            <a:r>
              <a:rPr lang="en-GB" sz="2000"/>
              <a:t>Comprehensive picture of culture not possible</a:t>
            </a:r>
          </a:p>
          <a:p>
            <a:endParaRPr lang="en-GB" sz="200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37C576E-560D-9B5E-09C1-F601C023B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0954" y="1657729"/>
            <a:ext cx="5800830" cy="337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032" name="Rectangle 1031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Rectangle 1032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D3F691A-1CA8-92A6-4865-45CB0BF8D2A7}"/>
              </a:ext>
            </a:extLst>
          </p:cNvPr>
          <p:cNvSpPr txBox="1"/>
          <p:nvPr/>
        </p:nvSpPr>
        <p:spPr>
          <a:xfrm>
            <a:off x="6273999" y="5036712"/>
            <a:ext cx="6106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626262"/>
                </a:solidFill>
                <a:effectLst/>
                <a:latin typeface="-apple-system"/>
              </a:rPr>
              <a:t>Cartoon Credit: Chris Ryan/</a:t>
            </a:r>
            <a:r>
              <a:rPr lang="en-GB" b="0" i="1" dirty="0">
                <a:solidFill>
                  <a:srgbClr val="626262"/>
                </a:solidFill>
                <a:effectLst/>
                <a:latin typeface="-apple-system"/>
              </a:rPr>
              <a:t>Nature https://www.nature.com/articles/nj7534-401a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874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5" name="Rectangle 17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99A85C-F327-0658-FD29-536E24A78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GB" sz="4000" dirty="0"/>
              <a:t>What is short-term ethnography?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181C4-0D40-D90C-8EB7-5FC4FDBD3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GB" sz="2000"/>
              <a:t>Study of selected episodes/ culture traits</a:t>
            </a:r>
          </a:p>
          <a:p>
            <a:r>
              <a:rPr lang="en-GB" sz="2000"/>
              <a:t>Researcher positionality: an insider</a:t>
            </a:r>
          </a:p>
          <a:p>
            <a:r>
              <a:rPr lang="en-GB" sz="2000"/>
              <a:t>Making the familiar unfamiliar (Knoblauch, 2005)</a:t>
            </a:r>
          </a:p>
          <a:p>
            <a:r>
              <a:rPr lang="en-GB" sz="2000"/>
              <a:t>Observer-as-participant (Higginbottom et al., 2013)</a:t>
            </a:r>
          </a:p>
          <a:p>
            <a:r>
              <a:rPr lang="en-GB" sz="2000"/>
              <a:t>Early selection of a focus: an episode/ small trait</a:t>
            </a:r>
          </a:p>
          <a:p>
            <a:r>
              <a:rPr lang="en-GB" sz="2000"/>
              <a:t>Intensive, immediate, ongoing iterative induction analysis</a:t>
            </a:r>
          </a:p>
        </p:txBody>
      </p:sp>
      <p:pic>
        <p:nvPicPr>
          <p:cNvPr id="5" name="Picture 4" descr="Gears">
            <a:extLst>
              <a:ext uri="{FF2B5EF4-FFF2-40B4-BE49-F238E27FC236}">
                <a16:creationId xmlns:a16="http://schemas.microsoft.com/office/drawing/2014/main" id="{0C73017F-47BB-7A6C-8609-8FFA92A74A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0" r="20299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35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9A85C-F327-0658-FD29-536E24A78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 fontScale="90000"/>
          </a:bodyPr>
          <a:lstStyle/>
          <a:p>
            <a:r>
              <a:rPr lang="en-GB" sz="4000" dirty="0"/>
              <a:t>Challenges faced by the short-term researcher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181C4-0D40-D90C-8EB7-5FC4FDBD3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GB" sz="2000" dirty="0"/>
              <a:t>Study of selected episodes/ culture traits</a:t>
            </a:r>
          </a:p>
          <a:p>
            <a:r>
              <a:rPr lang="en-GB" sz="2000" dirty="0">
                <a:solidFill>
                  <a:srgbClr val="FF0000"/>
                </a:solidFill>
              </a:rPr>
              <a:t>Researcher positionality: an insider</a:t>
            </a:r>
          </a:p>
          <a:p>
            <a:r>
              <a:rPr lang="en-GB" sz="2000" dirty="0"/>
              <a:t>Making the familiar unfamiliar (Knoblauch, 2005)</a:t>
            </a:r>
          </a:p>
          <a:p>
            <a:r>
              <a:rPr lang="en-GB" sz="2000" dirty="0"/>
              <a:t>Observer-as-participant (Higginbottom et al., 2013)</a:t>
            </a:r>
          </a:p>
          <a:p>
            <a:r>
              <a:rPr lang="en-GB" sz="2000" dirty="0">
                <a:solidFill>
                  <a:srgbClr val="FF0000"/>
                </a:solidFill>
              </a:rPr>
              <a:t>Early selection of a focus: an episode/ small trait</a:t>
            </a:r>
          </a:p>
          <a:p>
            <a:r>
              <a:rPr lang="en-GB" sz="2000" dirty="0">
                <a:solidFill>
                  <a:srgbClr val="FF0000"/>
                </a:solidFill>
              </a:rPr>
              <a:t>Intensive</a:t>
            </a:r>
            <a:r>
              <a:rPr lang="en-GB" sz="2000" dirty="0"/>
              <a:t>, immediate, ongoing iterative induction analysis</a:t>
            </a:r>
          </a:p>
        </p:txBody>
      </p:sp>
      <p:pic>
        <p:nvPicPr>
          <p:cNvPr id="5" name="Picture 4" descr="Gears">
            <a:extLst>
              <a:ext uri="{FF2B5EF4-FFF2-40B4-BE49-F238E27FC236}">
                <a16:creationId xmlns:a16="http://schemas.microsoft.com/office/drawing/2014/main" id="{0C73017F-47BB-7A6C-8609-8FFA92A74A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0" r="20299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93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34761E6-4C6A-12C1-5735-22336C3D0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0676"/>
            <a:ext cx="7021513" cy="2308324"/>
          </a:xfrm>
        </p:spPr>
        <p:txBody>
          <a:bodyPr>
            <a:normAutofit/>
          </a:bodyPr>
          <a:lstStyle/>
          <a:p>
            <a:pPr algn="l"/>
            <a:r>
              <a:rPr lang="en-GB" sz="7200">
                <a:solidFill>
                  <a:schemeClr val="bg1"/>
                </a:solidFill>
              </a:rPr>
              <a:t>Challenge:</a:t>
            </a:r>
            <a:br>
              <a:rPr lang="en-GB" sz="7200">
                <a:solidFill>
                  <a:schemeClr val="bg1"/>
                </a:solidFill>
              </a:rPr>
            </a:br>
            <a:r>
              <a:rPr lang="en-GB" sz="7200">
                <a:solidFill>
                  <a:schemeClr val="bg1"/>
                </a:solidFill>
              </a:rPr>
              <a:t>Selecting a focus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C7D20A6-8BAC-12AF-999B-74E1A241DD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24" y="3809999"/>
            <a:ext cx="7025753" cy="1012778"/>
          </a:xfrm>
        </p:spPr>
        <p:txBody>
          <a:bodyPr>
            <a:normAutofit/>
          </a:bodyPr>
          <a:lstStyle/>
          <a:p>
            <a:pPr algn="l"/>
            <a:endParaRPr lang="en-GB" sz="1900" dirty="0">
              <a:solidFill>
                <a:schemeClr val="bg1"/>
              </a:solidFill>
            </a:endParaRPr>
          </a:p>
          <a:p>
            <a:pPr algn="l"/>
            <a:r>
              <a:rPr lang="en-GB" sz="1900" dirty="0">
                <a:solidFill>
                  <a:schemeClr val="bg1"/>
                </a:solidFill>
              </a:rPr>
              <a:t>Critique: Potential for missing </a:t>
            </a:r>
            <a:r>
              <a:rPr lang="en-GB" sz="1900">
                <a:solidFill>
                  <a:schemeClr val="bg1"/>
                </a:solidFill>
              </a:rPr>
              <a:t>parts of </a:t>
            </a:r>
            <a:r>
              <a:rPr lang="en-GB" sz="1900" dirty="0">
                <a:solidFill>
                  <a:schemeClr val="bg1"/>
                </a:solidFill>
              </a:rPr>
              <a:t>the culture which unlock its working (Wolcott, 1999)</a:t>
            </a:r>
          </a:p>
        </p:txBody>
      </p:sp>
    </p:spTree>
    <p:extLst>
      <p:ext uri="{BB962C8B-B14F-4D97-AF65-F5344CB8AC3E}">
        <p14:creationId xmlns:p14="http://schemas.microsoft.com/office/powerpoint/2010/main" val="1819202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0" name="Rectangle 1052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1" name="Rectangle 1054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2" name="Rectangle 1056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E9FD45D-2270-7DB8-DBA0-F4A1FA5937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98" b="7905"/>
          <a:stretch/>
        </p:blipFill>
        <p:spPr bwMode="auto">
          <a:xfrm>
            <a:off x="4038599" y="10"/>
            <a:ext cx="8160026" cy="68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9" name="Freeform: Shape 1058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792CCB-AEE0-3248-386B-B92F63AA5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93" y="238539"/>
            <a:ext cx="3324373" cy="6243252"/>
          </a:xfrm>
        </p:spPr>
        <p:txBody>
          <a:bodyPr vert="horz" lIns="91440" tIns="45720" rIns="91440" bIns="45720" rtlCol="0" anchor="t">
            <a:normAutofit/>
          </a:bodyPr>
          <a:lstStyle/>
          <a:p>
            <a:br>
              <a:rPr lang="en-US" sz="3400" dirty="0">
                <a:solidFill>
                  <a:srgbClr val="FFFFFF"/>
                </a:solidFill>
              </a:rPr>
            </a:br>
            <a:br>
              <a:rPr lang="en-US" sz="34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Pre-fieldwork</a:t>
            </a:r>
            <a:br>
              <a:rPr lang="en-US" sz="2800" dirty="0">
                <a:solidFill>
                  <a:srgbClr val="FFFFFF"/>
                </a:solidFill>
              </a:rPr>
            </a:br>
            <a:br>
              <a:rPr lang="en-US" sz="2800" dirty="0">
                <a:solidFill>
                  <a:srgbClr val="FFFFFF"/>
                </a:solidFill>
              </a:rPr>
            </a:br>
            <a:br>
              <a:rPr lang="en-US" sz="2800" dirty="0">
                <a:solidFill>
                  <a:srgbClr val="FFFFFF"/>
                </a:solidFill>
              </a:rPr>
            </a:br>
            <a:br>
              <a:rPr lang="en-US" sz="2800" dirty="0">
                <a:solidFill>
                  <a:srgbClr val="FFFFFF"/>
                </a:solidFill>
              </a:rPr>
            </a:br>
            <a:endParaRPr lang="en-US" sz="3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16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4676</TotalTime>
  <Words>531</Words>
  <Application>Microsoft Office PowerPoint</Application>
  <PresentationFormat>Widescreen</PresentationFormat>
  <Paragraphs>68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-apple-system</vt:lpstr>
      <vt:lpstr>Arial</vt:lpstr>
      <vt:lpstr>Calibri</vt:lpstr>
      <vt:lpstr>Calibri Light</vt:lpstr>
      <vt:lpstr>Office Theme</vt:lpstr>
      <vt:lpstr>1_Office Theme</vt:lpstr>
      <vt:lpstr>Short Term Ethnography  and its Value in Relation to Education Research Work-in-progress paper: essayistic reflection on fieldwork</vt:lpstr>
      <vt:lpstr>What influences the formation of teachers’ classroom practices?</vt:lpstr>
      <vt:lpstr>PowerPoint Presentation</vt:lpstr>
      <vt:lpstr>Short-term ethnography  and education research</vt:lpstr>
      <vt:lpstr>Common criticisms of shorter fieldwork periods</vt:lpstr>
      <vt:lpstr>What is short-term ethnography?</vt:lpstr>
      <vt:lpstr>Challenges faced by the short-term researcher</vt:lpstr>
      <vt:lpstr>Challenge: Selecting a focus</vt:lpstr>
      <vt:lpstr>  Pre-fieldwork    </vt:lpstr>
      <vt:lpstr>PowerPoint Presentation</vt:lpstr>
      <vt:lpstr>PowerPoint Presentation</vt:lpstr>
      <vt:lpstr>Challenge: hurry and harry (Wolcott, 1999).   Harried: feeling strained as a result of having demands persistently made on one; harassed.  What influence does this state of mind have on the selection of focus and gathering of data?</vt:lpstr>
      <vt:lpstr>Challenge:  Consequences of familiarity</vt:lpstr>
      <vt:lpstr>‘Conclusions’: my perspective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Term Ethnography  and its Value in Relation to Education Research</dc:title>
  <dc:creator>Ruth Unsworth</dc:creator>
  <cp:lastModifiedBy>Ruth Unsworth</cp:lastModifiedBy>
  <cp:revision>25</cp:revision>
  <dcterms:created xsi:type="dcterms:W3CDTF">2023-08-15T09:15:03Z</dcterms:created>
  <dcterms:modified xsi:type="dcterms:W3CDTF">2023-09-11T13:43:39Z</dcterms:modified>
</cp:coreProperties>
</file>